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7" r:id="rId4"/>
  </p:sldMasterIdLst>
  <p:notesMasterIdLst>
    <p:notesMasterId r:id="rId36"/>
  </p:notesMasterIdLst>
  <p:sldIdLst>
    <p:sldId id="291" r:id="rId5"/>
    <p:sldId id="297" r:id="rId6"/>
    <p:sldId id="299" r:id="rId7"/>
    <p:sldId id="300" r:id="rId8"/>
    <p:sldId id="298" r:id="rId9"/>
    <p:sldId id="292" r:id="rId10"/>
    <p:sldId id="293" r:id="rId11"/>
    <p:sldId id="278" r:id="rId12"/>
    <p:sldId id="272" r:id="rId13"/>
    <p:sldId id="274" r:id="rId14"/>
    <p:sldId id="259" r:id="rId15"/>
    <p:sldId id="285" r:id="rId16"/>
    <p:sldId id="275" r:id="rId17"/>
    <p:sldId id="276" r:id="rId18"/>
    <p:sldId id="280" r:id="rId19"/>
    <p:sldId id="281" r:id="rId20"/>
    <p:sldId id="282" r:id="rId21"/>
    <p:sldId id="283" r:id="rId22"/>
    <p:sldId id="284" r:id="rId23"/>
    <p:sldId id="286" r:id="rId24"/>
    <p:sldId id="295" r:id="rId25"/>
    <p:sldId id="296" r:id="rId26"/>
    <p:sldId id="287" r:id="rId27"/>
    <p:sldId id="289" r:id="rId28"/>
    <p:sldId id="288" r:id="rId29"/>
    <p:sldId id="290" r:id="rId30"/>
    <p:sldId id="260" r:id="rId31"/>
    <p:sldId id="265" r:id="rId32"/>
    <p:sldId id="266" r:id="rId33"/>
    <p:sldId id="271" r:id="rId34"/>
    <p:sldId id="26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52D73C-8270-4694-B447-A74397958913}" v="7" dt="2020-09-03T14:08:41.3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4" autoAdjust="0"/>
    <p:restoredTop sz="69940"/>
  </p:normalViewPr>
  <p:slideViewPr>
    <p:cSldViewPr snapToGrid="0">
      <p:cViewPr varScale="1">
        <p:scale>
          <a:sx n="78" d="100"/>
          <a:sy n="78" d="100"/>
        </p:scale>
        <p:origin x="18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DB53E9-B7F6-4130-B4B3-C6DB0E616F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12314F0-9191-4046-AFF2-5F55103C326F}">
      <dgm:prSet/>
      <dgm:spPr/>
      <dgm:t>
        <a:bodyPr/>
        <a:lstStyle/>
        <a:p>
          <a:r>
            <a:rPr lang="en-GB"/>
            <a:t>In no more than 5 words, describe and discuss your learning experience in school (primary and secondary)  5 min</a:t>
          </a:r>
          <a:endParaRPr lang="en-US"/>
        </a:p>
      </dgm:t>
    </dgm:pt>
    <dgm:pt modelId="{3B1E6E47-1935-4CA9-96C8-0552814F9CBC}" type="parTrans" cxnId="{CF2123B3-D048-4D9B-BFB7-E567B0F275B1}">
      <dgm:prSet/>
      <dgm:spPr/>
      <dgm:t>
        <a:bodyPr/>
        <a:lstStyle/>
        <a:p>
          <a:endParaRPr lang="en-US"/>
        </a:p>
      </dgm:t>
    </dgm:pt>
    <dgm:pt modelId="{765E82B2-59AF-4289-BDA6-A35567B59B9B}" type="sibTrans" cxnId="{CF2123B3-D048-4D9B-BFB7-E567B0F275B1}">
      <dgm:prSet/>
      <dgm:spPr/>
      <dgm:t>
        <a:bodyPr/>
        <a:lstStyle/>
        <a:p>
          <a:endParaRPr lang="en-US"/>
        </a:p>
      </dgm:t>
    </dgm:pt>
    <dgm:pt modelId="{33D4DC54-0335-46EF-9E64-CB6A5AE3DB8B}">
      <dgm:prSet/>
      <dgm:spPr/>
      <dgm:t>
        <a:bodyPr/>
        <a:lstStyle/>
        <a:p>
          <a:r>
            <a:rPr lang="en-GB"/>
            <a:t>What would you change about your school experience? 5 min</a:t>
          </a:r>
          <a:endParaRPr lang="en-US"/>
        </a:p>
      </dgm:t>
    </dgm:pt>
    <dgm:pt modelId="{9A095B28-B632-4EFF-8688-ADAFF6E625C4}" type="parTrans" cxnId="{ADF2C462-D214-4562-B81E-135EA83235C4}">
      <dgm:prSet/>
      <dgm:spPr/>
      <dgm:t>
        <a:bodyPr/>
        <a:lstStyle/>
        <a:p>
          <a:endParaRPr lang="en-US"/>
        </a:p>
      </dgm:t>
    </dgm:pt>
    <dgm:pt modelId="{E72D42B6-7821-4396-9403-85A3E974A0A0}" type="sibTrans" cxnId="{ADF2C462-D214-4562-B81E-135EA83235C4}">
      <dgm:prSet/>
      <dgm:spPr/>
      <dgm:t>
        <a:bodyPr/>
        <a:lstStyle/>
        <a:p>
          <a:endParaRPr lang="en-US"/>
        </a:p>
      </dgm:t>
    </dgm:pt>
    <dgm:pt modelId="{31B14986-69C2-4514-BD02-B65E2DCD8E5E}">
      <dgm:prSet/>
      <dgm:spPr/>
      <dgm:t>
        <a:bodyPr/>
        <a:lstStyle/>
        <a:p>
          <a:r>
            <a:rPr lang="en-GB"/>
            <a:t>What were the highlights of your school experiences? 5 min</a:t>
          </a:r>
          <a:endParaRPr lang="en-US"/>
        </a:p>
      </dgm:t>
    </dgm:pt>
    <dgm:pt modelId="{3829FC7B-C89D-46FE-BA57-5A5B3DF968E6}" type="parTrans" cxnId="{1A645C65-C288-4AF8-8C6A-159ABDF8F087}">
      <dgm:prSet/>
      <dgm:spPr/>
      <dgm:t>
        <a:bodyPr/>
        <a:lstStyle/>
        <a:p>
          <a:endParaRPr lang="en-US"/>
        </a:p>
      </dgm:t>
    </dgm:pt>
    <dgm:pt modelId="{8EF86AC7-CA14-49E6-B627-9F3BFBBAB8E2}" type="sibTrans" cxnId="{1A645C65-C288-4AF8-8C6A-159ABDF8F087}">
      <dgm:prSet/>
      <dgm:spPr/>
      <dgm:t>
        <a:bodyPr/>
        <a:lstStyle/>
        <a:p>
          <a:endParaRPr lang="en-US"/>
        </a:p>
      </dgm:t>
    </dgm:pt>
    <dgm:pt modelId="{CF28C3D7-71BA-4364-8368-6FB7CE0889CF}">
      <dgm:prSet/>
      <dgm:spPr/>
      <dgm:t>
        <a:bodyPr/>
        <a:lstStyle/>
        <a:p>
          <a:r>
            <a:rPr lang="en-GB"/>
            <a:t>What does the term “curriculum” mean to you?</a:t>
          </a:r>
          <a:endParaRPr lang="en-US"/>
        </a:p>
      </dgm:t>
    </dgm:pt>
    <dgm:pt modelId="{4AA763ED-CCA3-4294-87B4-08A5C6FD3F1E}" type="parTrans" cxnId="{58B8A035-EBC9-4679-87D6-16FB39508103}">
      <dgm:prSet/>
      <dgm:spPr/>
      <dgm:t>
        <a:bodyPr/>
        <a:lstStyle/>
        <a:p>
          <a:endParaRPr lang="en-US"/>
        </a:p>
      </dgm:t>
    </dgm:pt>
    <dgm:pt modelId="{304795E8-91B9-4F4A-ACEC-55B1DC3C98C4}" type="sibTrans" cxnId="{58B8A035-EBC9-4679-87D6-16FB39508103}">
      <dgm:prSet/>
      <dgm:spPr/>
      <dgm:t>
        <a:bodyPr/>
        <a:lstStyle/>
        <a:p>
          <a:endParaRPr lang="en-US"/>
        </a:p>
      </dgm:t>
    </dgm:pt>
    <dgm:pt modelId="{D2888B6A-035B-45FE-8594-ECE273635836}" type="pres">
      <dgm:prSet presAssocID="{BADB53E9-B7F6-4130-B4B3-C6DB0E616FF3}" presName="root" presStyleCnt="0">
        <dgm:presLayoutVars>
          <dgm:dir/>
          <dgm:resizeHandles val="exact"/>
        </dgm:presLayoutVars>
      </dgm:prSet>
      <dgm:spPr/>
    </dgm:pt>
    <dgm:pt modelId="{89D0D9CB-A2DF-4297-82E3-AFF108A18268}" type="pres">
      <dgm:prSet presAssocID="{712314F0-9191-4046-AFF2-5F55103C326F}" presName="compNode" presStyleCnt="0"/>
      <dgm:spPr/>
    </dgm:pt>
    <dgm:pt modelId="{E3CF8C9E-92D9-46D4-AE1B-98B2C3BBC1D5}" type="pres">
      <dgm:prSet presAssocID="{712314F0-9191-4046-AFF2-5F55103C326F}" presName="bgRect" presStyleLbl="bgShp" presStyleIdx="0" presStyleCnt="4"/>
      <dgm:spPr/>
    </dgm:pt>
    <dgm:pt modelId="{5AC6028F-69FE-49EF-B64C-47C192A05CF4}" type="pres">
      <dgm:prSet presAssocID="{712314F0-9191-4046-AFF2-5F55103C32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B27948B-D086-4487-BB7C-BB43B2AB0AF4}" type="pres">
      <dgm:prSet presAssocID="{712314F0-9191-4046-AFF2-5F55103C326F}" presName="spaceRect" presStyleCnt="0"/>
      <dgm:spPr/>
    </dgm:pt>
    <dgm:pt modelId="{B73AD2D2-8B4A-40CB-BB2D-99CF0517E359}" type="pres">
      <dgm:prSet presAssocID="{712314F0-9191-4046-AFF2-5F55103C326F}" presName="parTx" presStyleLbl="revTx" presStyleIdx="0" presStyleCnt="4">
        <dgm:presLayoutVars>
          <dgm:chMax val="0"/>
          <dgm:chPref val="0"/>
        </dgm:presLayoutVars>
      </dgm:prSet>
      <dgm:spPr/>
    </dgm:pt>
    <dgm:pt modelId="{D9DAC079-0F56-4397-B22F-5AC291B24D76}" type="pres">
      <dgm:prSet presAssocID="{765E82B2-59AF-4289-BDA6-A35567B59B9B}" presName="sibTrans" presStyleCnt="0"/>
      <dgm:spPr/>
    </dgm:pt>
    <dgm:pt modelId="{C3116ABB-D39B-4BA5-B59E-9CC333C19DE5}" type="pres">
      <dgm:prSet presAssocID="{33D4DC54-0335-46EF-9E64-CB6A5AE3DB8B}" presName="compNode" presStyleCnt="0"/>
      <dgm:spPr/>
    </dgm:pt>
    <dgm:pt modelId="{00F21697-27E9-4628-AE22-4D9A2E5D1E4A}" type="pres">
      <dgm:prSet presAssocID="{33D4DC54-0335-46EF-9E64-CB6A5AE3DB8B}" presName="bgRect" presStyleLbl="bgShp" presStyleIdx="1" presStyleCnt="4"/>
      <dgm:spPr/>
    </dgm:pt>
    <dgm:pt modelId="{C1515B5C-B9FA-41D7-A615-FE3CF0347798}" type="pres">
      <dgm:prSet presAssocID="{33D4DC54-0335-46EF-9E64-CB6A5AE3DB8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09FD1F7-B9A5-4BF7-ABB7-7DAD19590BB0}" type="pres">
      <dgm:prSet presAssocID="{33D4DC54-0335-46EF-9E64-CB6A5AE3DB8B}" presName="spaceRect" presStyleCnt="0"/>
      <dgm:spPr/>
    </dgm:pt>
    <dgm:pt modelId="{01A3EEBA-42E8-4CF3-9F67-14D3FAB456C2}" type="pres">
      <dgm:prSet presAssocID="{33D4DC54-0335-46EF-9E64-CB6A5AE3DB8B}" presName="parTx" presStyleLbl="revTx" presStyleIdx="1" presStyleCnt="4">
        <dgm:presLayoutVars>
          <dgm:chMax val="0"/>
          <dgm:chPref val="0"/>
        </dgm:presLayoutVars>
      </dgm:prSet>
      <dgm:spPr/>
    </dgm:pt>
    <dgm:pt modelId="{A2D50415-9474-4435-88C5-60ED105DE070}" type="pres">
      <dgm:prSet presAssocID="{E72D42B6-7821-4396-9403-85A3E974A0A0}" presName="sibTrans" presStyleCnt="0"/>
      <dgm:spPr/>
    </dgm:pt>
    <dgm:pt modelId="{99F0D76F-A68E-4F38-8B72-48F9CF7B4E8D}" type="pres">
      <dgm:prSet presAssocID="{31B14986-69C2-4514-BD02-B65E2DCD8E5E}" presName="compNode" presStyleCnt="0"/>
      <dgm:spPr/>
    </dgm:pt>
    <dgm:pt modelId="{D843CDB7-C3DA-4738-A108-24BC7A7F9610}" type="pres">
      <dgm:prSet presAssocID="{31B14986-69C2-4514-BD02-B65E2DCD8E5E}" presName="bgRect" presStyleLbl="bgShp" presStyleIdx="2" presStyleCnt="4"/>
      <dgm:spPr/>
    </dgm:pt>
    <dgm:pt modelId="{0DED3806-707D-4262-8717-43E6931AAEEF}" type="pres">
      <dgm:prSet presAssocID="{31B14986-69C2-4514-BD02-B65E2DCD8E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FD4F493D-96E5-42C9-AD5E-57A441B9FFC2}" type="pres">
      <dgm:prSet presAssocID="{31B14986-69C2-4514-BD02-B65E2DCD8E5E}" presName="spaceRect" presStyleCnt="0"/>
      <dgm:spPr/>
    </dgm:pt>
    <dgm:pt modelId="{AE7AB026-3128-4683-8FB6-2C5EAF875761}" type="pres">
      <dgm:prSet presAssocID="{31B14986-69C2-4514-BD02-B65E2DCD8E5E}" presName="parTx" presStyleLbl="revTx" presStyleIdx="2" presStyleCnt="4">
        <dgm:presLayoutVars>
          <dgm:chMax val="0"/>
          <dgm:chPref val="0"/>
        </dgm:presLayoutVars>
      </dgm:prSet>
      <dgm:spPr/>
    </dgm:pt>
    <dgm:pt modelId="{BBEEE2C2-39C9-44F9-AACD-FCE3AFC605A0}" type="pres">
      <dgm:prSet presAssocID="{8EF86AC7-CA14-49E6-B627-9F3BFBBAB8E2}" presName="sibTrans" presStyleCnt="0"/>
      <dgm:spPr/>
    </dgm:pt>
    <dgm:pt modelId="{B6896606-770A-4237-B4F6-F624A86DAFA7}" type="pres">
      <dgm:prSet presAssocID="{CF28C3D7-71BA-4364-8368-6FB7CE0889CF}" presName="compNode" presStyleCnt="0"/>
      <dgm:spPr/>
    </dgm:pt>
    <dgm:pt modelId="{03A4398C-5FD2-4E20-8A1D-FDED0EA5076D}" type="pres">
      <dgm:prSet presAssocID="{CF28C3D7-71BA-4364-8368-6FB7CE0889CF}" presName="bgRect" presStyleLbl="bgShp" presStyleIdx="3" presStyleCnt="4"/>
      <dgm:spPr/>
    </dgm:pt>
    <dgm:pt modelId="{010DD414-4EE5-468C-AFCD-7722707D785B}" type="pres">
      <dgm:prSet presAssocID="{CF28C3D7-71BA-4364-8368-6FB7CE0889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46FB1E7B-AEAC-4CD5-A7D6-9A1CD5CC8EDA}" type="pres">
      <dgm:prSet presAssocID="{CF28C3D7-71BA-4364-8368-6FB7CE0889CF}" presName="spaceRect" presStyleCnt="0"/>
      <dgm:spPr/>
    </dgm:pt>
    <dgm:pt modelId="{E67B2458-481C-4839-B64F-B5348F399394}" type="pres">
      <dgm:prSet presAssocID="{CF28C3D7-71BA-4364-8368-6FB7CE0889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8EA3C2F-F883-4D7C-943E-8A98E18F2163}" type="presOf" srcId="{CF28C3D7-71BA-4364-8368-6FB7CE0889CF}" destId="{E67B2458-481C-4839-B64F-B5348F399394}" srcOrd="0" destOrd="0" presId="urn:microsoft.com/office/officeart/2018/2/layout/IconVerticalSolidList"/>
    <dgm:cxn modelId="{58B8A035-EBC9-4679-87D6-16FB39508103}" srcId="{BADB53E9-B7F6-4130-B4B3-C6DB0E616FF3}" destId="{CF28C3D7-71BA-4364-8368-6FB7CE0889CF}" srcOrd="3" destOrd="0" parTransId="{4AA763ED-CCA3-4294-87B4-08A5C6FD3F1E}" sibTransId="{304795E8-91B9-4F4A-ACEC-55B1DC3C98C4}"/>
    <dgm:cxn modelId="{22786A56-1815-4FD8-9FC5-1140E89B211D}" type="presOf" srcId="{33D4DC54-0335-46EF-9E64-CB6A5AE3DB8B}" destId="{01A3EEBA-42E8-4CF3-9F67-14D3FAB456C2}" srcOrd="0" destOrd="0" presId="urn:microsoft.com/office/officeart/2018/2/layout/IconVerticalSolidList"/>
    <dgm:cxn modelId="{ADF2C462-D214-4562-B81E-135EA83235C4}" srcId="{BADB53E9-B7F6-4130-B4B3-C6DB0E616FF3}" destId="{33D4DC54-0335-46EF-9E64-CB6A5AE3DB8B}" srcOrd="1" destOrd="0" parTransId="{9A095B28-B632-4EFF-8688-ADAFF6E625C4}" sibTransId="{E72D42B6-7821-4396-9403-85A3E974A0A0}"/>
    <dgm:cxn modelId="{1A645C65-C288-4AF8-8C6A-159ABDF8F087}" srcId="{BADB53E9-B7F6-4130-B4B3-C6DB0E616FF3}" destId="{31B14986-69C2-4514-BD02-B65E2DCD8E5E}" srcOrd="2" destOrd="0" parTransId="{3829FC7B-C89D-46FE-BA57-5A5B3DF968E6}" sibTransId="{8EF86AC7-CA14-49E6-B627-9F3BFBBAB8E2}"/>
    <dgm:cxn modelId="{E6DF47A5-B12B-4A73-B0F9-4FC477571C04}" type="presOf" srcId="{712314F0-9191-4046-AFF2-5F55103C326F}" destId="{B73AD2D2-8B4A-40CB-BB2D-99CF0517E359}" srcOrd="0" destOrd="0" presId="urn:microsoft.com/office/officeart/2018/2/layout/IconVerticalSolidList"/>
    <dgm:cxn modelId="{CF2123B3-D048-4D9B-BFB7-E567B0F275B1}" srcId="{BADB53E9-B7F6-4130-B4B3-C6DB0E616FF3}" destId="{712314F0-9191-4046-AFF2-5F55103C326F}" srcOrd="0" destOrd="0" parTransId="{3B1E6E47-1935-4CA9-96C8-0552814F9CBC}" sibTransId="{765E82B2-59AF-4289-BDA6-A35567B59B9B}"/>
    <dgm:cxn modelId="{2E3BC3BA-D9FA-4E3A-BFE7-52D1B610A753}" type="presOf" srcId="{31B14986-69C2-4514-BD02-B65E2DCD8E5E}" destId="{AE7AB026-3128-4683-8FB6-2C5EAF875761}" srcOrd="0" destOrd="0" presId="urn:microsoft.com/office/officeart/2018/2/layout/IconVerticalSolidList"/>
    <dgm:cxn modelId="{AAD7E3D2-7D25-40D9-AA67-78137BC6FED5}" type="presOf" srcId="{BADB53E9-B7F6-4130-B4B3-C6DB0E616FF3}" destId="{D2888B6A-035B-45FE-8594-ECE273635836}" srcOrd="0" destOrd="0" presId="urn:microsoft.com/office/officeart/2018/2/layout/IconVerticalSolidList"/>
    <dgm:cxn modelId="{A40FD207-A25C-44E7-85C3-63E592EE5186}" type="presParOf" srcId="{D2888B6A-035B-45FE-8594-ECE273635836}" destId="{89D0D9CB-A2DF-4297-82E3-AFF108A18268}" srcOrd="0" destOrd="0" presId="urn:microsoft.com/office/officeart/2018/2/layout/IconVerticalSolidList"/>
    <dgm:cxn modelId="{619838E8-CE72-400E-A9AF-14E320852860}" type="presParOf" srcId="{89D0D9CB-A2DF-4297-82E3-AFF108A18268}" destId="{E3CF8C9E-92D9-46D4-AE1B-98B2C3BBC1D5}" srcOrd="0" destOrd="0" presId="urn:microsoft.com/office/officeart/2018/2/layout/IconVerticalSolidList"/>
    <dgm:cxn modelId="{DF563C50-56D9-4058-BDA3-9B01E75DA6FB}" type="presParOf" srcId="{89D0D9CB-A2DF-4297-82E3-AFF108A18268}" destId="{5AC6028F-69FE-49EF-B64C-47C192A05CF4}" srcOrd="1" destOrd="0" presId="urn:microsoft.com/office/officeart/2018/2/layout/IconVerticalSolidList"/>
    <dgm:cxn modelId="{1FB5ED9B-01B2-44B3-9977-9FEC6E36900E}" type="presParOf" srcId="{89D0D9CB-A2DF-4297-82E3-AFF108A18268}" destId="{9B27948B-D086-4487-BB7C-BB43B2AB0AF4}" srcOrd="2" destOrd="0" presId="urn:microsoft.com/office/officeart/2018/2/layout/IconVerticalSolidList"/>
    <dgm:cxn modelId="{313CDFD7-031E-416E-9E93-DA06AE3E9092}" type="presParOf" srcId="{89D0D9CB-A2DF-4297-82E3-AFF108A18268}" destId="{B73AD2D2-8B4A-40CB-BB2D-99CF0517E359}" srcOrd="3" destOrd="0" presId="urn:microsoft.com/office/officeart/2018/2/layout/IconVerticalSolidList"/>
    <dgm:cxn modelId="{0FE0AB0A-67D4-4E81-AD96-7A5E72E33394}" type="presParOf" srcId="{D2888B6A-035B-45FE-8594-ECE273635836}" destId="{D9DAC079-0F56-4397-B22F-5AC291B24D76}" srcOrd="1" destOrd="0" presId="urn:microsoft.com/office/officeart/2018/2/layout/IconVerticalSolidList"/>
    <dgm:cxn modelId="{D606824E-31EF-4BE6-ABE7-711A5E0D793E}" type="presParOf" srcId="{D2888B6A-035B-45FE-8594-ECE273635836}" destId="{C3116ABB-D39B-4BA5-B59E-9CC333C19DE5}" srcOrd="2" destOrd="0" presId="urn:microsoft.com/office/officeart/2018/2/layout/IconVerticalSolidList"/>
    <dgm:cxn modelId="{6CB0A763-87EB-4201-BC47-C9B809D4E905}" type="presParOf" srcId="{C3116ABB-D39B-4BA5-B59E-9CC333C19DE5}" destId="{00F21697-27E9-4628-AE22-4D9A2E5D1E4A}" srcOrd="0" destOrd="0" presId="urn:microsoft.com/office/officeart/2018/2/layout/IconVerticalSolidList"/>
    <dgm:cxn modelId="{6E7434E6-FB6E-444C-A92E-5076BB323CC0}" type="presParOf" srcId="{C3116ABB-D39B-4BA5-B59E-9CC333C19DE5}" destId="{C1515B5C-B9FA-41D7-A615-FE3CF0347798}" srcOrd="1" destOrd="0" presId="urn:microsoft.com/office/officeart/2018/2/layout/IconVerticalSolidList"/>
    <dgm:cxn modelId="{800AB30A-628E-48CE-B351-1B58F4F48ABC}" type="presParOf" srcId="{C3116ABB-D39B-4BA5-B59E-9CC333C19DE5}" destId="{609FD1F7-B9A5-4BF7-ABB7-7DAD19590BB0}" srcOrd="2" destOrd="0" presId="urn:microsoft.com/office/officeart/2018/2/layout/IconVerticalSolidList"/>
    <dgm:cxn modelId="{C406D1A4-2465-4789-BE6D-AC5F7DE214C1}" type="presParOf" srcId="{C3116ABB-D39B-4BA5-B59E-9CC333C19DE5}" destId="{01A3EEBA-42E8-4CF3-9F67-14D3FAB456C2}" srcOrd="3" destOrd="0" presId="urn:microsoft.com/office/officeart/2018/2/layout/IconVerticalSolidList"/>
    <dgm:cxn modelId="{398FCC9B-92D7-44D9-8152-831587A36D7C}" type="presParOf" srcId="{D2888B6A-035B-45FE-8594-ECE273635836}" destId="{A2D50415-9474-4435-88C5-60ED105DE070}" srcOrd="3" destOrd="0" presId="urn:microsoft.com/office/officeart/2018/2/layout/IconVerticalSolidList"/>
    <dgm:cxn modelId="{51FC71F2-EAEA-4C24-8D8A-E5561CBB27AE}" type="presParOf" srcId="{D2888B6A-035B-45FE-8594-ECE273635836}" destId="{99F0D76F-A68E-4F38-8B72-48F9CF7B4E8D}" srcOrd="4" destOrd="0" presId="urn:microsoft.com/office/officeart/2018/2/layout/IconVerticalSolidList"/>
    <dgm:cxn modelId="{B7BFAECC-D558-46B8-B22E-9AF813A963B8}" type="presParOf" srcId="{99F0D76F-A68E-4F38-8B72-48F9CF7B4E8D}" destId="{D843CDB7-C3DA-4738-A108-24BC7A7F9610}" srcOrd="0" destOrd="0" presId="urn:microsoft.com/office/officeart/2018/2/layout/IconVerticalSolidList"/>
    <dgm:cxn modelId="{6F7EA3FD-D176-4396-960D-7404B268CDF9}" type="presParOf" srcId="{99F0D76F-A68E-4F38-8B72-48F9CF7B4E8D}" destId="{0DED3806-707D-4262-8717-43E6931AAEEF}" srcOrd="1" destOrd="0" presId="urn:microsoft.com/office/officeart/2018/2/layout/IconVerticalSolidList"/>
    <dgm:cxn modelId="{8AA809A0-AD36-4A95-9CB9-C85D8357B2EE}" type="presParOf" srcId="{99F0D76F-A68E-4F38-8B72-48F9CF7B4E8D}" destId="{FD4F493D-96E5-42C9-AD5E-57A441B9FFC2}" srcOrd="2" destOrd="0" presId="urn:microsoft.com/office/officeart/2018/2/layout/IconVerticalSolidList"/>
    <dgm:cxn modelId="{C6D0C928-C3D5-41AD-8CD0-21E9E3619C7B}" type="presParOf" srcId="{99F0D76F-A68E-4F38-8B72-48F9CF7B4E8D}" destId="{AE7AB026-3128-4683-8FB6-2C5EAF875761}" srcOrd="3" destOrd="0" presId="urn:microsoft.com/office/officeart/2018/2/layout/IconVerticalSolidList"/>
    <dgm:cxn modelId="{ABCB50B9-7159-44E4-A132-DB22E4BD0FBA}" type="presParOf" srcId="{D2888B6A-035B-45FE-8594-ECE273635836}" destId="{BBEEE2C2-39C9-44F9-AACD-FCE3AFC605A0}" srcOrd="5" destOrd="0" presId="urn:microsoft.com/office/officeart/2018/2/layout/IconVerticalSolidList"/>
    <dgm:cxn modelId="{411E1BC1-C6B0-446C-A0F2-ABE71E8A67DF}" type="presParOf" srcId="{D2888B6A-035B-45FE-8594-ECE273635836}" destId="{B6896606-770A-4237-B4F6-F624A86DAFA7}" srcOrd="6" destOrd="0" presId="urn:microsoft.com/office/officeart/2018/2/layout/IconVerticalSolidList"/>
    <dgm:cxn modelId="{238B2FD6-3541-4196-B618-84AA6BE44DFD}" type="presParOf" srcId="{B6896606-770A-4237-B4F6-F624A86DAFA7}" destId="{03A4398C-5FD2-4E20-8A1D-FDED0EA5076D}" srcOrd="0" destOrd="0" presId="urn:microsoft.com/office/officeart/2018/2/layout/IconVerticalSolidList"/>
    <dgm:cxn modelId="{F1959450-95F1-4599-A6FD-4A861B2EEC32}" type="presParOf" srcId="{B6896606-770A-4237-B4F6-F624A86DAFA7}" destId="{010DD414-4EE5-468C-AFCD-7722707D785B}" srcOrd="1" destOrd="0" presId="urn:microsoft.com/office/officeart/2018/2/layout/IconVerticalSolidList"/>
    <dgm:cxn modelId="{F7DE9526-B02F-4161-B1E2-4CAF56E4ADC5}" type="presParOf" srcId="{B6896606-770A-4237-B4F6-F624A86DAFA7}" destId="{46FB1E7B-AEAC-4CD5-A7D6-9A1CD5CC8EDA}" srcOrd="2" destOrd="0" presId="urn:microsoft.com/office/officeart/2018/2/layout/IconVerticalSolidList"/>
    <dgm:cxn modelId="{3F7DED23-4894-47F2-82F6-A1B8BBCC665A}" type="presParOf" srcId="{B6896606-770A-4237-B4F6-F624A86DAFA7}" destId="{E67B2458-481C-4839-B64F-B5348F3993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E0EB5E-3C32-4615-8B69-AAFFD7BCADB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1DDB70-67D6-4B9A-966D-ACBD9CABEA5E}">
      <dgm:prSet/>
      <dgm:spPr/>
      <dgm:t>
        <a:bodyPr/>
        <a:lstStyle/>
        <a:p>
          <a:r>
            <a:rPr lang="en-GB"/>
            <a:t>Discuss and note down the following:</a:t>
          </a:r>
          <a:endParaRPr lang="en-US"/>
        </a:p>
      </dgm:t>
    </dgm:pt>
    <dgm:pt modelId="{21E1332B-BF02-49DE-A32C-DCF069881354}" type="parTrans" cxnId="{050308FC-C468-479F-8552-5DC059A013BD}">
      <dgm:prSet/>
      <dgm:spPr/>
      <dgm:t>
        <a:bodyPr/>
        <a:lstStyle/>
        <a:p>
          <a:endParaRPr lang="en-US"/>
        </a:p>
      </dgm:t>
    </dgm:pt>
    <dgm:pt modelId="{1FB12967-918D-4F6A-8D28-BFC0F9BBAE0A}" type="sibTrans" cxnId="{050308FC-C468-479F-8552-5DC059A013B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6AD8701-5B73-4A69-B658-E576CAEC1DFB}">
      <dgm:prSet/>
      <dgm:spPr/>
      <dgm:t>
        <a:bodyPr/>
        <a:lstStyle/>
        <a:p>
          <a:r>
            <a:rPr lang="en-GB"/>
            <a:t>What aspects of the Four Purposes do you not agree with? And why?</a:t>
          </a:r>
          <a:endParaRPr lang="en-US"/>
        </a:p>
      </dgm:t>
    </dgm:pt>
    <dgm:pt modelId="{F1C02D82-D324-4350-8531-7A3B901E22B2}" type="parTrans" cxnId="{493ED626-655B-41C2-9847-E06C6E2AC719}">
      <dgm:prSet/>
      <dgm:spPr/>
      <dgm:t>
        <a:bodyPr/>
        <a:lstStyle/>
        <a:p>
          <a:endParaRPr lang="en-US"/>
        </a:p>
      </dgm:t>
    </dgm:pt>
    <dgm:pt modelId="{97335478-207D-4A25-B0DE-8A2D7D633535}" type="sibTrans" cxnId="{493ED626-655B-41C2-9847-E06C6E2AC719}">
      <dgm:prSet/>
      <dgm:spPr/>
      <dgm:t>
        <a:bodyPr/>
        <a:lstStyle/>
        <a:p>
          <a:endParaRPr lang="en-US"/>
        </a:p>
      </dgm:t>
    </dgm:pt>
    <dgm:pt modelId="{0DA4C487-BF2C-41D0-82D6-27671F4B3274}">
      <dgm:prSet/>
      <dgm:spPr/>
      <dgm:t>
        <a:bodyPr/>
        <a:lstStyle/>
        <a:p>
          <a:r>
            <a:rPr lang="en-GB"/>
            <a:t>What other aspects would you include in the Four Purposes? And why?</a:t>
          </a:r>
          <a:endParaRPr lang="en-US"/>
        </a:p>
      </dgm:t>
    </dgm:pt>
    <dgm:pt modelId="{97E142B7-83A8-47DF-ACB3-931ECF0F5105}" type="parTrans" cxnId="{4C68999A-D27C-4FEB-85A4-D2108666367A}">
      <dgm:prSet/>
      <dgm:spPr/>
      <dgm:t>
        <a:bodyPr/>
        <a:lstStyle/>
        <a:p>
          <a:endParaRPr lang="en-US"/>
        </a:p>
      </dgm:t>
    </dgm:pt>
    <dgm:pt modelId="{FA3E1614-B23C-42A5-850E-8F8C13505730}" type="sibTrans" cxnId="{4C68999A-D27C-4FEB-85A4-D2108666367A}">
      <dgm:prSet/>
      <dgm:spPr/>
      <dgm:t>
        <a:bodyPr/>
        <a:lstStyle/>
        <a:p>
          <a:endParaRPr lang="en-US"/>
        </a:p>
      </dgm:t>
    </dgm:pt>
    <dgm:pt modelId="{6BD9C8FD-32C0-4425-B889-43A2FDD4C0A8}">
      <dgm:prSet/>
      <dgm:spPr/>
      <dgm:t>
        <a:bodyPr/>
        <a:lstStyle/>
        <a:p>
          <a:r>
            <a:rPr lang="en-GB"/>
            <a:t>Describe – a well educated young person in Wales at the age of 16.</a:t>
          </a:r>
          <a:endParaRPr lang="en-US"/>
        </a:p>
      </dgm:t>
    </dgm:pt>
    <dgm:pt modelId="{8FB24C85-FE3C-4B60-9C1F-299D43CD3B1E}" type="parTrans" cxnId="{5D376AA0-266A-40D0-AD7D-BEC6D35ECA52}">
      <dgm:prSet/>
      <dgm:spPr/>
      <dgm:t>
        <a:bodyPr/>
        <a:lstStyle/>
        <a:p>
          <a:endParaRPr lang="en-US"/>
        </a:p>
      </dgm:t>
    </dgm:pt>
    <dgm:pt modelId="{1E59674B-6988-4FBE-89CC-CFDA9B70DD08}" type="sibTrans" cxnId="{5D376AA0-266A-40D0-AD7D-BEC6D35ECA5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2FB0720-FC56-4312-BDBC-B374BCB45C70}">
      <dgm:prSet/>
      <dgm:spPr/>
      <dgm:t>
        <a:bodyPr/>
        <a:lstStyle/>
        <a:p>
          <a:r>
            <a:rPr lang="en-GB"/>
            <a:t>Summarise the above and add to your mind map </a:t>
          </a:r>
          <a:endParaRPr lang="en-US"/>
        </a:p>
      </dgm:t>
    </dgm:pt>
    <dgm:pt modelId="{8BB255A8-F387-4FC7-B92A-F46411504E25}" type="parTrans" cxnId="{9FF2A26F-BD72-4086-A0DA-0060F6AB92F7}">
      <dgm:prSet/>
      <dgm:spPr/>
      <dgm:t>
        <a:bodyPr/>
        <a:lstStyle/>
        <a:p>
          <a:endParaRPr lang="en-US"/>
        </a:p>
      </dgm:t>
    </dgm:pt>
    <dgm:pt modelId="{7EF5BFF3-3D5D-4F39-AF4B-01F127CCE4E7}" type="sibTrans" cxnId="{9FF2A26F-BD72-4086-A0DA-0060F6AB92F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826A6E7-0FF8-354D-9A26-1F853C596378}" type="pres">
      <dgm:prSet presAssocID="{C7E0EB5E-3C32-4615-8B69-AAFFD7BCADB2}" presName="Name0" presStyleCnt="0">
        <dgm:presLayoutVars>
          <dgm:animLvl val="lvl"/>
          <dgm:resizeHandles val="exact"/>
        </dgm:presLayoutVars>
      </dgm:prSet>
      <dgm:spPr/>
    </dgm:pt>
    <dgm:pt modelId="{BDFF0798-48B0-B543-A965-BEF8B599E4E5}" type="pres">
      <dgm:prSet presAssocID="{D61DDB70-67D6-4B9A-966D-ACBD9CABEA5E}" presName="compositeNode" presStyleCnt="0">
        <dgm:presLayoutVars>
          <dgm:bulletEnabled val="1"/>
        </dgm:presLayoutVars>
      </dgm:prSet>
      <dgm:spPr/>
    </dgm:pt>
    <dgm:pt modelId="{8D26BCEA-B996-9D4C-B9DD-4363D570DC33}" type="pres">
      <dgm:prSet presAssocID="{D61DDB70-67D6-4B9A-966D-ACBD9CABEA5E}" presName="bgRect" presStyleLbl="bgAccFollowNode1" presStyleIdx="0" presStyleCnt="3"/>
      <dgm:spPr/>
    </dgm:pt>
    <dgm:pt modelId="{749941CC-7B35-534F-9254-5A18CF21EF1E}" type="pres">
      <dgm:prSet presAssocID="{1FB12967-918D-4F6A-8D28-BFC0F9BBAE0A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CB157106-9389-6943-9BEF-64BB544BF470}" type="pres">
      <dgm:prSet presAssocID="{D61DDB70-67D6-4B9A-966D-ACBD9CABEA5E}" presName="bottomLine" presStyleLbl="alignNode1" presStyleIdx="1" presStyleCnt="6">
        <dgm:presLayoutVars/>
      </dgm:prSet>
      <dgm:spPr/>
    </dgm:pt>
    <dgm:pt modelId="{1049E43D-4E20-2F43-938E-7F59FC0B10B5}" type="pres">
      <dgm:prSet presAssocID="{D61DDB70-67D6-4B9A-966D-ACBD9CABEA5E}" presName="nodeText" presStyleLbl="bgAccFollowNode1" presStyleIdx="0" presStyleCnt="3">
        <dgm:presLayoutVars>
          <dgm:bulletEnabled val="1"/>
        </dgm:presLayoutVars>
      </dgm:prSet>
      <dgm:spPr/>
    </dgm:pt>
    <dgm:pt modelId="{4DEEFD57-FD86-6A4C-B221-A791F76E2C07}" type="pres">
      <dgm:prSet presAssocID="{1FB12967-918D-4F6A-8D28-BFC0F9BBAE0A}" presName="sibTrans" presStyleCnt="0"/>
      <dgm:spPr/>
    </dgm:pt>
    <dgm:pt modelId="{46E13A98-78A3-5248-935F-F013A3164069}" type="pres">
      <dgm:prSet presAssocID="{6BD9C8FD-32C0-4425-B889-43A2FDD4C0A8}" presName="compositeNode" presStyleCnt="0">
        <dgm:presLayoutVars>
          <dgm:bulletEnabled val="1"/>
        </dgm:presLayoutVars>
      </dgm:prSet>
      <dgm:spPr/>
    </dgm:pt>
    <dgm:pt modelId="{755A65D3-3E7A-6340-BCC5-B1EAFEE4BAB9}" type="pres">
      <dgm:prSet presAssocID="{6BD9C8FD-32C0-4425-B889-43A2FDD4C0A8}" presName="bgRect" presStyleLbl="bgAccFollowNode1" presStyleIdx="1" presStyleCnt="3"/>
      <dgm:spPr/>
    </dgm:pt>
    <dgm:pt modelId="{469906AE-1966-3546-BA27-9FF1CB86D4FE}" type="pres">
      <dgm:prSet presAssocID="{1E59674B-6988-4FBE-89CC-CFDA9B70DD08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38E4D1E2-BB0E-BB40-AF78-49F1B8717562}" type="pres">
      <dgm:prSet presAssocID="{6BD9C8FD-32C0-4425-B889-43A2FDD4C0A8}" presName="bottomLine" presStyleLbl="alignNode1" presStyleIdx="3" presStyleCnt="6">
        <dgm:presLayoutVars/>
      </dgm:prSet>
      <dgm:spPr/>
    </dgm:pt>
    <dgm:pt modelId="{B48CADFA-4BF8-CE4B-B5DF-CA3B6F2E4B5C}" type="pres">
      <dgm:prSet presAssocID="{6BD9C8FD-32C0-4425-B889-43A2FDD4C0A8}" presName="nodeText" presStyleLbl="bgAccFollowNode1" presStyleIdx="1" presStyleCnt="3">
        <dgm:presLayoutVars>
          <dgm:bulletEnabled val="1"/>
        </dgm:presLayoutVars>
      </dgm:prSet>
      <dgm:spPr/>
    </dgm:pt>
    <dgm:pt modelId="{8B539552-1504-F246-AAAB-3F9F72AB5C10}" type="pres">
      <dgm:prSet presAssocID="{1E59674B-6988-4FBE-89CC-CFDA9B70DD08}" presName="sibTrans" presStyleCnt="0"/>
      <dgm:spPr/>
    </dgm:pt>
    <dgm:pt modelId="{7AEE0AB2-76D9-3546-A7A9-D4F5BCEFB1FE}" type="pres">
      <dgm:prSet presAssocID="{E2FB0720-FC56-4312-BDBC-B374BCB45C70}" presName="compositeNode" presStyleCnt="0">
        <dgm:presLayoutVars>
          <dgm:bulletEnabled val="1"/>
        </dgm:presLayoutVars>
      </dgm:prSet>
      <dgm:spPr/>
    </dgm:pt>
    <dgm:pt modelId="{5537A878-4C2B-5647-9760-5BF4CE101DB9}" type="pres">
      <dgm:prSet presAssocID="{E2FB0720-FC56-4312-BDBC-B374BCB45C70}" presName="bgRect" presStyleLbl="bgAccFollowNode1" presStyleIdx="2" presStyleCnt="3"/>
      <dgm:spPr/>
    </dgm:pt>
    <dgm:pt modelId="{EF70883C-3334-E343-8462-6AE2C2D417EE}" type="pres">
      <dgm:prSet presAssocID="{7EF5BFF3-3D5D-4F39-AF4B-01F127CCE4E7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694E9BF-649B-3B4C-848E-9104CD763C91}" type="pres">
      <dgm:prSet presAssocID="{E2FB0720-FC56-4312-BDBC-B374BCB45C70}" presName="bottomLine" presStyleLbl="alignNode1" presStyleIdx="5" presStyleCnt="6">
        <dgm:presLayoutVars/>
      </dgm:prSet>
      <dgm:spPr/>
    </dgm:pt>
    <dgm:pt modelId="{FC943CCE-D602-6A4A-A9DB-83B1B6319806}" type="pres">
      <dgm:prSet presAssocID="{E2FB0720-FC56-4312-BDBC-B374BCB45C70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636961C-8843-6341-916E-5ED7AC040E34}" type="presOf" srcId="{6BD9C8FD-32C0-4425-B889-43A2FDD4C0A8}" destId="{B48CADFA-4BF8-CE4B-B5DF-CA3B6F2E4B5C}" srcOrd="1" destOrd="0" presId="urn:microsoft.com/office/officeart/2016/7/layout/BasicLinearProcessNumbered"/>
    <dgm:cxn modelId="{493ED626-655B-41C2-9847-E06C6E2AC719}" srcId="{D61DDB70-67D6-4B9A-966D-ACBD9CABEA5E}" destId="{D6AD8701-5B73-4A69-B658-E576CAEC1DFB}" srcOrd="0" destOrd="0" parTransId="{F1C02D82-D324-4350-8531-7A3B901E22B2}" sibTransId="{97335478-207D-4A25-B0DE-8A2D7D633535}"/>
    <dgm:cxn modelId="{5279112D-607E-D94C-9A0F-3217F97DD100}" type="presOf" srcId="{6BD9C8FD-32C0-4425-B889-43A2FDD4C0A8}" destId="{755A65D3-3E7A-6340-BCC5-B1EAFEE4BAB9}" srcOrd="0" destOrd="0" presId="urn:microsoft.com/office/officeart/2016/7/layout/BasicLinearProcessNumbered"/>
    <dgm:cxn modelId="{84423E40-3C23-ED44-963D-3587D22223F0}" type="presOf" srcId="{E2FB0720-FC56-4312-BDBC-B374BCB45C70}" destId="{FC943CCE-D602-6A4A-A9DB-83B1B6319806}" srcOrd="1" destOrd="0" presId="urn:microsoft.com/office/officeart/2016/7/layout/BasicLinearProcessNumbered"/>
    <dgm:cxn modelId="{A5333A6E-8A47-6645-8649-2127B14CFFC4}" type="presOf" srcId="{D61DDB70-67D6-4B9A-966D-ACBD9CABEA5E}" destId="{1049E43D-4E20-2F43-938E-7F59FC0B10B5}" srcOrd="1" destOrd="0" presId="urn:microsoft.com/office/officeart/2016/7/layout/BasicLinearProcessNumbered"/>
    <dgm:cxn modelId="{9FF2A26F-BD72-4086-A0DA-0060F6AB92F7}" srcId="{C7E0EB5E-3C32-4615-8B69-AAFFD7BCADB2}" destId="{E2FB0720-FC56-4312-BDBC-B374BCB45C70}" srcOrd="2" destOrd="0" parTransId="{8BB255A8-F387-4FC7-B92A-F46411504E25}" sibTransId="{7EF5BFF3-3D5D-4F39-AF4B-01F127CCE4E7}"/>
    <dgm:cxn modelId="{85ACE27B-65E5-AD42-A6D7-F1573A31A312}" type="presOf" srcId="{7EF5BFF3-3D5D-4F39-AF4B-01F127CCE4E7}" destId="{EF70883C-3334-E343-8462-6AE2C2D417EE}" srcOrd="0" destOrd="0" presId="urn:microsoft.com/office/officeart/2016/7/layout/BasicLinearProcessNumbered"/>
    <dgm:cxn modelId="{7B289B7D-1F28-3246-9232-3CAA57DBDCAE}" type="presOf" srcId="{1FB12967-918D-4F6A-8D28-BFC0F9BBAE0A}" destId="{749941CC-7B35-534F-9254-5A18CF21EF1E}" srcOrd="0" destOrd="0" presId="urn:microsoft.com/office/officeart/2016/7/layout/BasicLinearProcessNumbered"/>
    <dgm:cxn modelId="{EB99508B-2D83-D349-A570-43378EBA33EB}" type="presOf" srcId="{D6AD8701-5B73-4A69-B658-E576CAEC1DFB}" destId="{1049E43D-4E20-2F43-938E-7F59FC0B10B5}" srcOrd="0" destOrd="1" presId="urn:microsoft.com/office/officeart/2016/7/layout/BasicLinearProcessNumbered"/>
    <dgm:cxn modelId="{99FFDF93-640E-8042-BE77-CDB371511E54}" type="presOf" srcId="{C7E0EB5E-3C32-4615-8B69-AAFFD7BCADB2}" destId="{8826A6E7-0FF8-354D-9A26-1F853C596378}" srcOrd="0" destOrd="0" presId="urn:microsoft.com/office/officeart/2016/7/layout/BasicLinearProcessNumbered"/>
    <dgm:cxn modelId="{BE3B1E97-CE7A-AD4D-8145-684D212089F6}" type="presOf" srcId="{D61DDB70-67D6-4B9A-966D-ACBD9CABEA5E}" destId="{8D26BCEA-B996-9D4C-B9DD-4363D570DC33}" srcOrd="0" destOrd="0" presId="urn:microsoft.com/office/officeart/2016/7/layout/BasicLinearProcessNumbered"/>
    <dgm:cxn modelId="{4C68999A-D27C-4FEB-85A4-D2108666367A}" srcId="{D61DDB70-67D6-4B9A-966D-ACBD9CABEA5E}" destId="{0DA4C487-BF2C-41D0-82D6-27671F4B3274}" srcOrd="1" destOrd="0" parTransId="{97E142B7-83A8-47DF-ACB3-931ECF0F5105}" sibTransId="{FA3E1614-B23C-42A5-850E-8F8C13505730}"/>
    <dgm:cxn modelId="{5D376AA0-266A-40D0-AD7D-BEC6D35ECA52}" srcId="{C7E0EB5E-3C32-4615-8B69-AAFFD7BCADB2}" destId="{6BD9C8FD-32C0-4425-B889-43A2FDD4C0A8}" srcOrd="1" destOrd="0" parTransId="{8FB24C85-FE3C-4B60-9C1F-299D43CD3B1E}" sibTransId="{1E59674B-6988-4FBE-89CC-CFDA9B70DD08}"/>
    <dgm:cxn modelId="{D9067EB0-D57A-9C42-BE1A-D056C2D7B308}" type="presOf" srcId="{E2FB0720-FC56-4312-BDBC-B374BCB45C70}" destId="{5537A878-4C2B-5647-9760-5BF4CE101DB9}" srcOrd="0" destOrd="0" presId="urn:microsoft.com/office/officeart/2016/7/layout/BasicLinearProcessNumbered"/>
    <dgm:cxn modelId="{B2DCD5B7-F7F2-7046-A94C-6C3917683588}" type="presOf" srcId="{1E59674B-6988-4FBE-89CC-CFDA9B70DD08}" destId="{469906AE-1966-3546-BA27-9FF1CB86D4FE}" srcOrd="0" destOrd="0" presId="urn:microsoft.com/office/officeart/2016/7/layout/BasicLinearProcessNumbered"/>
    <dgm:cxn modelId="{050308FC-C468-479F-8552-5DC059A013BD}" srcId="{C7E0EB5E-3C32-4615-8B69-AAFFD7BCADB2}" destId="{D61DDB70-67D6-4B9A-966D-ACBD9CABEA5E}" srcOrd="0" destOrd="0" parTransId="{21E1332B-BF02-49DE-A32C-DCF069881354}" sibTransId="{1FB12967-918D-4F6A-8D28-BFC0F9BBAE0A}"/>
    <dgm:cxn modelId="{9A2925FE-3D72-B548-8C1E-9244F5E9172A}" type="presOf" srcId="{0DA4C487-BF2C-41D0-82D6-27671F4B3274}" destId="{1049E43D-4E20-2F43-938E-7F59FC0B10B5}" srcOrd="0" destOrd="2" presId="urn:microsoft.com/office/officeart/2016/7/layout/BasicLinearProcessNumbered"/>
    <dgm:cxn modelId="{0E94A73D-EFE8-E94F-A160-49A2BE6E1B1F}" type="presParOf" srcId="{8826A6E7-0FF8-354D-9A26-1F853C596378}" destId="{BDFF0798-48B0-B543-A965-BEF8B599E4E5}" srcOrd="0" destOrd="0" presId="urn:microsoft.com/office/officeart/2016/7/layout/BasicLinearProcessNumbered"/>
    <dgm:cxn modelId="{84607EB3-3453-FD4A-BD33-97E6B945896D}" type="presParOf" srcId="{BDFF0798-48B0-B543-A965-BEF8B599E4E5}" destId="{8D26BCEA-B996-9D4C-B9DD-4363D570DC33}" srcOrd="0" destOrd="0" presId="urn:microsoft.com/office/officeart/2016/7/layout/BasicLinearProcessNumbered"/>
    <dgm:cxn modelId="{B316E937-8B54-5642-A813-CFBA6744552A}" type="presParOf" srcId="{BDFF0798-48B0-B543-A965-BEF8B599E4E5}" destId="{749941CC-7B35-534F-9254-5A18CF21EF1E}" srcOrd="1" destOrd="0" presId="urn:microsoft.com/office/officeart/2016/7/layout/BasicLinearProcessNumbered"/>
    <dgm:cxn modelId="{DA59942E-E97B-7E47-8341-DC495CC807D9}" type="presParOf" srcId="{BDFF0798-48B0-B543-A965-BEF8B599E4E5}" destId="{CB157106-9389-6943-9BEF-64BB544BF470}" srcOrd="2" destOrd="0" presId="urn:microsoft.com/office/officeart/2016/7/layout/BasicLinearProcessNumbered"/>
    <dgm:cxn modelId="{3D5AEF09-1344-EC48-88B6-9384844317C0}" type="presParOf" srcId="{BDFF0798-48B0-B543-A965-BEF8B599E4E5}" destId="{1049E43D-4E20-2F43-938E-7F59FC0B10B5}" srcOrd="3" destOrd="0" presId="urn:microsoft.com/office/officeart/2016/7/layout/BasicLinearProcessNumbered"/>
    <dgm:cxn modelId="{71F4A93E-ADFA-5D49-A017-3D4D85CC49AC}" type="presParOf" srcId="{8826A6E7-0FF8-354D-9A26-1F853C596378}" destId="{4DEEFD57-FD86-6A4C-B221-A791F76E2C07}" srcOrd="1" destOrd="0" presId="urn:microsoft.com/office/officeart/2016/7/layout/BasicLinearProcessNumbered"/>
    <dgm:cxn modelId="{DD95C3D2-51D6-694D-8E42-ED074212CD7C}" type="presParOf" srcId="{8826A6E7-0FF8-354D-9A26-1F853C596378}" destId="{46E13A98-78A3-5248-935F-F013A3164069}" srcOrd="2" destOrd="0" presId="urn:microsoft.com/office/officeart/2016/7/layout/BasicLinearProcessNumbered"/>
    <dgm:cxn modelId="{F9589B12-53EC-934A-9562-996C887A7158}" type="presParOf" srcId="{46E13A98-78A3-5248-935F-F013A3164069}" destId="{755A65D3-3E7A-6340-BCC5-B1EAFEE4BAB9}" srcOrd="0" destOrd="0" presId="urn:microsoft.com/office/officeart/2016/7/layout/BasicLinearProcessNumbered"/>
    <dgm:cxn modelId="{F0F0DC55-3C1E-9949-B1A8-AC67E1B63402}" type="presParOf" srcId="{46E13A98-78A3-5248-935F-F013A3164069}" destId="{469906AE-1966-3546-BA27-9FF1CB86D4FE}" srcOrd="1" destOrd="0" presId="urn:microsoft.com/office/officeart/2016/7/layout/BasicLinearProcessNumbered"/>
    <dgm:cxn modelId="{E7A3C5DF-3D65-9F43-9FDA-EF50D21CC800}" type="presParOf" srcId="{46E13A98-78A3-5248-935F-F013A3164069}" destId="{38E4D1E2-BB0E-BB40-AF78-49F1B8717562}" srcOrd="2" destOrd="0" presId="urn:microsoft.com/office/officeart/2016/7/layout/BasicLinearProcessNumbered"/>
    <dgm:cxn modelId="{D5C088D7-F3DC-D24A-A33B-7F61F9AEC066}" type="presParOf" srcId="{46E13A98-78A3-5248-935F-F013A3164069}" destId="{B48CADFA-4BF8-CE4B-B5DF-CA3B6F2E4B5C}" srcOrd="3" destOrd="0" presId="urn:microsoft.com/office/officeart/2016/7/layout/BasicLinearProcessNumbered"/>
    <dgm:cxn modelId="{66C5BCF7-2962-3C46-B24C-CC512CFCBBDF}" type="presParOf" srcId="{8826A6E7-0FF8-354D-9A26-1F853C596378}" destId="{8B539552-1504-F246-AAAB-3F9F72AB5C10}" srcOrd="3" destOrd="0" presId="urn:microsoft.com/office/officeart/2016/7/layout/BasicLinearProcessNumbered"/>
    <dgm:cxn modelId="{C570DB18-5BF6-8E4F-9418-DE1D4F3A6368}" type="presParOf" srcId="{8826A6E7-0FF8-354D-9A26-1F853C596378}" destId="{7AEE0AB2-76D9-3546-A7A9-D4F5BCEFB1FE}" srcOrd="4" destOrd="0" presId="urn:microsoft.com/office/officeart/2016/7/layout/BasicLinearProcessNumbered"/>
    <dgm:cxn modelId="{16FAF80C-77D0-8D42-B0E6-7DB321B24F62}" type="presParOf" srcId="{7AEE0AB2-76D9-3546-A7A9-D4F5BCEFB1FE}" destId="{5537A878-4C2B-5647-9760-5BF4CE101DB9}" srcOrd="0" destOrd="0" presId="urn:microsoft.com/office/officeart/2016/7/layout/BasicLinearProcessNumbered"/>
    <dgm:cxn modelId="{A6E509F2-B786-2248-A6D6-49CF9A776DA6}" type="presParOf" srcId="{7AEE0AB2-76D9-3546-A7A9-D4F5BCEFB1FE}" destId="{EF70883C-3334-E343-8462-6AE2C2D417EE}" srcOrd="1" destOrd="0" presId="urn:microsoft.com/office/officeart/2016/7/layout/BasicLinearProcessNumbered"/>
    <dgm:cxn modelId="{C94F9502-C39E-964C-A2D2-794625065100}" type="presParOf" srcId="{7AEE0AB2-76D9-3546-A7A9-D4F5BCEFB1FE}" destId="{9694E9BF-649B-3B4C-848E-9104CD763C91}" srcOrd="2" destOrd="0" presId="urn:microsoft.com/office/officeart/2016/7/layout/BasicLinearProcessNumbered"/>
    <dgm:cxn modelId="{8F920AF5-F82D-4E49-BA95-37AD62E904C3}" type="presParOf" srcId="{7AEE0AB2-76D9-3546-A7A9-D4F5BCEFB1FE}" destId="{FC943CCE-D602-6A4A-A9DB-83B1B631980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B4C927-36D8-4998-AD0C-CD835281DE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EF0DCAD-4FD2-4BFB-B4A5-59087C8B7B2D}">
      <dgm:prSet/>
      <dgm:spPr/>
      <dgm:t>
        <a:bodyPr/>
        <a:lstStyle/>
        <a:p>
          <a:r>
            <a:rPr lang="en-GB"/>
            <a:t>Discuss and  summarise the challenges and opportunities with the new Area of Learning and Experience </a:t>
          </a:r>
          <a:endParaRPr lang="en-US"/>
        </a:p>
      </dgm:t>
    </dgm:pt>
    <dgm:pt modelId="{0CC21CA4-A68D-498D-9C0C-C75F4744BD61}" type="parTrans" cxnId="{47EEB480-7B7A-4620-8C52-5F0DF533BF22}">
      <dgm:prSet/>
      <dgm:spPr/>
      <dgm:t>
        <a:bodyPr/>
        <a:lstStyle/>
        <a:p>
          <a:endParaRPr lang="en-US"/>
        </a:p>
      </dgm:t>
    </dgm:pt>
    <dgm:pt modelId="{7924049A-B634-4B90-8C53-DBF4A2257026}" type="sibTrans" cxnId="{47EEB480-7B7A-4620-8C52-5F0DF533BF22}">
      <dgm:prSet/>
      <dgm:spPr/>
      <dgm:t>
        <a:bodyPr/>
        <a:lstStyle/>
        <a:p>
          <a:endParaRPr lang="en-US"/>
        </a:p>
      </dgm:t>
    </dgm:pt>
    <dgm:pt modelId="{D1C0766C-07D4-4887-A4DD-D7C1DF318915}">
      <dgm:prSet/>
      <dgm:spPr/>
      <dgm:t>
        <a:bodyPr/>
        <a:lstStyle/>
        <a:p>
          <a:r>
            <a:rPr lang="en-GB"/>
            <a:t>Challenges:</a:t>
          </a:r>
          <a:endParaRPr lang="en-US"/>
        </a:p>
      </dgm:t>
    </dgm:pt>
    <dgm:pt modelId="{2970EFF2-1E2F-402D-B76A-D73D251BF4EC}" type="parTrans" cxnId="{2C83AC1F-7FEB-4C83-B838-2FF979844DA5}">
      <dgm:prSet/>
      <dgm:spPr/>
      <dgm:t>
        <a:bodyPr/>
        <a:lstStyle/>
        <a:p>
          <a:endParaRPr lang="en-US"/>
        </a:p>
      </dgm:t>
    </dgm:pt>
    <dgm:pt modelId="{37D698D2-082C-4295-9F2F-1B83FDB44216}" type="sibTrans" cxnId="{2C83AC1F-7FEB-4C83-B838-2FF979844DA5}">
      <dgm:prSet/>
      <dgm:spPr/>
      <dgm:t>
        <a:bodyPr/>
        <a:lstStyle/>
        <a:p>
          <a:endParaRPr lang="en-US"/>
        </a:p>
      </dgm:t>
    </dgm:pt>
    <dgm:pt modelId="{92BDB7F5-A453-4F1B-924F-B8215CEB377A}">
      <dgm:prSet/>
      <dgm:spPr/>
      <dgm:t>
        <a:bodyPr/>
        <a:lstStyle/>
        <a:p>
          <a:r>
            <a:rPr lang="en-GB"/>
            <a:t>Opportunities:</a:t>
          </a:r>
          <a:endParaRPr lang="en-US"/>
        </a:p>
      </dgm:t>
    </dgm:pt>
    <dgm:pt modelId="{168B7D9C-5AFA-480C-A0C4-10EFD4B06B8E}" type="parTrans" cxnId="{611B9DBA-A1A4-4B36-85CF-B4C587131054}">
      <dgm:prSet/>
      <dgm:spPr/>
      <dgm:t>
        <a:bodyPr/>
        <a:lstStyle/>
        <a:p>
          <a:endParaRPr lang="en-US"/>
        </a:p>
      </dgm:t>
    </dgm:pt>
    <dgm:pt modelId="{9EA8AEDF-0F5B-4D78-8097-B8F0EFB40DC1}" type="sibTrans" cxnId="{611B9DBA-A1A4-4B36-85CF-B4C587131054}">
      <dgm:prSet/>
      <dgm:spPr/>
      <dgm:t>
        <a:bodyPr/>
        <a:lstStyle/>
        <a:p>
          <a:endParaRPr lang="en-US"/>
        </a:p>
      </dgm:t>
    </dgm:pt>
    <dgm:pt modelId="{D73A38AA-4EED-4C1F-9660-188BDB661918}" type="pres">
      <dgm:prSet presAssocID="{26B4C927-36D8-4998-AD0C-CD835281DE69}" presName="root" presStyleCnt="0">
        <dgm:presLayoutVars>
          <dgm:dir/>
          <dgm:resizeHandles val="exact"/>
        </dgm:presLayoutVars>
      </dgm:prSet>
      <dgm:spPr/>
    </dgm:pt>
    <dgm:pt modelId="{6E6D5EEA-6F2C-471E-93A4-AEECD6C74009}" type="pres">
      <dgm:prSet presAssocID="{7EF0DCAD-4FD2-4BFB-B4A5-59087C8B7B2D}" presName="compNode" presStyleCnt="0"/>
      <dgm:spPr/>
    </dgm:pt>
    <dgm:pt modelId="{81186EC7-D8DF-4128-B707-A607AF7072D3}" type="pres">
      <dgm:prSet presAssocID="{7EF0DCAD-4FD2-4BFB-B4A5-59087C8B7B2D}" presName="bgRect" presStyleLbl="bgShp" presStyleIdx="0" presStyleCnt="3"/>
      <dgm:spPr/>
    </dgm:pt>
    <dgm:pt modelId="{33E83E33-BF0A-4A8B-916F-814E8F76DCF1}" type="pres">
      <dgm:prSet presAssocID="{7EF0DCAD-4FD2-4BFB-B4A5-59087C8B7B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BC8FEDB-D73D-4459-86A7-C4349A8CAF30}" type="pres">
      <dgm:prSet presAssocID="{7EF0DCAD-4FD2-4BFB-B4A5-59087C8B7B2D}" presName="spaceRect" presStyleCnt="0"/>
      <dgm:spPr/>
    </dgm:pt>
    <dgm:pt modelId="{1B068017-1D46-496E-888A-A8FF6C6C3366}" type="pres">
      <dgm:prSet presAssocID="{7EF0DCAD-4FD2-4BFB-B4A5-59087C8B7B2D}" presName="parTx" presStyleLbl="revTx" presStyleIdx="0" presStyleCnt="3">
        <dgm:presLayoutVars>
          <dgm:chMax val="0"/>
          <dgm:chPref val="0"/>
        </dgm:presLayoutVars>
      </dgm:prSet>
      <dgm:spPr/>
    </dgm:pt>
    <dgm:pt modelId="{07C2E87C-35A6-42AA-9265-3CAF5B2F3371}" type="pres">
      <dgm:prSet presAssocID="{7924049A-B634-4B90-8C53-DBF4A2257026}" presName="sibTrans" presStyleCnt="0"/>
      <dgm:spPr/>
    </dgm:pt>
    <dgm:pt modelId="{374D153E-D5BB-407E-BF9E-61D2F233CD0A}" type="pres">
      <dgm:prSet presAssocID="{D1C0766C-07D4-4887-A4DD-D7C1DF318915}" presName="compNode" presStyleCnt="0"/>
      <dgm:spPr/>
    </dgm:pt>
    <dgm:pt modelId="{86435F03-C75B-4E13-8C20-8F27AEB6C95B}" type="pres">
      <dgm:prSet presAssocID="{D1C0766C-07D4-4887-A4DD-D7C1DF318915}" presName="bgRect" presStyleLbl="bgShp" presStyleIdx="1" presStyleCnt="3"/>
      <dgm:spPr/>
    </dgm:pt>
    <dgm:pt modelId="{980F0BC6-4D96-4754-9394-4C0AFA91D402}" type="pres">
      <dgm:prSet presAssocID="{D1C0766C-07D4-4887-A4DD-D7C1DF31891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840AE36F-9945-4A62-BDAF-39279E7E8816}" type="pres">
      <dgm:prSet presAssocID="{D1C0766C-07D4-4887-A4DD-D7C1DF318915}" presName="spaceRect" presStyleCnt="0"/>
      <dgm:spPr/>
    </dgm:pt>
    <dgm:pt modelId="{3149636D-6958-42C3-BC19-B02E0983F1BA}" type="pres">
      <dgm:prSet presAssocID="{D1C0766C-07D4-4887-A4DD-D7C1DF318915}" presName="parTx" presStyleLbl="revTx" presStyleIdx="1" presStyleCnt="3">
        <dgm:presLayoutVars>
          <dgm:chMax val="0"/>
          <dgm:chPref val="0"/>
        </dgm:presLayoutVars>
      </dgm:prSet>
      <dgm:spPr/>
    </dgm:pt>
    <dgm:pt modelId="{2FE315D4-E50F-494C-8E8D-F96A687D4E14}" type="pres">
      <dgm:prSet presAssocID="{37D698D2-082C-4295-9F2F-1B83FDB44216}" presName="sibTrans" presStyleCnt="0"/>
      <dgm:spPr/>
    </dgm:pt>
    <dgm:pt modelId="{36BCF121-CCEB-4D1A-84B4-69BEA929C636}" type="pres">
      <dgm:prSet presAssocID="{92BDB7F5-A453-4F1B-924F-B8215CEB377A}" presName="compNode" presStyleCnt="0"/>
      <dgm:spPr/>
    </dgm:pt>
    <dgm:pt modelId="{EFDC3702-0CD3-4C39-9988-3E0B3D9128C0}" type="pres">
      <dgm:prSet presAssocID="{92BDB7F5-A453-4F1B-924F-B8215CEB377A}" presName="bgRect" presStyleLbl="bgShp" presStyleIdx="2" presStyleCnt="3"/>
      <dgm:spPr/>
    </dgm:pt>
    <dgm:pt modelId="{39EE7994-F3B2-473F-B29B-F0C9564B084A}" type="pres">
      <dgm:prSet presAssocID="{92BDB7F5-A453-4F1B-924F-B8215CEB377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E06C16E-22EE-47D2-AF0A-ACE6FCF8DD3D}" type="pres">
      <dgm:prSet presAssocID="{92BDB7F5-A453-4F1B-924F-B8215CEB377A}" presName="spaceRect" presStyleCnt="0"/>
      <dgm:spPr/>
    </dgm:pt>
    <dgm:pt modelId="{E9E497FC-681A-42F9-B384-0D9CB728FEBB}" type="pres">
      <dgm:prSet presAssocID="{92BDB7F5-A453-4F1B-924F-B8215CEB377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993D503-FB6F-43FD-883C-FAD795746F93}" type="presOf" srcId="{92BDB7F5-A453-4F1B-924F-B8215CEB377A}" destId="{E9E497FC-681A-42F9-B384-0D9CB728FEBB}" srcOrd="0" destOrd="0" presId="urn:microsoft.com/office/officeart/2018/2/layout/IconVerticalSolidList"/>
    <dgm:cxn modelId="{2C83AC1F-7FEB-4C83-B838-2FF979844DA5}" srcId="{26B4C927-36D8-4998-AD0C-CD835281DE69}" destId="{D1C0766C-07D4-4887-A4DD-D7C1DF318915}" srcOrd="1" destOrd="0" parTransId="{2970EFF2-1E2F-402D-B76A-D73D251BF4EC}" sibTransId="{37D698D2-082C-4295-9F2F-1B83FDB44216}"/>
    <dgm:cxn modelId="{EF54B430-D732-4C02-82C0-296BBFA8BB7C}" type="presOf" srcId="{26B4C927-36D8-4998-AD0C-CD835281DE69}" destId="{D73A38AA-4EED-4C1F-9660-188BDB661918}" srcOrd="0" destOrd="0" presId="urn:microsoft.com/office/officeart/2018/2/layout/IconVerticalSolidList"/>
    <dgm:cxn modelId="{47EEB480-7B7A-4620-8C52-5F0DF533BF22}" srcId="{26B4C927-36D8-4998-AD0C-CD835281DE69}" destId="{7EF0DCAD-4FD2-4BFB-B4A5-59087C8B7B2D}" srcOrd="0" destOrd="0" parTransId="{0CC21CA4-A68D-498D-9C0C-C75F4744BD61}" sibTransId="{7924049A-B634-4B90-8C53-DBF4A2257026}"/>
    <dgm:cxn modelId="{2B9D7893-0BC2-4368-AD76-19869D1B008A}" type="presOf" srcId="{7EF0DCAD-4FD2-4BFB-B4A5-59087C8B7B2D}" destId="{1B068017-1D46-496E-888A-A8FF6C6C3366}" srcOrd="0" destOrd="0" presId="urn:microsoft.com/office/officeart/2018/2/layout/IconVerticalSolidList"/>
    <dgm:cxn modelId="{611B9DBA-A1A4-4B36-85CF-B4C587131054}" srcId="{26B4C927-36D8-4998-AD0C-CD835281DE69}" destId="{92BDB7F5-A453-4F1B-924F-B8215CEB377A}" srcOrd="2" destOrd="0" parTransId="{168B7D9C-5AFA-480C-A0C4-10EFD4B06B8E}" sibTransId="{9EA8AEDF-0F5B-4D78-8097-B8F0EFB40DC1}"/>
    <dgm:cxn modelId="{B00C3DF4-7ED4-4EA8-8795-DA78AB22B35C}" type="presOf" srcId="{D1C0766C-07D4-4887-A4DD-D7C1DF318915}" destId="{3149636D-6958-42C3-BC19-B02E0983F1BA}" srcOrd="0" destOrd="0" presId="urn:microsoft.com/office/officeart/2018/2/layout/IconVerticalSolidList"/>
    <dgm:cxn modelId="{603B4D63-04C3-4DCA-BC87-4934433C9A20}" type="presParOf" srcId="{D73A38AA-4EED-4C1F-9660-188BDB661918}" destId="{6E6D5EEA-6F2C-471E-93A4-AEECD6C74009}" srcOrd="0" destOrd="0" presId="urn:microsoft.com/office/officeart/2018/2/layout/IconVerticalSolidList"/>
    <dgm:cxn modelId="{AC6A8F53-A3AF-444B-AC65-DA77421D2288}" type="presParOf" srcId="{6E6D5EEA-6F2C-471E-93A4-AEECD6C74009}" destId="{81186EC7-D8DF-4128-B707-A607AF7072D3}" srcOrd="0" destOrd="0" presId="urn:microsoft.com/office/officeart/2018/2/layout/IconVerticalSolidList"/>
    <dgm:cxn modelId="{635381A0-13D7-495B-8258-1B4688044324}" type="presParOf" srcId="{6E6D5EEA-6F2C-471E-93A4-AEECD6C74009}" destId="{33E83E33-BF0A-4A8B-916F-814E8F76DCF1}" srcOrd="1" destOrd="0" presId="urn:microsoft.com/office/officeart/2018/2/layout/IconVerticalSolidList"/>
    <dgm:cxn modelId="{79EC6A74-B7D6-49AF-AD38-8FB14E8AE30B}" type="presParOf" srcId="{6E6D5EEA-6F2C-471E-93A4-AEECD6C74009}" destId="{ABC8FEDB-D73D-4459-86A7-C4349A8CAF30}" srcOrd="2" destOrd="0" presId="urn:microsoft.com/office/officeart/2018/2/layout/IconVerticalSolidList"/>
    <dgm:cxn modelId="{39329555-31C2-4322-BF75-9AC8F4858F54}" type="presParOf" srcId="{6E6D5EEA-6F2C-471E-93A4-AEECD6C74009}" destId="{1B068017-1D46-496E-888A-A8FF6C6C3366}" srcOrd="3" destOrd="0" presId="urn:microsoft.com/office/officeart/2018/2/layout/IconVerticalSolidList"/>
    <dgm:cxn modelId="{FC3FB364-0992-47E8-8E9E-446F979DAF75}" type="presParOf" srcId="{D73A38AA-4EED-4C1F-9660-188BDB661918}" destId="{07C2E87C-35A6-42AA-9265-3CAF5B2F3371}" srcOrd="1" destOrd="0" presId="urn:microsoft.com/office/officeart/2018/2/layout/IconVerticalSolidList"/>
    <dgm:cxn modelId="{2185C7AA-E3B1-45AA-B9E1-6A808B046415}" type="presParOf" srcId="{D73A38AA-4EED-4C1F-9660-188BDB661918}" destId="{374D153E-D5BB-407E-BF9E-61D2F233CD0A}" srcOrd="2" destOrd="0" presId="urn:microsoft.com/office/officeart/2018/2/layout/IconVerticalSolidList"/>
    <dgm:cxn modelId="{85FDDD5E-0D40-4A4E-9815-591AD150CF12}" type="presParOf" srcId="{374D153E-D5BB-407E-BF9E-61D2F233CD0A}" destId="{86435F03-C75B-4E13-8C20-8F27AEB6C95B}" srcOrd="0" destOrd="0" presId="urn:microsoft.com/office/officeart/2018/2/layout/IconVerticalSolidList"/>
    <dgm:cxn modelId="{126C3E06-B584-45C3-BE26-16C03240155E}" type="presParOf" srcId="{374D153E-D5BB-407E-BF9E-61D2F233CD0A}" destId="{980F0BC6-4D96-4754-9394-4C0AFA91D402}" srcOrd="1" destOrd="0" presId="urn:microsoft.com/office/officeart/2018/2/layout/IconVerticalSolidList"/>
    <dgm:cxn modelId="{907A584F-ABB5-44FF-9222-CE234D0B8A1B}" type="presParOf" srcId="{374D153E-D5BB-407E-BF9E-61D2F233CD0A}" destId="{840AE36F-9945-4A62-BDAF-39279E7E8816}" srcOrd="2" destOrd="0" presId="urn:microsoft.com/office/officeart/2018/2/layout/IconVerticalSolidList"/>
    <dgm:cxn modelId="{23DF7661-CD9B-4214-B8E5-CA354F7F343D}" type="presParOf" srcId="{374D153E-D5BB-407E-BF9E-61D2F233CD0A}" destId="{3149636D-6958-42C3-BC19-B02E0983F1BA}" srcOrd="3" destOrd="0" presId="urn:microsoft.com/office/officeart/2018/2/layout/IconVerticalSolidList"/>
    <dgm:cxn modelId="{DF15CE14-0B81-4EE5-9BFF-6C744454236B}" type="presParOf" srcId="{D73A38AA-4EED-4C1F-9660-188BDB661918}" destId="{2FE315D4-E50F-494C-8E8D-F96A687D4E14}" srcOrd="3" destOrd="0" presId="urn:microsoft.com/office/officeart/2018/2/layout/IconVerticalSolidList"/>
    <dgm:cxn modelId="{DF75A7DE-10AA-481C-BDDD-8F3E79C95F6A}" type="presParOf" srcId="{D73A38AA-4EED-4C1F-9660-188BDB661918}" destId="{36BCF121-CCEB-4D1A-84B4-69BEA929C636}" srcOrd="4" destOrd="0" presId="urn:microsoft.com/office/officeart/2018/2/layout/IconVerticalSolidList"/>
    <dgm:cxn modelId="{FE54F7DB-7972-40A9-8890-C0D7FBB5DA45}" type="presParOf" srcId="{36BCF121-CCEB-4D1A-84B4-69BEA929C636}" destId="{EFDC3702-0CD3-4C39-9988-3E0B3D9128C0}" srcOrd="0" destOrd="0" presId="urn:microsoft.com/office/officeart/2018/2/layout/IconVerticalSolidList"/>
    <dgm:cxn modelId="{39CA06FE-C15B-4442-B873-E79C98942117}" type="presParOf" srcId="{36BCF121-CCEB-4D1A-84B4-69BEA929C636}" destId="{39EE7994-F3B2-473F-B29B-F0C9564B084A}" srcOrd="1" destOrd="0" presId="urn:microsoft.com/office/officeart/2018/2/layout/IconVerticalSolidList"/>
    <dgm:cxn modelId="{ECC7DF8D-3589-426A-85D7-CD3502E2052E}" type="presParOf" srcId="{36BCF121-CCEB-4D1A-84B4-69BEA929C636}" destId="{3E06C16E-22EE-47D2-AF0A-ACE6FCF8DD3D}" srcOrd="2" destOrd="0" presId="urn:microsoft.com/office/officeart/2018/2/layout/IconVerticalSolidList"/>
    <dgm:cxn modelId="{D22363FE-D212-43D2-944A-39DC0535ABC1}" type="presParOf" srcId="{36BCF121-CCEB-4D1A-84B4-69BEA929C636}" destId="{E9E497FC-681A-42F9-B384-0D9CB728FE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F8C9E-92D9-46D4-AE1B-98B2C3BBC1D5}">
      <dsp:nvSpPr>
        <dsp:cNvPr id="0" name=""/>
        <dsp:cNvSpPr/>
      </dsp:nvSpPr>
      <dsp:spPr>
        <a:xfrm>
          <a:off x="0" y="2347"/>
          <a:ext cx="6248400" cy="11898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6028F-69FE-49EF-B64C-47C192A05CF4}">
      <dsp:nvSpPr>
        <dsp:cNvPr id="0" name=""/>
        <dsp:cNvSpPr/>
      </dsp:nvSpPr>
      <dsp:spPr>
        <a:xfrm>
          <a:off x="359915" y="270053"/>
          <a:ext cx="654392" cy="654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AD2D2-8B4A-40CB-BB2D-99CF0517E359}">
      <dsp:nvSpPr>
        <dsp:cNvPr id="0" name=""/>
        <dsp:cNvSpPr/>
      </dsp:nvSpPr>
      <dsp:spPr>
        <a:xfrm>
          <a:off x="1374223" y="2347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 no more than 5 words, describe and discuss your learning experience in school (primary and secondary)  5 min</a:t>
          </a:r>
          <a:endParaRPr lang="en-US" sz="2200" kern="1200"/>
        </a:p>
      </dsp:txBody>
      <dsp:txXfrm>
        <a:off x="1374223" y="2347"/>
        <a:ext cx="4874176" cy="1189803"/>
      </dsp:txXfrm>
    </dsp:sp>
    <dsp:sp modelId="{00F21697-27E9-4628-AE22-4D9A2E5D1E4A}">
      <dsp:nvSpPr>
        <dsp:cNvPr id="0" name=""/>
        <dsp:cNvSpPr/>
      </dsp:nvSpPr>
      <dsp:spPr>
        <a:xfrm>
          <a:off x="0" y="1489602"/>
          <a:ext cx="6248400" cy="11898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15B5C-B9FA-41D7-A615-FE3CF0347798}">
      <dsp:nvSpPr>
        <dsp:cNvPr id="0" name=""/>
        <dsp:cNvSpPr/>
      </dsp:nvSpPr>
      <dsp:spPr>
        <a:xfrm>
          <a:off x="359915" y="1757308"/>
          <a:ext cx="654392" cy="654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3EEBA-42E8-4CF3-9F67-14D3FAB456C2}">
      <dsp:nvSpPr>
        <dsp:cNvPr id="0" name=""/>
        <dsp:cNvSpPr/>
      </dsp:nvSpPr>
      <dsp:spPr>
        <a:xfrm>
          <a:off x="1374223" y="1489602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would you change about your school experience? 5 min</a:t>
          </a:r>
          <a:endParaRPr lang="en-US" sz="2200" kern="1200"/>
        </a:p>
      </dsp:txBody>
      <dsp:txXfrm>
        <a:off x="1374223" y="1489602"/>
        <a:ext cx="4874176" cy="1189803"/>
      </dsp:txXfrm>
    </dsp:sp>
    <dsp:sp modelId="{D843CDB7-C3DA-4738-A108-24BC7A7F9610}">
      <dsp:nvSpPr>
        <dsp:cNvPr id="0" name=""/>
        <dsp:cNvSpPr/>
      </dsp:nvSpPr>
      <dsp:spPr>
        <a:xfrm>
          <a:off x="0" y="2976856"/>
          <a:ext cx="6248400" cy="11898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ED3806-707D-4262-8717-43E6931AAEEF}">
      <dsp:nvSpPr>
        <dsp:cNvPr id="0" name=""/>
        <dsp:cNvSpPr/>
      </dsp:nvSpPr>
      <dsp:spPr>
        <a:xfrm>
          <a:off x="359915" y="3244562"/>
          <a:ext cx="654392" cy="654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7AB026-3128-4683-8FB6-2C5EAF875761}">
      <dsp:nvSpPr>
        <dsp:cNvPr id="0" name=""/>
        <dsp:cNvSpPr/>
      </dsp:nvSpPr>
      <dsp:spPr>
        <a:xfrm>
          <a:off x="1374223" y="2976856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were the highlights of your school experiences? 5 min</a:t>
          </a:r>
          <a:endParaRPr lang="en-US" sz="2200" kern="1200"/>
        </a:p>
      </dsp:txBody>
      <dsp:txXfrm>
        <a:off x="1374223" y="2976856"/>
        <a:ext cx="4874176" cy="1189803"/>
      </dsp:txXfrm>
    </dsp:sp>
    <dsp:sp modelId="{03A4398C-5FD2-4E20-8A1D-FDED0EA5076D}">
      <dsp:nvSpPr>
        <dsp:cNvPr id="0" name=""/>
        <dsp:cNvSpPr/>
      </dsp:nvSpPr>
      <dsp:spPr>
        <a:xfrm>
          <a:off x="0" y="4464111"/>
          <a:ext cx="6248400" cy="11898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0DD414-4EE5-468C-AFCD-7722707D785B}">
      <dsp:nvSpPr>
        <dsp:cNvPr id="0" name=""/>
        <dsp:cNvSpPr/>
      </dsp:nvSpPr>
      <dsp:spPr>
        <a:xfrm>
          <a:off x="359915" y="4731817"/>
          <a:ext cx="654392" cy="654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B2458-481C-4839-B64F-B5348F399394}">
      <dsp:nvSpPr>
        <dsp:cNvPr id="0" name=""/>
        <dsp:cNvSpPr/>
      </dsp:nvSpPr>
      <dsp:spPr>
        <a:xfrm>
          <a:off x="1374223" y="4464111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does the term “curriculum” mean to you?</a:t>
          </a:r>
          <a:endParaRPr lang="en-US" sz="2200" kern="1200"/>
        </a:p>
      </dsp:txBody>
      <dsp:txXfrm>
        <a:off x="1374223" y="4464111"/>
        <a:ext cx="4874176" cy="1189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6BCEA-B996-9D4C-B9DD-4363D570DC33}">
      <dsp:nvSpPr>
        <dsp:cNvPr id="0" name=""/>
        <dsp:cNvSpPr/>
      </dsp:nvSpPr>
      <dsp:spPr>
        <a:xfrm>
          <a:off x="0" y="0"/>
          <a:ext cx="3286125" cy="391612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Discuss and note down the following: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What aspects of the Four Purposes do you not agree with? And why?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What other aspects would you include in the Four Purposes? And why?</a:t>
          </a:r>
          <a:endParaRPr lang="en-US" sz="1400" kern="1200"/>
        </a:p>
      </dsp:txBody>
      <dsp:txXfrm>
        <a:off x="0" y="1488127"/>
        <a:ext cx="3286125" cy="2349675"/>
      </dsp:txXfrm>
    </dsp:sp>
    <dsp:sp modelId="{749941CC-7B35-534F-9254-5A18CF21EF1E}">
      <dsp:nvSpPr>
        <dsp:cNvPr id="0" name=""/>
        <dsp:cNvSpPr/>
      </dsp:nvSpPr>
      <dsp:spPr>
        <a:xfrm>
          <a:off x="1055643" y="391612"/>
          <a:ext cx="1174837" cy="11748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595" tIns="12700" rIns="9159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27694" y="563663"/>
        <a:ext cx="830735" cy="830735"/>
      </dsp:txXfrm>
    </dsp:sp>
    <dsp:sp modelId="{CB157106-9389-6943-9BEF-64BB544BF470}">
      <dsp:nvSpPr>
        <dsp:cNvPr id="0" name=""/>
        <dsp:cNvSpPr/>
      </dsp:nvSpPr>
      <dsp:spPr>
        <a:xfrm>
          <a:off x="0" y="3916054"/>
          <a:ext cx="3286125" cy="72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A65D3-3E7A-6340-BCC5-B1EAFEE4BAB9}">
      <dsp:nvSpPr>
        <dsp:cNvPr id="0" name=""/>
        <dsp:cNvSpPr/>
      </dsp:nvSpPr>
      <dsp:spPr>
        <a:xfrm>
          <a:off x="3614737" y="0"/>
          <a:ext cx="3286125" cy="3916126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Describe – a well educated young person in Wales at the age of 16.</a:t>
          </a:r>
          <a:endParaRPr lang="en-US" sz="1800" kern="1200"/>
        </a:p>
      </dsp:txBody>
      <dsp:txXfrm>
        <a:off x="3614737" y="1488127"/>
        <a:ext cx="3286125" cy="2349675"/>
      </dsp:txXfrm>
    </dsp:sp>
    <dsp:sp modelId="{469906AE-1966-3546-BA27-9FF1CB86D4FE}">
      <dsp:nvSpPr>
        <dsp:cNvPr id="0" name=""/>
        <dsp:cNvSpPr/>
      </dsp:nvSpPr>
      <dsp:spPr>
        <a:xfrm>
          <a:off x="4670381" y="391612"/>
          <a:ext cx="1174837" cy="1174837"/>
        </a:xfrm>
        <a:prstGeom prst="ellips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595" tIns="12700" rIns="9159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42432" y="563663"/>
        <a:ext cx="830735" cy="830735"/>
      </dsp:txXfrm>
    </dsp:sp>
    <dsp:sp modelId="{38E4D1E2-BB0E-BB40-AF78-49F1B8717562}">
      <dsp:nvSpPr>
        <dsp:cNvPr id="0" name=""/>
        <dsp:cNvSpPr/>
      </dsp:nvSpPr>
      <dsp:spPr>
        <a:xfrm>
          <a:off x="3614737" y="3916054"/>
          <a:ext cx="3286125" cy="72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7A878-4C2B-5647-9760-5BF4CE101DB9}">
      <dsp:nvSpPr>
        <dsp:cNvPr id="0" name=""/>
        <dsp:cNvSpPr/>
      </dsp:nvSpPr>
      <dsp:spPr>
        <a:xfrm>
          <a:off x="7229475" y="0"/>
          <a:ext cx="3286125" cy="3916126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Summarise the above and add to your mind map </a:t>
          </a:r>
          <a:endParaRPr lang="en-US" sz="1800" kern="1200"/>
        </a:p>
      </dsp:txBody>
      <dsp:txXfrm>
        <a:off x="7229475" y="1488127"/>
        <a:ext cx="3286125" cy="2349675"/>
      </dsp:txXfrm>
    </dsp:sp>
    <dsp:sp modelId="{EF70883C-3334-E343-8462-6AE2C2D417EE}">
      <dsp:nvSpPr>
        <dsp:cNvPr id="0" name=""/>
        <dsp:cNvSpPr/>
      </dsp:nvSpPr>
      <dsp:spPr>
        <a:xfrm>
          <a:off x="8285118" y="391612"/>
          <a:ext cx="1174837" cy="1174837"/>
        </a:xfrm>
        <a:prstGeom prst="ellips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595" tIns="12700" rIns="9159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57169" y="563663"/>
        <a:ext cx="830735" cy="830735"/>
      </dsp:txXfrm>
    </dsp:sp>
    <dsp:sp modelId="{9694E9BF-649B-3B4C-848E-9104CD763C91}">
      <dsp:nvSpPr>
        <dsp:cNvPr id="0" name=""/>
        <dsp:cNvSpPr/>
      </dsp:nvSpPr>
      <dsp:spPr>
        <a:xfrm>
          <a:off x="7229475" y="3916054"/>
          <a:ext cx="3286125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86EC7-D8DF-4128-B707-A607AF7072D3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E83E33-BF0A-4A8B-916F-814E8F76DCF1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68017-1D46-496E-888A-A8FF6C6C3366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Discuss and  summarise the challenges and opportunities with the new Area of Learning and Experience </a:t>
          </a:r>
          <a:endParaRPr lang="en-US" sz="2300" kern="1200"/>
        </a:p>
      </dsp:txBody>
      <dsp:txXfrm>
        <a:off x="1945450" y="719"/>
        <a:ext cx="4643240" cy="1684372"/>
      </dsp:txXfrm>
    </dsp:sp>
    <dsp:sp modelId="{86435F03-C75B-4E13-8C20-8F27AEB6C95B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F0BC6-4D96-4754-9394-4C0AFA91D402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9636D-6958-42C3-BC19-B02E0983F1BA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Challenges:</a:t>
          </a:r>
          <a:endParaRPr lang="en-US" sz="2300" kern="1200"/>
        </a:p>
      </dsp:txBody>
      <dsp:txXfrm>
        <a:off x="1945450" y="2106185"/>
        <a:ext cx="4643240" cy="1684372"/>
      </dsp:txXfrm>
    </dsp:sp>
    <dsp:sp modelId="{EFDC3702-0CD3-4C39-9988-3E0B3D9128C0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EE7994-F3B2-473F-B29B-F0C9564B084A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497FC-681A-42F9-B384-0D9CB728FEBB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Opportunities:</a:t>
          </a:r>
          <a:endParaRPr lang="en-US" sz="2300" kern="1200"/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9/15/20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855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Title curriculum for wales – take 5/10 minutes to get familiar if not used before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907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to verbally feedback if they want, no pressure here since some may have had adverse experiences.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1071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must consider the notion of curriculum and what it stands for, since it has many different meanings. This is based on the type of education system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0596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tHERE</a:t>
            </a:r>
            <a:r>
              <a:rPr lang="en-GB" dirty="0"/>
              <a:t> ARE DIFFERENT TYPES OF CURRICLUM BUT WE’LL FOCUS ON THE PROGRESSIVE CURRICULUM</a:t>
            </a:r>
          </a:p>
          <a:p>
            <a:endParaRPr lang="en-GB" dirty="0"/>
          </a:p>
          <a:p>
            <a:r>
              <a:rPr lang="en-GB" dirty="0"/>
              <a:t>This is the closest to the CFW – however we are describing CFW as a purpose led curriculum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296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 mins – use the following structure to identify the features for young person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717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 mins – use the following structure to identify the features for your subject area (aspects can include – topics, skills, knowledge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622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the headline statements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467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20- 30 min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9635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 min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2257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 min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2257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 min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2257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20 min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846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30 min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992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tasks are very hard and we are not looking for a correct answer – we just want them to think about it. Instinctively they will describe activities as progression not learning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5085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 least 30 min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3288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 least 30 min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328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E541-BADA-6145-B755-C69E3C6EF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FA2B3-86DD-F442-A990-AE90BD2BA8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281E-9ABF-A34F-886C-F6722505B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50590-9F9A-443B-9295-A3931D8194B1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9DBD6-1646-C34B-B35D-B9212466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C31EF-5E55-E745-AE82-1BC5633C9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948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525EA-F404-174E-AA3F-B41E4F222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817E-8A39-AB4F-A8CF-6288108F1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9FB55-E7B2-8245-B073-D9F33E92D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428E0-68D6-8D47-8D67-EFC4D0DC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6981C-4338-3744-991D-9146D44E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053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B67C-ADDB-1948-971F-D15A8360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7C4E5-2331-F541-8304-7C0337DDF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1735-0040-7D49-AC7C-AC4DCCC2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ACF8-E63D-4673-A128-83547867BB7A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5444E-BDFC-5C4B-874A-9F0D1D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E2DC9-901F-FA40-9158-EEE6FF0B6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773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7ABC9-2D78-994E-958B-EF2EDF0D2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A1A59-0B39-8242-A115-CD8258D31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FB6B5E-F3D8-7D47-8EF3-E74540BA8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7AC98-5F9E-7940-A062-35E23CA9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4B9D7-7F37-3A4A-A654-33D84AA49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9576E-3F9D-314D-9A18-94CB0D02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693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2A8B-D2CF-EB4F-94A9-FC9D5270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B12AC-F6D9-3240-97F7-0229FBF58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1FE0D-89F5-DA40-8D40-D5F15D047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00A713-8D93-3D41-BB3A-B86F082801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2D4AB-CA9B-8342-AFF2-F0447F86A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324772-749E-1144-B51C-053388F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C41A17-2364-7949-B16E-55F77606E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B9FD81-DF64-544F-B7B4-FB20F5B4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374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AF60-8F98-6045-BB10-8797FA34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08BF7-F37B-8247-B85A-A0BB5B17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A435C5-89A5-8841-AF2D-2AEB141A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AF3B5-B136-A84E-9D10-CE45CDEB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745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655067-3A96-9C4F-BBEC-8C6EE6FD3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740E2-6EA4-4B47-B246-1B4CA7F6B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0B02C-2808-4744-8CAC-AE252337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6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F44B5-42DA-0345-AA90-2790C382B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8014-C3C5-FC48-AC0A-434FF5C2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2FFB9-3B07-A14E-94F9-15D6E361A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C9BD7-8D42-7142-A65B-8F8A66CC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B9BBF-B9FE-F240-8943-5CE59AC6A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F3790-53D5-5E4C-B311-C8F96DF0A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488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C2C8-5144-DF4D-A26E-BFBD76A94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A28185-4A58-DB4E-98A1-E73EF0EC36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2E92F-8665-F24D-B76F-705E54663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63452-3557-D843-A0A0-658323722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E21C7-D66F-5A43-827F-0E029666A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0F97A-252A-2E4A-A8CC-9F18F1C6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78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45D49-315E-0646-B591-0A2A14BD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2C6F0-F3C0-FE47-8367-7B749F9358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20F19-B513-BE4B-88D3-51E460ED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CB3E8-BDB2-304E-90B2-62C45B67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523F-8544-164B-B011-5D29D474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22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F1933C-80B8-2140-92DD-E16A944C6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19F7B-4175-4343-B1E0-EB139016E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2E46A-A344-8A4D-9CFE-DF2974489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1DEE0-34E5-4E0F-BEC1-4B8835F82CD1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447CD-BFD9-8F4A-ABB3-8B1E872B8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067AA-C197-E347-A7A2-8B39E567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514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718F64-844E-BF48-9F90-C6EBA9791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84F38-A5F7-A344-AD59-5701B2701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256AC-30D1-F24E-A4BE-FD4E9D56D0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9/15/20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A6032-E557-7945-B79F-E7B491B63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B384B-FEDA-1B46-B9F6-BBEE188CBF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66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maps.app/" TargetMode="External"/><Relationship Id="rId2" Type="http://schemas.openxmlformats.org/officeDocument/2006/relationships/hyperlink" Target="https://bubbl.u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hyperlink" Target="https://www.canva.com/graphs/mind-map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ubbl.u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glossary.org/learning-standard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dglossary.org/learning-objective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designing-your-curriculum/principles-for-designing-your-curriculu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designing-your-curriculum/developing-a-vision-for-curriculum-design/#progression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-2008/key-stages-2-to-4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RPJcb44P4h4?feature=oembed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 fontScale="90000"/>
          </a:bodyPr>
          <a:lstStyle/>
          <a:p>
            <a:pPr algn="r"/>
            <a:r>
              <a:rPr lang="en-US" dirty="0"/>
              <a:t>Welcome and Curriculum</a:t>
            </a:r>
            <a:br>
              <a:rPr lang="en-US" dirty="0"/>
            </a:br>
            <a:br>
              <a:rPr lang="en-US" dirty="0"/>
            </a:br>
            <a:r>
              <a:rPr lang="en-US" sz="4400" dirty="0"/>
              <a:t>Karl Jones</a:t>
            </a:r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55C73E50-0496-4B43-8610-D6D83EA6B64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58559553-108D-F445-BD21-EC1DF3C4598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853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3DE1B-6F27-174F-8B26-96066570E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7400">
                <a:solidFill>
                  <a:schemeClr val="bg1"/>
                </a:solidFill>
              </a:rPr>
              <a:t>Welcome to IQ!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B90CD-4ED3-1849-97A1-996E20088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PGCE Computer Science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Karl Jones (Curriculum Tutor for CS)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Karl.Jones@UWTSD.AC.UK</a:t>
            </a:r>
          </a:p>
          <a:p>
            <a:pPr marL="0" indent="0">
              <a:buNone/>
            </a:pPr>
            <a:endParaRPr lang="en-US" sz="200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180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2E598-4D1F-524F-9F5C-AFC82E431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Quick activity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BD681-BDF7-674B-BA4D-6671D311A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US" sz="2600" dirty="0"/>
              <a:t>Take a minute to make a note of:</a:t>
            </a:r>
          </a:p>
          <a:p>
            <a:endParaRPr lang="en-US" sz="2600" dirty="0"/>
          </a:p>
          <a:p>
            <a:pPr marL="514350" indent="-514350">
              <a:buAutoNum type="arabicPeriod"/>
            </a:pPr>
            <a:r>
              <a:rPr lang="en-US" sz="2600" dirty="0"/>
              <a:t>Things that you think will challenge you as part of your PGCE year</a:t>
            </a:r>
          </a:p>
          <a:p>
            <a:pPr marL="514350" indent="-514350">
              <a:buAutoNum type="arabicPeriod"/>
            </a:pPr>
            <a:r>
              <a:rPr lang="en-US" sz="2600" dirty="0"/>
              <a:t>Why they worry you</a:t>
            </a:r>
          </a:p>
          <a:p>
            <a:pPr marL="514350" indent="-514350">
              <a:buAutoNum type="arabicPeriod"/>
            </a:pPr>
            <a:r>
              <a:rPr lang="en-US" sz="2600" dirty="0"/>
              <a:t>Share these with a partner - discuss if any of these are similar and what you could do to overcome them</a:t>
            </a:r>
          </a:p>
          <a:p>
            <a:pPr marL="514350" indent="-514350">
              <a:buAutoNum type="arabicPeriod"/>
            </a:pPr>
            <a:endParaRPr lang="en-US" sz="2600" dirty="0"/>
          </a:p>
          <a:p>
            <a:pPr marL="514350" indent="-514350">
              <a:buAutoNum type="arabicPeriod"/>
            </a:pPr>
            <a:endParaRPr lang="en-US" sz="2600" dirty="0"/>
          </a:p>
          <a:p>
            <a:pPr marL="514350" indent="-514350">
              <a:buAutoNum type="arabicPeriod"/>
            </a:pPr>
            <a:r>
              <a:rPr lang="en-US" sz="2600" dirty="0"/>
              <a:t>Feed back</a:t>
            </a:r>
          </a:p>
        </p:txBody>
      </p:sp>
    </p:spTree>
    <p:extLst>
      <p:ext uri="{BB962C8B-B14F-4D97-AF65-F5344CB8AC3E}">
        <p14:creationId xmlns:p14="http://schemas.microsoft.com/office/powerpoint/2010/main" val="349407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88935-46FD-804A-A529-B56817772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>
            <a:normAutofit/>
          </a:bodyPr>
          <a:lstStyle/>
          <a:p>
            <a:r>
              <a:rPr lang="en-US" sz="6000"/>
              <a:t>It can feel like a lot!</a:t>
            </a:r>
          </a:p>
        </p:txBody>
      </p:sp>
      <p:pic>
        <p:nvPicPr>
          <p:cNvPr id="5" name="Graphic 4" descr="Spinning Plates">
            <a:extLst>
              <a:ext uri="{FF2B5EF4-FFF2-40B4-BE49-F238E27FC236}">
                <a16:creationId xmlns:a16="http://schemas.microsoft.com/office/drawing/2014/main" id="{590B86A6-B58D-754B-A25A-F3F40BFC96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26250" y="3018327"/>
            <a:ext cx="2728198" cy="27281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1F1C8-E37B-2A44-85AC-67C8C42B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2998278"/>
            <a:ext cx="4238257" cy="2728198"/>
          </a:xfrm>
        </p:spPr>
        <p:txBody>
          <a:bodyPr anchor="t">
            <a:normAutofit/>
          </a:bodyPr>
          <a:lstStyle/>
          <a:p>
            <a:r>
              <a:rPr lang="en-US" sz="1700"/>
              <a:t>There is a lot to do!</a:t>
            </a:r>
          </a:p>
          <a:p>
            <a:endParaRPr lang="en-US" sz="1700"/>
          </a:p>
          <a:p>
            <a:r>
              <a:rPr lang="en-US" sz="1700"/>
              <a:t>It IS hard work but it is achievable</a:t>
            </a:r>
          </a:p>
          <a:p>
            <a:endParaRPr lang="en-US" sz="1700"/>
          </a:p>
          <a:p>
            <a:r>
              <a:rPr lang="en-US" sz="1700"/>
              <a:t>Use support (in school and in university) </a:t>
            </a:r>
          </a:p>
          <a:p>
            <a:endParaRPr lang="en-US" sz="1700"/>
          </a:p>
          <a:p>
            <a:r>
              <a:rPr lang="en-US" sz="1700"/>
              <a:t>User your peers!</a:t>
            </a:r>
          </a:p>
        </p:txBody>
      </p:sp>
    </p:spTree>
    <p:extLst>
      <p:ext uri="{BB962C8B-B14F-4D97-AF65-F5344CB8AC3E}">
        <p14:creationId xmlns:p14="http://schemas.microsoft.com/office/powerpoint/2010/main" val="1475933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3E2F0D-EFD2-C644-B255-287914B95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On to the Curriculum!</a:t>
            </a:r>
          </a:p>
        </p:txBody>
      </p:sp>
    </p:spTree>
    <p:extLst>
      <p:ext uri="{BB962C8B-B14F-4D97-AF65-F5344CB8AC3E}">
        <p14:creationId xmlns:p14="http://schemas.microsoft.com/office/powerpoint/2010/main" val="1327967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72011-00F9-9F44-A634-5AF9E7386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>
            <a:normAutofit/>
          </a:bodyPr>
          <a:lstStyle/>
          <a:p>
            <a:r>
              <a:rPr lang="en-GB" sz="4000"/>
              <a:t>Mind Map – online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DA9BA-4292-374D-8616-47CB2C411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470248"/>
            <a:ext cx="4048344" cy="3536236"/>
          </a:xfrm>
        </p:spPr>
        <p:txBody>
          <a:bodyPr>
            <a:normAutofit/>
          </a:bodyPr>
          <a:lstStyle/>
          <a:p>
            <a:r>
              <a:rPr lang="en-GB" sz="1900"/>
              <a:t>There are various different platforms that can be used to make mindmaps- you will use different ones through out your placement.</a:t>
            </a:r>
          </a:p>
          <a:p>
            <a:r>
              <a:rPr lang="en-GB" sz="1900"/>
              <a:t>We will try and use:</a:t>
            </a:r>
            <a:r>
              <a:rPr lang="en-GB" sz="1900">
                <a:hlinkClick r:id="rId2"/>
              </a:rPr>
              <a:t>https://bubbl.us/</a:t>
            </a:r>
            <a:endParaRPr lang="en-GB" sz="1900"/>
          </a:p>
          <a:p>
            <a:r>
              <a:rPr lang="en-GB" sz="1900"/>
              <a:t>Other mind map websites:</a:t>
            </a:r>
          </a:p>
          <a:p>
            <a:pPr lvl="1"/>
            <a:r>
              <a:rPr lang="en-GB" sz="1900">
                <a:hlinkClick r:id="rId3"/>
              </a:rPr>
              <a:t>https://www.mindmaps.app/</a:t>
            </a:r>
            <a:endParaRPr lang="en-GB" sz="1900"/>
          </a:p>
          <a:p>
            <a:pPr lvl="1"/>
            <a:r>
              <a:rPr lang="en-GB" sz="1900">
                <a:hlinkClick r:id="rId4"/>
              </a:rPr>
              <a:t>https://www.canva.com/graphs/mind-maps/</a:t>
            </a:r>
            <a:endParaRPr lang="en-GB" sz="1900"/>
          </a:p>
          <a:p>
            <a:pPr lvl="1"/>
            <a:endParaRPr lang="en-GB" sz="1900"/>
          </a:p>
          <a:p>
            <a:r>
              <a:rPr lang="en-GB" sz="1900"/>
              <a:t>Or pen and paper!</a:t>
            </a:r>
          </a:p>
          <a:p>
            <a:endParaRPr lang="en-GB" sz="1900"/>
          </a:p>
          <a:p>
            <a:endParaRPr lang="en-US" sz="19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Right Brain">
            <a:extLst>
              <a:ext uri="{FF2B5EF4-FFF2-40B4-BE49-F238E27FC236}">
                <a16:creationId xmlns:a16="http://schemas.microsoft.com/office/drawing/2014/main" id="{F9A3C125-95CA-624F-B0D9-E368435C61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669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73798-635C-C047-A2D7-C40D9B099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5888" y="673240"/>
            <a:ext cx="5951914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hlinkClick r:id="rId3"/>
              </a:rPr>
              <a:t>https://bubbl.us/</a:t>
            </a:r>
            <a:br>
              <a:rPr lang="en-US" sz="4800"/>
            </a:br>
            <a:endParaRPr lang="en-US" sz="4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A971F3-B722-EC43-ACFA-134470167E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667" r="24598" b="1"/>
          <a:stretch/>
        </p:blipFill>
        <p:spPr>
          <a:xfrm>
            <a:off x="20" y="10"/>
            <a:ext cx="4654275" cy="42062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EA06541-1782-284E-B0CB-AB6B1140091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77" r="869" b="-3"/>
          <a:stretch/>
        </p:blipFill>
        <p:spPr>
          <a:xfrm>
            <a:off x="20" y="4206240"/>
            <a:ext cx="4649582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262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186D2-49F0-4570-9D7A-D0536E169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Activity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4FAC46-11B9-49BC-B6FA-A0E502C97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1595390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9961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2FAC2-D96D-490F-ADB9-E39F33595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curriculum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A63A6-7202-4BC9-B057-55FF0ADFB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The term </a:t>
            </a:r>
            <a:r>
              <a:rPr lang="en-GB" b="1" i="0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curriculum</a:t>
            </a:r>
            <a:r>
              <a:rPr lang="en-GB" b="0" i="0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refers to the </a:t>
            </a:r>
            <a:r>
              <a:rPr lang="en-GB" b="1" i="0" u="sng" dirty="0"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lessons and academic content taught in a school </a:t>
            </a:r>
            <a:r>
              <a:rPr lang="en-GB" b="0" i="0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or in a specific course or program. In dictionaries, </a:t>
            </a:r>
            <a:r>
              <a:rPr lang="en-GB" b="0" i="1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curriculum</a:t>
            </a:r>
            <a:r>
              <a:rPr lang="en-GB" b="0" i="0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is often defined as the courses offered by a school, but it is rarely used in such a general sense in schools. Depending on how broadly educators define or employ the term, curriculum typically refers to the knowledge and skills students are expected to learn, which includes the </a:t>
            </a:r>
            <a:r>
              <a:rPr lang="en-GB" b="1" i="0" u="sng" dirty="0">
                <a:solidFill>
                  <a:srgbClr val="1D4B74"/>
                </a:solidFill>
                <a:effectLst/>
                <a:latin typeface="arial" panose="020B0604020202020204" pitchFamily="34" charset="0"/>
                <a:hlinkClick r:id="rId3" tooltip="Learning Standards"/>
              </a:rPr>
              <a:t>learning standards</a:t>
            </a:r>
            <a:r>
              <a:rPr lang="en-GB" b="0" i="0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or </a:t>
            </a:r>
            <a:r>
              <a:rPr lang="en-GB" b="1" i="0" u="sng" dirty="0">
                <a:solidFill>
                  <a:srgbClr val="1D4B74"/>
                </a:solidFill>
                <a:effectLst/>
                <a:latin typeface="arial" panose="020B0604020202020204" pitchFamily="34" charset="0"/>
                <a:hlinkClick r:id="rId4" tooltip="Learning Objectives"/>
              </a:rPr>
              <a:t>learning objectives</a:t>
            </a:r>
            <a:r>
              <a:rPr lang="en-GB" b="0" i="0" dirty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they are expected to meet.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264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AF6734-2B55-4808-8ABD-3094B1BD4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Progressive curriculum</a:t>
            </a:r>
          </a:p>
        </p:txBody>
      </p:sp>
      <p:pic>
        <p:nvPicPr>
          <p:cNvPr id="2050" name="Picture 2" descr="What is Curriculum for Excellence? | Curriculum for Excellence | Policy  drivers | Policy for Scottish education | Scottish education system |  Education Scotland">
            <a:extLst>
              <a:ext uri="{FF2B5EF4-FFF2-40B4-BE49-F238E27FC236}">
                <a16:creationId xmlns:a16="http://schemas.microsoft.com/office/drawing/2014/main" id="{92B98554-7DA8-4338-BE83-0185DE7404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3822" y="1278493"/>
            <a:ext cx="6553545" cy="430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788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7CE33-B48B-4E19-BCF1-20F0BC579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 Diamond 9: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Prioritise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qualities for a successful young person.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9B0F20-9A53-43A6-8DFA-109896C1B4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59" r="-2" b="1193"/>
          <a:stretch/>
        </p:blipFill>
        <p:spPr>
          <a:xfrm>
            <a:off x="5153822" y="1076841"/>
            <a:ext cx="6553545" cy="4712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953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7CE33-B48B-4E19-BCF1-20F0BC579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2C2C2C"/>
                </a:solidFill>
              </a:rPr>
              <a:t>Task Diamond 9: </a:t>
            </a:r>
            <a:r>
              <a:rPr lang="en-US" sz="3600" dirty="0" err="1">
                <a:solidFill>
                  <a:srgbClr val="2C2C2C"/>
                </a:solidFill>
              </a:rPr>
              <a:t>Prioritise</a:t>
            </a:r>
            <a:r>
              <a:rPr lang="en-US" sz="3600" dirty="0">
                <a:solidFill>
                  <a:srgbClr val="2C2C2C"/>
                </a:solidFill>
              </a:rPr>
              <a:t> aspects for your subject area. </a:t>
            </a:r>
          </a:p>
        </p:txBody>
      </p:sp>
      <p:sp>
        <p:nvSpPr>
          <p:cNvPr id="23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9B0F20-9A53-43A6-8DFA-109896C1B4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982" r="-2" b="4980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5557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B7A6A-4E34-46D9-AAE6-E4205E2FB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chemeClr val="bg1"/>
                </a:solidFill>
              </a:rPr>
              <a:t>Curriculum for Wales 2022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CBC4-1988-445B-80FD-59F835D0B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i="1">
                <a:solidFill>
                  <a:schemeClr val="bg1"/>
                </a:solidFill>
              </a:rPr>
              <a:t>The Curriculum is everything a learner experiences in pursuit of the Four Purposes </a:t>
            </a:r>
          </a:p>
          <a:p>
            <a:endParaRPr lang="en-GB" sz="2000" i="1">
              <a:solidFill>
                <a:schemeClr val="bg1"/>
              </a:solidFill>
            </a:endParaRPr>
          </a:p>
          <a:p>
            <a:r>
              <a:rPr lang="en-GB" sz="2000" i="1">
                <a:solidFill>
                  <a:schemeClr val="bg1"/>
                </a:solidFill>
              </a:rPr>
              <a:t>Curriculum for Wales </a:t>
            </a:r>
          </a:p>
        </p:txBody>
      </p:sp>
    </p:spTree>
    <p:extLst>
      <p:ext uri="{BB962C8B-B14F-4D97-AF65-F5344CB8AC3E}">
        <p14:creationId xmlns:p14="http://schemas.microsoft.com/office/powerpoint/2010/main" val="37328778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F24A09B-713F-43FC-AB6E-B88083968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494B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642DE-7827-40B1-85E0-06CDBE387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744" y="640080"/>
            <a:ext cx="4173905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Four Purposes Headline Statements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B91AB35-C3B4-4B70-B3DD-13D63B7DA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>
            <a:extLst>
              <a:ext uri="{FF2B5EF4-FFF2-40B4-BE49-F238E27FC236}">
                <a16:creationId xmlns:a16="http://schemas.microsoft.com/office/drawing/2014/main" id="{9C001DCA-624F-264E-A4C8-B3A6FF4472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713402"/>
            <a:ext cx="5459470" cy="543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32101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ACE55-7C2B-4B23-809B-42D2F78EF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 b="1">
                <a:latin typeface="inherit"/>
              </a:rPr>
              <a:t>ambitious, capable learners who:</a:t>
            </a:r>
            <a:br>
              <a:rPr lang="en-GB" sz="4600">
                <a:latin typeface="Arial" panose="020B0604020202020204" pitchFamily="34" charset="0"/>
              </a:rPr>
            </a:br>
            <a:endParaRPr lang="en-GB" sz="46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9348F4-FB06-4082-99ED-68292F87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set themselves high standards and seek and enjoy challenge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are building up a body of knowledge and have the skills to connect and apply that knowledge in different contexts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are questioning and enjoy solving problems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can communicate effectively in different forms and settings, using both Welsh and English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can explain the ideas and concepts they are learning about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can use number effectively in different contexts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understand how to interpret data and apply mathematical concepts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use digital technologies creatively to communicate, find and analyse information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100" b="0" i="0">
                <a:effectLst/>
                <a:latin typeface="Arial" panose="020B0604020202020204" pitchFamily="34" charset="0"/>
              </a:rPr>
              <a:t>undertake research and evaluate critically what they find</a:t>
            </a:r>
          </a:p>
          <a:p>
            <a:pPr fontAlgn="base"/>
            <a:r>
              <a:rPr lang="en-GB" sz="1100" b="0" i="0">
                <a:effectLst/>
                <a:latin typeface="Arial" panose="020B0604020202020204" pitchFamily="34" charset="0"/>
              </a:rPr>
              <a:t>and </a:t>
            </a:r>
            <a:r>
              <a:rPr lang="en-GB" sz="1100" b="1" i="0">
                <a:effectLst/>
                <a:latin typeface="inherit"/>
              </a:rPr>
              <a:t>are ready to learn throughout their lives</a:t>
            </a:r>
            <a:endParaRPr lang="en-GB" sz="1100" b="0" i="0">
              <a:effectLst/>
              <a:latin typeface="Arial" panose="020B0604020202020204" pitchFamily="34" charset="0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298403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EA5A74-D8B2-4593-BDBC-3732174B8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100" b="1">
                <a:latin typeface="inherit"/>
              </a:rPr>
              <a:t>enterprising, creative contributors who:</a:t>
            </a:r>
            <a:br>
              <a:rPr lang="en-GB" sz="4100">
                <a:latin typeface="Arial" panose="020B0604020202020204" pitchFamily="34" charset="0"/>
              </a:rPr>
            </a:br>
            <a:endParaRPr lang="en-GB" sz="41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562EC-070A-48D8-BD13-B966006E8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1500" b="0" i="0">
                <a:effectLst/>
                <a:latin typeface="Arial" panose="020B0604020202020204" pitchFamily="34" charset="0"/>
              </a:rPr>
              <a:t>connect and apply their knowledge and skills to create ideas and products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500" b="0" i="0">
                <a:effectLst/>
                <a:latin typeface="Arial" panose="020B0604020202020204" pitchFamily="34" charset="0"/>
              </a:rPr>
              <a:t>think creatively to reframe and solve problems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500" b="0" i="0">
                <a:effectLst/>
                <a:latin typeface="Arial" panose="020B0604020202020204" pitchFamily="34" charset="0"/>
              </a:rPr>
              <a:t>identify and grasp opportunities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500" b="0" i="0">
                <a:effectLst/>
                <a:latin typeface="Arial" panose="020B0604020202020204" pitchFamily="34" charset="0"/>
              </a:rPr>
              <a:t>take measured risks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500" b="0" i="0">
                <a:effectLst/>
                <a:latin typeface="Arial" panose="020B0604020202020204" pitchFamily="34" charset="0"/>
              </a:rPr>
              <a:t>lead and play different roles in teams effectively and responsibly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500" b="0" i="0">
                <a:effectLst/>
                <a:latin typeface="Arial" panose="020B0604020202020204" pitchFamily="34" charset="0"/>
              </a:rPr>
              <a:t>express ideas and emotions through different media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500" b="0" i="0">
                <a:effectLst/>
                <a:latin typeface="Arial" panose="020B0604020202020204" pitchFamily="34" charset="0"/>
              </a:rPr>
              <a:t>give of their energy and skills so that other people will benefit</a:t>
            </a:r>
          </a:p>
          <a:p>
            <a:pPr fontAlgn="base"/>
            <a:r>
              <a:rPr lang="en-GB" sz="1500" b="0" i="0">
                <a:effectLst/>
                <a:latin typeface="Arial" panose="020B0604020202020204" pitchFamily="34" charset="0"/>
              </a:rPr>
              <a:t>and </a:t>
            </a:r>
            <a:r>
              <a:rPr lang="en-GB" sz="1500" b="1" i="0">
                <a:effectLst/>
                <a:latin typeface="inherit"/>
              </a:rPr>
              <a:t>are ready to play a full part in life and work</a:t>
            </a:r>
            <a:endParaRPr lang="en-GB" sz="1500" b="0" i="0">
              <a:effectLst/>
              <a:latin typeface="Arial" panose="020B0604020202020204" pitchFamily="34" charset="0"/>
            </a:endParaRP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787786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7F2A6-C33B-4CE7-B5C7-B83F7DADD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600" b="1">
                <a:latin typeface="inherit"/>
              </a:rPr>
              <a:t>ethical, informed citizens who:</a:t>
            </a:r>
            <a:br>
              <a:rPr lang="en-GB" sz="5600">
                <a:latin typeface="Arial" panose="020B0604020202020204" pitchFamily="34" charset="0"/>
              </a:rPr>
            </a:br>
            <a:endParaRPr lang="en-GB" sz="56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87701-1132-4EF3-A74A-FBE6BE1F2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1300" b="0" i="0">
                <a:effectLst/>
                <a:latin typeface="Arial" panose="020B0604020202020204" pitchFamily="34" charset="0"/>
              </a:rPr>
              <a:t>find, evaluate and use evidence in forming views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300" b="0" i="0">
                <a:effectLst/>
                <a:latin typeface="Arial" panose="020B0604020202020204" pitchFamily="34" charset="0"/>
              </a:rPr>
              <a:t>engage with contemporary issues based upon their knowledge and values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300" b="0" i="0">
                <a:effectLst/>
                <a:latin typeface="Arial" panose="020B0604020202020204" pitchFamily="34" charset="0"/>
              </a:rPr>
              <a:t>understand and exercise their human and democratic responsibilities and rights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300" b="0" i="0">
                <a:effectLst/>
                <a:latin typeface="Arial" panose="020B0604020202020204" pitchFamily="34" charset="0"/>
              </a:rPr>
              <a:t>understand and consider the impact of their actions when making choices and acting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300" b="0" i="0">
                <a:effectLst/>
                <a:latin typeface="Arial" panose="020B0604020202020204" pitchFamily="34" charset="0"/>
              </a:rPr>
              <a:t>are knowledgeable about their culture, community, society and the world, now and in the past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300" b="0" i="0">
                <a:effectLst/>
                <a:latin typeface="Arial" panose="020B0604020202020204" pitchFamily="34" charset="0"/>
              </a:rPr>
              <a:t>respect the needs and rights of others, as a member of a diverse society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300" b="0" i="0">
                <a:effectLst/>
                <a:latin typeface="Arial" panose="020B0604020202020204" pitchFamily="34" charset="0"/>
              </a:rPr>
              <a:t>show their commitment to the sustainability of the planet</a:t>
            </a:r>
          </a:p>
          <a:p>
            <a:pPr fontAlgn="base"/>
            <a:r>
              <a:rPr lang="en-GB" sz="1300" b="0" i="0">
                <a:effectLst/>
                <a:latin typeface="Arial" panose="020B0604020202020204" pitchFamily="34" charset="0"/>
              </a:rPr>
              <a:t>and </a:t>
            </a:r>
            <a:r>
              <a:rPr lang="en-GB" sz="1300" b="1" i="0">
                <a:effectLst/>
                <a:latin typeface="inherit"/>
              </a:rPr>
              <a:t>are ready to be citizens of Wales and the world</a:t>
            </a:r>
            <a:endParaRPr lang="en-GB" sz="1300" b="0" i="0">
              <a:effectLst/>
              <a:latin typeface="Arial" panose="020B0604020202020204" pitchFamily="34" charset="0"/>
            </a:endParaRP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5739792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20FFD-8114-409A-B929-1ED1154EB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 b="1">
                <a:latin typeface="inherit"/>
              </a:rPr>
              <a:t> healthy, confident individuals who:</a:t>
            </a:r>
            <a:br>
              <a:rPr lang="en-GB" sz="4600">
                <a:latin typeface="Arial" panose="020B0604020202020204" pitchFamily="34" charset="0"/>
              </a:rPr>
            </a:br>
            <a:endParaRPr lang="en-GB" sz="46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538F3-ACA6-4335-892F-513025136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have secure values and are establishing their spiritual and ethical beliefs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are building their mental and emotional well-being by developing confidence, resilience and empathy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apply knowledge about the impact of diet and exercise on physical and mental health in their daily lives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know how to find the information and support to keep safe and well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take part in physical activity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take measured decisions about lifestyle and manage risk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have the confidence to participate in performance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form positive relationships based upon trust and mutual respect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face and overcome challenge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000" b="0" i="0">
                <a:effectLst/>
                <a:latin typeface="Arial" panose="020B0604020202020204" pitchFamily="34" charset="0"/>
              </a:rPr>
              <a:t>have the skills and knowledge to manage everyday life as independently as they can</a:t>
            </a:r>
          </a:p>
          <a:p>
            <a:pPr fontAlgn="base"/>
            <a:r>
              <a:rPr lang="en-GB" sz="1000" b="0" i="0">
                <a:effectLst/>
                <a:latin typeface="Arial" panose="020B0604020202020204" pitchFamily="34" charset="0"/>
              </a:rPr>
              <a:t>and </a:t>
            </a:r>
            <a:r>
              <a:rPr lang="en-GB" sz="1000" b="1" i="0">
                <a:effectLst/>
                <a:latin typeface="inherit"/>
              </a:rPr>
              <a:t>are ready to lead fulfilling lives as valued members of society</a:t>
            </a:r>
            <a:r>
              <a:rPr lang="en-GB" sz="1000" b="0" i="0">
                <a:effectLst/>
                <a:latin typeface="Arial" panose="020B0604020202020204" pitchFamily="34" charset="0"/>
              </a:rPr>
              <a:t>.</a:t>
            </a:r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22208242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5F2E7E6-0185-44B7-851D-B22EE2A0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20833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CA80CB-8698-40E8-95CC-971594167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851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>
                <a:solidFill>
                  <a:schemeClr val="bg1">
                    <a:lumMod val="95000"/>
                  </a:schemeClr>
                </a:solidFill>
              </a:rPr>
              <a:t>Task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A25CFA-E138-4EEB-BFD4-81866605E0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4211032"/>
              </p:ext>
            </p:extLst>
          </p:nvPr>
        </p:nvGraphicFramePr>
        <p:xfrm>
          <a:off x="838200" y="2265218"/>
          <a:ext cx="10515600" cy="3916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24085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730E7-2B30-40D2-B543-16F81EA56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Knowledge skills and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80A41-8638-4384-832F-125A98CB7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9635" y="2546161"/>
            <a:ext cx="3200451" cy="2985929"/>
          </a:xfrm>
        </p:spPr>
        <p:txBody>
          <a:bodyPr anchor="t">
            <a:normAutofit lnSpcReduction="10000"/>
          </a:bodyPr>
          <a:lstStyle/>
          <a:p>
            <a:endParaRPr lang="en-GB" sz="2400" dirty="0">
              <a:solidFill>
                <a:srgbClr val="FEFFFF"/>
              </a:solidFill>
            </a:endParaRPr>
          </a:p>
          <a:p>
            <a:r>
              <a:rPr lang="en-GB" sz="2400" dirty="0">
                <a:solidFill>
                  <a:srgbClr val="FEFFFF"/>
                </a:solidFill>
              </a:rPr>
              <a:t>What essential knowledge learner must a have by the age of 16 in your subject area?</a:t>
            </a:r>
          </a:p>
          <a:p>
            <a:r>
              <a:rPr lang="en-GB" sz="2400" dirty="0">
                <a:solidFill>
                  <a:srgbClr val="FEFFFF"/>
                </a:solidFill>
              </a:rPr>
              <a:t>What they know</a:t>
            </a:r>
          </a:p>
          <a:p>
            <a:r>
              <a:rPr lang="en-GB" sz="2400" dirty="0">
                <a:solidFill>
                  <a:srgbClr val="FEFFFF"/>
                </a:solidFill>
              </a:rPr>
              <a:t>Complete a table/list</a:t>
            </a:r>
          </a:p>
          <a:p>
            <a:endParaRPr lang="en-GB" sz="2400" dirty="0">
              <a:solidFill>
                <a:srgbClr val="FEFFFF"/>
              </a:solidFill>
            </a:endParaRPr>
          </a:p>
          <a:p>
            <a:endParaRPr lang="en-GB" sz="2400" dirty="0">
              <a:solidFill>
                <a:srgbClr val="FEFFFF"/>
              </a:solidFill>
            </a:endParaRPr>
          </a:p>
          <a:p>
            <a:endParaRPr lang="en-GB" sz="2400" dirty="0">
              <a:solidFill>
                <a:srgbClr val="FE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43D68B-C16E-7A4B-A0CD-29414FCDC6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376550"/>
              </p:ext>
            </p:extLst>
          </p:nvPr>
        </p:nvGraphicFramePr>
        <p:xfrm>
          <a:off x="5664729" y="1810822"/>
          <a:ext cx="5206154" cy="2916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9644">
                  <a:extLst>
                    <a:ext uri="{9D8B030D-6E8A-4147-A177-3AD203B41FA5}">
                      <a16:colId xmlns:a16="http://schemas.microsoft.com/office/drawing/2014/main" val="712340045"/>
                    </a:ext>
                  </a:extLst>
                </a:gridCol>
                <a:gridCol w="2556510">
                  <a:extLst>
                    <a:ext uri="{9D8B030D-6E8A-4147-A177-3AD203B41FA5}">
                      <a16:colId xmlns:a16="http://schemas.microsoft.com/office/drawing/2014/main" val="708963947"/>
                    </a:ext>
                  </a:extLst>
                </a:gridCol>
              </a:tblGrid>
              <a:tr h="1240536">
                <a:tc>
                  <a:txBody>
                    <a:bodyPr/>
                    <a:lstStyle/>
                    <a:p>
                      <a:r>
                        <a:rPr lang="en-GB" sz="3300"/>
                        <a:t>Essential Knowledge</a:t>
                      </a:r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Why is it important?</a:t>
                      </a:r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251532639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981401149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742501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3429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730E7-2B30-40D2-B543-16F81EA56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Knowledge skills and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80A41-8638-4384-832F-125A98CB7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9635" y="2546161"/>
            <a:ext cx="3200451" cy="2985929"/>
          </a:xfrm>
        </p:spPr>
        <p:txBody>
          <a:bodyPr anchor="t">
            <a:normAutofit/>
          </a:bodyPr>
          <a:lstStyle/>
          <a:p>
            <a:endParaRPr lang="en-GB" sz="2400" dirty="0">
              <a:solidFill>
                <a:srgbClr val="FEFFFF"/>
              </a:solidFill>
            </a:endParaRPr>
          </a:p>
          <a:p>
            <a:r>
              <a:rPr lang="en-GB" sz="2400" dirty="0">
                <a:solidFill>
                  <a:srgbClr val="FEFFFF"/>
                </a:solidFill>
              </a:rPr>
              <a:t>What are the essential skills learners  must have by the age of 16 in your subject area?</a:t>
            </a:r>
          </a:p>
          <a:p>
            <a:r>
              <a:rPr lang="en-GB" sz="2400" dirty="0">
                <a:solidFill>
                  <a:srgbClr val="FEFFFF"/>
                </a:solidFill>
              </a:rPr>
              <a:t>What they can do</a:t>
            </a:r>
          </a:p>
          <a:p>
            <a:r>
              <a:rPr lang="en-GB" sz="2400" dirty="0">
                <a:solidFill>
                  <a:srgbClr val="FEFFFF"/>
                </a:solidFill>
              </a:rPr>
              <a:t>Complete a table/list </a:t>
            </a:r>
          </a:p>
          <a:p>
            <a:endParaRPr lang="en-GB" sz="2400" dirty="0">
              <a:solidFill>
                <a:srgbClr val="FEFFFF"/>
              </a:solidFill>
            </a:endParaRPr>
          </a:p>
          <a:p>
            <a:endParaRPr lang="en-GB" sz="2400" dirty="0">
              <a:solidFill>
                <a:srgbClr val="FEFFFF"/>
              </a:solidFill>
            </a:endParaRPr>
          </a:p>
          <a:p>
            <a:endParaRPr lang="en-GB" sz="2400" dirty="0">
              <a:solidFill>
                <a:srgbClr val="FE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43D68B-C16E-7A4B-A0CD-29414FCDC6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8843110"/>
              </p:ext>
            </p:extLst>
          </p:nvPr>
        </p:nvGraphicFramePr>
        <p:xfrm>
          <a:off x="5850995" y="1810822"/>
          <a:ext cx="4833620" cy="2916936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277110">
                  <a:extLst>
                    <a:ext uri="{9D8B030D-6E8A-4147-A177-3AD203B41FA5}">
                      <a16:colId xmlns:a16="http://schemas.microsoft.com/office/drawing/2014/main" val="712340045"/>
                    </a:ext>
                  </a:extLst>
                </a:gridCol>
                <a:gridCol w="2556510">
                  <a:extLst>
                    <a:ext uri="{9D8B030D-6E8A-4147-A177-3AD203B41FA5}">
                      <a16:colId xmlns:a16="http://schemas.microsoft.com/office/drawing/2014/main" val="708963947"/>
                    </a:ext>
                  </a:extLst>
                </a:gridCol>
              </a:tblGrid>
              <a:tr h="1240536">
                <a:tc>
                  <a:txBody>
                    <a:bodyPr/>
                    <a:lstStyle/>
                    <a:p>
                      <a:r>
                        <a:rPr lang="en-GB" sz="3300"/>
                        <a:t>Essential Skills</a:t>
                      </a:r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Why is it important?</a:t>
                      </a:r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251532639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981401149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742501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703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730E7-2B30-40D2-B543-16F81EA56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Knowledge skills and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80A41-8638-4384-832F-125A98CB7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9635" y="2546161"/>
            <a:ext cx="3200451" cy="2985929"/>
          </a:xfrm>
        </p:spPr>
        <p:txBody>
          <a:bodyPr anchor="t">
            <a:normAutofit/>
          </a:bodyPr>
          <a:lstStyle/>
          <a:p>
            <a:endParaRPr lang="en-GB" sz="1700">
              <a:solidFill>
                <a:srgbClr val="FEFFFF"/>
              </a:solidFill>
            </a:endParaRPr>
          </a:p>
          <a:p>
            <a:r>
              <a:rPr lang="en-GB" sz="1700">
                <a:solidFill>
                  <a:srgbClr val="FEFFFF"/>
                </a:solidFill>
              </a:rPr>
              <a:t>What are the essential learning experiences a learner must have by the age of 16 in your subject area. (Learning experiences are what schools need to provide for learners to obtain the essential knowledge and skills)</a:t>
            </a:r>
          </a:p>
          <a:p>
            <a:r>
              <a:rPr lang="en-GB" sz="1700">
                <a:solidFill>
                  <a:srgbClr val="FEFFFF"/>
                </a:solidFill>
              </a:rPr>
              <a:t>Complete the following table </a:t>
            </a:r>
          </a:p>
          <a:p>
            <a:endParaRPr lang="en-GB" sz="1700">
              <a:solidFill>
                <a:srgbClr val="FEFFFF"/>
              </a:solidFill>
            </a:endParaRPr>
          </a:p>
          <a:p>
            <a:endParaRPr lang="en-GB" sz="1700">
              <a:solidFill>
                <a:srgbClr val="FEFFFF"/>
              </a:solidFill>
            </a:endParaRPr>
          </a:p>
          <a:p>
            <a:endParaRPr lang="en-GB" sz="1700">
              <a:solidFill>
                <a:srgbClr val="FE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43D68B-C16E-7A4B-A0CD-29414FCDC6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936457"/>
              </p:ext>
            </p:extLst>
          </p:nvPr>
        </p:nvGraphicFramePr>
        <p:xfrm>
          <a:off x="5047720" y="1810822"/>
          <a:ext cx="6440170" cy="2916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3660">
                  <a:extLst>
                    <a:ext uri="{9D8B030D-6E8A-4147-A177-3AD203B41FA5}">
                      <a16:colId xmlns:a16="http://schemas.microsoft.com/office/drawing/2014/main" val="712340045"/>
                    </a:ext>
                  </a:extLst>
                </a:gridCol>
                <a:gridCol w="2556510">
                  <a:extLst>
                    <a:ext uri="{9D8B030D-6E8A-4147-A177-3AD203B41FA5}">
                      <a16:colId xmlns:a16="http://schemas.microsoft.com/office/drawing/2014/main" val="708963947"/>
                    </a:ext>
                  </a:extLst>
                </a:gridCol>
              </a:tblGrid>
              <a:tr h="1240536">
                <a:tc>
                  <a:txBody>
                    <a:bodyPr/>
                    <a:lstStyle/>
                    <a:p>
                      <a:r>
                        <a:rPr lang="en-GB" sz="3300"/>
                        <a:t>Essential learning exeriences </a:t>
                      </a:r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Why is it important?</a:t>
                      </a:r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251532639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981401149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742501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60269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730E7-2B30-40D2-B543-16F81EA56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Knowledge skills and experiences 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80A41-8638-4384-832F-125A98CB7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FEFFFF"/>
                </a:solidFill>
              </a:rPr>
              <a:t>Summarise and add to your mind map.</a:t>
            </a:r>
          </a:p>
        </p:txBody>
      </p:sp>
    </p:spTree>
    <p:extLst>
      <p:ext uri="{BB962C8B-B14F-4D97-AF65-F5344CB8AC3E}">
        <p14:creationId xmlns:p14="http://schemas.microsoft.com/office/powerpoint/2010/main" val="26833159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2CC1E-7895-46F7-90EC-8365A89A8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sz="3700"/>
              <a:t>Curriculum design – school level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CB919-3B2E-4276-BA84-4DCA442C6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GB" sz="2000">
                <a:hlinkClick r:id="rId3"/>
              </a:rPr>
              <a:t>https://hwb.gov.wales/curriculum-for-wales/designing-your-curriculum/principles-for-designing-your-curriculum/</a:t>
            </a:r>
            <a:endParaRPr lang="en-GB" sz="2000"/>
          </a:p>
          <a:p>
            <a:r>
              <a:rPr lang="en-GB" sz="2000"/>
              <a:t>Use the link above to discuss and complete the following table</a:t>
            </a:r>
          </a:p>
          <a:p>
            <a:r>
              <a:rPr lang="en-GB" sz="2000"/>
              <a:t>Once complete – feedback and then summarise on your mind map </a:t>
            </a:r>
          </a:p>
          <a:p>
            <a:endParaRPr lang="en-GB" sz="20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3EB1E7F-866F-4B53-AC53-76C068D84C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2443593"/>
              </p:ext>
            </p:extLst>
          </p:nvPr>
        </p:nvGraphicFramePr>
        <p:xfrm>
          <a:off x="5405862" y="1232759"/>
          <a:ext cx="6019332" cy="438924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061985">
                  <a:extLst>
                    <a:ext uri="{9D8B030D-6E8A-4147-A177-3AD203B41FA5}">
                      <a16:colId xmlns:a16="http://schemas.microsoft.com/office/drawing/2014/main" val="3353270810"/>
                    </a:ext>
                  </a:extLst>
                </a:gridCol>
                <a:gridCol w="2957347">
                  <a:extLst>
                    <a:ext uri="{9D8B030D-6E8A-4147-A177-3AD203B41FA5}">
                      <a16:colId xmlns:a16="http://schemas.microsoft.com/office/drawing/2014/main" val="1099305058"/>
                    </a:ext>
                  </a:extLst>
                </a:gridCol>
              </a:tblGrid>
              <a:tr h="1096612">
                <a:tc>
                  <a:txBody>
                    <a:bodyPr/>
                    <a:lstStyle/>
                    <a:p>
                      <a:r>
                        <a:rPr lang="en-GB" sz="2200" b="1">
                          <a:solidFill>
                            <a:srgbClr val="FFFFFF"/>
                          </a:solidFill>
                        </a:rPr>
                        <a:t>Challenges facing schools</a:t>
                      </a:r>
                    </a:p>
                  </a:txBody>
                  <a:tcPr marL="313915" marR="188349" marT="188349" marB="188349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1">
                          <a:solidFill>
                            <a:srgbClr val="FFFFFF"/>
                          </a:solidFill>
                        </a:rPr>
                        <a:t>Opportunities for schools </a:t>
                      </a:r>
                    </a:p>
                  </a:txBody>
                  <a:tcPr marL="313915" marR="188349" marT="188349" marB="188349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1872435"/>
                  </a:ext>
                </a:extLst>
              </a:tr>
              <a:tr h="823157"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7211975"/>
                  </a:ext>
                </a:extLst>
              </a:tr>
              <a:tr h="823157"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1052046"/>
                  </a:ext>
                </a:extLst>
              </a:tr>
              <a:tr h="823157"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6597384"/>
                  </a:ext>
                </a:extLst>
              </a:tr>
              <a:tr h="823157"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313915" marR="188349" marT="188349" marB="188349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44751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04556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4E7C6-0E99-4F42-9ED5-793E8D619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Progression – Intrinsic to curriculum </a:t>
            </a:r>
            <a:endParaRPr lang="en-GB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F1310-B6EB-4F9B-A8F2-8F6ADD3BB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480" y="960120"/>
            <a:ext cx="5513832" cy="4169664"/>
          </a:xfrm>
        </p:spPr>
        <p:txBody>
          <a:bodyPr anchor="ctr">
            <a:normAutofit/>
          </a:bodyPr>
          <a:lstStyle/>
          <a:p>
            <a:r>
              <a:rPr lang="en-GB" sz="2400">
                <a:hlinkClick r:id="rId3"/>
              </a:rPr>
              <a:t>https://hwb.gov.wales/curriculum-for-wales/designing-your-curriculum/developing-a-vision-for-curriculum-design/#progression</a:t>
            </a:r>
            <a:endParaRPr lang="en-GB" sz="2400"/>
          </a:p>
          <a:p>
            <a:r>
              <a:rPr lang="en-GB" sz="2400"/>
              <a:t>TASK- Use the above link to identify and discuss the principles of progression</a:t>
            </a:r>
          </a:p>
          <a:p>
            <a:r>
              <a:rPr lang="en-GB" sz="2400"/>
              <a:t>Task – briefly describe what you think progression may mean/look like in your subject area (using the principles)</a:t>
            </a:r>
          </a:p>
          <a:p>
            <a:r>
              <a:rPr lang="en-GB" sz="2400"/>
              <a:t>Summarise and add to your mind map </a:t>
            </a:r>
          </a:p>
        </p:txBody>
      </p:sp>
    </p:spTree>
    <p:extLst>
      <p:ext uri="{BB962C8B-B14F-4D97-AF65-F5344CB8AC3E}">
        <p14:creationId xmlns:p14="http://schemas.microsoft.com/office/powerpoint/2010/main" val="2507348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A1D93-9E1B-405A-B514-E789FC01B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Curriculum 2008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3B1A2-2758-4977-BFA3-FAC14FDEE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sz="2600" dirty="0"/>
              <a:t>This curriculum has many different aspects that have been added and changed – essentially this curriculum is similar to the National curriculum 1988</a:t>
            </a:r>
          </a:p>
          <a:p>
            <a:r>
              <a:rPr lang="en-GB" sz="2600" dirty="0"/>
              <a:t>The major parts are subject specific programmes of study</a:t>
            </a:r>
          </a:p>
          <a:p>
            <a:r>
              <a:rPr lang="en-GB" sz="2600" dirty="0">
                <a:hlinkClick r:id="rId2"/>
              </a:rPr>
              <a:t>https://hwb.gov.wales/curriculum-for-wales-2008/key-stages-2-to-4/</a:t>
            </a:r>
            <a:endParaRPr lang="en-GB" sz="2600" dirty="0"/>
          </a:p>
          <a:p>
            <a:endParaRPr lang="en-GB" sz="2600" dirty="0"/>
          </a:p>
          <a:p>
            <a:r>
              <a:rPr lang="en-GB" sz="2600" dirty="0"/>
              <a:t>Follow the link – what are the main areas that schools must deliver as part of ICT provision?</a:t>
            </a:r>
          </a:p>
        </p:txBody>
      </p:sp>
    </p:spTree>
    <p:extLst>
      <p:ext uri="{BB962C8B-B14F-4D97-AF65-F5344CB8AC3E}">
        <p14:creationId xmlns:p14="http://schemas.microsoft.com/office/powerpoint/2010/main" val="2359996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97719-3449-429F-AEDE-C11CBD162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8" y="4675886"/>
            <a:ext cx="3685032" cy="1608328"/>
          </a:xfrm>
        </p:spPr>
        <p:txBody>
          <a:bodyPr>
            <a:normAutofit/>
          </a:bodyPr>
          <a:lstStyle/>
          <a:p>
            <a:r>
              <a:rPr lang="en-GB" sz="3600"/>
              <a:t>Timeline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AAE9118-0436-4488-AC4A-C14DF6A7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"/>
            <a:ext cx="12192002" cy="4489449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28">
            <a:extLst>
              <a:ext uri="{FF2B5EF4-FFF2-40B4-BE49-F238E27FC236}">
                <a16:creationId xmlns:a16="http://schemas.microsoft.com/office/drawing/2014/main" id="{07A0C51E-5464-4470-855E-CA530A59B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59557" y="640091"/>
            <a:ext cx="8072887" cy="3550909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DFE7C4-1979-48CD-A3C8-29C7659D0D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53" b="21079"/>
          <a:stretch/>
        </p:blipFill>
        <p:spPr>
          <a:xfrm>
            <a:off x="2184401" y="749300"/>
            <a:ext cx="7823199" cy="334304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5FD89A8-60DD-4B12-A145-D76D4CBEB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4100" y="4675886"/>
            <a:ext cx="6675627" cy="1605083"/>
          </a:xfrm>
        </p:spPr>
        <p:txBody>
          <a:bodyPr anchor="ctr"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2997188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BC574-BD74-4D44-8432-93E8DB7E4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Science &amp; Technology explained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8E8DF23-FFE1-4330-8208-91E41CBF6B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>
            <a:normAutofit/>
          </a:bodyPr>
          <a:lstStyle/>
          <a:p>
            <a:pPr fontAlgn="ctr"/>
            <a:endParaRPr lang="en-US" sz="1400"/>
          </a:p>
          <a:p>
            <a:pPr fontAlgn="ctr"/>
            <a:r>
              <a:rPr lang="en-US" sz="1400"/>
              <a:t> Look at the CFW "What matters statements” for SciTech – thoughts and comments </a:t>
            </a:r>
          </a:p>
          <a:p>
            <a:endParaRPr lang="en-US" sz="1400"/>
          </a:p>
          <a:p>
            <a:pPr fontAlgn="ctr"/>
            <a:r>
              <a:rPr lang="en-US" sz="1400"/>
              <a:t>How does the Area of Learning and Experience help develop disciplines </a:t>
            </a:r>
          </a:p>
          <a:p>
            <a:endParaRPr lang="en-US" sz="1400"/>
          </a:p>
          <a:p>
            <a:pPr fontAlgn="ctr"/>
            <a:r>
              <a:rPr lang="en-US" sz="1400"/>
              <a:t>Look at progression step 4 (~KS3)</a:t>
            </a:r>
          </a:p>
          <a:p>
            <a:endParaRPr lang="en-US" sz="1400"/>
          </a:p>
          <a:p>
            <a:pPr fontAlgn="ctr"/>
            <a:r>
              <a:rPr lang="en-US" sz="1400"/>
              <a:t>Pro's and Con's of progression steps compared to key stages?</a:t>
            </a:r>
          </a:p>
          <a:p>
            <a:endParaRPr lang="en-US" sz="1400"/>
          </a:p>
        </p:txBody>
      </p:sp>
      <p:pic>
        <p:nvPicPr>
          <p:cNvPr id="5" name="Online Media 4" title="Yr Athro Tom Crick - Gwyddoniaeth a Thechnoleg / Professor Tom Crick, Science and Technology">
            <a:hlinkClick r:id="" action="ppaction://media"/>
            <a:extLst>
              <a:ext uri="{FF2B5EF4-FFF2-40B4-BE49-F238E27FC236}">
                <a16:creationId xmlns:a16="http://schemas.microsoft.com/office/drawing/2014/main" id="{7F4E65FE-445F-4854-8624-6598431F01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297763" y="1590538"/>
            <a:ext cx="6250769" cy="3516057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CBB6AC27-8C25-4098-90B3-033B9D8B6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2826756"/>
            <a:ext cx="12439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1045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C40FE-6CD8-4EA0-83A5-212C4A9CD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Compare and contrast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689B83-3C36-41A0-8D6F-FED0E8BD3D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OLD – program of study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77617-5C4E-40A4-8E76-4B672EBD29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Findings: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685F2C-214E-451A-9676-C70E3AD9DC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NEW – Area of Learning and Experience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5604F3-7832-4EFC-B903-CEA9C3AE4FD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Findings:</a:t>
            </a:r>
          </a:p>
        </p:txBody>
      </p:sp>
    </p:spTree>
    <p:extLst>
      <p:ext uri="{BB962C8B-B14F-4D97-AF65-F5344CB8AC3E}">
        <p14:creationId xmlns:p14="http://schemas.microsoft.com/office/powerpoint/2010/main" val="8163304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C40FE-6CD8-4EA0-83A5-212C4A9CD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/>
              <a:t>Task: Challenges and opportunity </a:t>
            </a: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DC4E6508-6E11-4661-8C18-1ADB199241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373332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63671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182DF-7CDB-42BA-9216-60493D647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B8D85F6-390A-4A34-BE1A-5DD88F3BD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 fontAlgn="ctr"/>
            <a:r>
              <a:rPr lang="en-GB" sz="2400"/>
              <a:t>What matters concepts are fixed. Details can change.</a:t>
            </a:r>
          </a:p>
          <a:p>
            <a:pPr fontAlgn="ctr"/>
            <a:r>
              <a:rPr lang="en-GB" sz="2400"/>
              <a:t>Lengthy names to keep stake holders happy but in schools it will still be Biology, Chemistry, Physics, Computing etc.</a:t>
            </a:r>
          </a:p>
          <a:p>
            <a:pPr fontAlgn="ctr"/>
            <a:r>
              <a:rPr lang="en-GB" sz="2400"/>
              <a:t>Curriculum is open for schools to interpret for their children and their location.</a:t>
            </a:r>
          </a:p>
          <a:p>
            <a:pPr fontAlgn="ctr"/>
            <a:r>
              <a:rPr lang="en-GB" sz="2400"/>
              <a:t>Each school could have a different curriculum. It can be themes if they so choose but not compulsory.</a:t>
            </a:r>
          </a:p>
          <a:p>
            <a:pPr fontAlgn="ctr"/>
            <a:r>
              <a:rPr lang="en-GB" sz="2400"/>
              <a:t>Lucky in science that we can cover LNF,DCF etc but do not fall into the trap of shoehorning it in.</a:t>
            </a:r>
          </a:p>
        </p:txBody>
      </p:sp>
    </p:spTree>
    <p:extLst>
      <p:ext uri="{BB962C8B-B14F-4D97-AF65-F5344CB8AC3E}">
        <p14:creationId xmlns:p14="http://schemas.microsoft.com/office/powerpoint/2010/main" val="826389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30" ma:contentTypeDescription="Create a new document." ma:contentTypeScope="" ma:versionID="a6f9df64e1af8553b1f714386aa28e0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a3a805165c583a035c07d410c8102c38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Students>
    <Student_Groups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Teachers>
    <CultureName xmlns="46b8f10f-f56e-4e87-af4a-2384ac144562" xsi:nil="true"/>
    <Owner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Owner>
  </documentManagement>
</p:properties>
</file>

<file path=customXml/itemProps1.xml><?xml version="1.0" encoding="utf-8"?>
<ds:datastoreItem xmlns:ds="http://schemas.openxmlformats.org/officeDocument/2006/customXml" ds:itemID="{5512B48D-B8C9-4E3C-8D82-ECCB84E8E2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710EE66-8707-456F-8F2E-091D581CB030}">
  <ds:schemaRefs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46b8f10f-f56e-4e87-af4a-2384ac144562"/>
    <ds:schemaRef ds:uri="921765a0-fcf6-47d1-8ac4-5d670786d758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1580</Words>
  <Application>Microsoft Macintosh PowerPoint</Application>
  <PresentationFormat>Widescreen</PresentationFormat>
  <Paragraphs>203</Paragraphs>
  <Slides>31</Slides>
  <Notes>17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Arial</vt:lpstr>
      <vt:lpstr>Calibri</vt:lpstr>
      <vt:lpstr>Calibri Light</vt:lpstr>
      <vt:lpstr>inherit</vt:lpstr>
      <vt:lpstr>Office Theme</vt:lpstr>
      <vt:lpstr>Welcome and Curriculum  Karl Jones</vt:lpstr>
      <vt:lpstr>Welcome to IQ!</vt:lpstr>
      <vt:lpstr>Quick activity</vt:lpstr>
      <vt:lpstr>It can feel like a lot!</vt:lpstr>
      <vt:lpstr>On to the Curriculum!</vt:lpstr>
      <vt:lpstr>Mind Map – online </vt:lpstr>
      <vt:lpstr>https://bubbl.us/ </vt:lpstr>
      <vt:lpstr>Activity </vt:lpstr>
      <vt:lpstr>curriculum </vt:lpstr>
      <vt:lpstr>Progressive curriculum</vt:lpstr>
      <vt:lpstr>Task Diamond 9: Prioritise qualities for a successful young person. </vt:lpstr>
      <vt:lpstr>Task Diamond 9: Prioritise aspects for your subject area. </vt:lpstr>
      <vt:lpstr>Curriculum for Wales 2022</vt:lpstr>
      <vt:lpstr>Four Purposes Headline Statements</vt:lpstr>
      <vt:lpstr>ambitious, capable learners who: </vt:lpstr>
      <vt:lpstr>enterprising, creative contributors who: </vt:lpstr>
      <vt:lpstr>ethical, informed citizens who: </vt:lpstr>
      <vt:lpstr> healthy, confident individuals who: </vt:lpstr>
      <vt:lpstr>Task </vt:lpstr>
      <vt:lpstr>Knowledge skills and experiences </vt:lpstr>
      <vt:lpstr>Knowledge skills and experiences </vt:lpstr>
      <vt:lpstr>Knowledge skills and experiences </vt:lpstr>
      <vt:lpstr>Knowledge skills and experiences </vt:lpstr>
      <vt:lpstr>Curriculum design – school level  </vt:lpstr>
      <vt:lpstr>Progression – Intrinsic to curriculum </vt:lpstr>
      <vt:lpstr>Curriculum 2008</vt:lpstr>
      <vt:lpstr>Timeline</vt:lpstr>
      <vt:lpstr>Science &amp; Technology explained</vt:lpstr>
      <vt:lpstr>Task: Compare and contrast</vt:lpstr>
      <vt:lpstr>Task: Challenges and opportunity 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Karl Jones</dc:creator>
  <cp:lastModifiedBy/>
  <cp:revision>1</cp:revision>
  <dcterms:created xsi:type="dcterms:W3CDTF">2020-09-14T10:51:52Z</dcterms:created>
  <dcterms:modified xsi:type="dcterms:W3CDTF">2020-09-15T10:26:47Z</dcterms:modified>
</cp:coreProperties>
</file>