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ink/ink1.xml" ContentType="application/inkml+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4" r:id="rId2"/>
    <p:sldMasterId id="2147483696" r:id="rId3"/>
  </p:sldMasterIdLst>
  <p:notesMasterIdLst>
    <p:notesMasterId r:id="rId79"/>
  </p:notesMasterIdLst>
  <p:sldIdLst>
    <p:sldId id="256" r:id="rId4"/>
    <p:sldId id="350" r:id="rId5"/>
    <p:sldId id="257" r:id="rId6"/>
    <p:sldId id="258" r:id="rId7"/>
    <p:sldId id="312" r:id="rId8"/>
    <p:sldId id="397" r:id="rId9"/>
    <p:sldId id="390" r:id="rId10"/>
    <p:sldId id="293" r:id="rId11"/>
    <p:sldId id="398" r:id="rId12"/>
    <p:sldId id="367" r:id="rId13"/>
    <p:sldId id="384" r:id="rId14"/>
    <p:sldId id="365" r:id="rId15"/>
    <p:sldId id="345" r:id="rId16"/>
    <p:sldId id="351" r:id="rId17"/>
    <p:sldId id="401" r:id="rId18"/>
    <p:sldId id="402" r:id="rId19"/>
    <p:sldId id="400" r:id="rId20"/>
    <p:sldId id="373" r:id="rId21"/>
    <p:sldId id="368" r:id="rId22"/>
    <p:sldId id="372" r:id="rId23"/>
    <p:sldId id="371" r:id="rId24"/>
    <p:sldId id="370" r:id="rId25"/>
    <p:sldId id="261" r:id="rId26"/>
    <p:sldId id="362" r:id="rId27"/>
    <p:sldId id="263" r:id="rId28"/>
    <p:sldId id="264" r:id="rId29"/>
    <p:sldId id="336" r:id="rId30"/>
    <p:sldId id="267" r:id="rId31"/>
    <p:sldId id="269" r:id="rId32"/>
    <p:sldId id="270" r:id="rId33"/>
    <p:sldId id="374" r:id="rId34"/>
    <p:sldId id="273" r:id="rId35"/>
    <p:sldId id="318" r:id="rId36"/>
    <p:sldId id="275" r:id="rId37"/>
    <p:sldId id="319" r:id="rId38"/>
    <p:sldId id="274" r:id="rId39"/>
    <p:sldId id="335" r:id="rId40"/>
    <p:sldId id="325" r:id="rId41"/>
    <p:sldId id="272" r:id="rId42"/>
    <p:sldId id="342" r:id="rId43"/>
    <p:sldId id="375" r:id="rId44"/>
    <p:sldId id="321" r:id="rId45"/>
    <p:sldId id="332" r:id="rId46"/>
    <p:sldId id="328" r:id="rId47"/>
    <p:sldId id="334" r:id="rId48"/>
    <p:sldId id="338" r:id="rId49"/>
    <p:sldId id="343" r:id="rId50"/>
    <p:sldId id="346" r:id="rId51"/>
    <p:sldId id="354" r:id="rId52"/>
    <p:sldId id="385" r:id="rId53"/>
    <p:sldId id="392" r:id="rId54"/>
    <p:sldId id="403" r:id="rId55"/>
    <p:sldId id="404" r:id="rId56"/>
    <p:sldId id="394" r:id="rId57"/>
    <p:sldId id="396" r:id="rId58"/>
    <p:sldId id="393" r:id="rId59"/>
    <p:sldId id="405" r:id="rId60"/>
    <p:sldId id="408" r:id="rId61"/>
    <p:sldId id="409" r:id="rId62"/>
    <p:sldId id="411" r:id="rId63"/>
    <p:sldId id="406" r:id="rId64"/>
    <p:sldId id="412" r:id="rId65"/>
    <p:sldId id="407" r:id="rId66"/>
    <p:sldId id="395" r:id="rId67"/>
    <p:sldId id="381" r:id="rId68"/>
    <p:sldId id="389" r:id="rId69"/>
    <p:sldId id="380" r:id="rId70"/>
    <p:sldId id="387" r:id="rId71"/>
    <p:sldId id="379" r:id="rId72"/>
    <p:sldId id="378" r:id="rId73"/>
    <p:sldId id="377" r:id="rId74"/>
    <p:sldId id="376" r:id="rId75"/>
    <p:sldId id="329" r:id="rId76"/>
    <p:sldId id="363" r:id="rId77"/>
    <p:sldId id="287" r:id="rId7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908B364-B4CB-4B9F-93C2-2A691B7AB161}" v="41" dt="2024-11-06T14:50:07.2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061" autoAdjust="0"/>
  </p:normalViewPr>
  <p:slideViewPr>
    <p:cSldViewPr snapToGrid="0">
      <p:cViewPr>
        <p:scale>
          <a:sx n="61" d="100"/>
          <a:sy n="61" d="100"/>
        </p:scale>
        <p:origin x="1656" y="450"/>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84" Type="http://schemas.microsoft.com/office/2016/11/relationships/changesInfo" Target="changesInfos/changesInfo1.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notesMaster" Target="notesMasters/notesMaster1.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theme" Target="theme/theme1.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presProps" Target="presProps.xml"/><Relationship Id="rId85" Type="http://schemas.microsoft.com/office/2015/10/relationships/revisionInfo" Target="revisionInfo.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e Davies" userId="ece06c1e-1fe5-4526-9740-3b5872e790df" providerId="ADAL" clId="{8908B364-B4CB-4B9F-93C2-2A691B7AB161}"/>
    <pc:docChg chg="undo custSel addSld delSld modSld sldOrd modMainMaster">
      <pc:chgData name="Jane Davies" userId="ece06c1e-1fe5-4526-9740-3b5872e790df" providerId="ADAL" clId="{8908B364-B4CB-4B9F-93C2-2A691B7AB161}" dt="2024-11-13T12:35:10.864" v="5509" actId="47"/>
      <pc:docMkLst>
        <pc:docMk/>
      </pc:docMkLst>
      <pc:sldChg chg="modTransition">
        <pc:chgData name="Jane Davies" userId="ece06c1e-1fe5-4526-9740-3b5872e790df" providerId="ADAL" clId="{8908B364-B4CB-4B9F-93C2-2A691B7AB161}" dt="2024-11-06T14:41:49.154" v="3738"/>
        <pc:sldMkLst>
          <pc:docMk/>
          <pc:sldMk cId="3407967785" sldId="256"/>
        </pc:sldMkLst>
      </pc:sldChg>
      <pc:sldChg chg="modTransition">
        <pc:chgData name="Jane Davies" userId="ece06c1e-1fe5-4526-9740-3b5872e790df" providerId="ADAL" clId="{8908B364-B4CB-4B9F-93C2-2A691B7AB161}" dt="2024-11-06T14:41:49.154" v="3738"/>
        <pc:sldMkLst>
          <pc:docMk/>
          <pc:sldMk cId="2482854829" sldId="257"/>
        </pc:sldMkLst>
      </pc:sldChg>
      <pc:sldChg chg="modTransition">
        <pc:chgData name="Jane Davies" userId="ece06c1e-1fe5-4526-9740-3b5872e790df" providerId="ADAL" clId="{8908B364-B4CB-4B9F-93C2-2A691B7AB161}" dt="2024-11-06T14:41:49.154" v="3738"/>
        <pc:sldMkLst>
          <pc:docMk/>
          <pc:sldMk cId="4205536485" sldId="258"/>
        </pc:sldMkLst>
      </pc:sldChg>
      <pc:sldChg chg="modSp mod modTransition">
        <pc:chgData name="Jane Davies" userId="ece06c1e-1fe5-4526-9740-3b5872e790df" providerId="ADAL" clId="{8908B364-B4CB-4B9F-93C2-2A691B7AB161}" dt="2024-11-06T14:41:49.154" v="3738"/>
        <pc:sldMkLst>
          <pc:docMk/>
          <pc:sldMk cId="1292440085" sldId="261"/>
        </pc:sldMkLst>
        <pc:picChg chg="mod">
          <ac:chgData name="Jane Davies" userId="ece06c1e-1fe5-4526-9740-3b5872e790df" providerId="ADAL" clId="{8908B364-B4CB-4B9F-93C2-2A691B7AB161}" dt="2024-11-05T17:53:17.687" v="498" actId="14100"/>
          <ac:picMkLst>
            <pc:docMk/>
            <pc:sldMk cId="1292440085" sldId="261"/>
            <ac:picMk id="4" creationId="{BDD37400-85F2-4290-B505-8AD1A782A3DA}"/>
          </ac:picMkLst>
        </pc:picChg>
      </pc:sldChg>
      <pc:sldChg chg="addSp delSp modSp mod modTransition">
        <pc:chgData name="Jane Davies" userId="ece06c1e-1fe5-4526-9740-3b5872e790df" providerId="ADAL" clId="{8908B364-B4CB-4B9F-93C2-2A691B7AB161}" dt="2024-11-13T12:05:29.270" v="4834" actId="14100"/>
        <pc:sldMkLst>
          <pc:docMk/>
          <pc:sldMk cId="3104230160" sldId="263"/>
        </pc:sldMkLst>
        <pc:spChg chg="mod">
          <ac:chgData name="Jane Davies" userId="ece06c1e-1fe5-4526-9740-3b5872e790df" providerId="ADAL" clId="{8908B364-B4CB-4B9F-93C2-2A691B7AB161}" dt="2024-11-05T17:54:57.665" v="503" actId="26606"/>
          <ac:spMkLst>
            <pc:docMk/>
            <pc:sldMk cId="3104230160" sldId="263"/>
            <ac:spMk id="2" creationId="{A0FA9A7D-CE3E-49F1-9C70-5D2E2B6F4577}"/>
          </ac:spMkLst>
        </pc:spChg>
        <pc:spChg chg="mod ord">
          <ac:chgData name="Jane Davies" userId="ece06c1e-1fe5-4526-9740-3b5872e790df" providerId="ADAL" clId="{8908B364-B4CB-4B9F-93C2-2A691B7AB161}" dt="2024-11-13T12:05:29.270" v="4834" actId="14100"/>
          <ac:spMkLst>
            <pc:docMk/>
            <pc:sldMk cId="3104230160" sldId="263"/>
            <ac:spMk id="3" creationId="{456E648A-7A72-4935-8011-CD1734919E59}"/>
          </ac:spMkLst>
        </pc:spChg>
        <pc:spChg chg="add del">
          <ac:chgData name="Jane Davies" userId="ece06c1e-1fe5-4526-9740-3b5872e790df" providerId="ADAL" clId="{8908B364-B4CB-4B9F-93C2-2A691B7AB161}" dt="2024-11-05T17:54:57.665" v="503" actId="26606"/>
          <ac:spMkLst>
            <pc:docMk/>
            <pc:sldMk cId="3104230160" sldId="263"/>
            <ac:spMk id="10" creationId="{7A203437-703A-4E00-A8C0-91D328D6C7C7}"/>
          </ac:spMkLst>
        </pc:spChg>
        <pc:spChg chg="add del">
          <ac:chgData name="Jane Davies" userId="ece06c1e-1fe5-4526-9740-3b5872e790df" providerId="ADAL" clId="{8908B364-B4CB-4B9F-93C2-2A691B7AB161}" dt="2024-11-05T17:54:57.665" v="503" actId="26606"/>
          <ac:spMkLst>
            <pc:docMk/>
            <pc:sldMk cId="3104230160" sldId="263"/>
            <ac:spMk id="12" creationId="{CD84038B-4A56-439B-A184-79B2D4506692}"/>
          </ac:spMkLst>
        </pc:spChg>
        <pc:spChg chg="add del">
          <ac:chgData name="Jane Davies" userId="ece06c1e-1fe5-4526-9740-3b5872e790df" providerId="ADAL" clId="{8908B364-B4CB-4B9F-93C2-2A691B7AB161}" dt="2024-11-05T17:54:57.665" v="503" actId="26606"/>
          <ac:spMkLst>
            <pc:docMk/>
            <pc:sldMk cId="3104230160" sldId="263"/>
            <ac:spMk id="14" creationId="{4F96EE13-2C4D-4262-812E-DDE5FC35F0AD}"/>
          </ac:spMkLst>
        </pc:spChg>
        <pc:spChg chg="add del">
          <ac:chgData name="Jane Davies" userId="ece06c1e-1fe5-4526-9740-3b5872e790df" providerId="ADAL" clId="{8908B364-B4CB-4B9F-93C2-2A691B7AB161}" dt="2024-11-05T17:54:57.650" v="502" actId="26606"/>
          <ac:spMkLst>
            <pc:docMk/>
            <pc:sldMk cId="3104230160" sldId="263"/>
            <ac:spMk id="19" creationId="{352BEC0E-22F8-46D0-9632-375DB541B06C}"/>
          </ac:spMkLst>
        </pc:spChg>
        <pc:spChg chg="add del">
          <ac:chgData name="Jane Davies" userId="ece06c1e-1fe5-4526-9740-3b5872e790df" providerId="ADAL" clId="{8908B364-B4CB-4B9F-93C2-2A691B7AB161}" dt="2024-11-05T17:54:57.650" v="502" actId="26606"/>
          <ac:spMkLst>
            <pc:docMk/>
            <pc:sldMk cId="3104230160" sldId="263"/>
            <ac:spMk id="21" creationId="{3FCFB1DE-0B7E-48CC-BA90-B2AB0889F9D6}"/>
          </ac:spMkLst>
        </pc:spChg>
        <pc:spChg chg="add">
          <ac:chgData name="Jane Davies" userId="ece06c1e-1fe5-4526-9740-3b5872e790df" providerId="ADAL" clId="{8908B364-B4CB-4B9F-93C2-2A691B7AB161}" dt="2024-11-05T17:54:57.665" v="503" actId="26606"/>
          <ac:spMkLst>
            <pc:docMk/>
            <pc:sldMk cId="3104230160" sldId="263"/>
            <ac:spMk id="23" creationId="{CA52A9B9-B2B3-46F0-9D53-0EFF9905BF8F}"/>
          </ac:spMkLst>
        </pc:spChg>
        <pc:spChg chg="add">
          <ac:chgData name="Jane Davies" userId="ece06c1e-1fe5-4526-9740-3b5872e790df" providerId="ADAL" clId="{8908B364-B4CB-4B9F-93C2-2A691B7AB161}" dt="2024-11-05T17:54:57.665" v="503" actId="26606"/>
          <ac:spMkLst>
            <pc:docMk/>
            <pc:sldMk cId="3104230160" sldId="263"/>
            <ac:spMk id="24" creationId="{38468727-63BE-4191-B4A6-C30C82C0E986}"/>
          </ac:spMkLst>
        </pc:spChg>
        <pc:spChg chg="add">
          <ac:chgData name="Jane Davies" userId="ece06c1e-1fe5-4526-9740-3b5872e790df" providerId="ADAL" clId="{8908B364-B4CB-4B9F-93C2-2A691B7AB161}" dt="2024-11-05T17:54:57.665" v="503" actId="26606"/>
          <ac:spMkLst>
            <pc:docMk/>
            <pc:sldMk cId="3104230160" sldId="263"/>
            <ac:spMk id="25" creationId="{9D355BB6-1BB8-4828-B246-CFB31742D7B8}"/>
          </ac:spMkLst>
        </pc:spChg>
        <pc:picChg chg="mod ord">
          <ac:chgData name="Jane Davies" userId="ece06c1e-1fe5-4526-9740-3b5872e790df" providerId="ADAL" clId="{8908B364-B4CB-4B9F-93C2-2A691B7AB161}" dt="2024-11-05T17:54:57.665" v="503" actId="26606"/>
          <ac:picMkLst>
            <pc:docMk/>
            <pc:sldMk cId="3104230160" sldId="263"/>
            <ac:picMk id="4" creationId="{AA60161A-067E-9CCD-10EA-D64052B40B3C}"/>
          </ac:picMkLst>
        </pc:picChg>
        <pc:picChg chg="mod ord">
          <ac:chgData name="Jane Davies" userId="ece06c1e-1fe5-4526-9740-3b5872e790df" providerId="ADAL" clId="{8908B364-B4CB-4B9F-93C2-2A691B7AB161}" dt="2024-11-05T17:54:57.665" v="503" actId="26606"/>
          <ac:picMkLst>
            <pc:docMk/>
            <pc:sldMk cId="3104230160" sldId="263"/>
            <ac:picMk id="5" creationId="{5EB90FC3-F20B-3579-6E09-ECAC5F2A7437}"/>
          </ac:picMkLst>
        </pc:picChg>
      </pc:sldChg>
      <pc:sldChg chg="modTransition">
        <pc:chgData name="Jane Davies" userId="ece06c1e-1fe5-4526-9740-3b5872e790df" providerId="ADAL" clId="{8908B364-B4CB-4B9F-93C2-2A691B7AB161}" dt="2024-11-06T14:41:49.154" v="3738"/>
        <pc:sldMkLst>
          <pc:docMk/>
          <pc:sldMk cId="3792782399" sldId="264"/>
        </pc:sldMkLst>
      </pc:sldChg>
      <pc:sldChg chg="modTransition">
        <pc:chgData name="Jane Davies" userId="ece06c1e-1fe5-4526-9740-3b5872e790df" providerId="ADAL" clId="{8908B364-B4CB-4B9F-93C2-2A691B7AB161}" dt="2024-11-06T14:41:49.154" v="3738"/>
        <pc:sldMkLst>
          <pc:docMk/>
          <pc:sldMk cId="561788183" sldId="267"/>
        </pc:sldMkLst>
      </pc:sldChg>
      <pc:sldChg chg="modTransition">
        <pc:chgData name="Jane Davies" userId="ece06c1e-1fe5-4526-9740-3b5872e790df" providerId="ADAL" clId="{8908B364-B4CB-4B9F-93C2-2A691B7AB161}" dt="2024-11-06T14:41:49.154" v="3738"/>
        <pc:sldMkLst>
          <pc:docMk/>
          <pc:sldMk cId="840729039" sldId="269"/>
        </pc:sldMkLst>
      </pc:sldChg>
      <pc:sldChg chg="modTransition">
        <pc:chgData name="Jane Davies" userId="ece06c1e-1fe5-4526-9740-3b5872e790df" providerId="ADAL" clId="{8908B364-B4CB-4B9F-93C2-2A691B7AB161}" dt="2024-11-06T14:41:49.154" v="3738"/>
        <pc:sldMkLst>
          <pc:docMk/>
          <pc:sldMk cId="3049728231" sldId="270"/>
        </pc:sldMkLst>
      </pc:sldChg>
      <pc:sldChg chg="modTransition">
        <pc:chgData name="Jane Davies" userId="ece06c1e-1fe5-4526-9740-3b5872e790df" providerId="ADAL" clId="{8908B364-B4CB-4B9F-93C2-2A691B7AB161}" dt="2024-11-06T14:41:49.154" v="3738"/>
        <pc:sldMkLst>
          <pc:docMk/>
          <pc:sldMk cId="3822060646" sldId="272"/>
        </pc:sldMkLst>
      </pc:sldChg>
      <pc:sldChg chg="modTransition">
        <pc:chgData name="Jane Davies" userId="ece06c1e-1fe5-4526-9740-3b5872e790df" providerId="ADAL" clId="{8908B364-B4CB-4B9F-93C2-2A691B7AB161}" dt="2024-11-06T14:41:49.154" v="3738"/>
        <pc:sldMkLst>
          <pc:docMk/>
          <pc:sldMk cId="2357701566" sldId="273"/>
        </pc:sldMkLst>
      </pc:sldChg>
      <pc:sldChg chg="modTransition">
        <pc:chgData name="Jane Davies" userId="ece06c1e-1fe5-4526-9740-3b5872e790df" providerId="ADAL" clId="{8908B364-B4CB-4B9F-93C2-2A691B7AB161}" dt="2024-11-06T14:41:49.154" v="3738"/>
        <pc:sldMkLst>
          <pc:docMk/>
          <pc:sldMk cId="2469341930" sldId="274"/>
        </pc:sldMkLst>
      </pc:sldChg>
      <pc:sldChg chg="modTransition">
        <pc:chgData name="Jane Davies" userId="ece06c1e-1fe5-4526-9740-3b5872e790df" providerId="ADAL" clId="{8908B364-B4CB-4B9F-93C2-2A691B7AB161}" dt="2024-11-06T14:41:49.154" v="3738"/>
        <pc:sldMkLst>
          <pc:docMk/>
          <pc:sldMk cId="2267850674" sldId="275"/>
        </pc:sldMkLst>
      </pc:sldChg>
      <pc:sldChg chg="modTransition">
        <pc:chgData name="Jane Davies" userId="ece06c1e-1fe5-4526-9740-3b5872e790df" providerId="ADAL" clId="{8908B364-B4CB-4B9F-93C2-2A691B7AB161}" dt="2024-11-06T14:41:49.154" v="3738"/>
        <pc:sldMkLst>
          <pc:docMk/>
          <pc:sldMk cId="1343813063" sldId="287"/>
        </pc:sldMkLst>
      </pc:sldChg>
      <pc:sldChg chg="modTransition">
        <pc:chgData name="Jane Davies" userId="ece06c1e-1fe5-4526-9740-3b5872e790df" providerId="ADAL" clId="{8908B364-B4CB-4B9F-93C2-2A691B7AB161}" dt="2024-11-06T14:41:49.154" v="3738"/>
        <pc:sldMkLst>
          <pc:docMk/>
          <pc:sldMk cId="1421589251" sldId="293"/>
        </pc:sldMkLst>
      </pc:sldChg>
      <pc:sldChg chg="modSp del mod modNotesTx">
        <pc:chgData name="Jane Davies" userId="ece06c1e-1fe5-4526-9740-3b5872e790df" providerId="ADAL" clId="{8908B364-B4CB-4B9F-93C2-2A691B7AB161}" dt="2024-11-04T21:39:10.916" v="459" actId="47"/>
        <pc:sldMkLst>
          <pc:docMk/>
          <pc:sldMk cId="573515448" sldId="295"/>
        </pc:sldMkLst>
        <pc:spChg chg="mod">
          <ac:chgData name="Jane Davies" userId="ece06c1e-1fe5-4526-9740-3b5872e790df" providerId="ADAL" clId="{8908B364-B4CB-4B9F-93C2-2A691B7AB161}" dt="2024-11-04T21:33:44.952" v="136"/>
          <ac:spMkLst>
            <pc:docMk/>
            <pc:sldMk cId="573515448" sldId="295"/>
            <ac:spMk id="2" creationId="{9C12BEFE-C12E-DDA3-B825-F72DFD9B679D}"/>
          </ac:spMkLst>
        </pc:spChg>
      </pc:sldChg>
      <pc:sldChg chg="modTransition">
        <pc:chgData name="Jane Davies" userId="ece06c1e-1fe5-4526-9740-3b5872e790df" providerId="ADAL" clId="{8908B364-B4CB-4B9F-93C2-2A691B7AB161}" dt="2024-11-06T14:41:49.154" v="3738"/>
        <pc:sldMkLst>
          <pc:docMk/>
          <pc:sldMk cId="425476686" sldId="312"/>
        </pc:sldMkLst>
      </pc:sldChg>
      <pc:sldChg chg="modSp del mod">
        <pc:chgData name="Jane Davies" userId="ece06c1e-1fe5-4526-9740-3b5872e790df" providerId="ADAL" clId="{8908B364-B4CB-4B9F-93C2-2A691B7AB161}" dt="2024-11-04T10:50:30.877" v="126" actId="47"/>
        <pc:sldMkLst>
          <pc:docMk/>
          <pc:sldMk cId="612569550" sldId="314"/>
        </pc:sldMkLst>
        <pc:spChg chg="mod">
          <ac:chgData name="Jane Davies" userId="ece06c1e-1fe5-4526-9740-3b5872e790df" providerId="ADAL" clId="{8908B364-B4CB-4B9F-93C2-2A691B7AB161}" dt="2024-11-04T10:49:21.371" v="110" actId="21"/>
          <ac:spMkLst>
            <pc:docMk/>
            <pc:sldMk cId="612569550" sldId="314"/>
            <ac:spMk id="3" creationId="{7A53C8B0-C383-4782-9556-0E7C1CBF5673}"/>
          </ac:spMkLst>
        </pc:spChg>
      </pc:sldChg>
      <pc:sldChg chg="modTransition">
        <pc:chgData name="Jane Davies" userId="ece06c1e-1fe5-4526-9740-3b5872e790df" providerId="ADAL" clId="{8908B364-B4CB-4B9F-93C2-2A691B7AB161}" dt="2024-11-06T14:41:49.154" v="3738"/>
        <pc:sldMkLst>
          <pc:docMk/>
          <pc:sldMk cId="1853879010" sldId="318"/>
        </pc:sldMkLst>
      </pc:sldChg>
      <pc:sldChg chg="modTransition">
        <pc:chgData name="Jane Davies" userId="ece06c1e-1fe5-4526-9740-3b5872e790df" providerId="ADAL" clId="{8908B364-B4CB-4B9F-93C2-2A691B7AB161}" dt="2024-11-06T14:41:49.154" v="3738"/>
        <pc:sldMkLst>
          <pc:docMk/>
          <pc:sldMk cId="2938951840" sldId="319"/>
        </pc:sldMkLst>
      </pc:sldChg>
      <pc:sldChg chg="modTransition">
        <pc:chgData name="Jane Davies" userId="ece06c1e-1fe5-4526-9740-3b5872e790df" providerId="ADAL" clId="{8908B364-B4CB-4B9F-93C2-2A691B7AB161}" dt="2024-11-06T14:41:49.154" v="3738"/>
        <pc:sldMkLst>
          <pc:docMk/>
          <pc:sldMk cId="18577715" sldId="321"/>
        </pc:sldMkLst>
      </pc:sldChg>
      <pc:sldChg chg="modTransition">
        <pc:chgData name="Jane Davies" userId="ece06c1e-1fe5-4526-9740-3b5872e790df" providerId="ADAL" clId="{8908B364-B4CB-4B9F-93C2-2A691B7AB161}" dt="2024-11-06T14:41:49.154" v="3738"/>
        <pc:sldMkLst>
          <pc:docMk/>
          <pc:sldMk cId="4146169488" sldId="325"/>
        </pc:sldMkLst>
      </pc:sldChg>
      <pc:sldChg chg="modTransition">
        <pc:chgData name="Jane Davies" userId="ece06c1e-1fe5-4526-9740-3b5872e790df" providerId="ADAL" clId="{8908B364-B4CB-4B9F-93C2-2A691B7AB161}" dt="2024-11-06T14:41:49.154" v="3738"/>
        <pc:sldMkLst>
          <pc:docMk/>
          <pc:sldMk cId="3689643413" sldId="328"/>
        </pc:sldMkLst>
      </pc:sldChg>
      <pc:sldChg chg="modTransition">
        <pc:chgData name="Jane Davies" userId="ece06c1e-1fe5-4526-9740-3b5872e790df" providerId="ADAL" clId="{8908B364-B4CB-4B9F-93C2-2A691B7AB161}" dt="2024-11-06T14:41:49.154" v="3738"/>
        <pc:sldMkLst>
          <pc:docMk/>
          <pc:sldMk cId="2998644068" sldId="329"/>
        </pc:sldMkLst>
      </pc:sldChg>
      <pc:sldChg chg="modTransition">
        <pc:chgData name="Jane Davies" userId="ece06c1e-1fe5-4526-9740-3b5872e790df" providerId="ADAL" clId="{8908B364-B4CB-4B9F-93C2-2A691B7AB161}" dt="2024-11-06T14:41:49.154" v="3738"/>
        <pc:sldMkLst>
          <pc:docMk/>
          <pc:sldMk cId="2413797040" sldId="332"/>
        </pc:sldMkLst>
      </pc:sldChg>
      <pc:sldChg chg="modTransition">
        <pc:chgData name="Jane Davies" userId="ece06c1e-1fe5-4526-9740-3b5872e790df" providerId="ADAL" clId="{8908B364-B4CB-4B9F-93C2-2A691B7AB161}" dt="2024-11-06T14:41:49.154" v="3738"/>
        <pc:sldMkLst>
          <pc:docMk/>
          <pc:sldMk cId="4131233004" sldId="334"/>
        </pc:sldMkLst>
      </pc:sldChg>
      <pc:sldChg chg="modTransition">
        <pc:chgData name="Jane Davies" userId="ece06c1e-1fe5-4526-9740-3b5872e790df" providerId="ADAL" clId="{8908B364-B4CB-4B9F-93C2-2A691B7AB161}" dt="2024-11-06T14:41:49.154" v="3738"/>
        <pc:sldMkLst>
          <pc:docMk/>
          <pc:sldMk cId="3954244757" sldId="335"/>
        </pc:sldMkLst>
      </pc:sldChg>
      <pc:sldChg chg="modTransition">
        <pc:chgData name="Jane Davies" userId="ece06c1e-1fe5-4526-9740-3b5872e790df" providerId="ADAL" clId="{8908B364-B4CB-4B9F-93C2-2A691B7AB161}" dt="2024-11-06T14:41:49.154" v="3738"/>
        <pc:sldMkLst>
          <pc:docMk/>
          <pc:sldMk cId="3740832656" sldId="336"/>
        </pc:sldMkLst>
      </pc:sldChg>
      <pc:sldChg chg="modTransition">
        <pc:chgData name="Jane Davies" userId="ece06c1e-1fe5-4526-9740-3b5872e790df" providerId="ADAL" clId="{8908B364-B4CB-4B9F-93C2-2A691B7AB161}" dt="2024-11-06T14:41:49.154" v="3738"/>
        <pc:sldMkLst>
          <pc:docMk/>
          <pc:sldMk cId="3543710346" sldId="338"/>
        </pc:sldMkLst>
      </pc:sldChg>
      <pc:sldChg chg="del modTransition">
        <pc:chgData name="Jane Davies" userId="ece06c1e-1fe5-4526-9740-3b5872e790df" providerId="ADAL" clId="{8908B364-B4CB-4B9F-93C2-2A691B7AB161}" dt="2024-11-13T12:35:10.864" v="5509" actId="47"/>
        <pc:sldMkLst>
          <pc:docMk/>
          <pc:sldMk cId="3133750350" sldId="341"/>
        </pc:sldMkLst>
      </pc:sldChg>
      <pc:sldChg chg="modTransition">
        <pc:chgData name="Jane Davies" userId="ece06c1e-1fe5-4526-9740-3b5872e790df" providerId="ADAL" clId="{8908B364-B4CB-4B9F-93C2-2A691B7AB161}" dt="2024-11-06T14:41:49.154" v="3738"/>
        <pc:sldMkLst>
          <pc:docMk/>
          <pc:sldMk cId="1355660957" sldId="342"/>
        </pc:sldMkLst>
      </pc:sldChg>
      <pc:sldChg chg="modTransition">
        <pc:chgData name="Jane Davies" userId="ece06c1e-1fe5-4526-9740-3b5872e790df" providerId="ADAL" clId="{8908B364-B4CB-4B9F-93C2-2A691B7AB161}" dt="2024-11-06T14:41:49.154" v="3738"/>
        <pc:sldMkLst>
          <pc:docMk/>
          <pc:sldMk cId="493668348" sldId="343"/>
        </pc:sldMkLst>
      </pc:sldChg>
      <pc:sldChg chg="modTransition">
        <pc:chgData name="Jane Davies" userId="ece06c1e-1fe5-4526-9740-3b5872e790df" providerId="ADAL" clId="{8908B364-B4CB-4B9F-93C2-2A691B7AB161}" dt="2024-11-06T14:41:49.154" v="3738"/>
        <pc:sldMkLst>
          <pc:docMk/>
          <pc:sldMk cId="359117690" sldId="345"/>
        </pc:sldMkLst>
      </pc:sldChg>
      <pc:sldChg chg="modTransition">
        <pc:chgData name="Jane Davies" userId="ece06c1e-1fe5-4526-9740-3b5872e790df" providerId="ADAL" clId="{8908B364-B4CB-4B9F-93C2-2A691B7AB161}" dt="2024-11-06T14:41:49.154" v="3738"/>
        <pc:sldMkLst>
          <pc:docMk/>
          <pc:sldMk cId="2371283264" sldId="346"/>
        </pc:sldMkLst>
      </pc:sldChg>
      <pc:sldChg chg="del">
        <pc:chgData name="Jane Davies" userId="ece06c1e-1fe5-4526-9740-3b5872e790df" providerId="ADAL" clId="{8908B364-B4CB-4B9F-93C2-2A691B7AB161}" dt="2024-11-05T14:44:09.553" v="491" actId="47"/>
        <pc:sldMkLst>
          <pc:docMk/>
          <pc:sldMk cId="125034118" sldId="347"/>
        </pc:sldMkLst>
      </pc:sldChg>
      <pc:sldChg chg="del modNotesTx">
        <pc:chgData name="Jane Davies" userId="ece06c1e-1fe5-4526-9740-3b5872e790df" providerId="ADAL" clId="{8908B364-B4CB-4B9F-93C2-2A691B7AB161}" dt="2024-11-05T14:42:16.101" v="481" actId="47"/>
        <pc:sldMkLst>
          <pc:docMk/>
          <pc:sldMk cId="1279184581" sldId="348"/>
        </pc:sldMkLst>
      </pc:sldChg>
      <pc:sldChg chg="addSp modSp mod modTransition setBg">
        <pc:chgData name="Jane Davies" userId="ece06c1e-1fe5-4526-9740-3b5872e790df" providerId="ADAL" clId="{8908B364-B4CB-4B9F-93C2-2A691B7AB161}" dt="2024-11-06T14:41:49.154" v="3738"/>
        <pc:sldMkLst>
          <pc:docMk/>
          <pc:sldMk cId="4142811218" sldId="350"/>
        </pc:sldMkLst>
        <pc:spChg chg="mod">
          <ac:chgData name="Jane Davies" userId="ece06c1e-1fe5-4526-9740-3b5872e790df" providerId="ADAL" clId="{8908B364-B4CB-4B9F-93C2-2A691B7AB161}" dt="2024-11-04T10:44:34.005" v="7" actId="26606"/>
          <ac:spMkLst>
            <pc:docMk/>
            <pc:sldMk cId="4142811218" sldId="350"/>
            <ac:spMk id="2" creationId="{AD67F0AE-734D-DD45-330C-7A0BCC720900}"/>
          </ac:spMkLst>
        </pc:spChg>
        <pc:spChg chg="mod">
          <ac:chgData name="Jane Davies" userId="ece06c1e-1fe5-4526-9740-3b5872e790df" providerId="ADAL" clId="{8908B364-B4CB-4B9F-93C2-2A691B7AB161}" dt="2024-11-04T10:44:34.005" v="7" actId="26606"/>
          <ac:spMkLst>
            <pc:docMk/>
            <pc:sldMk cId="4142811218" sldId="350"/>
            <ac:spMk id="3" creationId="{ECD1C5B3-CC03-CE9B-1FB4-1AD0E962D8FE}"/>
          </ac:spMkLst>
        </pc:spChg>
        <pc:spChg chg="add">
          <ac:chgData name="Jane Davies" userId="ece06c1e-1fe5-4526-9740-3b5872e790df" providerId="ADAL" clId="{8908B364-B4CB-4B9F-93C2-2A691B7AB161}" dt="2024-11-04T10:44:34.005" v="7" actId="26606"/>
          <ac:spMkLst>
            <pc:docMk/>
            <pc:sldMk cId="4142811218" sldId="350"/>
            <ac:spMk id="8" creationId="{777A147A-9ED8-46B4-8660-1B3C2AA880B5}"/>
          </ac:spMkLst>
        </pc:spChg>
        <pc:spChg chg="add">
          <ac:chgData name="Jane Davies" userId="ece06c1e-1fe5-4526-9740-3b5872e790df" providerId="ADAL" clId="{8908B364-B4CB-4B9F-93C2-2A691B7AB161}" dt="2024-11-04T10:44:34.005" v="7" actId="26606"/>
          <ac:spMkLst>
            <pc:docMk/>
            <pc:sldMk cId="4142811218" sldId="350"/>
            <ac:spMk id="10" creationId="{5D6C15A0-C087-4593-8414-2B4EC1CDC3DE}"/>
          </ac:spMkLst>
        </pc:spChg>
      </pc:sldChg>
      <pc:sldChg chg="modSp mod modTransition">
        <pc:chgData name="Jane Davies" userId="ece06c1e-1fe5-4526-9740-3b5872e790df" providerId="ADAL" clId="{8908B364-B4CB-4B9F-93C2-2A691B7AB161}" dt="2024-11-06T14:41:49.154" v="3738"/>
        <pc:sldMkLst>
          <pc:docMk/>
          <pc:sldMk cId="2145368124" sldId="351"/>
        </pc:sldMkLst>
        <pc:graphicFrameChg chg="mod">
          <ac:chgData name="Jane Davies" userId="ece06c1e-1fe5-4526-9740-3b5872e790df" providerId="ADAL" clId="{8908B364-B4CB-4B9F-93C2-2A691B7AB161}" dt="2024-11-05T17:52:23.714" v="494" actId="14100"/>
          <ac:graphicFrameMkLst>
            <pc:docMk/>
            <pc:sldMk cId="2145368124" sldId="351"/>
            <ac:graphicFrameMk id="8" creationId="{2ADC6EA4-06CC-DDD8-C083-47357C8C8535}"/>
          </ac:graphicFrameMkLst>
        </pc:graphicFrameChg>
      </pc:sldChg>
      <pc:sldChg chg="modSp mod modTransition">
        <pc:chgData name="Jane Davies" userId="ece06c1e-1fe5-4526-9740-3b5872e790df" providerId="ADAL" clId="{8908B364-B4CB-4B9F-93C2-2A691B7AB161}" dt="2024-11-13T12:06:30.544" v="4835" actId="255"/>
        <pc:sldMkLst>
          <pc:docMk/>
          <pc:sldMk cId="714279643" sldId="354"/>
        </pc:sldMkLst>
        <pc:spChg chg="mod">
          <ac:chgData name="Jane Davies" userId="ece06c1e-1fe5-4526-9740-3b5872e790df" providerId="ADAL" clId="{8908B364-B4CB-4B9F-93C2-2A691B7AB161}" dt="2024-11-13T12:06:30.544" v="4835" actId="255"/>
          <ac:spMkLst>
            <pc:docMk/>
            <pc:sldMk cId="714279643" sldId="354"/>
            <ac:spMk id="3" creationId="{0F2CEBC7-D106-4123-A216-85D21D4AE1C1}"/>
          </ac:spMkLst>
        </pc:spChg>
      </pc:sldChg>
      <pc:sldChg chg="modTransition">
        <pc:chgData name="Jane Davies" userId="ece06c1e-1fe5-4526-9740-3b5872e790df" providerId="ADAL" clId="{8908B364-B4CB-4B9F-93C2-2A691B7AB161}" dt="2024-11-06T14:41:49.154" v="3738"/>
        <pc:sldMkLst>
          <pc:docMk/>
          <pc:sldMk cId="3956787828" sldId="362"/>
        </pc:sldMkLst>
      </pc:sldChg>
      <pc:sldChg chg="modTransition">
        <pc:chgData name="Jane Davies" userId="ece06c1e-1fe5-4526-9740-3b5872e790df" providerId="ADAL" clId="{8908B364-B4CB-4B9F-93C2-2A691B7AB161}" dt="2024-11-06T14:41:49.154" v="3738"/>
        <pc:sldMkLst>
          <pc:docMk/>
          <pc:sldMk cId="257476668" sldId="363"/>
        </pc:sldMkLst>
      </pc:sldChg>
      <pc:sldChg chg="modSp mod modTransition">
        <pc:chgData name="Jane Davies" userId="ece06c1e-1fe5-4526-9740-3b5872e790df" providerId="ADAL" clId="{8908B364-B4CB-4B9F-93C2-2A691B7AB161}" dt="2024-11-06T15:24:18.265" v="4828" actId="14100"/>
        <pc:sldMkLst>
          <pc:docMk/>
          <pc:sldMk cId="606698243" sldId="365"/>
        </pc:sldMkLst>
        <pc:graphicFrameChg chg="mod">
          <ac:chgData name="Jane Davies" userId="ece06c1e-1fe5-4526-9740-3b5872e790df" providerId="ADAL" clId="{8908B364-B4CB-4B9F-93C2-2A691B7AB161}" dt="2024-11-06T15:24:18.265" v="4828" actId="14100"/>
          <ac:graphicFrameMkLst>
            <pc:docMk/>
            <pc:sldMk cId="606698243" sldId="365"/>
            <ac:graphicFrameMk id="5" creationId="{18E300F7-FCBA-4F7A-93D7-DC29D79FDAE6}"/>
          </ac:graphicFrameMkLst>
        </pc:graphicFrameChg>
      </pc:sldChg>
      <pc:sldChg chg="modTransition modNotesTx">
        <pc:chgData name="Jane Davies" userId="ece06c1e-1fe5-4526-9740-3b5872e790df" providerId="ADAL" clId="{8908B364-B4CB-4B9F-93C2-2A691B7AB161}" dt="2024-11-06T14:41:49.154" v="3738"/>
        <pc:sldMkLst>
          <pc:docMk/>
          <pc:sldMk cId="1789874481" sldId="367"/>
        </pc:sldMkLst>
      </pc:sldChg>
      <pc:sldChg chg="modTransition">
        <pc:chgData name="Jane Davies" userId="ece06c1e-1fe5-4526-9740-3b5872e790df" providerId="ADAL" clId="{8908B364-B4CB-4B9F-93C2-2A691B7AB161}" dt="2024-11-06T14:41:49.154" v="3738"/>
        <pc:sldMkLst>
          <pc:docMk/>
          <pc:sldMk cId="937876746" sldId="368"/>
        </pc:sldMkLst>
      </pc:sldChg>
      <pc:sldChg chg="modTransition">
        <pc:chgData name="Jane Davies" userId="ece06c1e-1fe5-4526-9740-3b5872e790df" providerId="ADAL" clId="{8908B364-B4CB-4B9F-93C2-2A691B7AB161}" dt="2024-11-06T14:41:49.154" v="3738"/>
        <pc:sldMkLst>
          <pc:docMk/>
          <pc:sldMk cId="2082605155" sldId="370"/>
        </pc:sldMkLst>
      </pc:sldChg>
      <pc:sldChg chg="modTransition">
        <pc:chgData name="Jane Davies" userId="ece06c1e-1fe5-4526-9740-3b5872e790df" providerId="ADAL" clId="{8908B364-B4CB-4B9F-93C2-2A691B7AB161}" dt="2024-11-06T14:41:49.154" v="3738"/>
        <pc:sldMkLst>
          <pc:docMk/>
          <pc:sldMk cId="2256318999" sldId="371"/>
        </pc:sldMkLst>
      </pc:sldChg>
      <pc:sldChg chg="modTransition">
        <pc:chgData name="Jane Davies" userId="ece06c1e-1fe5-4526-9740-3b5872e790df" providerId="ADAL" clId="{8908B364-B4CB-4B9F-93C2-2A691B7AB161}" dt="2024-11-06T14:41:49.154" v="3738"/>
        <pc:sldMkLst>
          <pc:docMk/>
          <pc:sldMk cId="471471295" sldId="372"/>
        </pc:sldMkLst>
      </pc:sldChg>
      <pc:sldChg chg="modSp mod modTransition">
        <pc:chgData name="Jane Davies" userId="ece06c1e-1fe5-4526-9740-3b5872e790df" providerId="ADAL" clId="{8908B364-B4CB-4B9F-93C2-2A691B7AB161}" dt="2024-11-06T14:41:49.154" v="3738"/>
        <pc:sldMkLst>
          <pc:docMk/>
          <pc:sldMk cId="4059145985" sldId="373"/>
        </pc:sldMkLst>
        <pc:spChg chg="mod">
          <ac:chgData name="Jane Davies" userId="ece06c1e-1fe5-4526-9740-3b5872e790df" providerId="ADAL" clId="{8908B364-B4CB-4B9F-93C2-2A691B7AB161}" dt="2024-11-05T17:52:44.428" v="495" actId="255"/>
          <ac:spMkLst>
            <pc:docMk/>
            <pc:sldMk cId="4059145985" sldId="373"/>
            <ac:spMk id="3" creationId="{4C9634A6-667A-47D9-8D1B-99A0E896AB81}"/>
          </ac:spMkLst>
        </pc:spChg>
      </pc:sldChg>
      <pc:sldChg chg="modTransition">
        <pc:chgData name="Jane Davies" userId="ece06c1e-1fe5-4526-9740-3b5872e790df" providerId="ADAL" clId="{8908B364-B4CB-4B9F-93C2-2A691B7AB161}" dt="2024-11-06T14:41:49.154" v="3738"/>
        <pc:sldMkLst>
          <pc:docMk/>
          <pc:sldMk cId="2558513373" sldId="374"/>
        </pc:sldMkLst>
      </pc:sldChg>
      <pc:sldChg chg="modTransition">
        <pc:chgData name="Jane Davies" userId="ece06c1e-1fe5-4526-9740-3b5872e790df" providerId="ADAL" clId="{8908B364-B4CB-4B9F-93C2-2A691B7AB161}" dt="2024-11-06T14:41:49.154" v="3738"/>
        <pc:sldMkLst>
          <pc:docMk/>
          <pc:sldMk cId="2201953619" sldId="375"/>
        </pc:sldMkLst>
      </pc:sldChg>
      <pc:sldChg chg="modTransition">
        <pc:chgData name="Jane Davies" userId="ece06c1e-1fe5-4526-9740-3b5872e790df" providerId="ADAL" clId="{8908B364-B4CB-4B9F-93C2-2A691B7AB161}" dt="2024-11-06T14:41:49.154" v="3738"/>
        <pc:sldMkLst>
          <pc:docMk/>
          <pc:sldMk cId="638702163" sldId="376"/>
        </pc:sldMkLst>
      </pc:sldChg>
      <pc:sldChg chg="modTransition">
        <pc:chgData name="Jane Davies" userId="ece06c1e-1fe5-4526-9740-3b5872e790df" providerId="ADAL" clId="{8908B364-B4CB-4B9F-93C2-2A691B7AB161}" dt="2024-11-06T14:41:49.154" v="3738"/>
        <pc:sldMkLst>
          <pc:docMk/>
          <pc:sldMk cId="2508974336" sldId="377"/>
        </pc:sldMkLst>
      </pc:sldChg>
      <pc:sldChg chg="modTransition">
        <pc:chgData name="Jane Davies" userId="ece06c1e-1fe5-4526-9740-3b5872e790df" providerId="ADAL" clId="{8908B364-B4CB-4B9F-93C2-2A691B7AB161}" dt="2024-11-06T14:41:49.154" v="3738"/>
        <pc:sldMkLst>
          <pc:docMk/>
          <pc:sldMk cId="3059385688" sldId="378"/>
        </pc:sldMkLst>
      </pc:sldChg>
      <pc:sldChg chg="modTransition">
        <pc:chgData name="Jane Davies" userId="ece06c1e-1fe5-4526-9740-3b5872e790df" providerId="ADAL" clId="{8908B364-B4CB-4B9F-93C2-2A691B7AB161}" dt="2024-11-06T14:41:49.154" v="3738"/>
        <pc:sldMkLst>
          <pc:docMk/>
          <pc:sldMk cId="1419342717" sldId="379"/>
        </pc:sldMkLst>
      </pc:sldChg>
      <pc:sldChg chg="modTransition">
        <pc:chgData name="Jane Davies" userId="ece06c1e-1fe5-4526-9740-3b5872e790df" providerId="ADAL" clId="{8908B364-B4CB-4B9F-93C2-2A691B7AB161}" dt="2024-11-06T14:41:49.154" v="3738"/>
        <pc:sldMkLst>
          <pc:docMk/>
          <pc:sldMk cId="1639066525" sldId="380"/>
        </pc:sldMkLst>
      </pc:sldChg>
      <pc:sldChg chg="modSp mod modTransition">
        <pc:chgData name="Jane Davies" userId="ece06c1e-1fe5-4526-9740-3b5872e790df" providerId="ADAL" clId="{8908B364-B4CB-4B9F-93C2-2A691B7AB161}" dt="2024-11-06T14:41:49.154" v="3738"/>
        <pc:sldMkLst>
          <pc:docMk/>
          <pc:sldMk cId="964366035" sldId="381"/>
        </pc:sldMkLst>
        <pc:spChg chg="mod">
          <ac:chgData name="Jane Davies" userId="ece06c1e-1fe5-4526-9740-3b5872e790df" providerId="ADAL" clId="{8908B364-B4CB-4B9F-93C2-2A691B7AB161}" dt="2024-11-06T12:37:28.624" v="996" actId="313"/>
          <ac:spMkLst>
            <pc:docMk/>
            <pc:sldMk cId="964366035" sldId="381"/>
            <ac:spMk id="3" creationId="{E535D10C-B553-43FF-A947-03B7CE4B9102}"/>
          </ac:spMkLst>
        </pc:spChg>
      </pc:sldChg>
      <pc:sldChg chg="modTransition">
        <pc:chgData name="Jane Davies" userId="ece06c1e-1fe5-4526-9740-3b5872e790df" providerId="ADAL" clId="{8908B364-B4CB-4B9F-93C2-2A691B7AB161}" dt="2024-11-06T14:41:49.154" v="3738"/>
        <pc:sldMkLst>
          <pc:docMk/>
          <pc:sldMk cId="2782860922" sldId="384"/>
        </pc:sldMkLst>
      </pc:sldChg>
      <pc:sldChg chg="modTransition">
        <pc:chgData name="Jane Davies" userId="ece06c1e-1fe5-4526-9740-3b5872e790df" providerId="ADAL" clId="{8908B364-B4CB-4B9F-93C2-2A691B7AB161}" dt="2024-11-06T14:41:49.154" v="3738"/>
        <pc:sldMkLst>
          <pc:docMk/>
          <pc:sldMk cId="1182716254" sldId="385"/>
        </pc:sldMkLst>
      </pc:sldChg>
      <pc:sldChg chg="modTransition">
        <pc:chgData name="Jane Davies" userId="ece06c1e-1fe5-4526-9740-3b5872e790df" providerId="ADAL" clId="{8908B364-B4CB-4B9F-93C2-2A691B7AB161}" dt="2024-11-06T14:41:49.154" v="3738"/>
        <pc:sldMkLst>
          <pc:docMk/>
          <pc:sldMk cId="3542289470" sldId="387"/>
        </pc:sldMkLst>
      </pc:sldChg>
      <pc:sldChg chg="modTransition">
        <pc:chgData name="Jane Davies" userId="ece06c1e-1fe5-4526-9740-3b5872e790df" providerId="ADAL" clId="{8908B364-B4CB-4B9F-93C2-2A691B7AB161}" dt="2024-11-06T14:41:49.154" v="3738"/>
        <pc:sldMkLst>
          <pc:docMk/>
          <pc:sldMk cId="1364860221" sldId="389"/>
        </pc:sldMkLst>
      </pc:sldChg>
      <pc:sldChg chg="modTransition">
        <pc:chgData name="Jane Davies" userId="ece06c1e-1fe5-4526-9740-3b5872e790df" providerId="ADAL" clId="{8908B364-B4CB-4B9F-93C2-2A691B7AB161}" dt="2024-11-06T14:41:49.154" v="3738"/>
        <pc:sldMkLst>
          <pc:docMk/>
          <pc:sldMk cId="2649609811" sldId="390"/>
        </pc:sldMkLst>
      </pc:sldChg>
      <pc:sldChg chg="del modTransition">
        <pc:chgData name="Jane Davies" userId="ece06c1e-1fe5-4526-9740-3b5872e790df" providerId="ADAL" clId="{8908B364-B4CB-4B9F-93C2-2A691B7AB161}" dt="2024-11-13T12:34:42.049" v="5508" actId="47"/>
        <pc:sldMkLst>
          <pc:docMk/>
          <pc:sldMk cId="3099706091" sldId="391"/>
        </pc:sldMkLst>
      </pc:sldChg>
      <pc:sldChg chg="ord modTransition">
        <pc:chgData name="Jane Davies" userId="ece06c1e-1fe5-4526-9740-3b5872e790df" providerId="ADAL" clId="{8908B364-B4CB-4B9F-93C2-2A691B7AB161}" dt="2024-11-13T12:07:06.513" v="4838"/>
        <pc:sldMkLst>
          <pc:docMk/>
          <pc:sldMk cId="2804035534" sldId="392"/>
        </pc:sldMkLst>
      </pc:sldChg>
      <pc:sldChg chg="modTransition">
        <pc:chgData name="Jane Davies" userId="ece06c1e-1fe5-4526-9740-3b5872e790df" providerId="ADAL" clId="{8908B364-B4CB-4B9F-93C2-2A691B7AB161}" dt="2024-11-06T14:41:49.154" v="3738"/>
        <pc:sldMkLst>
          <pc:docMk/>
          <pc:sldMk cId="2284869800" sldId="393"/>
        </pc:sldMkLst>
      </pc:sldChg>
      <pc:sldChg chg="modSp mod ord modTransition modNotesTx">
        <pc:chgData name="Jane Davies" userId="ece06c1e-1fe5-4526-9740-3b5872e790df" providerId="ADAL" clId="{8908B364-B4CB-4B9F-93C2-2A691B7AB161}" dt="2024-11-13T12:08:15.319" v="4846" actId="255"/>
        <pc:sldMkLst>
          <pc:docMk/>
          <pc:sldMk cId="3501448769" sldId="394"/>
        </pc:sldMkLst>
        <pc:spChg chg="mod">
          <ac:chgData name="Jane Davies" userId="ece06c1e-1fe5-4526-9740-3b5872e790df" providerId="ADAL" clId="{8908B364-B4CB-4B9F-93C2-2A691B7AB161}" dt="2024-11-06T07:17:03.192" v="798" actId="14100"/>
          <ac:spMkLst>
            <pc:docMk/>
            <pc:sldMk cId="3501448769" sldId="394"/>
            <ac:spMk id="2" creationId="{F4154CA9-4E7A-F0C3-684B-DC9727DB36AF}"/>
          </ac:spMkLst>
        </pc:spChg>
        <pc:spChg chg="mod">
          <ac:chgData name="Jane Davies" userId="ece06c1e-1fe5-4526-9740-3b5872e790df" providerId="ADAL" clId="{8908B364-B4CB-4B9F-93C2-2A691B7AB161}" dt="2024-11-13T12:08:15.319" v="4846" actId="255"/>
          <ac:spMkLst>
            <pc:docMk/>
            <pc:sldMk cId="3501448769" sldId="394"/>
            <ac:spMk id="3" creationId="{52916DFC-9FDA-E4EB-4EAE-5073E9988819}"/>
          </ac:spMkLst>
        </pc:spChg>
      </pc:sldChg>
      <pc:sldChg chg="modSp mod ord modTransition">
        <pc:chgData name="Jane Davies" userId="ece06c1e-1fe5-4526-9740-3b5872e790df" providerId="ADAL" clId="{8908B364-B4CB-4B9F-93C2-2A691B7AB161}" dt="2024-11-13T12:34:09.355" v="5507" actId="27636"/>
        <pc:sldMkLst>
          <pc:docMk/>
          <pc:sldMk cId="1048752082" sldId="395"/>
        </pc:sldMkLst>
        <pc:spChg chg="mod">
          <ac:chgData name="Jane Davies" userId="ece06c1e-1fe5-4526-9740-3b5872e790df" providerId="ADAL" clId="{8908B364-B4CB-4B9F-93C2-2A691B7AB161}" dt="2024-11-13T12:28:15.335" v="5305" actId="27636"/>
          <ac:spMkLst>
            <pc:docMk/>
            <pc:sldMk cId="1048752082" sldId="395"/>
            <ac:spMk id="2" creationId="{DBEF6ED9-5F27-D0E3-E3B8-B71CAA2B93C8}"/>
          </ac:spMkLst>
        </pc:spChg>
        <pc:spChg chg="mod">
          <ac:chgData name="Jane Davies" userId="ece06c1e-1fe5-4526-9740-3b5872e790df" providerId="ADAL" clId="{8908B364-B4CB-4B9F-93C2-2A691B7AB161}" dt="2024-11-13T12:34:09.355" v="5507" actId="27636"/>
          <ac:spMkLst>
            <pc:docMk/>
            <pc:sldMk cId="1048752082" sldId="395"/>
            <ac:spMk id="3" creationId="{13B83A38-BD9B-CE10-1E6C-59C433DBF08C}"/>
          </ac:spMkLst>
        </pc:spChg>
      </pc:sldChg>
      <pc:sldChg chg="modSp mod ord modTransition">
        <pc:chgData name="Jane Davies" userId="ece06c1e-1fe5-4526-9740-3b5872e790df" providerId="ADAL" clId="{8908B364-B4CB-4B9F-93C2-2A691B7AB161}" dt="2024-11-13T12:08:50.994" v="4848" actId="27636"/>
        <pc:sldMkLst>
          <pc:docMk/>
          <pc:sldMk cId="1564352716" sldId="396"/>
        </pc:sldMkLst>
        <pc:spChg chg="mod">
          <ac:chgData name="Jane Davies" userId="ece06c1e-1fe5-4526-9740-3b5872e790df" providerId="ADAL" clId="{8908B364-B4CB-4B9F-93C2-2A691B7AB161}" dt="2024-11-13T12:08:50.994" v="4848" actId="27636"/>
          <ac:spMkLst>
            <pc:docMk/>
            <pc:sldMk cId="1564352716" sldId="396"/>
            <ac:spMk id="3" creationId="{BD5B0320-9AE6-21A8-47B4-843A980558A2}"/>
          </ac:spMkLst>
        </pc:spChg>
      </pc:sldChg>
      <pc:sldChg chg="addSp delSp modSp new mod modTransition setBg">
        <pc:chgData name="Jane Davies" userId="ece06c1e-1fe5-4526-9740-3b5872e790df" providerId="ADAL" clId="{8908B364-B4CB-4B9F-93C2-2A691B7AB161}" dt="2024-11-06T14:41:49.154" v="3738"/>
        <pc:sldMkLst>
          <pc:docMk/>
          <pc:sldMk cId="2730646240" sldId="397"/>
        </pc:sldMkLst>
        <pc:spChg chg="mod">
          <ac:chgData name="Jane Davies" userId="ece06c1e-1fe5-4526-9740-3b5872e790df" providerId="ADAL" clId="{8908B364-B4CB-4B9F-93C2-2A691B7AB161}" dt="2024-11-04T10:49:55.632" v="116" actId="26606"/>
          <ac:spMkLst>
            <pc:docMk/>
            <pc:sldMk cId="2730646240" sldId="397"/>
            <ac:spMk id="2" creationId="{C7CC9F25-19B7-645E-FD30-DC181268FE3E}"/>
          </ac:spMkLst>
        </pc:spChg>
        <pc:spChg chg="mod">
          <ac:chgData name="Jane Davies" userId="ece06c1e-1fe5-4526-9740-3b5872e790df" providerId="ADAL" clId="{8908B364-B4CB-4B9F-93C2-2A691B7AB161}" dt="2024-11-04T21:11:13.830" v="130" actId="20577"/>
          <ac:spMkLst>
            <pc:docMk/>
            <pc:sldMk cId="2730646240" sldId="397"/>
            <ac:spMk id="3" creationId="{3390D87E-AD82-E262-07FA-E8B9D2D749D5}"/>
          </ac:spMkLst>
        </pc:spChg>
        <pc:spChg chg="add del mod">
          <ac:chgData name="Jane Davies" userId="ece06c1e-1fe5-4526-9740-3b5872e790df" providerId="ADAL" clId="{8908B364-B4CB-4B9F-93C2-2A691B7AB161}" dt="2024-11-04T10:49:06.116" v="106" actId="22"/>
          <ac:spMkLst>
            <pc:docMk/>
            <pc:sldMk cId="2730646240" sldId="397"/>
            <ac:spMk id="5" creationId="{42798795-F483-0161-FF83-82D9ADAC8116}"/>
          </ac:spMkLst>
        </pc:spChg>
        <pc:spChg chg="add del">
          <ac:chgData name="Jane Davies" userId="ece06c1e-1fe5-4526-9740-3b5872e790df" providerId="ADAL" clId="{8908B364-B4CB-4B9F-93C2-2A691B7AB161}" dt="2024-11-04T10:49:55.632" v="116" actId="26606"/>
          <ac:spMkLst>
            <pc:docMk/>
            <pc:sldMk cId="2730646240" sldId="397"/>
            <ac:spMk id="11" creationId="{B6FACB3C-9069-4791-BC5C-0DB7CD19B853}"/>
          </ac:spMkLst>
        </pc:spChg>
        <pc:spChg chg="add del">
          <ac:chgData name="Jane Davies" userId="ece06c1e-1fe5-4526-9740-3b5872e790df" providerId="ADAL" clId="{8908B364-B4CB-4B9F-93C2-2A691B7AB161}" dt="2024-11-04T10:49:55.632" v="116" actId="26606"/>
          <ac:spMkLst>
            <pc:docMk/>
            <pc:sldMk cId="2730646240" sldId="397"/>
            <ac:spMk id="13" creationId="{71F2038E-D777-4B76-81DD-DD13EE91B9DD}"/>
          </ac:spMkLst>
        </pc:spChg>
        <pc:grpChg chg="add del">
          <ac:chgData name="Jane Davies" userId="ece06c1e-1fe5-4526-9740-3b5872e790df" providerId="ADAL" clId="{8908B364-B4CB-4B9F-93C2-2A691B7AB161}" dt="2024-11-04T10:49:55.632" v="116" actId="26606"/>
          <ac:grpSpMkLst>
            <pc:docMk/>
            <pc:sldMk cId="2730646240" sldId="397"/>
            <ac:grpSpMk id="15" creationId="{DD354807-230F-4402-B1B9-F733A8F1F190}"/>
          </ac:grpSpMkLst>
        </pc:grpChg>
        <pc:picChg chg="add mod">
          <ac:chgData name="Jane Davies" userId="ece06c1e-1fe5-4526-9740-3b5872e790df" providerId="ADAL" clId="{8908B364-B4CB-4B9F-93C2-2A691B7AB161}" dt="2024-11-04T10:49:55.632" v="116" actId="26606"/>
          <ac:picMkLst>
            <pc:docMk/>
            <pc:sldMk cId="2730646240" sldId="397"/>
            <ac:picMk id="6" creationId="{2A5E8687-160A-361B-268E-1862AC77777F}"/>
          </ac:picMkLst>
        </pc:picChg>
      </pc:sldChg>
      <pc:sldChg chg="addSp delSp modSp new mod modTransition setBg modNotesTx">
        <pc:chgData name="Jane Davies" userId="ece06c1e-1fe5-4526-9740-3b5872e790df" providerId="ADAL" clId="{8908B364-B4CB-4B9F-93C2-2A691B7AB161}" dt="2024-11-06T14:41:49.154" v="3738"/>
        <pc:sldMkLst>
          <pc:docMk/>
          <pc:sldMk cId="1410209359" sldId="398"/>
        </pc:sldMkLst>
        <pc:spChg chg="mod">
          <ac:chgData name="Jane Davies" userId="ece06c1e-1fe5-4526-9740-3b5872e790df" providerId="ADAL" clId="{8908B364-B4CB-4B9F-93C2-2A691B7AB161}" dt="2024-11-04T21:40:10.531" v="460" actId="26606"/>
          <ac:spMkLst>
            <pc:docMk/>
            <pc:sldMk cId="1410209359" sldId="398"/>
            <ac:spMk id="2" creationId="{8658F5FE-0E1A-C568-E4B7-D6A47079333C}"/>
          </ac:spMkLst>
        </pc:spChg>
        <pc:spChg chg="del mod">
          <ac:chgData name="Jane Davies" userId="ece06c1e-1fe5-4526-9740-3b5872e790df" providerId="ADAL" clId="{8908B364-B4CB-4B9F-93C2-2A691B7AB161}" dt="2024-11-04T21:40:10.531" v="460" actId="26606"/>
          <ac:spMkLst>
            <pc:docMk/>
            <pc:sldMk cId="1410209359" sldId="398"/>
            <ac:spMk id="3" creationId="{542BC8B5-7103-6D3F-C4B4-D823097ED14E}"/>
          </ac:spMkLst>
        </pc:spChg>
        <pc:spChg chg="add">
          <ac:chgData name="Jane Davies" userId="ece06c1e-1fe5-4526-9740-3b5872e790df" providerId="ADAL" clId="{8908B364-B4CB-4B9F-93C2-2A691B7AB161}" dt="2024-11-04T21:40:10.531" v="460" actId="26606"/>
          <ac:spMkLst>
            <pc:docMk/>
            <pc:sldMk cId="1410209359" sldId="398"/>
            <ac:spMk id="9" creationId="{2E442304-DDBD-4F7B-8017-36BCC863FB40}"/>
          </ac:spMkLst>
        </pc:spChg>
        <pc:spChg chg="add">
          <ac:chgData name="Jane Davies" userId="ece06c1e-1fe5-4526-9740-3b5872e790df" providerId="ADAL" clId="{8908B364-B4CB-4B9F-93C2-2A691B7AB161}" dt="2024-11-04T21:40:10.531" v="460" actId="26606"/>
          <ac:spMkLst>
            <pc:docMk/>
            <pc:sldMk cId="1410209359" sldId="398"/>
            <ac:spMk id="11" creationId="{5E107275-3853-46FD-A241-DE4355A42675}"/>
          </ac:spMkLst>
        </pc:spChg>
        <pc:graphicFrameChg chg="add">
          <ac:chgData name="Jane Davies" userId="ece06c1e-1fe5-4526-9740-3b5872e790df" providerId="ADAL" clId="{8908B364-B4CB-4B9F-93C2-2A691B7AB161}" dt="2024-11-04T21:40:10.531" v="460" actId="26606"/>
          <ac:graphicFrameMkLst>
            <pc:docMk/>
            <pc:sldMk cId="1410209359" sldId="398"/>
            <ac:graphicFrameMk id="5" creationId="{C73781F7-DE2B-F0B4-FC36-D890DD971453}"/>
          </ac:graphicFrameMkLst>
        </pc:graphicFrameChg>
      </pc:sldChg>
      <pc:sldChg chg="addSp delSp modSp new del">
        <pc:chgData name="Jane Davies" userId="ece06c1e-1fe5-4526-9740-3b5872e790df" providerId="ADAL" clId="{8908B364-B4CB-4B9F-93C2-2A691B7AB161}" dt="2024-11-05T14:42:14.497" v="480" actId="47"/>
        <pc:sldMkLst>
          <pc:docMk/>
          <pc:sldMk cId="185727106" sldId="399"/>
        </pc:sldMkLst>
        <pc:spChg chg="add">
          <ac:chgData name="Jane Davies" userId="ece06c1e-1fe5-4526-9740-3b5872e790df" providerId="ADAL" clId="{8908B364-B4CB-4B9F-93C2-2A691B7AB161}" dt="2024-11-05T14:37:52.563" v="468"/>
          <ac:spMkLst>
            <pc:docMk/>
            <pc:sldMk cId="185727106" sldId="399"/>
            <ac:spMk id="2" creationId="{6CE9F8F9-1CA4-5CEE-C576-479C8ED4844A}"/>
          </ac:spMkLst>
        </pc:spChg>
        <pc:spChg chg="add del mod">
          <ac:chgData name="Jane Davies" userId="ece06c1e-1fe5-4526-9740-3b5872e790df" providerId="ADAL" clId="{8908B364-B4CB-4B9F-93C2-2A691B7AB161}" dt="2024-11-05T14:38:03.709" v="471" actId="478"/>
          <ac:spMkLst>
            <pc:docMk/>
            <pc:sldMk cId="185727106" sldId="399"/>
            <ac:spMk id="3" creationId="{3758E920-905E-AA58-78CF-C89E4A77A765}"/>
          </ac:spMkLst>
        </pc:spChg>
      </pc:sldChg>
      <pc:sldChg chg="new del">
        <pc:chgData name="Jane Davies" userId="ece06c1e-1fe5-4526-9740-3b5872e790df" providerId="ADAL" clId="{8908B364-B4CB-4B9F-93C2-2A691B7AB161}" dt="2024-11-05T14:33:31.414" v="463" actId="47"/>
        <pc:sldMkLst>
          <pc:docMk/>
          <pc:sldMk cId="2767807053" sldId="399"/>
        </pc:sldMkLst>
      </pc:sldChg>
      <pc:sldChg chg="addSp delSp modSp new mod modTransition modNotesTx">
        <pc:chgData name="Jane Davies" userId="ece06c1e-1fe5-4526-9740-3b5872e790df" providerId="ADAL" clId="{8908B364-B4CB-4B9F-93C2-2A691B7AB161}" dt="2024-11-06T14:41:49.154" v="3738"/>
        <pc:sldMkLst>
          <pc:docMk/>
          <pc:sldMk cId="375303631" sldId="400"/>
        </pc:sldMkLst>
        <pc:spChg chg="add del">
          <ac:chgData name="Jane Davies" userId="ece06c1e-1fe5-4526-9740-3b5872e790df" providerId="ADAL" clId="{8908B364-B4CB-4B9F-93C2-2A691B7AB161}" dt="2024-11-05T14:38:17.084" v="474" actId="478"/>
          <ac:spMkLst>
            <pc:docMk/>
            <pc:sldMk cId="375303631" sldId="400"/>
            <ac:spMk id="2" creationId="{5746CDAC-DC37-C432-675A-72BC3CE86826}"/>
          </ac:spMkLst>
        </pc:spChg>
        <pc:picChg chg="add mod">
          <ac:chgData name="Jane Davies" userId="ece06c1e-1fe5-4526-9740-3b5872e790df" providerId="ADAL" clId="{8908B364-B4CB-4B9F-93C2-2A691B7AB161}" dt="2024-11-05T14:41:03.711" v="477" actId="14100"/>
          <ac:picMkLst>
            <pc:docMk/>
            <pc:sldMk cId="375303631" sldId="400"/>
            <ac:picMk id="4" creationId="{79A3A3EB-664D-D51F-76A5-3653FDE6A6E0}"/>
          </ac:picMkLst>
        </pc:picChg>
        <pc:picChg chg="add mod">
          <ac:chgData name="Jane Davies" userId="ece06c1e-1fe5-4526-9740-3b5872e790df" providerId="ADAL" clId="{8908B364-B4CB-4B9F-93C2-2A691B7AB161}" dt="2024-11-05T14:41:53.292" v="479" actId="1076"/>
          <ac:picMkLst>
            <pc:docMk/>
            <pc:sldMk cId="375303631" sldId="400"/>
            <ac:picMk id="6" creationId="{782F55A4-0BAB-9318-9811-D66C17BFE044}"/>
          </ac:picMkLst>
        </pc:picChg>
      </pc:sldChg>
      <pc:sldChg chg="addSp modSp new mod modTransition setBg">
        <pc:chgData name="Jane Davies" userId="ece06c1e-1fe5-4526-9740-3b5872e790df" providerId="ADAL" clId="{8908B364-B4CB-4B9F-93C2-2A691B7AB161}" dt="2024-11-06T14:41:49.154" v="3738"/>
        <pc:sldMkLst>
          <pc:docMk/>
          <pc:sldMk cId="660533800" sldId="401"/>
        </pc:sldMkLst>
        <pc:spChg chg="add">
          <ac:chgData name="Jane Davies" userId="ece06c1e-1fe5-4526-9740-3b5872e790df" providerId="ADAL" clId="{8908B364-B4CB-4B9F-93C2-2A691B7AB161}" dt="2024-11-05T14:44:04.223" v="490" actId="26606"/>
          <ac:spMkLst>
            <pc:docMk/>
            <pc:sldMk cId="660533800" sldId="401"/>
            <ac:spMk id="8" creationId="{42A4FC2C-047E-45A5-965D-8E1E3BF09BC6}"/>
          </ac:spMkLst>
        </pc:spChg>
        <pc:picChg chg="add mod">
          <ac:chgData name="Jane Davies" userId="ece06c1e-1fe5-4526-9740-3b5872e790df" providerId="ADAL" clId="{8908B364-B4CB-4B9F-93C2-2A691B7AB161}" dt="2024-11-05T14:44:04.223" v="490" actId="26606"/>
          <ac:picMkLst>
            <pc:docMk/>
            <pc:sldMk cId="660533800" sldId="401"/>
            <ac:picMk id="3" creationId="{C5C4984C-5AAA-BA62-A1E7-7AD5B7E02C88}"/>
          </ac:picMkLst>
        </pc:picChg>
      </pc:sldChg>
      <pc:sldChg chg="addSp modSp new mod modTransition setBg modNotesTx">
        <pc:chgData name="Jane Davies" userId="ece06c1e-1fe5-4526-9740-3b5872e790df" providerId="ADAL" clId="{8908B364-B4CB-4B9F-93C2-2A691B7AB161}" dt="2024-11-13T12:02:52.380" v="4829"/>
        <pc:sldMkLst>
          <pc:docMk/>
          <pc:sldMk cId="1770676524" sldId="402"/>
        </pc:sldMkLst>
        <pc:spChg chg="add">
          <ac:chgData name="Jane Davies" userId="ece06c1e-1fe5-4526-9740-3b5872e790df" providerId="ADAL" clId="{8908B364-B4CB-4B9F-93C2-2A691B7AB161}" dt="2024-11-05T14:43:58.639" v="489" actId="26606"/>
          <ac:spMkLst>
            <pc:docMk/>
            <pc:sldMk cId="1770676524" sldId="402"/>
            <ac:spMk id="8" creationId="{42A4FC2C-047E-45A5-965D-8E1E3BF09BC6}"/>
          </ac:spMkLst>
        </pc:spChg>
        <pc:picChg chg="add mod">
          <ac:chgData name="Jane Davies" userId="ece06c1e-1fe5-4526-9740-3b5872e790df" providerId="ADAL" clId="{8908B364-B4CB-4B9F-93C2-2A691B7AB161}" dt="2024-11-05T14:43:58.639" v="489" actId="26606"/>
          <ac:picMkLst>
            <pc:docMk/>
            <pc:sldMk cId="1770676524" sldId="402"/>
            <ac:picMk id="3" creationId="{42B4BED8-296C-BCC5-EF7B-22FE51D0A54B}"/>
          </ac:picMkLst>
        </pc:picChg>
      </pc:sldChg>
      <pc:sldChg chg="modSp new mod modTransition">
        <pc:chgData name="Jane Davies" userId="ece06c1e-1fe5-4526-9740-3b5872e790df" providerId="ADAL" clId="{8908B364-B4CB-4B9F-93C2-2A691B7AB161}" dt="2024-11-13T12:06:38.631" v="4836" actId="207"/>
        <pc:sldMkLst>
          <pc:docMk/>
          <pc:sldMk cId="3212263243" sldId="403"/>
        </pc:sldMkLst>
        <pc:spChg chg="mod">
          <ac:chgData name="Jane Davies" userId="ece06c1e-1fe5-4526-9740-3b5872e790df" providerId="ADAL" clId="{8908B364-B4CB-4B9F-93C2-2A691B7AB161}" dt="2024-11-06T06:42:40.271" v="516" actId="14100"/>
          <ac:spMkLst>
            <pc:docMk/>
            <pc:sldMk cId="3212263243" sldId="403"/>
            <ac:spMk id="2" creationId="{9CCFF50B-801D-892F-9A62-E6F27A93E06B}"/>
          </ac:spMkLst>
        </pc:spChg>
        <pc:spChg chg="mod">
          <ac:chgData name="Jane Davies" userId="ece06c1e-1fe5-4526-9740-3b5872e790df" providerId="ADAL" clId="{8908B364-B4CB-4B9F-93C2-2A691B7AB161}" dt="2024-11-13T12:06:38.631" v="4836" actId="207"/>
          <ac:spMkLst>
            <pc:docMk/>
            <pc:sldMk cId="3212263243" sldId="403"/>
            <ac:spMk id="3" creationId="{A0A07BEA-7D67-BB77-AD74-851B95F875AC}"/>
          </ac:spMkLst>
        </pc:spChg>
      </pc:sldChg>
      <pc:sldChg chg="modSp new mod modTransition">
        <pc:chgData name="Jane Davies" userId="ece06c1e-1fe5-4526-9740-3b5872e790df" providerId="ADAL" clId="{8908B364-B4CB-4B9F-93C2-2A691B7AB161}" dt="2024-11-13T12:07:57.830" v="4843" actId="20577"/>
        <pc:sldMkLst>
          <pc:docMk/>
          <pc:sldMk cId="2057994920" sldId="404"/>
        </pc:sldMkLst>
        <pc:spChg chg="mod">
          <ac:chgData name="Jane Davies" userId="ece06c1e-1fe5-4526-9740-3b5872e790df" providerId="ADAL" clId="{8908B364-B4CB-4B9F-93C2-2A691B7AB161}" dt="2024-11-06T06:48:11.540" v="755" actId="20577"/>
          <ac:spMkLst>
            <pc:docMk/>
            <pc:sldMk cId="2057994920" sldId="404"/>
            <ac:spMk id="2" creationId="{03AD7FE1-1FF2-3A09-A318-DEE400154961}"/>
          </ac:spMkLst>
        </pc:spChg>
        <pc:spChg chg="mod">
          <ac:chgData name="Jane Davies" userId="ece06c1e-1fe5-4526-9740-3b5872e790df" providerId="ADAL" clId="{8908B364-B4CB-4B9F-93C2-2A691B7AB161}" dt="2024-11-13T12:07:57.830" v="4843" actId="20577"/>
          <ac:spMkLst>
            <pc:docMk/>
            <pc:sldMk cId="2057994920" sldId="404"/>
            <ac:spMk id="3" creationId="{BA910CFD-01CD-98E5-C369-18C6BFB63EDF}"/>
          </ac:spMkLst>
        </pc:spChg>
      </pc:sldChg>
      <pc:sldChg chg="modSp new mod modTransition">
        <pc:chgData name="Jane Davies" userId="ece06c1e-1fe5-4526-9740-3b5872e790df" providerId="ADAL" clId="{8908B364-B4CB-4B9F-93C2-2A691B7AB161}" dt="2024-11-06T14:41:49.154" v="3738"/>
        <pc:sldMkLst>
          <pc:docMk/>
          <pc:sldMk cId="3236293919" sldId="405"/>
        </pc:sldMkLst>
        <pc:spChg chg="mod">
          <ac:chgData name="Jane Davies" userId="ece06c1e-1fe5-4526-9740-3b5872e790df" providerId="ADAL" clId="{8908B364-B4CB-4B9F-93C2-2A691B7AB161}" dt="2024-11-06T12:38:20.155" v="1012" actId="20577"/>
          <ac:spMkLst>
            <pc:docMk/>
            <pc:sldMk cId="3236293919" sldId="405"/>
            <ac:spMk id="2" creationId="{06C8B612-8E17-F694-3A5C-FEE6B0007252}"/>
          </ac:spMkLst>
        </pc:spChg>
        <pc:spChg chg="mod">
          <ac:chgData name="Jane Davies" userId="ece06c1e-1fe5-4526-9740-3b5872e790df" providerId="ADAL" clId="{8908B364-B4CB-4B9F-93C2-2A691B7AB161}" dt="2024-11-06T13:23:37.897" v="1624" actId="20577"/>
          <ac:spMkLst>
            <pc:docMk/>
            <pc:sldMk cId="3236293919" sldId="405"/>
            <ac:spMk id="3" creationId="{CD267DBC-C076-6C12-BEB3-C8E58F655D60}"/>
          </ac:spMkLst>
        </pc:spChg>
      </pc:sldChg>
      <pc:sldChg chg="modSp new mod modTransition modAnim">
        <pc:chgData name="Jane Davies" userId="ece06c1e-1fe5-4526-9740-3b5872e790df" providerId="ADAL" clId="{8908B364-B4CB-4B9F-93C2-2A691B7AB161}" dt="2024-11-06T14:50:24.651" v="4234" actId="14100"/>
        <pc:sldMkLst>
          <pc:docMk/>
          <pc:sldMk cId="663427413" sldId="406"/>
        </pc:sldMkLst>
        <pc:spChg chg="mod">
          <ac:chgData name="Jane Davies" userId="ece06c1e-1fe5-4526-9740-3b5872e790df" providerId="ADAL" clId="{8908B364-B4CB-4B9F-93C2-2A691B7AB161}" dt="2024-11-06T14:50:21.600" v="4233" actId="14100"/>
          <ac:spMkLst>
            <pc:docMk/>
            <pc:sldMk cId="663427413" sldId="406"/>
            <ac:spMk id="2" creationId="{0A873D0D-913F-DD7A-788D-E754EA7823EE}"/>
          </ac:spMkLst>
        </pc:spChg>
        <pc:spChg chg="mod">
          <ac:chgData name="Jane Davies" userId="ece06c1e-1fe5-4526-9740-3b5872e790df" providerId="ADAL" clId="{8908B364-B4CB-4B9F-93C2-2A691B7AB161}" dt="2024-11-06T14:50:24.651" v="4234" actId="14100"/>
          <ac:spMkLst>
            <pc:docMk/>
            <pc:sldMk cId="663427413" sldId="406"/>
            <ac:spMk id="3" creationId="{C85EE290-EDA6-6029-9E06-455F3954B422}"/>
          </ac:spMkLst>
        </pc:spChg>
      </pc:sldChg>
      <pc:sldChg chg="modSp new mod ord modTransition">
        <pc:chgData name="Jane Davies" userId="ece06c1e-1fe5-4526-9740-3b5872e790df" providerId="ADAL" clId="{8908B364-B4CB-4B9F-93C2-2A691B7AB161}" dt="2024-11-06T14:41:49.154" v="3738"/>
        <pc:sldMkLst>
          <pc:docMk/>
          <pc:sldMk cId="2114578586" sldId="407"/>
        </pc:sldMkLst>
        <pc:spChg chg="mod">
          <ac:chgData name="Jane Davies" userId="ece06c1e-1fe5-4526-9740-3b5872e790df" providerId="ADAL" clId="{8908B364-B4CB-4B9F-93C2-2A691B7AB161}" dt="2024-11-06T14:34:44.678" v="3411" actId="14100"/>
          <ac:spMkLst>
            <pc:docMk/>
            <pc:sldMk cId="2114578586" sldId="407"/>
            <ac:spMk id="2" creationId="{95FBDBC5-8965-78F7-D46F-59AC2CD99F4E}"/>
          </ac:spMkLst>
        </pc:spChg>
        <pc:spChg chg="mod">
          <ac:chgData name="Jane Davies" userId="ece06c1e-1fe5-4526-9740-3b5872e790df" providerId="ADAL" clId="{8908B364-B4CB-4B9F-93C2-2A691B7AB161}" dt="2024-11-06T14:39:54.998" v="3626" actId="20577"/>
          <ac:spMkLst>
            <pc:docMk/>
            <pc:sldMk cId="2114578586" sldId="407"/>
            <ac:spMk id="3" creationId="{1B407457-F24F-D0A9-97DF-D2A1106B01E9}"/>
          </ac:spMkLst>
        </pc:spChg>
      </pc:sldChg>
      <pc:sldChg chg="modSp new mod modTransition">
        <pc:chgData name="Jane Davies" userId="ece06c1e-1fe5-4526-9740-3b5872e790df" providerId="ADAL" clId="{8908B364-B4CB-4B9F-93C2-2A691B7AB161}" dt="2024-11-06T14:41:49.154" v="3738"/>
        <pc:sldMkLst>
          <pc:docMk/>
          <pc:sldMk cId="948102763" sldId="408"/>
        </pc:sldMkLst>
        <pc:spChg chg="mod">
          <ac:chgData name="Jane Davies" userId="ece06c1e-1fe5-4526-9740-3b5872e790df" providerId="ADAL" clId="{8908B364-B4CB-4B9F-93C2-2A691B7AB161}" dt="2024-11-06T13:24:13.257" v="1662" actId="27636"/>
          <ac:spMkLst>
            <pc:docMk/>
            <pc:sldMk cId="948102763" sldId="408"/>
            <ac:spMk id="2" creationId="{99048D4C-5419-BB8E-0607-1B3C60E0DA1A}"/>
          </ac:spMkLst>
        </pc:spChg>
        <pc:spChg chg="mod">
          <ac:chgData name="Jane Davies" userId="ece06c1e-1fe5-4526-9740-3b5872e790df" providerId="ADAL" clId="{8908B364-B4CB-4B9F-93C2-2A691B7AB161}" dt="2024-11-06T13:24:35.794" v="1679" actId="20577"/>
          <ac:spMkLst>
            <pc:docMk/>
            <pc:sldMk cId="948102763" sldId="408"/>
            <ac:spMk id="3" creationId="{58ED74A2-07DE-12D3-DA52-723E4F3F90FC}"/>
          </ac:spMkLst>
        </pc:spChg>
        <pc:spChg chg="mod">
          <ac:chgData name="Jane Davies" userId="ece06c1e-1fe5-4526-9740-3b5872e790df" providerId="ADAL" clId="{8908B364-B4CB-4B9F-93C2-2A691B7AB161}" dt="2024-11-06T13:40:51.123" v="2755" actId="313"/>
          <ac:spMkLst>
            <pc:docMk/>
            <pc:sldMk cId="948102763" sldId="408"/>
            <ac:spMk id="4" creationId="{1640C191-23D1-9F6C-EF79-2D10522805CF}"/>
          </ac:spMkLst>
        </pc:spChg>
        <pc:spChg chg="mod">
          <ac:chgData name="Jane Davies" userId="ece06c1e-1fe5-4526-9740-3b5872e790df" providerId="ADAL" clId="{8908B364-B4CB-4B9F-93C2-2A691B7AB161}" dt="2024-11-06T13:34:53.548" v="2079" actId="20577"/>
          <ac:spMkLst>
            <pc:docMk/>
            <pc:sldMk cId="948102763" sldId="408"/>
            <ac:spMk id="5" creationId="{CE1D3B5B-CCE6-A7F3-0470-375480A8D61F}"/>
          </ac:spMkLst>
        </pc:spChg>
        <pc:spChg chg="mod">
          <ac:chgData name="Jane Davies" userId="ece06c1e-1fe5-4526-9740-3b5872e790df" providerId="ADAL" clId="{8908B364-B4CB-4B9F-93C2-2A691B7AB161}" dt="2024-11-06T13:36:05.190" v="2275" actId="313"/>
          <ac:spMkLst>
            <pc:docMk/>
            <pc:sldMk cId="948102763" sldId="408"/>
            <ac:spMk id="6" creationId="{5AC16EC6-6EEA-F8A9-6A15-F96485B7554C}"/>
          </ac:spMkLst>
        </pc:spChg>
      </pc:sldChg>
      <pc:sldChg chg="modSp new mod modTransition">
        <pc:chgData name="Jane Davies" userId="ece06c1e-1fe5-4526-9740-3b5872e790df" providerId="ADAL" clId="{8908B364-B4CB-4B9F-93C2-2A691B7AB161}" dt="2024-11-06T14:41:49.154" v="3738"/>
        <pc:sldMkLst>
          <pc:docMk/>
          <pc:sldMk cId="869542915" sldId="409"/>
        </pc:sldMkLst>
        <pc:spChg chg="mod">
          <ac:chgData name="Jane Davies" userId="ece06c1e-1fe5-4526-9740-3b5872e790df" providerId="ADAL" clId="{8908B364-B4CB-4B9F-93C2-2A691B7AB161}" dt="2024-11-06T13:34:23.285" v="2063" actId="14100"/>
          <ac:spMkLst>
            <pc:docMk/>
            <pc:sldMk cId="869542915" sldId="409"/>
            <ac:spMk id="2" creationId="{DD5DE0B5-DFB3-6FFA-7FC2-DE15EE9B6FA1}"/>
          </ac:spMkLst>
        </pc:spChg>
        <pc:spChg chg="mod">
          <ac:chgData name="Jane Davies" userId="ece06c1e-1fe5-4526-9740-3b5872e790df" providerId="ADAL" clId="{8908B364-B4CB-4B9F-93C2-2A691B7AB161}" dt="2024-11-06T13:34:47.853" v="2068"/>
          <ac:spMkLst>
            <pc:docMk/>
            <pc:sldMk cId="869542915" sldId="409"/>
            <ac:spMk id="3" creationId="{937A0364-6E83-A0A9-8E62-5104953C84CA}"/>
          </ac:spMkLst>
        </pc:spChg>
        <pc:spChg chg="mod">
          <ac:chgData name="Jane Davies" userId="ece06c1e-1fe5-4526-9740-3b5872e790df" providerId="ADAL" clId="{8908B364-B4CB-4B9F-93C2-2A691B7AB161}" dt="2024-11-06T13:34:41.880" v="2065"/>
          <ac:spMkLst>
            <pc:docMk/>
            <pc:sldMk cId="869542915" sldId="409"/>
            <ac:spMk id="4" creationId="{B81D28F0-EE66-5B6F-9868-9D16412F44EA}"/>
          </ac:spMkLst>
        </pc:spChg>
        <pc:spChg chg="mod">
          <ac:chgData name="Jane Davies" userId="ece06c1e-1fe5-4526-9740-3b5872e790df" providerId="ADAL" clId="{8908B364-B4CB-4B9F-93C2-2A691B7AB161}" dt="2024-11-06T13:40:43.868" v="2753" actId="20577"/>
          <ac:spMkLst>
            <pc:docMk/>
            <pc:sldMk cId="869542915" sldId="409"/>
            <ac:spMk id="5" creationId="{31317190-BC2E-44CF-F21E-A0A0050558FF}"/>
          </ac:spMkLst>
        </pc:spChg>
        <pc:spChg chg="mod">
          <ac:chgData name="Jane Davies" userId="ece06c1e-1fe5-4526-9740-3b5872e790df" providerId="ADAL" clId="{8908B364-B4CB-4B9F-93C2-2A691B7AB161}" dt="2024-11-06T13:40:32.658" v="2751" actId="6549"/>
          <ac:spMkLst>
            <pc:docMk/>
            <pc:sldMk cId="869542915" sldId="409"/>
            <ac:spMk id="6" creationId="{E36159B7-A5C5-9F9E-85B5-EA8E1C7B6934}"/>
          </ac:spMkLst>
        </pc:spChg>
      </pc:sldChg>
      <pc:sldChg chg="modSp new del mod">
        <pc:chgData name="Jane Davies" userId="ece06c1e-1fe5-4526-9740-3b5872e790df" providerId="ADAL" clId="{8908B364-B4CB-4B9F-93C2-2A691B7AB161}" dt="2024-11-06T14:08:32.372" v="2756" actId="47"/>
        <pc:sldMkLst>
          <pc:docMk/>
          <pc:sldMk cId="3761310148" sldId="410"/>
        </pc:sldMkLst>
        <pc:spChg chg="mod">
          <ac:chgData name="Jane Davies" userId="ece06c1e-1fe5-4526-9740-3b5872e790df" providerId="ADAL" clId="{8908B364-B4CB-4B9F-93C2-2A691B7AB161}" dt="2024-11-06T13:37:36.558" v="2451" actId="6549"/>
          <ac:spMkLst>
            <pc:docMk/>
            <pc:sldMk cId="3761310148" sldId="410"/>
            <ac:spMk id="2" creationId="{02E4A00A-B4A6-08AF-25D2-188627C5D031}"/>
          </ac:spMkLst>
        </pc:spChg>
      </pc:sldChg>
      <pc:sldChg chg="modSp new mod modTransition">
        <pc:chgData name="Jane Davies" userId="ece06c1e-1fe5-4526-9740-3b5872e790df" providerId="ADAL" clId="{8908B364-B4CB-4B9F-93C2-2A691B7AB161}" dt="2024-11-06T14:41:49.154" v="3738"/>
        <pc:sldMkLst>
          <pc:docMk/>
          <pc:sldMk cId="2001772667" sldId="411"/>
        </pc:sldMkLst>
        <pc:spChg chg="mod">
          <ac:chgData name="Jane Davies" userId="ece06c1e-1fe5-4526-9740-3b5872e790df" providerId="ADAL" clId="{8908B364-B4CB-4B9F-93C2-2A691B7AB161}" dt="2024-11-06T13:37:48.712" v="2453"/>
          <ac:spMkLst>
            <pc:docMk/>
            <pc:sldMk cId="2001772667" sldId="411"/>
            <ac:spMk id="2" creationId="{427B3D2C-B9E0-7E67-1AA3-8AF79BC874B2}"/>
          </ac:spMkLst>
        </pc:spChg>
        <pc:spChg chg="mod">
          <ac:chgData name="Jane Davies" userId="ece06c1e-1fe5-4526-9740-3b5872e790df" providerId="ADAL" clId="{8908B364-B4CB-4B9F-93C2-2A691B7AB161}" dt="2024-11-06T13:37:52.835" v="2462" actId="20577"/>
          <ac:spMkLst>
            <pc:docMk/>
            <pc:sldMk cId="2001772667" sldId="411"/>
            <ac:spMk id="3" creationId="{23CC0586-B268-739E-4C5E-B5343D32E986}"/>
          </ac:spMkLst>
        </pc:spChg>
        <pc:spChg chg="mod">
          <ac:chgData name="Jane Davies" userId="ece06c1e-1fe5-4526-9740-3b5872e790df" providerId="ADAL" clId="{8908B364-B4CB-4B9F-93C2-2A691B7AB161}" dt="2024-11-06T13:39:02.923" v="2648" actId="20577"/>
          <ac:spMkLst>
            <pc:docMk/>
            <pc:sldMk cId="2001772667" sldId="411"/>
            <ac:spMk id="4" creationId="{813B8571-3B5E-7AA1-E104-1718A32DCEE0}"/>
          </ac:spMkLst>
        </pc:spChg>
        <pc:spChg chg="mod">
          <ac:chgData name="Jane Davies" userId="ece06c1e-1fe5-4526-9740-3b5872e790df" providerId="ADAL" clId="{8908B364-B4CB-4B9F-93C2-2A691B7AB161}" dt="2024-11-06T13:39:07.610" v="2654" actId="20577"/>
          <ac:spMkLst>
            <pc:docMk/>
            <pc:sldMk cId="2001772667" sldId="411"/>
            <ac:spMk id="5" creationId="{1B850FD7-6EFF-7CEA-675B-64B938B36337}"/>
          </ac:spMkLst>
        </pc:spChg>
        <pc:spChg chg="mod">
          <ac:chgData name="Jane Davies" userId="ece06c1e-1fe5-4526-9740-3b5872e790df" providerId="ADAL" clId="{8908B364-B4CB-4B9F-93C2-2A691B7AB161}" dt="2024-11-06T13:39:39.218" v="2745" actId="20577"/>
          <ac:spMkLst>
            <pc:docMk/>
            <pc:sldMk cId="2001772667" sldId="411"/>
            <ac:spMk id="6" creationId="{18E27C4E-983E-3E87-3C69-26EC1FE655B4}"/>
          </ac:spMkLst>
        </pc:spChg>
      </pc:sldChg>
      <pc:sldChg chg="modSp new mod">
        <pc:chgData name="Jane Davies" userId="ece06c1e-1fe5-4526-9740-3b5872e790df" providerId="ADAL" clId="{8908B364-B4CB-4B9F-93C2-2A691B7AB161}" dt="2024-11-13T12:19:58.307" v="4915" actId="20577"/>
        <pc:sldMkLst>
          <pc:docMk/>
          <pc:sldMk cId="2336869218" sldId="412"/>
        </pc:sldMkLst>
        <pc:spChg chg="mod">
          <ac:chgData name="Jane Davies" userId="ece06c1e-1fe5-4526-9740-3b5872e790df" providerId="ADAL" clId="{8908B364-B4CB-4B9F-93C2-2A691B7AB161}" dt="2024-11-06T14:51:41.141" v="4250" actId="27636"/>
          <ac:spMkLst>
            <pc:docMk/>
            <pc:sldMk cId="2336869218" sldId="412"/>
            <ac:spMk id="2" creationId="{B25CE775-9FDA-5214-FFCF-98BAA47195D3}"/>
          </ac:spMkLst>
        </pc:spChg>
        <pc:spChg chg="mod">
          <ac:chgData name="Jane Davies" userId="ece06c1e-1fe5-4526-9740-3b5872e790df" providerId="ADAL" clId="{8908B364-B4CB-4B9F-93C2-2A691B7AB161}" dt="2024-11-13T12:19:58.307" v="4915" actId="20577"/>
          <ac:spMkLst>
            <pc:docMk/>
            <pc:sldMk cId="2336869218" sldId="412"/>
            <ac:spMk id="3" creationId="{0C0E9648-1361-58F0-328E-7D63F802D638}"/>
          </ac:spMkLst>
        </pc:spChg>
      </pc:sldChg>
      <pc:sldMasterChg chg="modTransition modSldLayout">
        <pc:chgData name="Jane Davies" userId="ece06c1e-1fe5-4526-9740-3b5872e790df" providerId="ADAL" clId="{8908B364-B4CB-4B9F-93C2-2A691B7AB161}" dt="2024-11-06T14:41:49.154" v="3738"/>
        <pc:sldMasterMkLst>
          <pc:docMk/>
          <pc:sldMasterMk cId="2626876412" sldId="2147483660"/>
        </pc:sldMasterMkLst>
        <pc:sldLayoutChg chg="modTransition">
          <pc:chgData name="Jane Davies" userId="ece06c1e-1fe5-4526-9740-3b5872e790df" providerId="ADAL" clId="{8908B364-B4CB-4B9F-93C2-2A691B7AB161}" dt="2024-11-06T14:41:49.154" v="3738"/>
          <pc:sldLayoutMkLst>
            <pc:docMk/>
            <pc:sldMasterMk cId="2626876412" sldId="2147483660"/>
            <pc:sldLayoutMk cId="3938869214" sldId="2147483661"/>
          </pc:sldLayoutMkLst>
        </pc:sldLayoutChg>
        <pc:sldLayoutChg chg="modTransition">
          <pc:chgData name="Jane Davies" userId="ece06c1e-1fe5-4526-9740-3b5872e790df" providerId="ADAL" clId="{8908B364-B4CB-4B9F-93C2-2A691B7AB161}" dt="2024-11-06T14:41:49.154" v="3738"/>
          <pc:sldLayoutMkLst>
            <pc:docMk/>
            <pc:sldMasterMk cId="2626876412" sldId="2147483660"/>
            <pc:sldLayoutMk cId="2021415833" sldId="2147483662"/>
          </pc:sldLayoutMkLst>
        </pc:sldLayoutChg>
        <pc:sldLayoutChg chg="modTransition">
          <pc:chgData name="Jane Davies" userId="ece06c1e-1fe5-4526-9740-3b5872e790df" providerId="ADAL" clId="{8908B364-B4CB-4B9F-93C2-2A691B7AB161}" dt="2024-11-06T14:41:49.154" v="3738"/>
          <pc:sldLayoutMkLst>
            <pc:docMk/>
            <pc:sldMasterMk cId="2626876412" sldId="2147483660"/>
            <pc:sldLayoutMk cId="1676738257" sldId="2147483663"/>
          </pc:sldLayoutMkLst>
        </pc:sldLayoutChg>
        <pc:sldLayoutChg chg="modTransition">
          <pc:chgData name="Jane Davies" userId="ece06c1e-1fe5-4526-9740-3b5872e790df" providerId="ADAL" clId="{8908B364-B4CB-4B9F-93C2-2A691B7AB161}" dt="2024-11-06T14:41:49.154" v="3738"/>
          <pc:sldLayoutMkLst>
            <pc:docMk/>
            <pc:sldMasterMk cId="2626876412" sldId="2147483660"/>
            <pc:sldLayoutMk cId="1749522594" sldId="2147483664"/>
          </pc:sldLayoutMkLst>
        </pc:sldLayoutChg>
        <pc:sldLayoutChg chg="modTransition">
          <pc:chgData name="Jane Davies" userId="ece06c1e-1fe5-4526-9740-3b5872e790df" providerId="ADAL" clId="{8908B364-B4CB-4B9F-93C2-2A691B7AB161}" dt="2024-11-06T14:41:49.154" v="3738"/>
          <pc:sldLayoutMkLst>
            <pc:docMk/>
            <pc:sldMasterMk cId="2626876412" sldId="2147483660"/>
            <pc:sldLayoutMk cId="2117476317" sldId="2147483665"/>
          </pc:sldLayoutMkLst>
        </pc:sldLayoutChg>
        <pc:sldLayoutChg chg="modTransition">
          <pc:chgData name="Jane Davies" userId="ece06c1e-1fe5-4526-9740-3b5872e790df" providerId="ADAL" clId="{8908B364-B4CB-4B9F-93C2-2A691B7AB161}" dt="2024-11-06T14:41:49.154" v="3738"/>
          <pc:sldLayoutMkLst>
            <pc:docMk/>
            <pc:sldMasterMk cId="2626876412" sldId="2147483660"/>
            <pc:sldLayoutMk cId="437437412" sldId="2147483666"/>
          </pc:sldLayoutMkLst>
        </pc:sldLayoutChg>
        <pc:sldLayoutChg chg="modTransition">
          <pc:chgData name="Jane Davies" userId="ece06c1e-1fe5-4526-9740-3b5872e790df" providerId="ADAL" clId="{8908B364-B4CB-4B9F-93C2-2A691B7AB161}" dt="2024-11-06T14:41:49.154" v="3738"/>
          <pc:sldLayoutMkLst>
            <pc:docMk/>
            <pc:sldMasterMk cId="2626876412" sldId="2147483660"/>
            <pc:sldLayoutMk cId="3537788990" sldId="2147483667"/>
          </pc:sldLayoutMkLst>
        </pc:sldLayoutChg>
        <pc:sldLayoutChg chg="modTransition">
          <pc:chgData name="Jane Davies" userId="ece06c1e-1fe5-4526-9740-3b5872e790df" providerId="ADAL" clId="{8908B364-B4CB-4B9F-93C2-2A691B7AB161}" dt="2024-11-06T14:41:49.154" v="3738"/>
          <pc:sldLayoutMkLst>
            <pc:docMk/>
            <pc:sldMasterMk cId="2626876412" sldId="2147483660"/>
            <pc:sldLayoutMk cId="2265812014" sldId="2147483668"/>
          </pc:sldLayoutMkLst>
        </pc:sldLayoutChg>
        <pc:sldLayoutChg chg="modTransition">
          <pc:chgData name="Jane Davies" userId="ece06c1e-1fe5-4526-9740-3b5872e790df" providerId="ADAL" clId="{8908B364-B4CB-4B9F-93C2-2A691B7AB161}" dt="2024-11-06T14:41:49.154" v="3738"/>
          <pc:sldLayoutMkLst>
            <pc:docMk/>
            <pc:sldMasterMk cId="2626876412" sldId="2147483660"/>
            <pc:sldLayoutMk cId="1904797300" sldId="2147483669"/>
          </pc:sldLayoutMkLst>
        </pc:sldLayoutChg>
        <pc:sldLayoutChg chg="modTransition">
          <pc:chgData name="Jane Davies" userId="ece06c1e-1fe5-4526-9740-3b5872e790df" providerId="ADAL" clId="{8908B364-B4CB-4B9F-93C2-2A691B7AB161}" dt="2024-11-06T14:41:49.154" v="3738"/>
          <pc:sldLayoutMkLst>
            <pc:docMk/>
            <pc:sldMasterMk cId="2626876412" sldId="2147483660"/>
            <pc:sldLayoutMk cId="634747439" sldId="2147483670"/>
          </pc:sldLayoutMkLst>
        </pc:sldLayoutChg>
        <pc:sldLayoutChg chg="modTransition">
          <pc:chgData name="Jane Davies" userId="ece06c1e-1fe5-4526-9740-3b5872e790df" providerId="ADAL" clId="{8908B364-B4CB-4B9F-93C2-2A691B7AB161}" dt="2024-11-06T14:41:49.154" v="3738"/>
          <pc:sldLayoutMkLst>
            <pc:docMk/>
            <pc:sldMasterMk cId="2626876412" sldId="2147483660"/>
            <pc:sldLayoutMk cId="482237625" sldId="2147483671"/>
          </pc:sldLayoutMkLst>
        </pc:sldLayoutChg>
      </pc:sldMasterChg>
      <pc:sldMasterChg chg="modTransition modSldLayout">
        <pc:chgData name="Jane Davies" userId="ece06c1e-1fe5-4526-9740-3b5872e790df" providerId="ADAL" clId="{8908B364-B4CB-4B9F-93C2-2A691B7AB161}" dt="2024-11-06T14:41:49.154" v="3738"/>
        <pc:sldMasterMkLst>
          <pc:docMk/>
          <pc:sldMasterMk cId="3380007846" sldId="2147483684"/>
        </pc:sldMasterMkLst>
        <pc:sldLayoutChg chg="modTransition">
          <pc:chgData name="Jane Davies" userId="ece06c1e-1fe5-4526-9740-3b5872e790df" providerId="ADAL" clId="{8908B364-B4CB-4B9F-93C2-2A691B7AB161}" dt="2024-11-06T14:41:49.154" v="3738"/>
          <pc:sldLayoutMkLst>
            <pc:docMk/>
            <pc:sldMasterMk cId="3380007846" sldId="2147483684"/>
            <pc:sldLayoutMk cId="2567582073" sldId="2147483685"/>
          </pc:sldLayoutMkLst>
        </pc:sldLayoutChg>
        <pc:sldLayoutChg chg="modTransition">
          <pc:chgData name="Jane Davies" userId="ece06c1e-1fe5-4526-9740-3b5872e790df" providerId="ADAL" clId="{8908B364-B4CB-4B9F-93C2-2A691B7AB161}" dt="2024-11-06T14:41:49.154" v="3738"/>
          <pc:sldLayoutMkLst>
            <pc:docMk/>
            <pc:sldMasterMk cId="3380007846" sldId="2147483684"/>
            <pc:sldLayoutMk cId="1356297386" sldId="2147483686"/>
          </pc:sldLayoutMkLst>
        </pc:sldLayoutChg>
        <pc:sldLayoutChg chg="modTransition">
          <pc:chgData name="Jane Davies" userId="ece06c1e-1fe5-4526-9740-3b5872e790df" providerId="ADAL" clId="{8908B364-B4CB-4B9F-93C2-2A691B7AB161}" dt="2024-11-06T14:41:49.154" v="3738"/>
          <pc:sldLayoutMkLst>
            <pc:docMk/>
            <pc:sldMasterMk cId="3380007846" sldId="2147483684"/>
            <pc:sldLayoutMk cId="4042717098" sldId="2147483687"/>
          </pc:sldLayoutMkLst>
        </pc:sldLayoutChg>
        <pc:sldLayoutChg chg="modTransition">
          <pc:chgData name="Jane Davies" userId="ece06c1e-1fe5-4526-9740-3b5872e790df" providerId="ADAL" clId="{8908B364-B4CB-4B9F-93C2-2A691B7AB161}" dt="2024-11-06T14:41:49.154" v="3738"/>
          <pc:sldLayoutMkLst>
            <pc:docMk/>
            <pc:sldMasterMk cId="3380007846" sldId="2147483684"/>
            <pc:sldLayoutMk cId="2542014549" sldId="2147483688"/>
          </pc:sldLayoutMkLst>
        </pc:sldLayoutChg>
        <pc:sldLayoutChg chg="modTransition">
          <pc:chgData name="Jane Davies" userId="ece06c1e-1fe5-4526-9740-3b5872e790df" providerId="ADAL" clId="{8908B364-B4CB-4B9F-93C2-2A691B7AB161}" dt="2024-11-06T14:41:49.154" v="3738"/>
          <pc:sldLayoutMkLst>
            <pc:docMk/>
            <pc:sldMasterMk cId="3380007846" sldId="2147483684"/>
            <pc:sldLayoutMk cId="1593957003" sldId="2147483689"/>
          </pc:sldLayoutMkLst>
        </pc:sldLayoutChg>
        <pc:sldLayoutChg chg="modTransition">
          <pc:chgData name="Jane Davies" userId="ece06c1e-1fe5-4526-9740-3b5872e790df" providerId="ADAL" clId="{8908B364-B4CB-4B9F-93C2-2A691B7AB161}" dt="2024-11-06T14:41:49.154" v="3738"/>
          <pc:sldLayoutMkLst>
            <pc:docMk/>
            <pc:sldMasterMk cId="3380007846" sldId="2147483684"/>
            <pc:sldLayoutMk cId="990314171" sldId="2147483690"/>
          </pc:sldLayoutMkLst>
        </pc:sldLayoutChg>
        <pc:sldLayoutChg chg="modTransition">
          <pc:chgData name="Jane Davies" userId="ece06c1e-1fe5-4526-9740-3b5872e790df" providerId="ADAL" clId="{8908B364-B4CB-4B9F-93C2-2A691B7AB161}" dt="2024-11-06T14:41:49.154" v="3738"/>
          <pc:sldLayoutMkLst>
            <pc:docMk/>
            <pc:sldMasterMk cId="3380007846" sldId="2147483684"/>
            <pc:sldLayoutMk cId="551066896" sldId="2147483691"/>
          </pc:sldLayoutMkLst>
        </pc:sldLayoutChg>
        <pc:sldLayoutChg chg="modTransition">
          <pc:chgData name="Jane Davies" userId="ece06c1e-1fe5-4526-9740-3b5872e790df" providerId="ADAL" clId="{8908B364-B4CB-4B9F-93C2-2A691B7AB161}" dt="2024-11-06T14:41:49.154" v="3738"/>
          <pc:sldLayoutMkLst>
            <pc:docMk/>
            <pc:sldMasterMk cId="3380007846" sldId="2147483684"/>
            <pc:sldLayoutMk cId="2694279692" sldId="2147483692"/>
          </pc:sldLayoutMkLst>
        </pc:sldLayoutChg>
        <pc:sldLayoutChg chg="modTransition">
          <pc:chgData name="Jane Davies" userId="ece06c1e-1fe5-4526-9740-3b5872e790df" providerId="ADAL" clId="{8908B364-B4CB-4B9F-93C2-2A691B7AB161}" dt="2024-11-06T14:41:49.154" v="3738"/>
          <pc:sldLayoutMkLst>
            <pc:docMk/>
            <pc:sldMasterMk cId="3380007846" sldId="2147483684"/>
            <pc:sldLayoutMk cId="2680994592" sldId="2147483693"/>
          </pc:sldLayoutMkLst>
        </pc:sldLayoutChg>
        <pc:sldLayoutChg chg="modTransition">
          <pc:chgData name="Jane Davies" userId="ece06c1e-1fe5-4526-9740-3b5872e790df" providerId="ADAL" clId="{8908B364-B4CB-4B9F-93C2-2A691B7AB161}" dt="2024-11-06T14:41:49.154" v="3738"/>
          <pc:sldLayoutMkLst>
            <pc:docMk/>
            <pc:sldMasterMk cId="3380007846" sldId="2147483684"/>
            <pc:sldLayoutMk cId="1413879670" sldId="2147483694"/>
          </pc:sldLayoutMkLst>
        </pc:sldLayoutChg>
        <pc:sldLayoutChg chg="modTransition">
          <pc:chgData name="Jane Davies" userId="ece06c1e-1fe5-4526-9740-3b5872e790df" providerId="ADAL" clId="{8908B364-B4CB-4B9F-93C2-2A691B7AB161}" dt="2024-11-06T14:41:49.154" v="3738"/>
          <pc:sldLayoutMkLst>
            <pc:docMk/>
            <pc:sldMasterMk cId="3380007846" sldId="2147483684"/>
            <pc:sldLayoutMk cId="1477896170" sldId="2147483695"/>
          </pc:sldLayoutMkLst>
        </pc:sldLayoutChg>
      </pc:sldMasterChg>
      <pc:sldMasterChg chg="modTransition modSldLayout">
        <pc:chgData name="Jane Davies" userId="ece06c1e-1fe5-4526-9740-3b5872e790df" providerId="ADAL" clId="{8908B364-B4CB-4B9F-93C2-2A691B7AB161}" dt="2024-11-06T14:41:49.154" v="3738"/>
        <pc:sldMasterMkLst>
          <pc:docMk/>
          <pc:sldMasterMk cId="1699707090" sldId="2147483696"/>
        </pc:sldMasterMkLst>
        <pc:sldLayoutChg chg="modTransition">
          <pc:chgData name="Jane Davies" userId="ece06c1e-1fe5-4526-9740-3b5872e790df" providerId="ADAL" clId="{8908B364-B4CB-4B9F-93C2-2A691B7AB161}" dt="2024-11-06T14:41:49.154" v="3738"/>
          <pc:sldLayoutMkLst>
            <pc:docMk/>
            <pc:sldMasterMk cId="1699707090" sldId="2147483696"/>
            <pc:sldLayoutMk cId="782703033" sldId="2147483697"/>
          </pc:sldLayoutMkLst>
        </pc:sldLayoutChg>
        <pc:sldLayoutChg chg="modTransition">
          <pc:chgData name="Jane Davies" userId="ece06c1e-1fe5-4526-9740-3b5872e790df" providerId="ADAL" clId="{8908B364-B4CB-4B9F-93C2-2A691B7AB161}" dt="2024-11-06T14:41:49.154" v="3738"/>
          <pc:sldLayoutMkLst>
            <pc:docMk/>
            <pc:sldMasterMk cId="1699707090" sldId="2147483696"/>
            <pc:sldLayoutMk cId="4092955590" sldId="2147483698"/>
          </pc:sldLayoutMkLst>
        </pc:sldLayoutChg>
        <pc:sldLayoutChg chg="modTransition">
          <pc:chgData name="Jane Davies" userId="ece06c1e-1fe5-4526-9740-3b5872e790df" providerId="ADAL" clId="{8908B364-B4CB-4B9F-93C2-2A691B7AB161}" dt="2024-11-06T14:41:49.154" v="3738"/>
          <pc:sldLayoutMkLst>
            <pc:docMk/>
            <pc:sldMasterMk cId="1699707090" sldId="2147483696"/>
            <pc:sldLayoutMk cId="176492015" sldId="2147483699"/>
          </pc:sldLayoutMkLst>
        </pc:sldLayoutChg>
        <pc:sldLayoutChg chg="modTransition">
          <pc:chgData name="Jane Davies" userId="ece06c1e-1fe5-4526-9740-3b5872e790df" providerId="ADAL" clId="{8908B364-B4CB-4B9F-93C2-2A691B7AB161}" dt="2024-11-06T14:41:49.154" v="3738"/>
          <pc:sldLayoutMkLst>
            <pc:docMk/>
            <pc:sldMasterMk cId="1699707090" sldId="2147483696"/>
            <pc:sldLayoutMk cId="682709094" sldId="2147483700"/>
          </pc:sldLayoutMkLst>
        </pc:sldLayoutChg>
        <pc:sldLayoutChg chg="modTransition">
          <pc:chgData name="Jane Davies" userId="ece06c1e-1fe5-4526-9740-3b5872e790df" providerId="ADAL" clId="{8908B364-B4CB-4B9F-93C2-2A691B7AB161}" dt="2024-11-06T14:41:49.154" v="3738"/>
          <pc:sldLayoutMkLst>
            <pc:docMk/>
            <pc:sldMasterMk cId="1699707090" sldId="2147483696"/>
            <pc:sldLayoutMk cId="3176688126" sldId="2147483701"/>
          </pc:sldLayoutMkLst>
        </pc:sldLayoutChg>
        <pc:sldLayoutChg chg="modTransition">
          <pc:chgData name="Jane Davies" userId="ece06c1e-1fe5-4526-9740-3b5872e790df" providerId="ADAL" clId="{8908B364-B4CB-4B9F-93C2-2A691B7AB161}" dt="2024-11-06T14:41:49.154" v="3738"/>
          <pc:sldLayoutMkLst>
            <pc:docMk/>
            <pc:sldMasterMk cId="1699707090" sldId="2147483696"/>
            <pc:sldLayoutMk cId="495868273" sldId="2147483702"/>
          </pc:sldLayoutMkLst>
        </pc:sldLayoutChg>
        <pc:sldLayoutChg chg="modTransition">
          <pc:chgData name="Jane Davies" userId="ece06c1e-1fe5-4526-9740-3b5872e790df" providerId="ADAL" clId="{8908B364-B4CB-4B9F-93C2-2A691B7AB161}" dt="2024-11-06T14:41:49.154" v="3738"/>
          <pc:sldLayoutMkLst>
            <pc:docMk/>
            <pc:sldMasterMk cId="1699707090" sldId="2147483696"/>
            <pc:sldLayoutMk cId="749347598" sldId="2147483703"/>
          </pc:sldLayoutMkLst>
        </pc:sldLayoutChg>
        <pc:sldLayoutChg chg="modTransition">
          <pc:chgData name="Jane Davies" userId="ece06c1e-1fe5-4526-9740-3b5872e790df" providerId="ADAL" clId="{8908B364-B4CB-4B9F-93C2-2A691B7AB161}" dt="2024-11-06T14:41:49.154" v="3738"/>
          <pc:sldLayoutMkLst>
            <pc:docMk/>
            <pc:sldMasterMk cId="1699707090" sldId="2147483696"/>
            <pc:sldLayoutMk cId="322864732" sldId="2147483704"/>
          </pc:sldLayoutMkLst>
        </pc:sldLayoutChg>
        <pc:sldLayoutChg chg="modTransition">
          <pc:chgData name="Jane Davies" userId="ece06c1e-1fe5-4526-9740-3b5872e790df" providerId="ADAL" clId="{8908B364-B4CB-4B9F-93C2-2A691B7AB161}" dt="2024-11-06T14:41:49.154" v="3738"/>
          <pc:sldLayoutMkLst>
            <pc:docMk/>
            <pc:sldMasterMk cId="1699707090" sldId="2147483696"/>
            <pc:sldLayoutMk cId="1670543204" sldId="2147483705"/>
          </pc:sldLayoutMkLst>
        </pc:sldLayoutChg>
        <pc:sldLayoutChg chg="modTransition">
          <pc:chgData name="Jane Davies" userId="ece06c1e-1fe5-4526-9740-3b5872e790df" providerId="ADAL" clId="{8908B364-B4CB-4B9F-93C2-2A691B7AB161}" dt="2024-11-06T14:41:49.154" v="3738"/>
          <pc:sldLayoutMkLst>
            <pc:docMk/>
            <pc:sldMasterMk cId="1699707090" sldId="2147483696"/>
            <pc:sldLayoutMk cId="2437402201" sldId="2147483706"/>
          </pc:sldLayoutMkLst>
        </pc:sldLayoutChg>
        <pc:sldLayoutChg chg="modTransition">
          <pc:chgData name="Jane Davies" userId="ece06c1e-1fe5-4526-9740-3b5872e790df" providerId="ADAL" clId="{8908B364-B4CB-4B9F-93C2-2A691B7AB161}" dt="2024-11-06T14:41:49.154" v="3738"/>
          <pc:sldLayoutMkLst>
            <pc:docMk/>
            <pc:sldMasterMk cId="1699707090" sldId="2147483696"/>
            <pc:sldLayoutMk cId="1656319249" sldId="2147483707"/>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2AED98-A3F6-4C4E-8C30-D18F8E9E8C1D}"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6C0E8C66-E997-4CA1-96C6-2B9247EADA31}">
      <dgm:prSet/>
      <dgm:spPr/>
      <dgm:t>
        <a:bodyPr/>
        <a:lstStyle/>
        <a:p>
          <a:r>
            <a:rPr lang="en-GB"/>
            <a:t>England and Wales is 10 years old.</a:t>
          </a:r>
          <a:endParaRPr lang="en-US"/>
        </a:p>
      </dgm:t>
    </dgm:pt>
    <dgm:pt modelId="{EACCA0C6-ECC3-42AE-8837-257FC6C60C98}" type="parTrans" cxnId="{A96DFDE9-57D4-43A4-9D3A-A8A22BBFAB9C}">
      <dgm:prSet/>
      <dgm:spPr/>
      <dgm:t>
        <a:bodyPr/>
        <a:lstStyle/>
        <a:p>
          <a:endParaRPr lang="en-US"/>
        </a:p>
      </dgm:t>
    </dgm:pt>
    <dgm:pt modelId="{ACE1D3C2-6E78-483B-880E-AC07F31C3849}" type="sibTrans" cxnId="{A96DFDE9-57D4-43A4-9D3A-A8A22BBFAB9C}">
      <dgm:prSet/>
      <dgm:spPr/>
      <dgm:t>
        <a:bodyPr/>
        <a:lstStyle/>
        <a:p>
          <a:endParaRPr lang="en-US"/>
        </a:p>
      </dgm:t>
    </dgm:pt>
    <dgm:pt modelId="{056AFED7-79CA-4236-836E-CD64EE26283A}">
      <dgm:prSet/>
      <dgm:spPr/>
      <dgm:t>
        <a:bodyPr/>
        <a:lstStyle/>
        <a:p>
          <a:r>
            <a:rPr lang="en-GB"/>
            <a:t>Children under 10 cannot be charged but can be given a:</a:t>
          </a:r>
          <a:endParaRPr lang="en-US"/>
        </a:p>
      </dgm:t>
    </dgm:pt>
    <dgm:pt modelId="{5227695C-3B99-4A25-A649-45A01C09A6D6}" type="parTrans" cxnId="{04F81FE2-8D0C-46D9-9C7D-4F71B5D0429F}">
      <dgm:prSet/>
      <dgm:spPr/>
      <dgm:t>
        <a:bodyPr/>
        <a:lstStyle/>
        <a:p>
          <a:endParaRPr lang="en-US"/>
        </a:p>
      </dgm:t>
    </dgm:pt>
    <dgm:pt modelId="{477D1595-28AE-46E2-BBC0-511D0F5B7670}" type="sibTrans" cxnId="{04F81FE2-8D0C-46D9-9C7D-4F71B5D0429F}">
      <dgm:prSet/>
      <dgm:spPr/>
      <dgm:t>
        <a:bodyPr/>
        <a:lstStyle/>
        <a:p>
          <a:endParaRPr lang="en-US"/>
        </a:p>
      </dgm:t>
    </dgm:pt>
    <dgm:pt modelId="{753531E0-C62D-4906-AD9D-6F2C197F7132}">
      <dgm:prSet/>
      <dgm:spPr/>
      <dgm:t>
        <a:bodyPr/>
        <a:lstStyle/>
        <a:p>
          <a:r>
            <a:rPr lang="en-GB"/>
            <a:t>Local Child Curfew</a:t>
          </a:r>
          <a:endParaRPr lang="en-US"/>
        </a:p>
      </dgm:t>
    </dgm:pt>
    <dgm:pt modelId="{225671D6-9F54-406A-B927-B880D429A101}" type="parTrans" cxnId="{3717205A-A4AB-474D-A2F5-59AFDAD3966E}">
      <dgm:prSet/>
      <dgm:spPr/>
      <dgm:t>
        <a:bodyPr/>
        <a:lstStyle/>
        <a:p>
          <a:endParaRPr lang="en-US"/>
        </a:p>
      </dgm:t>
    </dgm:pt>
    <dgm:pt modelId="{201DB81F-90F6-40B7-853E-1F2A4D1D46AE}" type="sibTrans" cxnId="{3717205A-A4AB-474D-A2F5-59AFDAD3966E}">
      <dgm:prSet/>
      <dgm:spPr/>
      <dgm:t>
        <a:bodyPr/>
        <a:lstStyle/>
        <a:p>
          <a:endParaRPr lang="en-US"/>
        </a:p>
      </dgm:t>
    </dgm:pt>
    <dgm:pt modelId="{3453ECF8-D345-4461-B800-E84E83429620}">
      <dgm:prSet/>
      <dgm:spPr/>
      <dgm:t>
        <a:bodyPr/>
        <a:lstStyle/>
        <a:p>
          <a:r>
            <a:rPr lang="en-GB"/>
            <a:t>Child Safety Order</a:t>
          </a:r>
          <a:endParaRPr lang="en-US"/>
        </a:p>
      </dgm:t>
    </dgm:pt>
    <dgm:pt modelId="{4AD31FE6-D7CC-4D56-9467-5540CF18B667}" type="parTrans" cxnId="{3BB3A1A1-959B-4049-B429-A3C2D4814A1D}">
      <dgm:prSet/>
      <dgm:spPr/>
      <dgm:t>
        <a:bodyPr/>
        <a:lstStyle/>
        <a:p>
          <a:endParaRPr lang="en-US"/>
        </a:p>
      </dgm:t>
    </dgm:pt>
    <dgm:pt modelId="{36BF8018-F9F0-4CFA-955E-50E178CE4937}" type="sibTrans" cxnId="{3BB3A1A1-959B-4049-B429-A3C2D4814A1D}">
      <dgm:prSet/>
      <dgm:spPr/>
      <dgm:t>
        <a:bodyPr/>
        <a:lstStyle/>
        <a:p>
          <a:endParaRPr lang="en-US"/>
        </a:p>
      </dgm:t>
    </dgm:pt>
    <dgm:pt modelId="{A7B57A49-3CEB-4130-B433-D733D6B8BA3D}">
      <dgm:prSet/>
      <dgm:spPr/>
      <dgm:t>
        <a:bodyPr/>
        <a:lstStyle/>
        <a:p>
          <a:r>
            <a:rPr lang="en-GB"/>
            <a:t>Parents can also be held responsible</a:t>
          </a:r>
          <a:endParaRPr lang="en-US"/>
        </a:p>
      </dgm:t>
    </dgm:pt>
    <dgm:pt modelId="{6AECE41A-3158-4E66-BA9C-FF9011F657BB}" type="parTrans" cxnId="{ECDF6057-F53B-4651-BCF6-7D69E20AE2B6}">
      <dgm:prSet/>
      <dgm:spPr/>
      <dgm:t>
        <a:bodyPr/>
        <a:lstStyle/>
        <a:p>
          <a:endParaRPr lang="en-US"/>
        </a:p>
      </dgm:t>
    </dgm:pt>
    <dgm:pt modelId="{EB87252D-FC4A-438A-BAC5-C8C17ECF891E}" type="sibTrans" cxnId="{ECDF6057-F53B-4651-BCF6-7D69E20AE2B6}">
      <dgm:prSet/>
      <dgm:spPr/>
      <dgm:t>
        <a:bodyPr/>
        <a:lstStyle/>
        <a:p>
          <a:endParaRPr lang="en-US"/>
        </a:p>
      </dgm:t>
    </dgm:pt>
    <dgm:pt modelId="{EBC3CA78-38A6-40DC-BA6C-F672CE9DEF8E}" type="pres">
      <dgm:prSet presAssocID="{8C2AED98-A3F6-4C4E-8C30-D18F8E9E8C1D}" presName="vert0" presStyleCnt="0">
        <dgm:presLayoutVars>
          <dgm:dir/>
          <dgm:animOne val="branch"/>
          <dgm:animLvl val="lvl"/>
        </dgm:presLayoutVars>
      </dgm:prSet>
      <dgm:spPr/>
    </dgm:pt>
    <dgm:pt modelId="{9E9AD8BA-06E2-4679-85E4-402108D19E6D}" type="pres">
      <dgm:prSet presAssocID="{6C0E8C66-E997-4CA1-96C6-2B9247EADA31}" presName="thickLine" presStyleLbl="alignNode1" presStyleIdx="0" presStyleCnt="5"/>
      <dgm:spPr/>
    </dgm:pt>
    <dgm:pt modelId="{7A0348E6-4E6B-4E35-A754-B91133E09EBA}" type="pres">
      <dgm:prSet presAssocID="{6C0E8C66-E997-4CA1-96C6-2B9247EADA31}" presName="horz1" presStyleCnt="0"/>
      <dgm:spPr/>
    </dgm:pt>
    <dgm:pt modelId="{805D8F2D-452F-4814-92A5-8B5ABF458F2A}" type="pres">
      <dgm:prSet presAssocID="{6C0E8C66-E997-4CA1-96C6-2B9247EADA31}" presName="tx1" presStyleLbl="revTx" presStyleIdx="0" presStyleCnt="5"/>
      <dgm:spPr/>
    </dgm:pt>
    <dgm:pt modelId="{118BE665-A6D2-41D2-B784-7567BF2E4FCF}" type="pres">
      <dgm:prSet presAssocID="{6C0E8C66-E997-4CA1-96C6-2B9247EADA31}" presName="vert1" presStyleCnt="0"/>
      <dgm:spPr/>
    </dgm:pt>
    <dgm:pt modelId="{305D2F6F-3870-42D6-8097-8D16E7D3DECA}" type="pres">
      <dgm:prSet presAssocID="{056AFED7-79CA-4236-836E-CD64EE26283A}" presName="thickLine" presStyleLbl="alignNode1" presStyleIdx="1" presStyleCnt="5"/>
      <dgm:spPr/>
    </dgm:pt>
    <dgm:pt modelId="{9EFAC877-250A-416B-BAA8-78697A9D0233}" type="pres">
      <dgm:prSet presAssocID="{056AFED7-79CA-4236-836E-CD64EE26283A}" presName="horz1" presStyleCnt="0"/>
      <dgm:spPr/>
    </dgm:pt>
    <dgm:pt modelId="{88C80361-41D6-4E9A-B526-F147489EEA57}" type="pres">
      <dgm:prSet presAssocID="{056AFED7-79CA-4236-836E-CD64EE26283A}" presName="tx1" presStyleLbl="revTx" presStyleIdx="1" presStyleCnt="5"/>
      <dgm:spPr/>
    </dgm:pt>
    <dgm:pt modelId="{52E18CEB-E9F0-4F7F-A8E5-8E40859A047A}" type="pres">
      <dgm:prSet presAssocID="{056AFED7-79CA-4236-836E-CD64EE26283A}" presName="vert1" presStyleCnt="0"/>
      <dgm:spPr/>
    </dgm:pt>
    <dgm:pt modelId="{CB68CB73-F401-44C0-A940-0DA85AA131D9}" type="pres">
      <dgm:prSet presAssocID="{753531E0-C62D-4906-AD9D-6F2C197F7132}" presName="thickLine" presStyleLbl="alignNode1" presStyleIdx="2" presStyleCnt="5"/>
      <dgm:spPr/>
    </dgm:pt>
    <dgm:pt modelId="{3A97E4D1-D005-46BF-939E-628F02623394}" type="pres">
      <dgm:prSet presAssocID="{753531E0-C62D-4906-AD9D-6F2C197F7132}" presName="horz1" presStyleCnt="0"/>
      <dgm:spPr/>
    </dgm:pt>
    <dgm:pt modelId="{B193E328-A447-4110-95A1-5EDFF1360A0F}" type="pres">
      <dgm:prSet presAssocID="{753531E0-C62D-4906-AD9D-6F2C197F7132}" presName="tx1" presStyleLbl="revTx" presStyleIdx="2" presStyleCnt="5"/>
      <dgm:spPr/>
    </dgm:pt>
    <dgm:pt modelId="{186FBD07-3CFF-4CEC-B8D4-C54DBB059D4A}" type="pres">
      <dgm:prSet presAssocID="{753531E0-C62D-4906-AD9D-6F2C197F7132}" presName="vert1" presStyleCnt="0"/>
      <dgm:spPr/>
    </dgm:pt>
    <dgm:pt modelId="{304168FB-2EE5-453E-B97E-D5918D0BD0C6}" type="pres">
      <dgm:prSet presAssocID="{3453ECF8-D345-4461-B800-E84E83429620}" presName="thickLine" presStyleLbl="alignNode1" presStyleIdx="3" presStyleCnt="5"/>
      <dgm:spPr/>
    </dgm:pt>
    <dgm:pt modelId="{530AEF7F-AC32-45DE-B6BB-527BB87961EF}" type="pres">
      <dgm:prSet presAssocID="{3453ECF8-D345-4461-B800-E84E83429620}" presName="horz1" presStyleCnt="0"/>
      <dgm:spPr/>
    </dgm:pt>
    <dgm:pt modelId="{F129BFA3-66B7-465C-9185-B0E9DA72545F}" type="pres">
      <dgm:prSet presAssocID="{3453ECF8-D345-4461-B800-E84E83429620}" presName="tx1" presStyleLbl="revTx" presStyleIdx="3" presStyleCnt="5"/>
      <dgm:spPr/>
    </dgm:pt>
    <dgm:pt modelId="{133D85F4-E986-4209-AA6F-0F258C9A96DB}" type="pres">
      <dgm:prSet presAssocID="{3453ECF8-D345-4461-B800-E84E83429620}" presName="vert1" presStyleCnt="0"/>
      <dgm:spPr/>
    </dgm:pt>
    <dgm:pt modelId="{8363B8A0-FACF-4038-B977-802ACA9E359F}" type="pres">
      <dgm:prSet presAssocID="{A7B57A49-3CEB-4130-B433-D733D6B8BA3D}" presName="thickLine" presStyleLbl="alignNode1" presStyleIdx="4" presStyleCnt="5"/>
      <dgm:spPr/>
    </dgm:pt>
    <dgm:pt modelId="{F6C76A7B-B231-4BE4-83B1-8E4472749488}" type="pres">
      <dgm:prSet presAssocID="{A7B57A49-3CEB-4130-B433-D733D6B8BA3D}" presName="horz1" presStyleCnt="0"/>
      <dgm:spPr/>
    </dgm:pt>
    <dgm:pt modelId="{AD289127-DDDA-4D5D-8844-F4214D146B8A}" type="pres">
      <dgm:prSet presAssocID="{A7B57A49-3CEB-4130-B433-D733D6B8BA3D}" presName="tx1" presStyleLbl="revTx" presStyleIdx="4" presStyleCnt="5"/>
      <dgm:spPr/>
    </dgm:pt>
    <dgm:pt modelId="{871DC91B-ECCE-4917-BA69-A2DD4A5483D0}" type="pres">
      <dgm:prSet presAssocID="{A7B57A49-3CEB-4130-B433-D733D6B8BA3D}" presName="vert1" presStyleCnt="0"/>
      <dgm:spPr/>
    </dgm:pt>
  </dgm:ptLst>
  <dgm:cxnLst>
    <dgm:cxn modelId="{8418E425-F1CB-4988-B034-0FA844B07B03}" type="presOf" srcId="{753531E0-C62D-4906-AD9D-6F2C197F7132}" destId="{B193E328-A447-4110-95A1-5EDFF1360A0F}" srcOrd="0" destOrd="0" presId="urn:microsoft.com/office/officeart/2008/layout/LinedList"/>
    <dgm:cxn modelId="{4B9DAA60-EC80-42C5-8924-FE0657404AE8}" type="presOf" srcId="{A7B57A49-3CEB-4130-B433-D733D6B8BA3D}" destId="{AD289127-DDDA-4D5D-8844-F4214D146B8A}" srcOrd="0" destOrd="0" presId="urn:microsoft.com/office/officeart/2008/layout/LinedList"/>
    <dgm:cxn modelId="{ECDF6057-F53B-4651-BCF6-7D69E20AE2B6}" srcId="{8C2AED98-A3F6-4C4E-8C30-D18F8E9E8C1D}" destId="{A7B57A49-3CEB-4130-B433-D733D6B8BA3D}" srcOrd="4" destOrd="0" parTransId="{6AECE41A-3158-4E66-BA9C-FF9011F657BB}" sibTransId="{EB87252D-FC4A-438A-BAC5-C8C17ECF891E}"/>
    <dgm:cxn modelId="{3717205A-A4AB-474D-A2F5-59AFDAD3966E}" srcId="{8C2AED98-A3F6-4C4E-8C30-D18F8E9E8C1D}" destId="{753531E0-C62D-4906-AD9D-6F2C197F7132}" srcOrd="2" destOrd="0" parTransId="{225671D6-9F54-406A-B927-B880D429A101}" sibTransId="{201DB81F-90F6-40B7-853E-1F2A4D1D46AE}"/>
    <dgm:cxn modelId="{AB7F388A-B2BE-4460-88E9-AC015880ADCC}" type="presOf" srcId="{8C2AED98-A3F6-4C4E-8C30-D18F8E9E8C1D}" destId="{EBC3CA78-38A6-40DC-BA6C-F672CE9DEF8E}" srcOrd="0" destOrd="0" presId="urn:microsoft.com/office/officeart/2008/layout/LinedList"/>
    <dgm:cxn modelId="{249BD68E-E3C5-495B-8C77-6C58E43A3FB6}" type="presOf" srcId="{056AFED7-79CA-4236-836E-CD64EE26283A}" destId="{88C80361-41D6-4E9A-B526-F147489EEA57}" srcOrd="0" destOrd="0" presId="urn:microsoft.com/office/officeart/2008/layout/LinedList"/>
    <dgm:cxn modelId="{3BB3A1A1-959B-4049-B429-A3C2D4814A1D}" srcId="{8C2AED98-A3F6-4C4E-8C30-D18F8E9E8C1D}" destId="{3453ECF8-D345-4461-B800-E84E83429620}" srcOrd="3" destOrd="0" parTransId="{4AD31FE6-D7CC-4D56-9467-5540CF18B667}" sibTransId="{36BF8018-F9F0-4CFA-955E-50E178CE4937}"/>
    <dgm:cxn modelId="{62D540DF-ADAD-4A35-ABAB-3846412CAC5F}" type="presOf" srcId="{3453ECF8-D345-4461-B800-E84E83429620}" destId="{F129BFA3-66B7-465C-9185-B0E9DA72545F}" srcOrd="0" destOrd="0" presId="urn:microsoft.com/office/officeart/2008/layout/LinedList"/>
    <dgm:cxn modelId="{04F81FE2-8D0C-46D9-9C7D-4F71B5D0429F}" srcId="{8C2AED98-A3F6-4C4E-8C30-D18F8E9E8C1D}" destId="{056AFED7-79CA-4236-836E-CD64EE26283A}" srcOrd="1" destOrd="0" parTransId="{5227695C-3B99-4A25-A649-45A01C09A6D6}" sibTransId="{477D1595-28AE-46E2-BBC0-511D0F5B7670}"/>
    <dgm:cxn modelId="{716478E4-2CFA-4A7E-BB3B-27884CBE1A30}" type="presOf" srcId="{6C0E8C66-E997-4CA1-96C6-2B9247EADA31}" destId="{805D8F2D-452F-4814-92A5-8B5ABF458F2A}" srcOrd="0" destOrd="0" presId="urn:microsoft.com/office/officeart/2008/layout/LinedList"/>
    <dgm:cxn modelId="{A96DFDE9-57D4-43A4-9D3A-A8A22BBFAB9C}" srcId="{8C2AED98-A3F6-4C4E-8C30-D18F8E9E8C1D}" destId="{6C0E8C66-E997-4CA1-96C6-2B9247EADA31}" srcOrd="0" destOrd="0" parTransId="{EACCA0C6-ECC3-42AE-8837-257FC6C60C98}" sibTransId="{ACE1D3C2-6E78-483B-880E-AC07F31C3849}"/>
    <dgm:cxn modelId="{E1522751-CF47-4819-89A5-B9C5CA889364}" type="presParOf" srcId="{EBC3CA78-38A6-40DC-BA6C-F672CE9DEF8E}" destId="{9E9AD8BA-06E2-4679-85E4-402108D19E6D}" srcOrd="0" destOrd="0" presId="urn:microsoft.com/office/officeart/2008/layout/LinedList"/>
    <dgm:cxn modelId="{FA7D9685-83F4-405B-961E-E21E6256F095}" type="presParOf" srcId="{EBC3CA78-38A6-40DC-BA6C-F672CE9DEF8E}" destId="{7A0348E6-4E6B-4E35-A754-B91133E09EBA}" srcOrd="1" destOrd="0" presId="urn:microsoft.com/office/officeart/2008/layout/LinedList"/>
    <dgm:cxn modelId="{165907D8-F45B-4B47-AF6F-C65094BA771A}" type="presParOf" srcId="{7A0348E6-4E6B-4E35-A754-B91133E09EBA}" destId="{805D8F2D-452F-4814-92A5-8B5ABF458F2A}" srcOrd="0" destOrd="0" presId="urn:microsoft.com/office/officeart/2008/layout/LinedList"/>
    <dgm:cxn modelId="{D1E76C5F-34FF-41B9-99B9-00A1C231AE56}" type="presParOf" srcId="{7A0348E6-4E6B-4E35-A754-B91133E09EBA}" destId="{118BE665-A6D2-41D2-B784-7567BF2E4FCF}" srcOrd="1" destOrd="0" presId="urn:microsoft.com/office/officeart/2008/layout/LinedList"/>
    <dgm:cxn modelId="{8124A48D-07DC-4BA5-AFB5-63B0E8F578E2}" type="presParOf" srcId="{EBC3CA78-38A6-40DC-BA6C-F672CE9DEF8E}" destId="{305D2F6F-3870-42D6-8097-8D16E7D3DECA}" srcOrd="2" destOrd="0" presId="urn:microsoft.com/office/officeart/2008/layout/LinedList"/>
    <dgm:cxn modelId="{1D6C300A-A884-4616-9E78-D341C704E5E4}" type="presParOf" srcId="{EBC3CA78-38A6-40DC-BA6C-F672CE9DEF8E}" destId="{9EFAC877-250A-416B-BAA8-78697A9D0233}" srcOrd="3" destOrd="0" presId="urn:microsoft.com/office/officeart/2008/layout/LinedList"/>
    <dgm:cxn modelId="{BC2BEABF-9C8F-4567-8E26-33D557DB17D7}" type="presParOf" srcId="{9EFAC877-250A-416B-BAA8-78697A9D0233}" destId="{88C80361-41D6-4E9A-B526-F147489EEA57}" srcOrd="0" destOrd="0" presId="urn:microsoft.com/office/officeart/2008/layout/LinedList"/>
    <dgm:cxn modelId="{2E0F26ED-DA25-42C8-ABB7-4499BA23F5F4}" type="presParOf" srcId="{9EFAC877-250A-416B-BAA8-78697A9D0233}" destId="{52E18CEB-E9F0-4F7F-A8E5-8E40859A047A}" srcOrd="1" destOrd="0" presId="urn:microsoft.com/office/officeart/2008/layout/LinedList"/>
    <dgm:cxn modelId="{A6D468D8-3C95-47EF-BD58-5E4A5D0C4A76}" type="presParOf" srcId="{EBC3CA78-38A6-40DC-BA6C-F672CE9DEF8E}" destId="{CB68CB73-F401-44C0-A940-0DA85AA131D9}" srcOrd="4" destOrd="0" presId="urn:microsoft.com/office/officeart/2008/layout/LinedList"/>
    <dgm:cxn modelId="{F11B2709-D8AC-4510-92CF-76996753BBAF}" type="presParOf" srcId="{EBC3CA78-38A6-40DC-BA6C-F672CE9DEF8E}" destId="{3A97E4D1-D005-46BF-939E-628F02623394}" srcOrd="5" destOrd="0" presId="urn:microsoft.com/office/officeart/2008/layout/LinedList"/>
    <dgm:cxn modelId="{F9EA3344-E4EE-4628-A258-14FBF7E043F2}" type="presParOf" srcId="{3A97E4D1-D005-46BF-939E-628F02623394}" destId="{B193E328-A447-4110-95A1-5EDFF1360A0F}" srcOrd="0" destOrd="0" presId="urn:microsoft.com/office/officeart/2008/layout/LinedList"/>
    <dgm:cxn modelId="{4049AE5E-232D-469F-8535-61F3AD702AEA}" type="presParOf" srcId="{3A97E4D1-D005-46BF-939E-628F02623394}" destId="{186FBD07-3CFF-4CEC-B8D4-C54DBB059D4A}" srcOrd="1" destOrd="0" presId="urn:microsoft.com/office/officeart/2008/layout/LinedList"/>
    <dgm:cxn modelId="{E9FC215A-92E6-4612-B04D-6F4C69341CDD}" type="presParOf" srcId="{EBC3CA78-38A6-40DC-BA6C-F672CE9DEF8E}" destId="{304168FB-2EE5-453E-B97E-D5918D0BD0C6}" srcOrd="6" destOrd="0" presId="urn:microsoft.com/office/officeart/2008/layout/LinedList"/>
    <dgm:cxn modelId="{CDEB6279-30E3-455F-A2CE-4F1C9321B91D}" type="presParOf" srcId="{EBC3CA78-38A6-40DC-BA6C-F672CE9DEF8E}" destId="{530AEF7F-AC32-45DE-B6BB-527BB87961EF}" srcOrd="7" destOrd="0" presId="urn:microsoft.com/office/officeart/2008/layout/LinedList"/>
    <dgm:cxn modelId="{9F61585D-DB80-45FD-BD63-56517BA17A35}" type="presParOf" srcId="{530AEF7F-AC32-45DE-B6BB-527BB87961EF}" destId="{F129BFA3-66B7-465C-9185-B0E9DA72545F}" srcOrd="0" destOrd="0" presId="urn:microsoft.com/office/officeart/2008/layout/LinedList"/>
    <dgm:cxn modelId="{5EC3E530-87A5-4A6F-841E-38E80E322529}" type="presParOf" srcId="{530AEF7F-AC32-45DE-B6BB-527BB87961EF}" destId="{133D85F4-E986-4209-AA6F-0F258C9A96DB}" srcOrd="1" destOrd="0" presId="urn:microsoft.com/office/officeart/2008/layout/LinedList"/>
    <dgm:cxn modelId="{C3D6FD24-6FED-4E6F-95D6-43987E4DEA13}" type="presParOf" srcId="{EBC3CA78-38A6-40DC-BA6C-F672CE9DEF8E}" destId="{8363B8A0-FACF-4038-B977-802ACA9E359F}" srcOrd="8" destOrd="0" presId="urn:microsoft.com/office/officeart/2008/layout/LinedList"/>
    <dgm:cxn modelId="{1086CD2D-E534-4556-88A1-265188AC520C}" type="presParOf" srcId="{EBC3CA78-38A6-40DC-BA6C-F672CE9DEF8E}" destId="{F6C76A7B-B231-4BE4-83B1-8E4472749488}" srcOrd="9" destOrd="0" presId="urn:microsoft.com/office/officeart/2008/layout/LinedList"/>
    <dgm:cxn modelId="{AF328F81-347B-4029-835C-4F8D72DB54D5}" type="presParOf" srcId="{F6C76A7B-B231-4BE4-83B1-8E4472749488}" destId="{AD289127-DDDA-4D5D-8844-F4214D146B8A}" srcOrd="0" destOrd="0" presId="urn:microsoft.com/office/officeart/2008/layout/LinedList"/>
    <dgm:cxn modelId="{AAD1485F-B509-407A-8797-6655C91FF96A}" type="presParOf" srcId="{F6C76A7B-B231-4BE4-83B1-8E4472749488}" destId="{871DC91B-ECCE-4917-BA69-A2DD4A5483D0}"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79EACD1-6514-4496-B9E4-8BD2C9F3926D}" type="doc">
      <dgm:prSet loTypeId="urn:microsoft.com/office/officeart/2008/layout/LinedList" loCatId="list" qsTypeId="urn:microsoft.com/office/officeart/2005/8/quickstyle/simple1" qsCatId="simple" csTypeId="urn:microsoft.com/office/officeart/2005/8/colors/accent0_3" csCatId="mainScheme"/>
      <dgm:spPr/>
      <dgm:t>
        <a:bodyPr/>
        <a:lstStyle/>
        <a:p>
          <a:endParaRPr lang="en-US"/>
        </a:p>
      </dgm:t>
    </dgm:pt>
    <dgm:pt modelId="{0658BCA7-3D66-499A-92C3-28F4EBC255DB}">
      <dgm:prSet/>
      <dgm:spPr/>
      <dgm:t>
        <a:bodyPr/>
        <a:lstStyle/>
        <a:p>
          <a:r>
            <a:rPr lang="en-GB"/>
            <a:t>Criminal responsibility is 8 years old. All children over 8 can be arrested &amp; charged for a crime.</a:t>
          </a:r>
          <a:endParaRPr lang="en-US"/>
        </a:p>
      </dgm:t>
    </dgm:pt>
    <dgm:pt modelId="{54E0DAB3-81A8-4769-A259-153031D60E9A}" type="parTrans" cxnId="{9452D954-A2DF-447C-9542-F6702A497517}">
      <dgm:prSet/>
      <dgm:spPr/>
      <dgm:t>
        <a:bodyPr/>
        <a:lstStyle/>
        <a:p>
          <a:endParaRPr lang="en-US"/>
        </a:p>
      </dgm:t>
    </dgm:pt>
    <dgm:pt modelId="{033954D6-8680-4ED9-B250-C8C1B075772A}" type="sibTrans" cxnId="{9452D954-A2DF-447C-9542-F6702A497517}">
      <dgm:prSet/>
      <dgm:spPr/>
      <dgm:t>
        <a:bodyPr/>
        <a:lstStyle/>
        <a:p>
          <a:endParaRPr lang="en-US"/>
        </a:p>
      </dgm:t>
    </dgm:pt>
    <dgm:pt modelId="{920CB5B5-9C40-4995-9EBE-7E6F083F623E}">
      <dgm:prSet/>
      <dgm:spPr/>
      <dgm:t>
        <a:bodyPr/>
        <a:lstStyle/>
        <a:p>
          <a:r>
            <a:rPr lang="en-GB"/>
            <a:t>The age of criminal prosecution is 12 years old.</a:t>
          </a:r>
          <a:endParaRPr lang="en-US"/>
        </a:p>
      </dgm:t>
    </dgm:pt>
    <dgm:pt modelId="{4B6BE8EC-E00B-4A50-A07C-6208286D9784}" type="parTrans" cxnId="{82D5E8AE-A97B-4A8C-8270-393E8653570C}">
      <dgm:prSet/>
      <dgm:spPr/>
      <dgm:t>
        <a:bodyPr/>
        <a:lstStyle/>
        <a:p>
          <a:endParaRPr lang="en-US"/>
        </a:p>
      </dgm:t>
    </dgm:pt>
    <dgm:pt modelId="{69618E86-B4B9-47ED-9D85-88BC0AF57F2A}" type="sibTrans" cxnId="{82D5E8AE-A97B-4A8C-8270-393E8653570C}">
      <dgm:prSet/>
      <dgm:spPr/>
      <dgm:t>
        <a:bodyPr/>
        <a:lstStyle/>
        <a:p>
          <a:endParaRPr lang="en-US"/>
        </a:p>
      </dgm:t>
    </dgm:pt>
    <dgm:pt modelId="{3C1E8FEA-69CE-48EF-8B6D-04AE516A1F62}">
      <dgm:prSet/>
      <dgm:spPr/>
      <dgm:t>
        <a:bodyPr/>
        <a:lstStyle/>
        <a:p>
          <a:r>
            <a:rPr lang="en-GB"/>
            <a:t>Children aged between 8 and 11 cases are dealt in a Children's Hearing.  </a:t>
          </a:r>
          <a:endParaRPr lang="en-US"/>
        </a:p>
      </dgm:t>
    </dgm:pt>
    <dgm:pt modelId="{605BA46B-663E-48B8-A198-D96A1428542C}" type="parTrans" cxnId="{708758F1-4A87-4806-BC18-8702A5B093C1}">
      <dgm:prSet/>
      <dgm:spPr/>
      <dgm:t>
        <a:bodyPr/>
        <a:lstStyle/>
        <a:p>
          <a:endParaRPr lang="en-US"/>
        </a:p>
      </dgm:t>
    </dgm:pt>
    <dgm:pt modelId="{FCFD74E4-CE92-4A2D-8AAB-AA0A55879B3F}" type="sibTrans" cxnId="{708758F1-4A87-4806-BC18-8702A5B093C1}">
      <dgm:prSet/>
      <dgm:spPr/>
      <dgm:t>
        <a:bodyPr/>
        <a:lstStyle/>
        <a:p>
          <a:endParaRPr lang="en-US"/>
        </a:p>
      </dgm:t>
    </dgm:pt>
    <dgm:pt modelId="{698D6AC3-8057-4134-9D9A-72C0E560B34F}">
      <dgm:prSet/>
      <dgm:spPr/>
      <dgm:t>
        <a:bodyPr/>
        <a:lstStyle/>
        <a:p>
          <a:r>
            <a:rPr lang="en-GB"/>
            <a:t>Children aged 12 to 16 can be taken to court but only for serious crimes</a:t>
          </a:r>
          <a:endParaRPr lang="en-US"/>
        </a:p>
      </dgm:t>
    </dgm:pt>
    <dgm:pt modelId="{32836683-E715-46E4-96BD-9EA59BB50B70}" type="parTrans" cxnId="{AAA89B4E-6880-4490-A3CA-15E63FAABEE4}">
      <dgm:prSet/>
      <dgm:spPr/>
      <dgm:t>
        <a:bodyPr/>
        <a:lstStyle/>
        <a:p>
          <a:endParaRPr lang="en-US"/>
        </a:p>
      </dgm:t>
    </dgm:pt>
    <dgm:pt modelId="{73BD1246-FE1A-4A06-BC26-A1F9E0B5A186}" type="sibTrans" cxnId="{AAA89B4E-6880-4490-A3CA-15E63FAABEE4}">
      <dgm:prSet/>
      <dgm:spPr/>
      <dgm:t>
        <a:bodyPr/>
        <a:lstStyle/>
        <a:p>
          <a:endParaRPr lang="en-US"/>
        </a:p>
      </dgm:t>
    </dgm:pt>
    <dgm:pt modelId="{BD6ACC4E-3787-4615-B03C-7897C5B321EB}" type="pres">
      <dgm:prSet presAssocID="{579EACD1-6514-4496-B9E4-8BD2C9F3926D}" presName="vert0" presStyleCnt="0">
        <dgm:presLayoutVars>
          <dgm:dir/>
          <dgm:animOne val="branch"/>
          <dgm:animLvl val="lvl"/>
        </dgm:presLayoutVars>
      </dgm:prSet>
      <dgm:spPr/>
    </dgm:pt>
    <dgm:pt modelId="{5A0550EE-EE07-4973-AD47-165B214E7478}" type="pres">
      <dgm:prSet presAssocID="{0658BCA7-3D66-499A-92C3-28F4EBC255DB}" presName="thickLine" presStyleLbl="alignNode1" presStyleIdx="0" presStyleCnt="4"/>
      <dgm:spPr/>
    </dgm:pt>
    <dgm:pt modelId="{A28AEACA-310C-4B73-9DA5-7821A3FE8B93}" type="pres">
      <dgm:prSet presAssocID="{0658BCA7-3D66-499A-92C3-28F4EBC255DB}" presName="horz1" presStyleCnt="0"/>
      <dgm:spPr/>
    </dgm:pt>
    <dgm:pt modelId="{66CD1BB8-56A1-43AB-9AC9-839CC5C302D1}" type="pres">
      <dgm:prSet presAssocID="{0658BCA7-3D66-499A-92C3-28F4EBC255DB}" presName="tx1" presStyleLbl="revTx" presStyleIdx="0" presStyleCnt="4"/>
      <dgm:spPr/>
    </dgm:pt>
    <dgm:pt modelId="{1BB57969-8E99-4948-94B9-BC9F87CEBF6F}" type="pres">
      <dgm:prSet presAssocID="{0658BCA7-3D66-499A-92C3-28F4EBC255DB}" presName="vert1" presStyleCnt="0"/>
      <dgm:spPr/>
    </dgm:pt>
    <dgm:pt modelId="{B27E6491-2C4E-47B2-B891-63C607EF1DD3}" type="pres">
      <dgm:prSet presAssocID="{920CB5B5-9C40-4995-9EBE-7E6F083F623E}" presName="thickLine" presStyleLbl="alignNode1" presStyleIdx="1" presStyleCnt="4"/>
      <dgm:spPr/>
    </dgm:pt>
    <dgm:pt modelId="{4D9FDF0B-F14B-4AAC-BA26-C615C63BAF5E}" type="pres">
      <dgm:prSet presAssocID="{920CB5B5-9C40-4995-9EBE-7E6F083F623E}" presName="horz1" presStyleCnt="0"/>
      <dgm:spPr/>
    </dgm:pt>
    <dgm:pt modelId="{8910B448-5791-4201-B453-6069257BC518}" type="pres">
      <dgm:prSet presAssocID="{920CB5B5-9C40-4995-9EBE-7E6F083F623E}" presName="tx1" presStyleLbl="revTx" presStyleIdx="1" presStyleCnt="4"/>
      <dgm:spPr/>
    </dgm:pt>
    <dgm:pt modelId="{F16C4ABD-2829-4715-B44D-A6D9DA4D0AFD}" type="pres">
      <dgm:prSet presAssocID="{920CB5B5-9C40-4995-9EBE-7E6F083F623E}" presName="vert1" presStyleCnt="0"/>
      <dgm:spPr/>
    </dgm:pt>
    <dgm:pt modelId="{CEE6B441-FE43-4957-98C7-19266F71DDD7}" type="pres">
      <dgm:prSet presAssocID="{3C1E8FEA-69CE-48EF-8B6D-04AE516A1F62}" presName="thickLine" presStyleLbl="alignNode1" presStyleIdx="2" presStyleCnt="4"/>
      <dgm:spPr/>
    </dgm:pt>
    <dgm:pt modelId="{FF372D81-1F41-43D8-8BB0-54ADA8317112}" type="pres">
      <dgm:prSet presAssocID="{3C1E8FEA-69CE-48EF-8B6D-04AE516A1F62}" presName="horz1" presStyleCnt="0"/>
      <dgm:spPr/>
    </dgm:pt>
    <dgm:pt modelId="{D925FC6A-4BB4-4796-A6E2-6535207AE81E}" type="pres">
      <dgm:prSet presAssocID="{3C1E8FEA-69CE-48EF-8B6D-04AE516A1F62}" presName="tx1" presStyleLbl="revTx" presStyleIdx="2" presStyleCnt="4"/>
      <dgm:spPr/>
    </dgm:pt>
    <dgm:pt modelId="{3D6CAB6F-0F49-4A4C-8165-7AF278FA2977}" type="pres">
      <dgm:prSet presAssocID="{3C1E8FEA-69CE-48EF-8B6D-04AE516A1F62}" presName="vert1" presStyleCnt="0"/>
      <dgm:spPr/>
    </dgm:pt>
    <dgm:pt modelId="{3D8C63D9-8F9D-426D-AEC7-08E2957BACD6}" type="pres">
      <dgm:prSet presAssocID="{698D6AC3-8057-4134-9D9A-72C0E560B34F}" presName="thickLine" presStyleLbl="alignNode1" presStyleIdx="3" presStyleCnt="4"/>
      <dgm:spPr/>
    </dgm:pt>
    <dgm:pt modelId="{2FF2BDC8-7741-4913-91DE-2014B1BFCE3C}" type="pres">
      <dgm:prSet presAssocID="{698D6AC3-8057-4134-9D9A-72C0E560B34F}" presName="horz1" presStyleCnt="0"/>
      <dgm:spPr/>
    </dgm:pt>
    <dgm:pt modelId="{A91146CA-AA62-44F6-BA84-43A8E2C35644}" type="pres">
      <dgm:prSet presAssocID="{698D6AC3-8057-4134-9D9A-72C0E560B34F}" presName="tx1" presStyleLbl="revTx" presStyleIdx="3" presStyleCnt="4"/>
      <dgm:spPr/>
    </dgm:pt>
    <dgm:pt modelId="{69D280E7-3A7B-4194-9A19-21259A245861}" type="pres">
      <dgm:prSet presAssocID="{698D6AC3-8057-4134-9D9A-72C0E560B34F}" presName="vert1" presStyleCnt="0"/>
      <dgm:spPr/>
    </dgm:pt>
  </dgm:ptLst>
  <dgm:cxnLst>
    <dgm:cxn modelId="{CBB19537-A6B5-4A6D-B40A-C5A957B1A8C1}" type="presOf" srcId="{579EACD1-6514-4496-B9E4-8BD2C9F3926D}" destId="{BD6ACC4E-3787-4615-B03C-7897C5B321EB}" srcOrd="0" destOrd="0" presId="urn:microsoft.com/office/officeart/2008/layout/LinedList"/>
    <dgm:cxn modelId="{AAA89B4E-6880-4490-A3CA-15E63FAABEE4}" srcId="{579EACD1-6514-4496-B9E4-8BD2C9F3926D}" destId="{698D6AC3-8057-4134-9D9A-72C0E560B34F}" srcOrd="3" destOrd="0" parTransId="{32836683-E715-46E4-96BD-9EA59BB50B70}" sibTransId="{73BD1246-FE1A-4A06-BC26-A1F9E0B5A186}"/>
    <dgm:cxn modelId="{9452D954-A2DF-447C-9542-F6702A497517}" srcId="{579EACD1-6514-4496-B9E4-8BD2C9F3926D}" destId="{0658BCA7-3D66-499A-92C3-28F4EBC255DB}" srcOrd="0" destOrd="0" parTransId="{54E0DAB3-81A8-4769-A259-153031D60E9A}" sibTransId="{033954D6-8680-4ED9-B250-C8C1B075772A}"/>
    <dgm:cxn modelId="{7CB42D82-6D63-4B04-9D7D-8601E0370E06}" type="presOf" srcId="{3C1E8FEA-69CE-48EF-8B6D-04AE516A1F62}" destId="{D925FC6A-4BB4-4796-A6E2-6535207AE81E}" srcOrd="0" destOrd="0" presId="urn:microsoft.com/office/officeart/2008/layout/LinedList"/>
    <dgm:cxn modelId="{E88F768E-B517-4B44-BECB-38BFDF933FF9}" type="presOf" srcId="{920CB5B5-9C40-4995-9EBE-7E6F083F623E}" destId="{8910B448-5791-4201-B453-6069257BC518}" srcOrd="0" destOrd="0" presId="urn:microsoft.com/office/officeart/2008/layout/LinedList"/>
    <dgm:cxn modelId="{82D5E8AE-A97B-4A8C-8270-393E8653570C}" srcId="{579EACD1-6514-4496-B9E4-8BD2C9F3926D}" destId="{920CB5B5-9C40-4995-9EBE-7E6F083F623E}" srcOrd="1" destOrd="0" parTransId="{4B6BE8EC-E00B-4A50-A07C-6208286D9784}" sibTransId="{69618E86-B4B9-47ED-9D85-88BC0AF57F2A}"/>
    <dgm:cxn modelId="{FA0D82B8-98FD-4873-9FBD-AC38E97184F8}" type="presOf" srcId="{0658BCA7-3D66-499A-92C3-28F4EBC255DB}" destId="{66CD1BB8-56A1-43AB-9AC9-839CC5C302D1}" srcOrd="0" destOrd="0" presId="urn:microsoft.com/office/officeart/2008/layout/LinedList"/>
    <dgm:cxn modelId="{BE02ADD9-9F59-4A61-A536-91499183BC53}" type="presOf" srcId="{698D6AC3-8057-4134-9D9A-72C0E560B34F}" destId="{A91146CA-AA62-44F6-BA84-43A8E2C35644}" srcOrd="0" destOrd="0" presId="urn:microsoft.com/office/officeart/2008/layout/LinedList"/>
    <dgm:cxn modelId="{708758F1-4A87-4806-BC18-8702A5B093C1}" srcId="{579EACD1-6514-4496-B9E4-8BD2C9F3926D}" destId="{3C1E8FEA-69CE-48EF-8B6D-04AE516A1F62}" srcOrd="2" destOrd="0" parTransId="{605BA46B-663E-48B8-A198-D96A1428542C}" sibTransId="{FCFD74E4-CE92-4A2D-8AAB-AA0A55879B3F}"/>
    <dgm:cxn modelId="{D535E9E0-6069-4CF7-93C1-6A43D73FF6EF}" type="presParOf" srcId="{BD6ACC4E-3787-4615-B03C-7897C5B321EB}" destId="{5A0550EE-EE07-4973-AD47-165B214E7478}" srcOrd="0" destOrd="0" presId="urn:microsoft.com/office/officeart/2008/layout/LinedList"/>
    <dgm:cxn modelId="{34CE4069-43D6-42E1-8C65-F42B9FF0531D}" type="presParOf" srcId="{BD6ACC4E-3787-4615-B03C-7897C5B321EB}" destId="{A28AEACA-310C-4B73-9DA5-7821A3FE8B93}" srcOrd="1" destOrd="0" presId="urn:microsoft.com/office/officeart/2008/layout/LinedList"/>
    <dgm:cxn modelId="{C6EB1386-77EC-43EF-9B7F-A17FE829AB7C}" type="presParOf" srcId="{A28AEACA-310C-4B73-9DA5-7821A3FE8B93}" destId="{66CD1BB8-56A1-43AB-9AC9-839CC5C302D1}" srcOrd="0" destOrd="0" presId="urn:microsoft.com/office/officeart/2008/layout/LinedList"/>
    <dgm:cxn modelId="{7BF07773-22A3-4A67-BB8B-D653ACF57586}" type="presParOf" srcId="{A28AEACA-310C-4B73-9DA5-7821A3FE8B93}" destId="{1BB57969-8E99-4948-94B9-BC9F87CEBF6F}" srcOrd="1" destOrd="0" presId="urn:microsoft.com/office/officeart/2008/layout/LinedList"/>
    <dgm:cxn modelId="{0CC25FDF-6DED-4C2B-8645-C9706A3BE428}" type="presParOf" srcId="{BD6ACC4E-3787-4615-B03C-7897C5B321EB}" destId="{B27E6491-2C4E-47B2-B891-63C607EF1DD3}" srcOrd="2" destOrd="0" presId="urn:microsoft.com/office/officeart/2008/layout/LinedList"/>
    <dgm:cxn modelId="{D888FB9D-C17B-4DE5-8E56-EE2A302A7A07}" type="presParOf" srcId="{BD6ACC4E-3787-4615-B03C-7897C5B321EB}" destId="{4D9FDF0B-F14B-4AAC-BA26-C615C63BAF5E}" srcOrd="3" destOrd="0" presId="urn:microsoft.com/office/officeart/2008/layout/LinedList"/>
    <dgm:cxn modelId="{5EE08DCC-CE11-42FE-8B4F-2D3A8C0F3B0F}" type="presParOf" srcId="{4D9FDF0B-F14B-4AAC-BA26-C615C63BAF5E}" destId="{8910B448-5791-4201-B453-6069257BC518}" srcOrd="0" destOrd="0" presId="urn:microsoft.com/office/officeart/2008/layout/LinedList"/>
    <dgm:cxn modelId="{B62DD84F-A94A-4131-A50A-B12A3668A65D}" type="presParOf" srcId="{4D9FDF0B-F14B-4AAC-BA26-C615C63BAF5E}" destId="{F16C4ABD-2829-4715-B44D-A6D9DA4D0AFD}" srcOrd="1" destOrd="0" presId="urn:microsoft.com/office/officeart/2008/layout/LinedList"/>
    <dgm:cxn modelId="{B44E17DA-E86A-4E45-BD24-B084545D34CD}" type="presParOf" srcId="{BD6ACC4E-3787-4615-B03C-7897C5B321EB}" destId="{CEE6B441-FE43-4957-98C7-19266F71DDD7}" srcOrd="4" destOrd="0" presId="urn:microsoft.com/office/officeart/2008/layout/LinedList"/>
    <dgm:cxn modelId="{7F6679AF-6422-49FE-82C8-606B8A8460A9}" type="presParOf" srcId="{BD6ACC4E-3787-4615-B03C-7897C5B321EB}" destId="{FF372D81-1F41-43D8-8BB0-54ADA8317112}" srcOrd="5" destOrd="0" presId="urn:microsoft.com/office/officeart/2008/layout/LinedList"/>
    <dgm:cxn modelId="{11FFB903-59A5-4E50-9759-C881EBF18E60}" type="presParOf" srcId="{FF372D81-1F41-43D8-8BB0-54ADA8317112}" destId="{D925FC6A-4BB4-4796-A6E2-6535207AE81E}" srcOrd="0" destOrd="0" presId="urn:microsoft.com/office/officeart/2008/layout/LinedList"/>
    <dgm:cxn modelId="{C18CE5F2-08CD-434F-A19E-CE144FFB1CF4}" type="presParOf" srcId="{FF372D81-1F41-43D8-8BB0-54ADA8317112}" destId="{3D6CAB6F-0F49-4A4C-8165-7AF278FA2977}" srcOrd="1" destOrd="0" presId="urn:microsoft.com/office/officeart/2008/layout/LinedList"/>
    <dgm:cxn modelId="{4A7F0F0A-49BF-4FAE-9FE2-4EBD8B54FEE9}" type="presParOf" srcId="{BD6ACC4E-3787-4615-B03C-7897C5B321EB}" destId="{3D8C63D9-8F9D-426D-AEC7-08E2957BACD6}" srcOrd="6" destOrd="0" presId="urn:microsoft.com/office/officeart/2008/layout/LinedList"/>
    <dgm:cxn modelId="{E0961392-925F-4D02-9FFF-F59868BC28BE}" type="presParOf" srcId="{BD6ACC4E-3787-4615-B03C-7897C5B321EB}" destId="{2FF2BDC8-7741-4913-91DE-2014B1BFCE3C}" srcOrd="7" destOrd="0" presId="urn:microsoft.com/office/officeart/2008/layout/LinedList"/>
    <dgm:cxn modelId="{CD4FE5B9-8047-48F2-AC2F-39EBFE5536A5}" type="presParOf" srcId="{2FF2BDC8-7741-4913-91DE-2014B1BFCE3C}" destId="{A91146CA-AA62-44F6-BA84-43A8E2C35644}" srcOrd="0" destOrd="0" presId="urn:microsoft.com/office/officeart/2008/layout/LinedList"/>
    <dgm:cxn modelId="{02AF23BF-F362-4E8B-9AF0-21AFFCDC952A}" type="presParOf" srcId="{2FF2BDC8-7741-4913-91DE-2014B1BFCE3C}" destId="{69D280E7-3A7B-4194-9A19-21259A245861}"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89A3EFB-11F7-4189-AECF-2FB5086C3583}"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4F17FA3F-B42E-421F-8346-D31FABE7ECCF}">
      <dgm:prSet/>
      <dgm:spPr/>
      <dgm:t>
        <a:bodyPr/>
        <a:lstStyle/>
        <a:p>
          <a:r>
            <a:rPr lang="en-GB"/>
            <a:t>Youth Courts: the Act replaced juvenile courts with youth courts and included 17-year-olds for the first time</a:t>
          </a:r>
          <a:endParaRPr lang="en-US"/>
        </a:p>
      </dgm:t>
    </dgm:pt>
    <dgm:pt modelId="{AE684621-AB1E-4B28-BCBD-9D1DE567CAE8}" type="parTrans" cxnId="{301DF11B-2F99-464C-ACFF-09A11FDE1A4D}">
      <dgm:prSet/>
      <dgm:spPr/>
      <dgm:t>
        <a:bodyPr/>
        <a:lstStyle/>
        <a:p>
          <a:endParaRPr lang="en-US"/>
        </a:p>
      </dgm:t>
    </dgm:pt>
    <dgm:pt modelId="{0DB5904F-C1E7-4844-96DE-2BF2AFC3272C}" type="sibTrans" cxnId="{301DF11B-2F99-464C-ACFF-09A11FDE1A4D}">
      <dgm:prSet/>
      <dgm:spPr/>
      <dgm:t>
        <a:bodyPr/>
        <a:lstStyle/>
        <a:p>
          <a:endParaRPr lang="en-US"/>
        </a:p>
      </dgm:t>
    </dgm:pt>
    <dgm:pt modelId="{AE9ECF3F-6EA0-4F86-8386-A3E01CAFB521}">
      <dgm:prSet/>
      <dgm:spPr/>
      <dgm:t>
        <a:bodyPr/>
        <a:lstStyle/>
        <a:p>
          <a:r>
            <a:rPr lang="en-GB" dirty="0"/>
            <a:t>Custody age: raised the minimum age at which the youth court could impose custody from 14 to 15 years old</a:t>
          </a:r>
          <a:endParaRPr lang="en-US" dirty="0"/>
        </a:p>
      </dgm:t>
    </dgm:pt>
    <dgm:pt modelId="{77A109B5-7386-457F-9B6C-74AE3A0B871C}" type="parTrans" cxnId="{C26C2461-2136-4238-8CE4-D907FF42D177}">
      <dgm:prSet/>
      <dgm:spPr/>
      <dgm:t>
        <a:bodyPr/>
        <a:lstStyle/>
        <a:p>
          <a:endParaRPr lang="en-US"/>
        </a:p>
      </dgm:t>
    </dgm:pt>
    <dgm:pt modelId="{FABC6C4B-BD2E-4E33-897A-91666CF10919}" type="sibTrans" cxnId="{C26C2461-2136-4238-8CE4-D907FF42D177}">
      <dgm:prSet/>
      <dgm:spPr/>
      <dgm:t>
        <a:bodyPr/>
        <a:lstStyle/>
        <a:p>
          <a:endParaRPr lang="en-US"/>
        </a:p>
      </dgm:t>
    </dgm:pt>
    <dgm:pt modelId="{4FE625A1-C6E1-4B41-B76D-DE70DBBC301B}">
      <dgm:prSet/>
      <dgm:spPr/>
      <dgm:t>
        <a:bodyPr/>
        <a:lstStyle/>
        <a:p>
          <a:r>
            <a:rPr lang="en-GB"/>
            <a:t>Curfew Orders: were introduced for individuals over 16 years old. </a:t>
          </a:r>
          <a:endParaRPr lang="en-US"/>
        </a:p>
      </dgm:t>
    </dgm:pt>
    <dgm:pt modelId="{9E8C77CE-7ECA-4A4C-8D45-1142A97AB01A}" type="parTrans" cxnId="{04C772AF-4203-4471-9E99-97EC2A9791C2}">
      <dgm:prSet/>
      <dgm:spPr/>
      <dgm:t>
        <a:bodyPr/>
        <a:lstStyle/>
        <a:p>
          <a:endParaRPr lang="en-US"/>
        </a:p>
      </dgm:t>
    </dgm:pt>
    <dgm:pt modelId="{0577B35F-C209-4894-B20A-0AA9D764FFEE}" type="sibTrans" cxnId="{04C772AF-4203-4471-9E99-97EC2A9791C2}">
      <dgm:prSet/>
      <dgm:spPr/>
      <dgm:t>
        <a:bodyPr/>
        <a:lstStyle/>
        <a:p>
          <a:endParaRPr lang="en-US"/>
        </a:p>
      </dgm:t>
    </dgm:pt>
    <dgm:pt modelId="{F5D4E3DC-44DA-4021-B751-9E54BD0F814B}" type="pres">
      <dgm:prSet presAssocID="{C89A3EFB-11F7-4189-AECF-2FB5086C3583}" presName="vert0" presStyleCnt="0">
        <dgm:presLayoutVars>
          <dgm:dir/>
          <dgm:animOne val="branch"/>
          <dgm:animLvl val="lvl"/>
        </dgm:presLayoutVars>
      </dgm:prSet>
      <dgm:spPr/>
    </dgm:pt>
    <dgm:pt modelId="{35B6B2B2-E476-49D9-A9DF-1471BDC4398D}" type="pres">
      <dgm:prSet presAssocID="{4F17FA3F-B42E-421F-8346-D31FABE7ECCF}" presName="thickLine" presStyleLbl="alignNode1" presStyleIdx="0" presStyleCnt="3"/>
      <dgm:spPr/>
    </dgm:pt>
    <dgm:pt modelId="{AB2FF63A-518E-48F2-A916-0FEDCC300C1C}" type="pres">
      <dgm:prSet presAssocID="{4F17FA3F-B42E-421F-8346-D31FABE7ECCF}" presName="horz1" presStyleCnt="0"/>
      <dgm:spPr/>
    </dgm:pt>
    <dgm:pt modelId="{12F7C752-34E3-4ACE-B86B-4FF0F2ADE40F}" type="pres">
      <dgm:prSet presAssocID="{4F17FA3F-B42E-421F-8346-D31FABE7ECCF}" presName="tx1" presStyleLbl="revTx" presStyleIdx="0" presStyleCnt="3"/>
      <dgm:spPr/>
    </dgm:pt>
    <dgm:pt modelId="{F347E62A-28C4-496E-9874-1138C77789FA}" type="pres">
      <dgm:prSet presAssocID="{4F17FA3F-B42E-421F-8346-D31FABE7ECCF}" presName="vert1" presStyleCnt="0"/>
      <dgm:spPr/>
    </dgm:pt>
    <dgm:pt modelId="{4F705A6A-443E-4481-834A-CA1723751E39}" type="pres">
      <dgm:prSet presAssocID="{AE9ECF3F-6EA0-4F86-8386-A3E01CAFB521}" presName="thickLine" presStyleLbl="alignNode1" presStyleIdx="1" presStyleCnt="3"/>
      <dgm:spPr/>
    </dgm:pt>
    <dgm:pt modelId="{8412AF6C-EE5D-42A9-8456-9290B8B01FEB}" type="pres">
      <dgm:prSet presAssocID="{AE9ECF3F-6EA0-4F86-8386-A3E01CAFB521}" presName="horz1" presStyleCnt="0"/>
      <dgm:spPr/>
    </dgm:pt>
    <dgm:pt modelId="{5034BE54-AFD3-47D3-9270-F8913CBD61C2}" type="pres">
      <dgm:prSet presAssocID="{AE9ECF3F-6EA0-4F86-8386-A3E01CAFB521}" presName="tx1" presStyleLbl="revTx" presStyleIdx="1" presStyleCnt="3"/>
      <dgm:spPr/>
    </dgm:pt>
    <dgm:pt modelId="{526B2E78-5F13-46CD-8CD0-C98132234F38}" type="pres">
      <dgm:prSet presAssocID="{AE9ECF3F-6EA0-4F86-8386-A3E01CAFB521}" presName="vert1" presStyleCnt="0"/>
      <dgm:spPr/>
    </dgm:pt>
    <dgm:pt modelId="{D423B2BE-0170-4F1A-9C8D-A66547947DC8}" type="pres">
      <dgm:prSet presAssocID="{4FE625A1-C6E1-4B41-B76D-DE70DBBC301B}" presName="thickLine" presStyleLbl="alignNode1" presStyleIdx="2" presStyleCnt="3"/>
      <dgm:spPr/>
    </dgm:pt>
    <dgm:pt modelId="{6FF21900-303B-4047-837B-4A6DC8D1DD15}" type="pres">
      <dgm:prSet presAssocID="{4FE625A1-C6E1-4B41-B76D-DE70DBBC301B}" presName="horz1" presStyleCnt="0"/>
      <dgm:spPr/>
    </dgm:pt>
    <dgm:pt modelId="{DBC18D89-C198-409A-ABA1-692DA1A21245}" type="pres">
      <dgm:prSet presAssocID="{4FE625A1-C6E1-4B41-B76D-DE70DBBC301B}" presName="tx1" presStyleLbl="revTx" presStyleIdx="2" presStyleCnt="3"/>
      <dgm:spPr/>
    </dgm:pt>
    <dgm:pt modelId="{D7F238B0-BAC2-49BD-8E29-D670A5B37215}" type="pres">
      <dgm:prSet presAssocID="{4FE625A1-C6E1-4B41-B76D-DE70DBBC301B}" presName="vert1" presStyleCnt="0"/>
      <dgm:spPr/>
    </dgm:pt>
  </dgm:ptLst>
  <dgm:cxnLst>
    <dgm:cxn modelId="{301DF11B-2F99-464C-ACFF-09A11FDE1A4D}" srcId="{C89A3EFB-11F7-4189-AECF-2FB5086C3583}" destId="{4F17FA3F-B42E-421F-8346-D31FABE7ECCF}" srcOrd="0" destOrd="0" parTransId="{AE684621-AB1E-4B28-BCBD-9D1DE567CAE8}" sibTransId="{0DB5904F-C1E7-4844-96DE-2BF2AFC3272C}"/>
    <dgm:cxn modelId="{C26C2461-2136-4238-8CE4-D907FF42D177}" srcId="{C89A3EFB-11F7-4189-AECF-2FB5086C3583}" destId="{AE9ECF3F-6EA0-4F86-8386-A3E01CAFB521}" srcOrd="1" destOrd="0" parTransId="{77A109B5-7386-457F-9B6C-74AE3A0B871C}" sibTransId="{FABC6C4B-BD2E-4E33-897A-91666CF10919}"/>
    <dgm:cxn modelId="{6285DF51-861F-49F8-B66A-489FDD8F472A}" type="presOf" srcId="{4F17FA3F-B42E-421F-8346-D31FABE7ECCF}" destId="{12F7C752-34E3-4ACE-B86B-4FF0F2ADE40F}" srcOrd="0" destOrd="0" presId="urn:microsoft.com/office/officeart/2008/layout/LinedList"/>
    <dgm:cxn modelId="{97465092-8153-4DA3-9117-FAADE547A315}" type="presOf" srcId="{AE9ECF3F-6EA0-4F86-8386-A3E01CAFB521}" destId="{5034BE54-AFD3-47D3-9270-F8913CBD61C2}" srcOrd="0" destOrd="0" presId="urn:microsoft.com/office/officeart/2008/layout/LinedList"/>
    <dgm:cxn modelId="{04C772AF-4203-4471-9E99-97EC2A9791C2}" srcId="{C89A3EFB-11F7-4189-AECF-2FB5086C3583}" destId="{4FE625A1-C6E1-4B41-B76D-DE70DBBC301B}" srcOrd="2" destOrd="0" parTransId="{9E8C77CE-7ECA-4A4C-8D45-1142A97AB01A}" sibTransId="{0577B35F-C209-4894-B20A-0AA9D764FFEE}"/>
    <dgm:cxn modelId="{0CDB4AC3-BAE2-4292-B8E3-82E3F55A1FD1}" type="presOf" srcId="{C89A3EFB-11F7-4189-AECF-2FB5086C3583}" destId="{F5D4E3DC-44DA-4021-B751-9E54BD0F814B}" srcOrd="0" destOrd="0" presId="urn:microsoft.com/office/officeart/2008/layout/LinedList"/>
    <dgm:cxn modelId="{5D2792CB-24AC-4225-9E5D-A983BD8A2269}" type="presOf" srcId="{4FE625A1-C6E1-4B41-B76D-DE70DBBC301B}" destId="{DBC18D89-C198-409A-ABA1-692DA1A21245}" srcOrd="0" destOrd="0" presId="urn:microsoft.com/office/officeart/2008/layout/LinedList"/>
    <dgm:cxn modelId="{36D336CC-750B-4C31-B13D-F9F9FC1F413A}" type="presParOf" srcId="{F5D4E3DC-44DA-4021-B751-9E54BD0F814B}" destId="{35B6B2B2-E476-49D9-A9DF-1471BDC4398D}" srcOrd="0" destOrd="0" presId="urn:microsoft.com/office/officeart/2008/layout/LinedList"/>
    <dgm:cxn modelId="{199FF662-E08E-4661-937C-98589898BCFE}" type="presParOf" srcId="{F5D4E3DC-44DA-4021-B751-9E54BD0F814B}" destId="{AB2FF63A-518E-48F2-A916-0FEDCC300C1C}" srcOrd="1" destOrd="0" presId="urn:microsoft.com/office/officeart/2008/layout/LinedList"/>
    <dgm:cxn modelId="{7D840A16-CEE1-4FC5-B6F1-A2911E057A4F}" type="presParOf" srcId="{AB2FF63A-518E-48F2-A916-0FEDCC300C1C}" destId="{12F7C752-34E3-4ACE-B86B-4FF0F2ADE40F}" srcOrd="0" destOrd="0" presId="urn:microsoft.com/office/officeart/2008/layout/LinedList"/>
    <dgm:cxn modelId="{B90324B1-F40E-42FD-B81E-814A78D7F3F2}" type="presParOf" srcId="{AB2FF63A-518E-48F2-A916-0FEDCC300C1C}" destId="{F347E62A-28C4-496E-9874-1138C77789FA}" srcOrd="1" destOrd="0" presId="urn:microsoft.com/office/officeart/2008/layout/LinedList"/>
    <dgm:cxn modelId="{344A0269-7967-4497-8F79-22F16E60AE7D}" type="presParOf" srcId="{F5D4E3DC-44DA-4021-B751-9E54BD0F814B}" destId="{4F705A6A-443E-4481-834A-CA1723751E39}" srcOrd="2" destOrd="0" presId="urn:microsoft.com/office/officeart/2008/layout/LinedList"/>
    <dgm:cxn modelId="{098A7673-701B-42D2-BFF4-F04FFA18F37B}" type="presParOf" srcId="{F5D4E3DC-44DA-4021-B751-9E54BD0F814B}" destId="{8412AF6C-EE5D-42A9-8456-9290B8B01FEB}" srcOrd="3" destOrd="0" presId="urn:microsoft.com/office/officeart/2008/layout/LinedList"/>
    <dgm:cxn modelId="{738C51D5-E178-4B5E-8001-C40775031DB9}" type="presParOf" srcId="{8412AF6C-EE5D-42A9-8456-9290B8B01FEB}" destId="{5034BE54-AFD3-47D3-9270-F8913CBD61C2}" srcOrd="0" destOrd="0" presId="urn:microsoft.com/office/officeart/2008/layout/LinedList"/>
    <dgm:cxn modelId="{2F9C3869-4D2A-4E9A-B2D4-8929C8D6D467}" type="presParOf" srcId="{8412AF6C-EE5D-42A9-8456-9290B8B01FEB}" destId="{526B2E78-5F13-46CD-8CD0-C98132234F38}" srcOrd="1" destOrd="0" presId="urn:microsoft.com/office/officeart/2008/layout/LinedList"/>
    <dgm:cxn modelId="{C175D67C-42AB-4E5F-9F07-98218A9CEE48}" type="presParOf" srcId="{F5D4E3DC-44DA-4021-B751-9E54BD0F814B}" destId="{D423B2BE-0170-4F1A-9C8D-A66547947DC8}" srcOrd="4" destOrd="0" presId="urn:microsoft.com/office/officeart/2008/layout/LinedList"/>
    <dgm:cxn modelId="{A72F9C4D-3E94-406A-8B2E-BE775AAD60A7}" type="presParOf" srcId="{F5D4E3DC-44DA-4021-B751-9E54BD0F814B}" destId="{6FF21900-303B-4047-837B-4A6DC8D1DD15}" srcOrd="5" destOrd="0" presId="urn:microsoft.com/office/officeart/2008/layout/LinedList"/>
    <dgm:cxn modelId="{4F45D8A1-89BD-43A1-9CB3-7481A848BEA2}" type="presParOf" srcId="{6FF21900-303B-4047-837B-4A6DC8D1DD15}" destId="{DBC18D89-C198-409A-ABA1-692DA1A21245}" srcOrd="0" destOrd="0" presId="urn:microsoft.com/office/officeart/2008/layout/LinedList"/>
    <dgm:cxn modelId="{D4646761-B3F5-44FF-9EBC-9B04917E872D}" type="presParOf" srcId="{6FF21900-303B-4047-837B-4A6DC8D1DD15}" destId="{D7F238B0-BAC2-49BD-8E29-D670A5B37215}"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26512E9-ACBB-4148-BCBF-7F2A7661872F}" type="doc">
      <dgm:prSet loTypeId="urn:microsoft.com/office/officeart/2005/8/layout/default" loCatId="list" qsTypeId="urn:microsoft.com/office/officeart/2005/8/quickstyle/simple1" qsCatId="simple" csTypeId="urn:microsoft.com/office/officeart/2005/8/colors/accent0_1" csCatId="mainScheme"/>
      <dgm:spPr/>
      <dgm:t>
        <a:bodyPr/>
        <a:lstStyle/>
        <a:p>
          <a:endParaRPr lang="en-US"/>
        </a:p>
      </dgm:t>
    </dgm:pt>
    <dgm:pt modelId="{08CB8F1E-B454-40E6-8FF7-402A4AE962DD}">
      <dgm:prSet/>
      <dgm:spPr/>
      <dgm:t>
        <a:bodyPr/>
        <a:lstStyle/>
        <a:p>
          <a:r>
            <a:rPr lang="en-GB" baseline="0"/>
            <a:t>Clear strategy to prevent offending – youth justice must help prevent youth offending.</a:t>
          </a:r>
          <a:endParaRPr lang="en-US"/>
        </a:p>
      </dgm:t>
    </dgm:pt>
    <dgm:pt modelId="{9087489F-8628-434C-90F1-64D6F994E505}" type="parTrans" cxnId="{2867CF9D-5222-494A-89C3-A8C445F8CEA0}">
      <dgm:prSet/>
      <dgm:spPr/>
      <dgm:t>
        <a:bodyPr/>
        <a:lstStyle/>
        <a:p>
          <a:endParaRPr lang="en-US"/>
        </a:p>
      </dgm:t>
    </dgm:pt>
    <dgm:pt modelId="{27E1B057-CB78-4253-8403-1C889FE8AE1B}" type="sibTrans" cxnId="{2867CF9D-5222-494A-89C3-A8C445F8CEA0}">
      <dgm:prSet/>
      <dgm:spPr/>
      <dgm:t>
        <a:bodyPr/>
        <a:lstStyle/>
        <a:p>
          <a:endParaRPr lang="en-US"/>
        </a:p>
      </dgm:t>
    </dgm:pt>
    <dgm:pt modelId="{03C77EA4-C4C6-4C9A-A2D3-99BB755495BF}">
      <dgm:prSet/>
      <dgm:spPr/>
      <dgm:t>
        <a:bodyPr/>
        <a:lstStyle/>
        <a:p>
          <a:r>
            <a:rPr lang="en-GB" baseline="0"/>
            <a:t>Taking Responsibility – no more excuses; children above ACR are mature enough to be accountable.</a:t>
          </a:r>
          <a:endParaRPr lang="en-US"/>
        </a:p>
      </dgm:t>
    </dgm:pt>
    <dgm:pt modelId="{A2895D93-775F-4DCF-8495-1BE1F3D4B8FE}" type="parTrans" cxnId="{978EF713-2CE4-4F07-9362-FBB1225BF410}">
      <dgm:prSet/>
      <dgm:spPr/>
      <dgm:t>
        <a:bodyPr/>
        <a:lstStyle/>
        <a:p>
          <a:endParaRPr lang="en-US"/>
        </a:p>
      </dgm:t>
    </dgm:pt>
    <dgm:pt modelId="{D3E9ED87-4A24-4FE5-A426-C51A5607BAC3}" type="sibTrans" cxnId="{978EF713-2CE4-4F07-9362-FBB1225BF410}">
      <dgm:prSet/>
      <dgm:spPr/>
      <dgm:t>
        <a:bodyPr/>
        <a:lstStyle/>
        <a:p>
          <a:endParaRPr lang="en-US"/>
        </a:p>
      </dgm:t>
    </dgm:pt>
    <dgm:pt modelId="{54ACA13B-D74D-4364-8998-B77FC4DD31EF}">
      <dgm:prSet/>
      <dgm:spPr/>
      <dgm:t>
        <a:bodyPr/>
        <a:lstStyle/>
        <a:p>
          <a:r>
            <a:rPr lang="en-GB" baseline="0"/>
            <a:t>Earlier, more effective intervention – stopping children at risk and preventing early criminal behaviour from escalating.</a:t>
          </a:r>
          <a:endParaRPr lang="en-US"/>
        </a:p>
      </dgm:t>
    </dgm:pt>
    <dgm:pt modelId="{AB56734D-0C83-4CED-8E7D-1D83E26FD497}" type="parTrans" cxnId="{EE0ECD89-42E1-4C89-BF7A-85BCBE269FCA}">
      <dgm:prSet/>
      <dgm:spPr/>
      <dgm:t>
        <a:bodyPr/>
        <a:lstStyle/>
        <a:p>
          <a:endParaRPr lang="en-US"/>
        </a:p>
      </dgm:t>
    </dgm:pt>
    <dgm:pt modelId="{05C4B3B7-6E28-4C1A-8E4D-98E978FF85A5}" type="sibTrans" cxnId="{EE0ECD89-42E1-4C89-BF7A-85BCBE269FCA}">
      <dgm:prSet/>
      <dgm:spPr/>
      <dgm:t>
        <a:bodyPr/>
        <a:lstStyle/>
        <a:p>
          <a:endParaRPr lang="en-US"/>
        </a:p>
      </dgm:t>
    </dgm:pt>
    <dgm:pt modelId="{1D5B7993-C5A2-4E9A-AE43-AF31E3372E7C}">
      <dgm:prSet/>
      <dgm:spPr/>
      <dgm:t>
        <a:bodyPr/>
        <a:lstStyle/>
        <a:p>
          <a:r>
            <a:rPr lang="en-GB" baseline="0"/>
            <a:t>Faster, more efficient procedures – preventing delays.</a:t>
          </a:r>
          <a:endParaRPr lang="en-US"/>
        </a:p>
      </dgm:t>
    </dgm:pt>
    <dgm:pt modelId="{03925FCB-7BAF-4E3E-A3D7-E445EF084FD1}" type="parTrans" cxnId="{7ABAFBC6-D4F5-4740-ADB8-F7709ED7ADDB}">
      <dgm:prSet/>
      <dgm:spPr/>
      <dgm:t>
        <a:bodyPr/>
        <a:lstStyle/>
        <a:p>
          <a:endParaRPr lang="en-US"/>
        </a:p>
      </dgm:t>
    </dgm:pt>
    <dgm:pt modelId="{5AEC82A7-A9F5-4037-9F74-D645D7342FA7}" type="sibTrans" cxnId="{7ABAFBC6-D4F5-4740-ADB8-F7709ED7ADDB}">
      <dgm:prSet/>
      <dgm:spPr/>
      <dgm:t>
        <a:bodyPr/>
        <a:lstStyle/>
        <a:p>
          <a:endParaRPr lang="en-US"/>
        </a:p>
      </dgm:t>
    </dgm:pt>
    <dgm:pt modelId="{C23ACD0A-967B-4F70-B177-401587DF23B1}">
      <dgm:prSet/>
      <dgm:spPr/>
      <dgm:t>
        <a:bodyPr/>
        <a:lstStyle/>
        <a:p>
          <a:r>
            <a:rPr lang="en-GB" baseline="0" dirty="0"/>
            <a:t>Partnership – multi-agency teams to co-operate at a local level.</a:t>
          </a:r>
          <a:endParaRPr lang="en-US" dirty="0"/>
        </a:p>
      </dgm:t>
    </dgm:pt>
    <dgm:pt modelId="{BEA07F54-427B-4EB0-B4EA-94B18B5B3FEF}" type="parTrans" cxnId="{052C6223-423F-49AD-AA8C-26A60FD5BCC3}">
      <dgm:prSet/>
      <dgm:spPr/>
      <dgm:t>
        <a:bodyPr/>
        <a:lstStyle/>
        <a:p>
          <a:endParaRPr lang="en-US"/>
        </a:p>
      </dgm:t>
    </dgm:pt>
    <dgm:pt modelId="{D5534211-FFC9-440C-9ADF-8105D35CAC91}" type="sibTrans" cxnId="{052C6223-423F-49AD-AA8C-26A60FD5BCC3}">
      <dgm:prSet/>
      <dgm:spPr/>
      <dgm:t>
        <a:bodyPr/>
        <a:lstStyle/>
        <a:p>
          <a:endParaRPr lang="en-US"/>
        </a:p>
      </dgm:t>
    </dgm:pt>
    <dgm:pt modelId="{668880BE-82DD-42C2-8065-75AACFC251E6}">
      <dgm:prSet/>
      <dgm:spPr/>
      <dgm:t>
        <a:bodyPr/>
        <a:lstStyle/>
        <a:p>
          <a:r>
            <a:rPr lang="en-GB" baseline="0"/>
            <a:t>Further reform – reform of youth court.</a:t>
          </a:r>
          <a:endParaRPr lang="en-US"/>
        </a:p>
      </dgm:t>
    </dgm:pt>
    <dgm:pt modelId="{2D22731F-B7D9-4359-958C-D55AC392C5E0}" type="parTrans" cxnId="{F2A3140B-AC85-47E2-B188-69ACD961C3AB}">
      <dgm:prSet/>
      <dgm:spPr/>
      <dgm:t>
        <a:bodyPr/>
        <a:lstStyle/>
        <a:p>
          <a:endParaRPr lang="en-US"/>
        </a:p>
      </dgm:t>
    </dgm:pt>
    <dgm:pt modelId="{13B5F769-AE20-48D8-BB97-3F7023AEA67A}" type="sibTrans" cxnId="{F2A3140B-AC85-47E2-B188-69ACD961C3AB}">
      <dgm:prSet/>
      <dgm:spPr/>
      <dgm:t>
        <a:bodyPr/>
        <a:lstStyle/>
        <a:p>
          <a:endParaRPr lang="en-US"/>
        </a:p>
      </dgm:t>
    </dgm:pt>
    <dgm:pt modelId="{403ADFED-90B6-4949-9A01-3F6AB664D335}" type="pres">
      <dgm:prSet presAssocID="{E26512E9-ACBB-4148-BCBF-7F2A7661872F}" presName="diagram" presStyleCnt="0">
        <dgm:presLayoutVars>
          <dgm:dir/>
          <dgm:resizeHandles val="exact"/>
        </dgm:presLayoutVars>
      </dgm:prSet>
      <dgm:spPr/>
    </dgm:pt>
    <dgm:pt modelId="{39D74025-F4B9-7143-A347-32181E47430C}" type="pres">
      <dgm:prSet presAssocID="{08CB8F1E-B454-40E6-8FF7-402A4AE962DD}" presName="node" presStyleLbl="node1" presStyleIdx="0" presStyleCnt="6">
        <dgm:presLayoutVars>
          <dgm:bulletEnabled val="1"/>
        </dgm:presLayoutVars>
      </dgm:prSet>
      <dgm:spPr/>
    </dgm:pt>
    <dgm:pt modelId="{BEBDF2D2-C9C7-AA45-BBE1-3058A2E5495D}" type="pres">
      <dgm:prSet presAssocID="{27E1B057-CB78-4253-8403-1C889FE8AE1B}" presName="sibTrans" presStyleCnt="0"/>
      <dgm:spPr/>
    </dgm:pt>
    <dgm:pt modelId="{6AD8B0C6-4967-2745-A6A8-19337A84896A}" type="pres">
      <dgm:prSet presAssocID="{03C77EA4-C4C6-4C9A-A2D3-99BB755495BF}" presName="node" presStyleLbl="node1" presStyleIdx="1" presStyleCnt="6">
        <dgm:presLayoutVars>
          <dgm:bulletEnabled val="1"/>
        </dgm:presLayoutVars>
      </dgm:prSet>
      <dgm:spPr/>
    </dgm:pt>
    <dgm:pt modelId="{70F3E5D0-A48A-364F-8378-173374DF2D7F}" type="pres">
      <dgm:prSet presAssocID="{D3E9ED87-4A24-4FE5-A426-C51A5607BAC3}" presName="sibTrans" presStyleCnt="0"/>
      <dgm:spPr/>
    </dgm:pt>
    <dgm:pt modelId="{F56DA3C5-9DEE-7D4F-863A-46CAE4629D96}" type="pres">
      <dgm:prSet presAssocID="{54ACA13B-D74D-4364-8998-B77FC4DD31EF}" presName="node" presStyleLbl="node1" presStyleIdx="2" presStyleCnt="6">
        <dgm:presLayoutVars>
          <dgm:bulletEnabled val="1"/>
        </dgm:presLayoutVars>
      </dgm:prSet>
      <dgm:spPr/>
    </dgm:pt>
    <dgm:pt modelId="{52E56501-E6B0-8D44-AE29-F5342D409BAB}" type="pres">
      <dgm:prSet presAssocID="{05C4B3B7-6E28-4C1A-8E4D-98E978FF85A5}" presName="sibTrans" presStyleCnt="0"/>
      <dgm:spPr/>
    </dgm:pt>
    <dgm:pt modelId="{643D49B0-1450-1D41-85CD-6DC5AB9482E2}" type="pres">
      <dgm:prSet presAssocID="{1D5B7993-C5A2-4E9A-AE43-AF31E3372E7C}" presName="node" presStyleLbl="node1" presStyleIdx="3" presStyleCnt="6">
        <dgm:presLayoutVars>
          <dgm:bulletEnabled val="1"/>
        </dgm:presLayoutVars>
      </dgm:prSet>
      <dgm:spPr/>
    </dgm:pt>
    <dgm:pt modelId="{2F8DC0E6-D5FE-9A46-8158-F5A3413B6642}" type="pres">
      <dgm:prSet presAssocID="{5AEC82A7-A9F5-4037-9F74-D645D7342FA7}" presName="sibTrans" presStyleCnt="0"/>
      <dgm:spPr/>
    </dgm:pt>
    <dgm:pt modelId="{1AC26D5B-7EC9-A647-B73E-73A3A9B79EFE}" type="pres">
      <dgm:prSet presAssocID="{C23ACD0A-967B-4F70-B177-401587DF23B1}" presName="node" presStyleLbl="node1" presStyleIdx="4" presStyleCnt="6">
        <dgm:presLayoutVars>
          <dgm:bulletEnabled val="1"/>
        </dgm:presLayoutVars>
      </dgm:prSet>
      <dgm:spPr/>
    </dgm:pt>
    <dgm:pt modelId="{A60EFCCF-3E23-214B-B935-916C4119C1B0}" type="pres">
      <dgm:prSet presAssocID="{D5534211-FFC9-440C-9ADF-8105D35CAC91}" presName="sibTrans" presStyleCnt="0"/>
      <dgm:spPr/>
    </dgm:pt>
    <dgm:pt modelId="{BE281E3A-D24D-B24A-A85F-140A11EF19A9}" type="pres">
      <dgm:prSet presAssocID="{668880BE-82DD-42C2-8065-75AACFC251E6}" presName="node" presStyleLbl="node1" presStyleIdx="5" presStyleCnt="6">
        <dgm:presLayoutVars>
          <dgm:bulletEnabled val="1"/>
        </dgm:presLayoutVars>
      </dgm:prSet>
      <dgm:spPr/>
    </dgm:pt>
  </dgm:ptLst>
  <dgm:cxnLst>
    <dgm:cxn modelId="{F2A3140B-AC85-47E2-B188-69ACD961C3AB}" srcId="{E26512E9-ACBB-4148-BCBF-7F2A7661872F}" destId="{668880BE-82DD-42C2-8065-75AACFC251E6}" srcOrd="5" destOrd="0" parTransId="{2D22731F-B7D9-4359-958C-D55AC392C5E0}" sibTransId="{13B5F769-AE20-48D8-BB97-3F7023AEA67A}"/>
    <dgm:cxn modelId="{C8E86810-5056-DD46-A94B-F8ACDD609929}" type="presOf" srcId="{1D5B7993-C5A2-4E9A-AE43-AF31E3372E7C}" destId="{643D49B0-1450-1D41-85CD-6DC5AB9482E2}" srcOrd="0" destOrd="0" presId="urn:microsoft.com/office/officeart/2005/8/layout/default"/>
    <dgm:cxn modelId="{3E834812-97A8-E846-AF0F-60B6AB174E01}" type="presOf" srcId="{08CB8F1E-B454-40E6-8FF7-402A4AE962DD}" destId="{39D74025-F4B9-7143-A347-32181E47430C}" srcOrd="0" destOrd="0" presId="urn:microsoft.com/office/officeart/2005/8/layout/default"/>
    <dgm:cxn modelId="{C646CB12-6DDA-7248-B55E-5B6B4C0E56CF}" type="presOf" srcId="{03C77EA4-C4C6-4C9A-A2D3-99BB755495BF}" destId="{6AD8B0C6-4967-2745-A6A8-19337A84896A}" srcOrd="0" destOrd="0" presId="urn:microsoft.com/office/officeart/2005/8/layout/default"/>
    <dgm:cxn modelId="{978EF713-2CE4-4F07-9362-FBB1225BF410}" srcId="{E26512E9-ACBB-4148-BCBF-7F2A7661872F}" destId="{03C77EA4-C4C6-4C9A-A2D3-99BB755495BF}" srcOrd="1" destOrd="0" parTransId="{A2895D93-775F-4DCF-8495-1BE1F3D4B8FE}" sibTransId="{D3E9ED87-4A24-4FE5-A426-C51A5607BAC3}"/>
    <dgm:cxn modelId="{052C6223-423F-49AD-AA8C-26A60FD5BCC3}" srcId="{E26512E9-ACBB-4148-BCBF-7F2A7661872F}" destId="{C23ACD0A-967B-4F70-B177-401587DF23B1}" srcOrd="4" destOrd="0" parTransId="{BEA07F54-427B-4EB0-B4EA-94B18B5B3FEF}" sibTransId="{D5534211-FFC9-440C-9ADF-8105D35CAC91}"/>
    <dgm:cxn modelId="{F0883A62-1EF3-AF46-BF1D-8AC8078D074D}" type="presOf" srcId="{C23ACD0A-967B-4F70-B177-401587DF23B1}" destId="{1AC26D5B-7EC9-A647-B73E-73A3A9B79EFE}" srcOrd="0" destOrd="0" presId="urn:microsoft.com/office/officeart/2005/8/layout/default"/>
    <dgm:cxn modelId="{EE0ECD89-42E1-4C89-BF7A-85BCBE269FCA}" srcId="{E26512E9-ACBB-4148-BCBF-7F2A7661872F}" destId="{54ACA13B-D74D-4364-8998-B77FC4DD31EF}" srcOrd="2" destOrd="0" parTransId="{AB56734D-0C83-4CED-8E7D-1D83E26FD497}" sibTransId="{05C4B3B7-6E28-4C1A-8E4D-98E978FF85A5}"/>
    <dgm:cxn modelId="{2867CF9D-5222-494A-89C3-A8C445F8CEA0}" srcId="{E26512E9-ACBB-4148-BCBF-7F2A7661872F}" destId="{08CB8F1E-B454-40E6-8FF7-402A4AE962DD}" srcOrd="0" destOrd="0" parTransId="{9087489F-8628-434C-90F1-64D6F994E505}" sibTransId="{27E1B057-CB78-4253-8403-1C889FE8AE1B}"/>
    <dgm:cxn modelId="{FF003BC2-E6EF-F745-985D-B42D486D4230}" type="presOf" srcId="{668880BE-82DD-42C2-8065-75AACFC251E6}" destId="{BE281E3A-D24D-B24A-A85F-140A11EF19A9}" srcOrd="0" destOrd="0" presId="urn:microsoft.com/office/officeart/2005/8/layout/default"/>
    <dgm:cxn modelId="{7ABAFBC6-D4F5-4740-ADB8-F7709ED7ADDB}" srcId="{E26512E9-ACBB-4148-BCBF-7F2A7661872F}" destId="{1D5B7993-C5A2-4E9A-AE43-AF31E3372E7C}" srcOrd="3" destOrd="0" parTransId="{03925FCB-7BAF-4E3E-A3D7-E445EF084FD1}" sibTransId="{5AEC82A7-A9F5-4037-9F74-D645D7342FA7}"/>
    <dgm:cxn modelId="{A793E8E4-4F0D-6D48-BD06-55DE1A24FD98}" type="presOf" srcId="{E26512E9-ACBB-4148-BCBF-7F2A7661872F}" destId="{403ADFED-90B6-4949-9A01-3F6AB664D335}" srcOrd="0" destOrd="0" presId="urn:microsoft.com/office/officeart/2005/8/layout/default"/>
    <dgm:cxn modelId="{4DAF43F6-E3C9-A64E-8643-B26BCB1461D8}" type="presOf" srcId="{54ACA13B-D74D-4364-8998-B77FC4DD31EF}" destId="{F56DA3C5-9DEE-7D4F-863A-46CAE4629D96}" srcOrd="0" destOrd="0" presId="urn:microsoft.com/office/officeart/2005/8/layout/default"/>
    <dgm:cxn modelId="{1B3E46FA-DD8E-F842-902B-95C1E64897C5}" type="presParOf" srcId="{403ADFED-90B6-4949-9A01-3F6AB664D335}" destId="{39D74025-F4B9-7143-A347-32181E47430C}" srcOrd="0" destOrd="0" presId="urn:microsoft.com/office/officeart/2005/8/layout/default"/>
    <dgm:cxn modelId="{016797F6-597D-574C-BF5B-0FB1B9A678CE}" type="presParOf" srcId="{403ADFED-90B6-4949-9A01-3F6AB664D335}" destId="{BEBDF2D2-C9C7-AA45-BBE1-3058A2E5495D}" srcOrd="1" destOrd="0" presId="urn:microsoft.com/office/officeart/2005/8/layout/default"/>
    <dgm:cxn modelId="{C1A025CA-A62E-AA48-AEE0-24D8F4739CB6}" type="presParOf" srcId="{403ADFED-90B6-4949-9A01-3F6AB664D335}" destId="{6AD8B0C6-4967-2745-A6A8-19337A84896A}" srcOrd="2" destOrd="0" presId="urn:microsoft.com/office/officeart/2005/8/layout/default"/>
    <dgm:cxn modelId="{D6804D20-EEF6-8F4F-99A5-4952C25BE5EC}" type="presParOf" srcId="{403ADFED-90B6-4949-9A01-3F6AB664D335}" destId="{70F3E5D0-A48A-364F-8378-173374DF2D7F}" srcOrd="3" destOrd="0" presId="urn:microsoft.com/office/officeart/2005/8/layout/default"/>
    <dgm:cxn modelId="{35439D9B-36C0-9443-ACDF-948D25B2C664}" type="presParOf" srcId="{403ADFED-90B6-4949-9A01-3F6AB664D335}" destId="{F56DA3C5-9DEE-7D4F-863A-46CAE4629D96}" srcOrd="4" destOrd="0" presId="urn:microsoft.com/office/officeart/2005/8/layout/default"/>
    <dgm:cxn modelId="{A70B4540-9820-DF44-B359-D5984FD92320}" type="presParOf" srcId="{403ADFED-90B6-4949-9A01-3F6AB664D335}" destId="{52E56501-E6B0-8D44-AE29-F5342D409BAB}" srcOrd="5" destOrd="0" presId="urn:microsoft.com/office/officeart/2005/8/layout/default"/>
    <dgm:cxn modelId="{E41B1156-A483-9B49-B582-7AAAEFEA9629}" type="presParOf" srcId="{403ADFED-90B6-4949-9A01-3F6AB664D335}" destId="{643D49B0-1450-1D41-85CD-6DC5AB9482E2}" srcOrd="6" destOrd="0" presId="urn:microsoft.com/office/officeart/2005/8/layout/default"/>
    <dgm:cxn modelId="{7BB0E057-A5CD-4945-8EF7-7D831CC35A24}" type="presParOf" srcId="{403ADFED-90B6-4949-9A01-3F6AB664D335}" destId="{2F8DC0E6-D5FE-9A46-8158-F5A3413B6642}" srcOrd="7" destOrd="0" presId="urn:microsoft.com/office/officeart/2005/8/layout/default"/>
    <dgm:cxn modelId="{E59B5964-5E15-7644-A02A-63F57BA389B4}" type="presParOf" srcId="{403ADFED-90B6-4949-9A01-3F6AB664D335}" destId="{1AC26D5B-7EC9-A647-B73E-73A3A9B79EFE}" srcOrd="8" destOrd="0" presId="urn:microsoft.com/office/officeart/2005/8/layout/default"/>
    <dgm:cxn modelId="{1A0835EE-810F-E143-9732-C0FA5AED77A7}" type="presParOf" srcId="{403ADFED-90B6-4949-9A01-3F6AB664D335}" destId="{A60EFCCF-3E23-214B-B935-916C4119C1B0}" srcOrd="9" destOrd="0" presId="urn:microsoft.com/office/officeart/2005/8/layout/default"/>
    <dgm:cxn modelId="{8B7F500D-4338-294E-8D94-C561BF96260F}" type="presParOf" srcId="{403ADFED-90B6-4949-9A01-3F6AB664D335}" destId="{BE281E3A-D24D-B24A-A85F-140A11EF19A9}"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A9B3D97-0069-4C6A-A651-A1D3F308C6B1}"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5913C01A-F9C5-42AA-ACAF-93AA00397B8D}">
      <dgm:prSet/>
      <dgm:spPr/>
      <dgm:t>
        <a:bodyPr/>
        <a:lstStyle/>
        <a:p>
          <a:r>
            <a:rPr lang="en-GB"/>
            <a:t>In dealing with any offence committed by a young person the police have a range of options:</a:t>
          </a:r>
          <a:endParaRPr lang="en-US"/>
        </a:p>
      </dgm:t>
    </dgm:pt>
    <dgm:pt modelId="{98B447D9-582E-45CC-A611-1726F8F2A2B9}" type="parTrans" cxnId="{1D9C583B-F625-4798-921E-F210E9D25E19}">
      <dgm:prSet/>
      <dgm:spPr/>
      <dgm:t>
        <a:bodyPr/>
        <a:lstStyle/>
        <a:p>
          <a:endParaRPr lang="en-US"/>
        </a:p>
      </dgm:t>
    </dgm:pt>
    <dgm:pt modelId="{5320795C-AE59-456C-89FB-12E4E670474A}" type="sibTrans" cxnId="{1D9C583B-F625-4798-921E-F210E9D25E19}">
      <dgm:prSet/>
      <dgm:spPr/>
      <dgm:t>
        <a:bodyPr/>
        <a:lstStyle/>
        <a:p>
          <a:endParaRPr lang="en-US"/>
        </a:p>
      </dgm:t>
    </dgm:pt>
    <dgm:pt modelId="{ED8C3F35-42FC-44A2-8347-0F2258C3065E}">
      <dgm:prSet/>
      <dgm:spPr/>
      <dgm:t>
        <a:bodyPr/>
        <a:lstStyle/>
        <a:p>
          <a:r>
            <a:rPr lang="en-GB"/>
            <a:t>No further action</a:t>
          </a:r>
          <a:endParaRPr lang="en-US"/>
        </a:p>
      </dgm:t>
    </dgm:pt>
    <dgm:pt modelId="{9F4234B8-A5BA-435A-833B-E24A38DF0D8B}" type="parTrans" cxnId="{2D2E1709-40A2-4842-931F-CE971DF16B13}">
      <dgm:prSet/>
      <dgm:spPr/>
      <dgm:t>
        <a:bodyPr/>
        <a:lstStyle/>
        <a:p>
          <a:endParaRPr lang="en-US"/>
        </a:p>
      </dgm:t>
    </dgm:pt>
    <dgm:pt modelId="{ED01EC88-DB5E-44F5-82BA-588AB45E565E}" type="sibTrans" cxnId="{2D2E1709-40A2-4842-931F-CE971DF16B13}">
      <dgm:prSet/>
      <dgm:spPr/>
      <dgm:t>
        <a:bodyPr/>
        <a:lstStyle/>
        <a:p>
          <a:endParaRPr lang="en-US"/>
        </a:p>
      </dgm:t>
    </dgm:pt>
    <dgm:pt modelId="{B951E685-74C7-432C-B60E-79C0DE2173FF}">
      <dgm:prSet/>
      <dgm:spPr/>
      <dgm:t>
        <a:bodyPr/>
        <a:lstStyle/>
        <a:p>
          <a:r>
            <a:rPr lang="en-GB" dirty="0"/>
            <a:t>Community Resolution  -RJ’s, used to deal with low-level crime where the young offender admits their guilt and victim states No Formal Action. RJ’s apologise/affected. Sometimes additional support from YOTS involved too. No criminal record for young person.  </a:t>
          </a:r>
          <a:endParaRPr lang="en-US" dirty="0"/>
        </a:p>
      </dgm:t>
    </dgm:pt>
    <dgm:pt modelId="{CDB2CBDF-AD7B-430A-A82B-6603B53B73C2}" type="parTrans" cxnId="{4B41311C-9BC2-4C3C-8C12-AF0E453F5046}">
      <dgm:prSet/>
      <dgm:spPr/>
      <dgm:t>
        <a:bodyPr/>
        <a:lstStyle/>
        <a:p>
          <a:endParaRPr lang="en-US"/>
        </a:p>
      </dgm:t>
    </dgm:pt>
    <dgm:pt modelId="{ACA29322-FBDD-4CAF-B8B4-07CCF9762DF0}" type="sibTrans" cxnId="{4B41311C-9BC2-4C3C-8C12-AF0E453F5046}">
      <dgm:prSet/>
      <dgm:spPr/>
      <dgm:t>
        <a:bodyPr/>
        <a:lstStyle/>
        <a:p>
          <a:endParaRPr lang="en-US"/>
        </a:p>
      </dgm:t>
    </dgm:pt>
    <dgm:pt modelId="{C64E78DA-E69E-4379-8E67-38DF6AE9620E}">
      <dgm:prSet/>
      <dgm:spPr/>
      <dgm:t>
        <a:bodyPr/>
        <a:lstStyle/>
        <a:p>
          <a:r>
            <a:rPr lang="en-GB"/>
            <a:t>Youth Caution</a:t>
          </a:r>
          <a:endParaRPr lang="en-US"/>
        </a:p>
      </dgm:t>
    </dgm:pt>
    <dgm:pt modelId="{4CF095FB-128C-4BB3-B445-1CBF78D92B4C}" type="parTrans" cxnId="{D1E1AA90-7DAF-4B7F-8A79-BE96C951E019}">
      <dgm:prSet/>
      <dgm:spPr/>
      <dgm:t>
        <a:bodyPr/>
        <a:lstStyle/>
        <a:p>
          <a:endParaRPr lang="en-US"/>
        </a:p>
      </dgm:t>
    </dgm:pt>
    <dgm:pt modelId="{642030B5-6E17-4DFF-9386-C9412FFB8C8C}" type="sibTrans" cxnId="{D1E1AA90-7DAF-4B7F-8A79-BE96C951E019}">
      <dgm:prSet/>
      <dgm:spPr/>
      <dgm:t>
        <a:bodyPr/>
        <a:lstStyle/>
        <a:p>
          <a:endParaRPr lang="en-US"/>
        </a:p>
      </dgm:t>
    </dgm:pt>
    <dgm:pt modelId="{6772B2D6-7832-4C01-AC2F-A14A1F72DFAA}">
      <dgm:prSet/>
      <dgm:spPr/>
      <dgm:t>
        <a:bodyPr/>
        <a:lstStyle/>
        <a:p>
          <a:r>
            <a:rPr lang="en-GB"/>
            <a:t>Youth Conditional Caution</a:t>
          </a:r>
          <a:endParaRPr lang="en-US"/>
        </a:p>
      </dgm:t>
    </dgm:pt>
    <dgm:pt modelId="{A656F2DE-1893-4EB8-89A6-96CEC81BCCDB}" type="parTrans" cxnId="{DDA21A9F-29FF-4712-8947-55612CE2E5A9}">
      <dgm:prSet/>
      <dgm:spPr/>
      <dgm:t>
        <a:bodyPr/>
        <a:lstStyle/>
        <a:p>
          <a:endParaRPr lang="en-US"/>
        </a:p>
      </dgm:t>
    </dgm:pt>
    <dgm:pt modelId="{B89D0D4F-18D6-4A5B-9443-47FE938B166C}" type="sibTrans" cxnId="{DDA21A9F-29FF-4712-8947-55612CE2E5A9}">
      <dgm:prSet/>
      <dgm:spPr/>
      <dgm:t>
        <a:bodyPr/>
        <a:lstStyle/>
        <a:p>
          <a:endParaRPr lang="en-US"/>
        </a:p>
      </dgm:t>
    </dgm:pt>
    <dgm:pt modelId="{37CD9B5E-A8E4-4D63-8504-029878E49547}">
      <dgm:prSet/>
      <dgm:spPr/>
      <dgm:t>
        <a:bodyPr/>
        <a:lstStyle/>
        <a:p>
          <a:r>
            <a:rPr lang="en-GB"/>
            <a:t>Charge</a:t>
          </a:r>
          <a:endParaRPr lang="en-US"/>
        </a:p>
      </dgm:t>
    </dgm:pt>
    <dgm:pt modelId="{BE824119-5A16-45A3-AF1D-5DFAC206C6EF}" type="parTrans" cxnId="{FB18ADBE-6A2A-4F3E-94F6-6BC09A894C5F}">
      <dgm:prSet/>
      <dgm:spPr/>
      <dgm:t>
        <a:bodyPr/>
        <a:lstStyle/>
        <a:p>
          <a:endParaRPr lang="en-US"/>
        </a:p>
      </dgm:t>
    </dgm:pt>
    <dgm:pt modelId="{375BFF68-3FF3-442D-97CA-7485B7486F5E}" type="sibTrans" cxnId="{FB18ADBE-6A2A-4F3E-94F6-6BC09A894C5F}">
      <dgm:prSet/>
      <dgm:spPr/>
      <dgm:t>
        <a:bodyPr/>
        <a:lstStyle/>
        <a:p>
          <a:endParaRPr lang="en-US"/>
        </a:p>
      </dgm:t>
    </dgm:pt>
    <dgm:pt modelId="{48CF33E7-02F1-4AE9-BCE8-D73388583142}" type="pres">
      <dgm:prSet presAssocID="{7A9B3D97-0069-4C6A-A651-A1D3F308C6B1}" presName="linear" presStyleCnt="0">
        <dgm:presLayoutVars>
          <dgm:animLvl val="lvl"/>
          <dgm:resizeHandles val="exact"/>
        </dgm:presLayoutVars>
      </dgm:prSet>
      <dgm:spPr/>
    </dgm:pt>
    <dgm:pt modelId="{E54A0796-F9DC-418E-944A-4215E6454122}" type="pres">
      <dgm:prSet presAssocID="{5913C01A-F9C5-42AA-ACAF-93AA00397B8D}" presName="parentText" presStyleLbl="node1" presStyleIdx="0" presStyleCnt="1">
        <dgm:presLayoutVars>
          <dgm:chMax val="0"/>
          <dgm:bulletEnabled val="1"/>
        </dgm:presLayoutVars>
      </dgm:prSet>
      <dgm:spPr/>
    </dgm:pt>
    <dgm:pt modelId="{6683D1CB-4114-4067-93A4-246189E47D55}" type="pres">
      <dgm:prSet presAssocID="{5913C01A-F9C5-42AA-ACAF-93AA00397B8D}" presName="childText" presStyleLbl="revTx" presStyleIdx="0" presStyleCnt="1">
        <dgm:presLayoutVars>
          <dgm:bulletEnabled val="1"/>
        </dgm:presLayoutVars>
      </dgm:prSet>
      <dgm:spPr/>
    </dgm:pt>
  </dgm:ptLst>
  <dgm:cxnLst>
    <dgm:cxn modelId="{2D2E1709-40A2-4842-931F-CE971DF16B13}" srcId="{5913C01A-F9C5-42AA-ACAF-93AA00397B8D}" destId="{ED8C3F35-42FC-44A2-8347-0F2258C3065E}" srcOrd="0" destOrd="0" parTransId="{9F4234B8-A5BA-435A-833B-E24A38DF0D8B}" sibTransId="{ED01EC88-DB5E-44F5-82BA-588AB45E565E}"/>
    <dgm:cxn modelId="{D652F60F-7EF7-4DA3-AD59-2DF8C26691A5}" type="presOf" srcId="{37CD9B5E-A8E4-4D63-8504-029878E49547}" destId="{6683D1CB-4114-4067-93A4-246189E47D55}" srcOrd="0" destOrd="4" presId="urn:microsoft.com/office/officeart/2005/8/layout/vList2"/>
    <dgm:cxn modelId="{E13B8817-4137-4B40-AA64-D934E6917936}" type="presOf" srcId="{ED8C3F35-42FC-44A2-8347-0F2258C3065E}" destId="{6683D1CB-4114-4067-93A4-246189E47D55}" srcOrd="0" destOrd="0" presId="urn:microsoft.com/office/officeart/2005/8/layout/vList2"/>
    <dgm:cxn modelId="{4B41311C-9BC2-4C3C-8C12-AF0E453F5046}" srcId="{5913C01A-F9C5-42AA-ACAF-93AA00397B8D}" destId="{B951E685-74C7-432C-B60E-79C0DE2173FF}" srcOrd="1" destOrd="0" parTransId="{CDB2CBDF-AD7B-430A-A82B-6603B53B73C2}" sibTransId="{ACA29322-FBDD-4CAF-B8B4-07CCF9762DF0}"/>
    <dgm:cxn modelId="{0167E128-5331-4F54-AAD9-B3D623B20758}" type="presOf" srcId="{7A9B3D97-0069-4C6A-A651-A1D3F308C6B1}" destId="{48CF33E7-02F1-4AE9-BCE8-D73388583142}" srcOrd="0" destOrd="0" presId="urn:microsoft.com/office/officeart/2005/8/layout/vList2"/>
    <dgm:cxn modelId="{1D9C583B-F625-4798-921E-F210E9D25E19}" srcId="{7A9B3D97-0069-4C6A-A651-A1D3F308C6B1}" destId="{5913C01A-F9C5-42AA-ACAF-93AA00397B8D}" srcOrd="0" destOrd="0" parTransId="{98B447D9-582E-45CC-A611-1726F8F2A2B9}" sibTransId="{5320795C-AE59-456C-89FB-12E4E670474A}"/>
    <dgm:cxn modelId="{D1E1AA90-7DAF-4B7F-8A79-BE96C951E019}" srcId="{5913C01A-F9C5-42AA-ACAF-93AA00397B8D}" destId="{C64E78DA-E69E-4379-8E67-38DF6AE9620E}" srcOrd="2" destOrd="0" parTransId="{4CF095FB-128C-4BB3-B445-1CBF78D92B4C}" sibTransId="{642030B5-6E17-4DFF-9386-C9412FFB8C8C}"/>
    <dgm:cxn modelId="{1B2E549E-DAF1-40A1-958D-96F4427CC5DC}" type="presOf" srcId="{5913C01A-F9C5-42AA-ACAF-93AA00397B8D}" destId="{E54A0796-F9DC-418E-944A-4215E6454122}" srcOrd="0" destOrd="0" presId="urn:microsoft.com/office/officeart/2005/8/layout/vList2"/>
    <dgm:cxn modelId="{DDA21A9F-29FF-4712-8947-55612CE2E5A9}" srcId="{5913C01A-F9C5-42AA-ACAF-93AA00397B8D}" destId="{6772B2D6-7832-4C01-AC2F-A14A1F72DFAA}" srcOrd="3" destOrd="0" parTransId="{A656F2DE-1893-4EB8-89A6-96CEC81BCCDB}" sibTransId="{B89D0D4F-18D6-4A5B-9443-47FE938B166C}"/>
    <dgm:cxn modelId="{32FCC2B5-AD28-40C2-92C3-9424661793E2}" type="presOf" srcId="{B951E685-74C7-432C-B60E-79C0DE2173FF}" destId="{6683D1CB-4114-4067-93A4-246189E47D55}" srcOrd="0" destOrd="1" presId="urn:microsoft.com/office/officeart/2005/8/layout/vList2"/>
    <dgm:cxn modelId="{FB18ADBE-6A2A-4F3E-94F6-6BC09A894C5F}" srcId="{5913C01A-F9C5-42AA-ACAF-93AA00397B8D}" destId="{37CD9B5E-A8E4-4D63-8504-029878E49547}" srcOrd="4" destOrd="0" parTransId="{BE824119-5A16-45A3-AF1D-5DFAC206C6EF}" sibTransId="{375BFF68-3FF3-442D-97CA-7485B7486F5E}"/>
    <dgm:cxn modelId="{A64C60CC-EA10-4DA9-AB6B-F0B62435E7B1}" type="presOf" srcId="{C64E78DA-E69E-4379-8E67-38DF6AE9620E}" destId="{6683D1CB-4114-4067-93A4-246189E47D55}" srcOrd="0" destOrd="2" presId="urn:microsoft.com/office/officeart/2005/8/layout/vList2"/>
    <dgm:cxn modelId="{1E82A4F4-849B-4B8D-B48A-738F22ABC791}" type="presOf" srcId="{6772B2D6-7832-4C01-AC2F-A14A1F72DFAA}" destId="{6683D1CB-4114-4067-93A4-246189E47D55}" srcOrd="0" destOrd="3" presId="urn:microsoft.com/office/officeart/2005/8/layout/vList2"/>
    <dgm:cxn modelId="{91F367F3-1126-4B88-B0D3-7619500A04FC}" type="presParOf" srcId="{48CF33E7-02F1-4AE9-BCE8-D73388583142}" destId="{E54A0796-F9DC-418E-944A-4215E6454122}" srcOrd="0" destOrd="0" presId="urn:microsoft.com/office/officeart/2005/8/layout/vList2"/>
    <dgm:cxn modelId="{DEB68C20-66F1-4554-83FB-A6A492774F7F}" type="presParOf" srcId="{48CF33E7-02F1-4AE9-BCE8-D73388583142}" destId="{6683D1CB-4114-4067-93A4-246189E47D55}"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4D86967-456B-4D26-9B37-173A77E0F76F}"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EDF58FAF-D8BF-4381-A861-ADF88931F31D}">
      <dgm:prSet/>
      <dgm:spPr/>
      <dgm:t>
        <a:bodyPr/>
        <a:lstStyle/>
        <a:p>
          <a:r>
            <a:rPr lang="en-GB" dirty="0">
              <a:solidFill>
                <a:schemeClr val="bg1"/>
              </a:solidFill>
            </a:rPr>
            <a:t>Total number of proven offences committed by youth in 2010/11: 176,5117 </a:t>
          </a:r>
          <a:endParaRPr lang="en-US" dirty="0">
            <a:solidFill>
              <a:schemeClr val="bg1"/>
            </a:solidFill>
          </a:endParaRPr>
        </a:p>
      </dgm:t>
    </dgm:pt>
    <dgm:pt modelId="{004D506C-CA12-44F2-B110-D215B4FA350D}" type="parTrans" cxnId="{BE4F0D47-5297-4774-9B32-867229C8F99E}">
      <dgm:prSet/>
      <dgm:spPr/>
      <dgm:t>
        <a:bodyPr/>
        <a:lstStyle/>
        <a:p>
          <a:endParaRPr lang="en-US"/>
        </a:p>
      </dgm:t>
    </dgm:pt>
    <dgm:pt modelId="{AFA1FBC8-4782-4D6D-B269-53E1D4124E72}" type="sibTrans" cxnId="{BE4F0D47-5297-4774-9B32-867229C8F99E}">
      <dgm:prSet/>
      <dgm:spPr/>
      <dgm:t>
        <a:bodyPr/>
        <a:lstStyle/>
        <a:p>
          <a:endParaRPr lang="en-US"/>
        </a:p>
      </dgm:t>
    </dgm:pt>
    <dgm:pt modelId="{435D88F5-53BE-4486-BDB8-597A7C5EB38B}">
      <dgm:prSet/>
      <dgm:spPr/>
      <dgm:t>
        <a:bodyPr/>
        <a:lstStyle/>
        <a:p>
          <a:r>
            <a:rPr lang="en-GB" dirty="0">
              <a:solidFill>
                <a:schemeClr val="bg1"/>
              </a:solidFill>
            </a:rPr>
            <a:t>Total cost to the country of police and justice for young offenders in 2007-8: approximately £4 billion annually</a:t>
          </a:r>
          <a:endParaRPr lang="en-US" dirty="0">
            <a:solidFill>
              <a:schemeClr val="bg1"/>
            </a:solidFill>
          </a:endParaRPr>
        </a:p>
      </dgm:t>
    </dgm:pt>
    <dgm:pt modelId="{610A58BB-10E5-4B41-A1B2-4BDE7842972B}" type="parTrans" cxnId="{3FC6A820-8EF9-483B-B5D8-D711E9FD1EED}">
      <dgm:prSet/>
      <dgm:spPr/>
      <dgm:t>
        <a:bodyPr/>
        <a:lstStyle/>
        <a:p>
          <a:endParaRPr lang="en-US"/>
        </a:p>
      </dgm:t>
    </dgm:pt>
    <dgm:pt modelId="{489EF5A2-A202-41A0-93F5-8FF4F364D6F6}" type="sibTrans" cxnId="{3FC6A820-8EF9-483B-B5D8-D711E9FD1EED}">
      <dgm:prSet/>
      <dgm:spPr/>
      <dgm:t>
        <a:bodyPr/>
        <a:lstStyle/>
        <a:p>
          <a:endParaRPr lang="en-US"/>
        </a:p>
      </dgm:t>
    </dgm:pt>
    <dgm:pt modelId="{42640F71-45D0-448B-B03B-C9AF75309375}">
      <dgm:prSet/>
      <dgm:spPr/>
      <dgm:t>
        <a:bodyPr/>
        <a:lstStyle/>
        <a:p>
          <a:r>
            <a:rPr lang="en-GB" dirty="0">
              <a:solidFill>
                <a:schemeClr val="bg1"/>
              </a:solidFill>
            </a:rPr>
            <a:t>On 4 August 2011, a police officer shot dead 29-year-old Mark Duggan</a:t>
          </a:r>
          <a:endParaRPr lang="en-US" dirty="0">
            <a:solidFill>
              <a:schemeClr val="bg1"/>
            </a:solidFill>
          </a:endParaRPr>
        </a:p>
      </dgm:t>
    </dgm:pt>
    <dgm:pt modelId="{7EBB28E3-7A4E-4570-AD82-35D7D1699F3A}" type="parTrans" cxnId="{6ED2F31D-8F02-4F00-88FE-0ABB0E83FD81}">
      <dgm:prSet/>
      <dgm:spPr/>
      <dgm:t>
        <a:bodyPr/>
        <a:lstStyle/>
        <a:p>
          <a:endParaRPr lang="en-US"/>
        </a:p>
      </dgm:t>
    </dgm:pt>
    <dgm:pt modelId="{2D5E6428-F68A-47F7-8C55-64C25F38C555}" type="sibTrans" cxnId="{6ED2F31D-8F02-4F00-88FE-0ABB0E83FD81}">
      <dgm:prSet/>
      <dgm:spPr/>
      <dgm:t>
        <a:bodyPr/>
        <a:lstStyle/>
        <a:p>
          <a:endParaRPr lang="en-US"/>
        </a:p>
      </dgm:t>
    </dgm:pt>
    <dgm:pt modelId="{B50D5A9A-641B-41F1-970A-98BDE7805634}">
      <dgm:prSet/>
      <dgm:spPr/>
      <dgm:t>
        <a:bodyPr/>
        <a:lstStyle/>
        <a:p>
          <a:r>
            <a:rPr lang="en-GB" dirty="0">
              <a:solidFill>
                <a:schemeClr val="bg1"/>
              </a:solidFill>
            </a:rPr>
            <a:t>Riots – started 8 August: outbreaks in London areas</a:t>
          </a:r>
          <a:endParaRPr lang="en-US" dirty="0">
            <a:solidFill>
              <a:schemeClr val="bg1"/>
            </a:solidFill>
          </a:endParaRPr>
        </a:p>
      </dgm:t>
    </dgm:pt>
    <dgm:pt modelId="{09530554-01E2-4F12-9C2D-67301B8EE300}" type="parTrans" cxnId="{5928611D-195F-4B73-8246-D8C46F452E59}">
      <dgm:prSet/>
      <dgm:spPr/>
      <dgm:t>
        <a:bodyPr/>
        <a:lstStyle/>
        <a:p>
          <a:endParaRPr lang="en-US"/>
        </a:p>
      </dgm:t>
    </dgm:pt>
    <dgm:pt modelId="{2ACD4563-5AEE-4B5B-A485-B5239FB301E9}" type="sibTrans" cxnId="{5928611D-195F-4B73-8246-D8C46F452E59}">
      <dgm:prSet/>
      <dgm:spPr/>
      <dgm:t>
        <a:bodyPr/>
        <a:lstStyle/>
        <a:p>
          <a:endParaRPr lang="en-US"/>
        </a:p>
      </dgm:t>
    </dgm:pt>
    <dgm:pt modelId="{8D4023DA-FD5A-4341-9924-AD3C102965F6}">
      <dgm:prSet/>
      <dgm:spPr/>
      <dgm:t>
        <a:bodyPr/>
        <a:lstStyle/>
        <a:p>
          <a:r>
            <a:rPr lang="en-GB" dirty="0">
              <a:solidFill>
                <a:schemeClr val="bg1"/>
              </a:solidFill>
            </a:rPr>
            <a:t>Similar riots were reported in Birmingham, Bristol, Gillingham and Nottingham</a:t>
          </a:r>
          <a:endParaRPr lang="en-US" dirty="0">
            <a:solidFill>
              <a:schemeClr val="bg1"/>
            </a:solidFill>
          </a:endParaRPr>
        </a:p>
      </dgm:t>
    </dgm:pt>
    <dgm:pt modelId="{C1DA9E62-55E2-455A-8EC4-912A110645EE}" type="parTrans" cxnId="{D2874205-E843-406B-AEAC-A18A582A5E46}">
      <dgm:prSet/>
      <dgm:spPr/>
      <dgm:t>
        <a:bodyPr/>
        <a:lstStyle/>
        <a:p>
          <a:endParaRPr lang="en-US"/>
        </a:p>
      </dgm:t>
    </dgm:pt>
    <dgm:pt modelId="{EE28EAEB-5AA8-4ED1-B16C-D849F9F9CB5C}" type="sibTrans" cxnId="{D2874205-E843-406B-AEAC-A18A582A5E46}">
      <dgm:prSet/>
      <dgm:spPr/>
      <dgm:t>
        <a:bodyPr/>
        <a:lstStyle/>
        <a:p>
          <a:endParaRPr lang="en-US"/>
        </a:p>
      </dgm:t>
    </dgm:pt>
    <dgm:pt modelId="{B904300B-3705-465E-A192-835371B55C1B}">
      <dgm:prSet/>
      <dgm:spPr/>
      <dgm:t>
        <a:bodyPr/>
        <a:lstStyle/>
        <a:p>
          <a:r>
            <a:rPr lang="en-GB" dirty="0">
              <a:solidFill>
                <a:schemeClr val="bg1"/>
              </a:solidFill>
            </a:rPr>
            <a:t>Areas effected by widespread looting, arson and violence</a:t>
          </a:r>
          <a:endParaRPr lang="en-US" dirty="0">
            <a:solidFill>
              <a:schemeClr val="bg1"/>
            </a:solidFill>
          </a:endParaRPr>
        </a:p>
      </dgm:t>
    </dgm:pt>
    <dgm:pt modelId="{4B7D5E37-3D1F-4CB2-9633-50FAB00B4E18}" type="parTrans" cxnId="{56B12BA3-B817-4830-9ED8-5EB65A0E8280}">
      <dgm:prSet/>
      <dgm:spPr/>
      <dgm:t>
        <a:bodyPr/>
        <a:lstStyle/>
        <a:p>
          <a:endParaRPr lang="en-US"/>
        </a:p>
      </dgm:t>
    </dgm:pt>
    <dgm:pt modelId="{10BCB7B1-4CCD-40E0-8F89-7E73BBF3698E}" type="sibTrans" cxnId="{56B12BA3-B817-4830-9ED8-5EB65A0E8280}">
      <dgm:prSet/>
      <dgm:spPr/>
      <dgm:t>
        <a:bodyPr/>
        <a:lstStyle/>
        <a:p>
          <a:endParaRPr lang="en-US"/>
        </a:p>
      </dgm:t>
    </dgm:pt>
    <dgm:pt modelId="{5FB1E74F-098D-4AA8-90C7-49DDDBAF85BA}">
      <dgm:prSet/>
      <dgm:spPr/>
      <dgm:t>
        <a:bodyPr/>
        <a:lstStyle/>
        <a:p>
          <a:r>
            <a:rPr lang="en-GB" dirty="0">
              <a:solidFill>
                <a:schemeClr val="bg1"/>
              </a:solidFill>
            </a:rPr>
            <a:t>Est. £200 Million in damages</a:t>
          </a:r>
          <a:endParaRPr lang="en-US" dirty="0">
            <a:solidFill>
              <a:schemeClr val="bg1"/>
            </a:solidFill>
          </a:endParaRPr>
        </a:p>
      </dgm:t>
    </dgm:pt>
    <dgm:pt modelId="{CA0F94C2-DCBE-47C6-8021-B055AD4AE988}" type="parTrans" cxnId="{003A1CE0-3696-46F0-B8B1-C91AF1D73EDA}">
      <dgm:prSet/>
      <dgm:spPr/>
      <dgm:t>
        <a:bodyPr/>
        <a:lstStyle/>
        <a:p>
          <a:endParaRPr lang="en-US"/>
        </a:p>
      </dgm:t>
    </dgm:pt>
    <dgm:pt modelId="{01D3A1BB-01C6-47FD-9EF0-5C3767B795FB}" type="sibTrans" cxnId="{003A1CE0-3696-46F0-B8B1-C91AF1D73EDA}">
      <dgm:prSet/>
      <dgm:spPr/>
      <dgm:t>
        <a:bodyPr/>
        <a:lstStyle/>
        <a:p>
          <a:endParaRPr lang="en-US"/>
        </a:p>
      </dgm:t>
    </dgm:pt>
    <dgm:pt modelId="{21C4705C-FE38-451B-8500-56AD8BE234C4}">
      <dgm:prSet/>
      <dgm:spPr/>
      <dgm:t>
        <a:bodyPr/>
        <a:lstStyle/>
        <a:p>
          <a:r>
            <a:rPr lang="en-GB" dirty="0">
              <a:solidFill>
                <a:schemeClr val="bg1"/>
              </a:solidFill>
            </a:rPr>
            <a:t>Govt. - Riots Communities and Victims Panel, which blamed the breakdown of families and lack of character in the young, rather than structural issues.</a:t>
          </a:r>
          <a:endParaRPr lang="en-US" dirty="0">
            <a:solidFill>
              <a:schemeClr val="bg1"/>
            </a:solidFill>
          </a:endParaRPr>
        </a:p>
      </dgm:t>
    </dgm:pt>
    <dgm:pt modelId="{381F127B-78EF-47E3-A94E-8133C66F2464}" type="parTrans" cxnId="{79796886-5F2A-494E-B01B-2FB4463E17BA}">
      <dgm:prSet/>
      <dgm:spPr/>
      <dgm:t>
        <a:bodyPr/>
        <a:lstStyle/>
        <a:p>
          <a:endParaRPr lang="en-US"/>
        </a:p>
      </dgm:t>
    </dgm:pt>
    <dgm:pt modelId="{20C40667-B91B-4ACA-A600-49B7CCBB5C76}" type="sibTrans" cxnId="{79796886-5F2A-494E-B01B-2FB4463E17BA}">
      <dgm:prSet/>
      <dgm:spPr/>
      <dgm:t>
        <a:bodyPr/>
        <a:lstStyle/>
        <a:p>
          <a:endParaRPr lang="en-US"/>
        </a:p>
      </dgm:t>
    </dgm:pt>
    <dgm:pt modelId="{6806ACB1-A2AD-4A85-B02A-DA6ED3A1E938}">
      <dgm:prSet/>
      <dgm:spPr/>
      <dgm:t>
        <a:bodyPr/>
        <a:lstStyle/>
        <a:p>
          <a:r>
            <a:rPr lang="en-GB" dirty="0">
              <a:solidFill>
                <a:schemeClr val="bg1"/>
              </a:solidFill>
            </a:rPr>
            <a:t>Met. Police asked for the community to work out, with the police, ways to reduce the impact of stop and search</a:t>
          </a:r>
          <a:endParaRPr lang="en-US" dirty="0">
            <a:solidFill>
              <a:schemeClr val="bg1"/>
            </a:solidFill>
          </a:endParaRPr>
        </a:p>
      </dgm:t>
    </dgm:pt>
    <dgm:pt modelId="{4E52210C-BC78-45A8-A293-72C9B56420F4}" type="parTrans" cxnId="{E9843AF5-CEC9-4CF2-B3F4-25D552BE6065}">
      <dgm:prSet/>
      <dgm:spPr/>
      <dgm:t>
        <a:bodyPr/>
        <a:lstStyle/>
        <a:p>
          <a:endParaRPr lang="en-US"/>
        </a:p>
      </dgm:t>
    </dgm:pt>
    <dgm:pt modelId="{C12DAF21-43A5-406D-8CA5-C1A9BBFF02DE}" type="sibTrans" cxnId="{E9843AF5-CEC9-4CF2-B3F4-25D552BE6065}">
      <dgm:prSet/>
      <dgm:spPr/>
      <dgm:t>
        <a:bodyPr/>
        <a:lstStyle/>
        <a:p>
          <a:endParaRPr lang="en-US"/>
        </a:p>
      </dgm:t>
    </dgm:pt>
    <dgm:pt modelId="{212CD81A-DD5E-4131-82EC-25AAF6CFE959}" type="pres">
      <dgm:prSet presAssocID="{24D86967-456B-4D26-9B37-173A77E0F76F}" presName="diagram" presStyleCnt="0">
        <dgm:presLayoutVars>
          <dgm:dir/>
          <dgm:resizeHandles val="exact"/>
        </dgm:presLayoutVars>
      </dgm:prSet>
      <dgm:spPr/>
    </dgm:pt>
    <dgm:pt modelId="{17EC3D6E-AFB5-4AF2-AABA-BF6EB228CE5A}" type="pres">
      <dgm:prSet presAssocID="{EDF58FAF-D8BF-4381-A861-ADF88931F31D}" presName="node" presStyleLbl="node1" presStyleIdx="0" presStyleCnt="9">
        <dgm:presLayoutVars>
          <dgm:bulletEnabled val="1"/>
        </dgm:presLayoutVars>
      </dgm:prSet>
      <dgm:spPr/>
    </dgm:pt>
    <dgm:pt modelId="{3DF91336-E7C4-4670-9BFA-D1160E2DD083}" type="pres">
      <dgm:prSet presAssocID="{AFA1FBC8-4782-4D6D-B269-53E1D4124E72}" presName="sibTrans" presStyleCnt="0"/>
      <dgm:spPr/>
    </dgm:pt>
    <dgm:pt modelId="{F1F35D72-84A6-483B-A7EB-996E5D83AD89}" type="pres">
      <dgm:prSet presAssocID="{435D88F5-53BE-4486-BDB8-597A7C5EB38B}" presName="node" presStyleLbl="node1" presStyleIdx="1" presStyleCnt="9">
        <dgm:presLayoutVars>
          <dgm:bulletEnabled val="1"/>
        </dgm:presLayoutVars>
      </dgm:prSet>
      <dgm:spPr/>
    </dgm:pt>
    <dgm:pt modelId="{233A6894-0F59-4F0C-A98E-82D49AAB7345}" type="pres">
      <dgm:prSet presAssocID="{489EF5A2-A202-41A0-93F5-8FF4F364D6F6}" presName="sibTrans" presStyleCnt="0"/>
      <dgm:spPr/>
    </dgm:pt>
    <dgm:pt modelId="{9F890E84-EED2-43FE-8EBD-886DBDD64937}" type="pres">
      <dgm:prSet presAssocID="{42640F71-45D0-448B-B03B-C9AF75309375}" presName="node" presStyleLbl="node1" presStyleIdx="2" presStyleCnt="9">
        <dgm:presLayoutVars>
          <dgm:bulletEnabled val="1"/>
        </dgm:presLayoutVars>
      </dgm:prSet>
      <dgm:spPr/>
    </dgm:pt>
    <dgm:pt modelId="{6D333136-8EFC-4FC0-B67B-5BE4C8478C78}" type="pres">
      <dgm:prSet presAssocID="{2D5E6428-F68A-47F7-8C55-64C25F38C555}" presName="sibTrans" presStyleCnt="0"/>
      <dgm:spPr/>
    </dgm:pt>
    <dgm:pt modelId="{9838B9A6-334D-46B4-B059-169657C2233C}" type="pres">
      <dgm:prSet presAssocID="{B50D5A9A-641B-41F1-970A-98BDE7805634}" presName="node" presStyleLbl="node1" presStyleIdx="3" presStyleCnt="9">
        <dgm:presLayoutVars>
          <dgm:bulletEnabled val="1"/>
        </dgm:presLayoutVars>
      </dgm:prSet>
      <dgm:spPr/>
    </dgm:pt>
    <dgm:pt modelId="{B8354306-60F8-45C3-A85E-5BB69045376D}" type="pres">
      <dgm:prSet presAssocID="{2ACD4563-5AEE-4B5B-A485-B5239FB301E9}" presName="sibTrans" presStyleCnt="0"/>
      <dgm:spPr/>
    </dgm:pt>
    <dgm:pt modelId="{3CE0D116-C89A-437C-B4DE-9A43ADD008C8}" type="pres">
      <dgm:prSet presAssocID="{8D4023DA-FD5A-4341-9924-AD3C102965F6}" presName="node" presStyleLbl="node1" presStyleIdx="4" presStyleCnt="9">
        <dgm:presLayoutVars>
          <dgm:bulletEnabled val="1"/>
        </dgm:presLayoutVars>
      </dgm:prSet>
      <dgm:spPr/>
    </dgm:pt>
    <dgm:pt modelId="{142A948D-E7DC-4533-9A99-7129EC1283BD}" type="pres">
      <dgm:prSet presAssocID="{EE28EAEB-5AA8-4ED1-B16C-D849F9F9CB5C}" presName="sibTrans" presStyleCnt="0"/>
      <dgm:spPr/>
    </dgm:pt>
    <dgm:pt modelId="{515A086C-037C-4BAA-8B06-523F76B3CF93}" type="pres">
      <dgm:prSet presAssocID="{B904300B-3705-465E-A192-835371B55C1B}" presName="node" presStyleLbl="node1" presStyleIdx="5" presStyleCnt="9">
        <dgm:presLayoutVars>
          <dgm:bulletEnabled val="1"/>
        </dgm:presLayoutVars>
      </dgm:prSet>
      <dgm:spPr/>
    </dgm:pt>
    <dgm:pt modelId="{C749D930-4E00-491F-9250-9DC6DD2825C9}" type="pres">
      <dgm:prSet presAssocID="{10BCB7B1-4CCD-40E0-8F89-7E73BBF3698E}" presName="sibTrans" presStyleCnt="0"/>
      <dgm:spPr/>
    </dgm:pt>
    <dgm:pt modelId="{2ADD5B93-12CB-4955-8BC1-9DF050484FD5}" type="pres">
      <dgm:prSet presAssocID="{5FB1E74F-098D-4AA8-90C7-49DDDBAF85BA}" presName="node" presStyleLbl="node1" presStyleIdx="6" presStyleCnt="9">
        <dgm:presLayoutVars>
          <dgm:bulletEnabled val="1"/>
        </dgm:presLayoutVars>
      </dgm:prSet>
      <dgm:spPr/>
    </dgm:pt>
    <dgm:pt modelId="{156EE42F-0945-4799-A654-154636A7F4EF}" type="pres">
      <dgm:prSet presAssocID="{01D3A1BB-01C6-47FD-9EF0-5C3767B795FB}" presName="sibTrans" presStyleCnt="0"/>
      <dgm:spPr/>
    </dgm:pt>
    <dgm:pt modelId="{A0539B22-65D4-4631-8B18-4575F1FB85EC}" type="pres">
      <dgm:prSet presAssocID="{21C4705C-FE38-451B-8500-56AD8BE234C4}" presName="node" presStyleLbl="node1" presStyleIdx="7" presStyleCnt="9">
        <dgm:presLayoutVars>
          <dgm:bulletEnabled val="1"/>
        </dgm:presLayoutVars>
      </dgm:prSet>
      <dgm:spPr/>
    </dgm:pt>
    <dgm:pt modelId="{6BC7A9C3-865C-40D8-B795-9F2455080C7F}" type="pres">
      <dgm:prSet presAssocID="{20C40667-B91B-4ACA-A600-49B7CCBB5C76}" presName="sibTrans" presStyleCnt="0"/>
      <dgm:spPr/>
    </dgm:pt>
    <dgm:pt modelId="{E2E6AAAB-ED57-4D11-B7D5-206D6B802D4E}" type="pres">
      <dgm:prSet presAssocID="{6806ACB1-A2AD-4A85-B02A-DA6ED3A1E938}" presName="node" presStyleLbl="node1" presStyleIdx="8" presStyleCnt="9">
        <dgm:presLayoutVars>
          <dgm:bulletEnabled val="1"/>
        </dgm:presLayoutVars>
      </dgm:prSet>
      <dgm:spPr/>
    </dgm:pt>
  </dgm:ptLst>
  <dgm:cxnLst>
    <dgm:cxn modelId="{D2874205-E843-406B-AEAC-A18A582A5E46}" srcId="{24D86967-456B-4D26-9B37-173A77E0F76F}" destId="{8D4023DA-FD5A-4341-9924-AD3C102965F6}" srcOrd="4" destOrd="0" parTransId="{C1DA9E62-55E2-455A-8EC4-912A110645EE}" sibTransId="{EE28EAEB-5AA8-4ED1-B16C-D849F9F9CB5C}"/>
    <dgm:cxn modelId="{61442D19-923C-4A29-B8D3-670AC3292E6C}" type="presOf" srcId="{B904300B-3705-465E-A192-835371B55C1B}" destId="{515A086C-037C-4BAA-8B06-523F76B3CF93}" srcOrd="0" destOrd="0" presId="urn:microsoft.com/office/officeart/2005/8/layout/default"/>
    <dgm:cxn modelId="{5928611D-195F-4B73-8246-D8C46F452E59}" srcId="{24D86967-456B-4D26-9B37-173A77E0F76F}" destId="{B50D5A9A-641B-41F1-970A-98BDE7805634}" srcOrd="3" destOrd="0" parTransId="{09530554-01E2-4F12-9C2D-67301B8EE300}" sibTransId="{2ACD4563-5AEE-4B5B-A485-B5239FB301E9}"/>
    <dgm:cxn modelId="{6ED2F31D-8F02-4F00-88FE-0ABB0E83FD81}" srcId="{24D86967-456B-4D26-9B37-173A77E0F76F}" destId="{42640F71-45D0-448B-B03B-C9AF75309375}" srcOrd="2" destOrd="0" parTransId="{7EBB28E3-7A4E-4570-AD82-35D7D1699F3A}" sibTransId="{2D5E6428-F68A-47F7-8C55-64C25F38C555}"/>
    <dgm:cxn modelId="{3FC6A820-8EF9-483B-B5D8-D711E9FD1EED}" srcId="{24D86967-456B-4D26-9B37-173A77E0F76F}" destId="{435D88F5-53BE-4486-BDB8-597A7C5EB38B}" srcOrd="1" destOrd="0" parTransId="{610A58BB-10E5-4B41-A1B2-4BDE7842972B}" sibTransId="{489EF5A2-A202-41A0-93F5-8FF4F364D6F6}"/>
    <dgm:cxn modelId="{13F36621-5AFB-482D-AEB8-62A1B323BAC2}" type="presOf" srcId="{435D88F5-53BE-4486-BDB8-597A7C5EB38B}" destId="{F1F35D72-84A6-483B-A7EB-996E5D83AD89}" srcOrd="0" destOrd="0" presId="urn:microsoft.com/office/officeart/2005/8/layout/default"/>
    <dgm:cxn modelId="{C0111134-D2CA-4509-B627-3C8334547ED3}" type="presOf" srcId="{24D86967-456B-4D26-9B37-173A77E0F76F}" destId="{212CD81A-DD5E-4131-82EC-25AAF6CFE959}" srcOrd="0" destOrd="0" presId="urn:microsoft.com/office/officeart/2005/8/layout/default"/>
    <dgm:cxn modelId="{B6C8185D-832F-4188-B1A3-48E609697ECD}" type="presOf" srcId="{21C4705C-FE38-451B-8500-56AD8BE234C4}" destId="{A0539B22-65D4-4631-8B18-4575F1FB85EC}" srcOrd="0" destOrd="0" presId="urn:microsoft.com/office/officeart/2005/8/layout/default"/>
    <dgm:cxn modelId="{68E89965-F659-46A3-97B9-3D6759A16EE2}" type="presOf" srcId="{42640F71-45D0-448B-B03B-C9AF75309375}" destId="{9F890E84-EED2-43FE-8EBD-886DBDD64937}" srcOrd="0" destOrd="0" presId="urn:microsoft.com/office/officeart/2005/8/layout/default"/>
    <dgm:cxn modelId="{BE4F0D47-5297-4774-9B32-867229C8F99E}" srcId="{24D86967-456B-4D26-9B37-173A77E0F76F}" destId="{EDF58FAF-D8BF-4381-A861-ADF88931F31D}" srcOrd="0" destOrd="0" parTransId="{004D506C-CA12-44F2-B110-D215B4FA350D}" sibTransId="{AFA1FBC8-4782-4D6D-B269-53E1D4124E72}"/>
    <dgm:cxn modelId="{BF038E68-3851-488E-9E49-8A0121F132D2}" type="presOf" srcId="{EDF58FAF-D8BF-4381-A861-ADF88931F31D}" destId="{17EC3D6E-AFB5-4AF2-AABA-BF6EB228CE5A}" srcOrd="0" destOrd="0" presId="urn:microsoft.com/office/officeart/2005/8/layout/default"/>
    <dgm:cxn modelId="{79796886-5F2A-494E-B01B-2FB4463E17BA}" srcId="{24D86967-456B-4D26-9B37-173A77E0F76F}" destId="{21C4705C-FE38-451B-8500-56AD8BE234C4}" srcOrd="7" destOrd="0" parTransId="{381F127B-78EF-47E3-A94E-8133C66F2464}" sibTransId="{20C40667-B91B-4ACA-A600-49B7CCBB5C76}"/>
    <dgm:cxn modelId="{56B12BA3-B817-4830-9ED8-5EB65A0E8280}" srcId="{24D86967-456B-4D26-9B37-173A77E0F76F}" destId="{B904300B-3705-465E-A192-835371B55C1B}" srcOrd="5" destOrd="0" parTransId="{4B7D5E37-3D1F-4CB2-9633-50FAB00B4E18}" sibTransId="{10BCB7B1-4CCD-40E0-8F89-7E73BBF3698E}"/>
    <dgm:cxn modelId="{E1E3D7A8-6875-4217-A998-B14052C3DFCC}" type="presOf" srcId="{B50D5A9A-641B-41F1-970A-98BDE7805634}" destId="{9838B9A6-334D-46B4-B059-169657C2233C}" srcOrd="0" destOrd="0" presId="urn:microsoft.com/office/officeart/2005/8/layout/default"/>
    <dgm:cxn modelId="{C7FE43C9-C3B7-416D-9137-B82CB4F7C0EC}" type="presOf" srcId="{6806ACB1-A2AD-4A85-B02A-DA6ED3A1E938}" destId="{E2E6AAAB-ED57-4D11-B7D5-206D6B802D4E}" srcOrd="0" destOrd="0" presId="urn:microsoft.com/office/officeart/2005/8/layout/default"/>
    <dgm:cxn modelId="{003A1CE0-3696-46F0-B8B1-C91AF1D73EDA}" srcId="{24D86967-456B-4D26-9B37-173A77E0F76F}" destId="{5FB1E74F-098D-4AA8-90C7-49DDDBAF85BA}" srcOrd="6" destOrd="0" parTransId="{CA0F94C2-DCBE-47C6-8021-B055AD4AE988}" sibTransId="{01D3A1BB-01C6-47FD-9EF0-5C3767B795FB}"/>
    <dgm:cxn modelId="{2569F4F0-9558-4A1A-9281-E212953A1A13}" type="presOf" srcId="{8D4023DA-FD5A-4341-9924-AD3C102965F6}" destId="{3CE0D116-C89A-437C-B4DE-9A43ADD008C8}" srcOrd="0" destOrd="0" presId="urn:microsoft.com/office/officeart/2005/8/layout/default"/>
    <dgm:cxn modelId="{E9843AF5-CEC9-4CF2-B3F4-25D552BE6065}" srcId="{24D86967-456B-4D26-9B37-173A77E0F76F}" destId="{6806ACB1-A2AD-4A85-B02A-DA6ED3A1E938}" srcOrd="8" destOrd="0" parTransId="{4E52210C-BC78-45A8-A293-72C9B56420F4}" sibTransId="{C12DAF21-43A5-406D-8CA5-C1A9BBFF02DE}"/>
    <dgm:cxn modelId="{83A0F1FF-DAF7-40FA-84F6-18A655210839}" type="presOf" srcId="{5FB1E74F-098D-4AA8-90C7-49DDDBAF85BA}" destId="{2ADD5B93-12CB-4955-8BC1-9DF050484FD5}" srcOrd="0" destOrd="0" presId="urn:microsoft.com/office/officeart/2005/8/layout/default"/>
    <dgm:cxn modelId="{FBF0FCA6-DD2F-4C32-86CC-34B248E4C1D5}" type="presParOf" srcId="{212CD81A-DD5E-4131-82EC-25AAF6CFE959}" destId="{17EC3D6E-AFB5-4AF2-AABA-BF6EB228CE5A}" srcOrd="0" destOrd="0" presId="urn:microsoft.com/office/officeart/2005/8/layout/default"/>
    <dgm:cxn modelId="{D7CC2573-69E7-4017-B626-E570F852D0CE}" type="presParOf" srcId="{212CD81A-DD5E-4131-82EC-25AAF6CFE959}" destId="{3DF91336-E7C4-4670-9BFA-D1160E2DD083}" srcOrd="1" destOrd="0" presId="urn:microsoft.com/office/officeart/2005/8/layout/default"/>
    <dgm:cxn modelId="{7B67A861-A9CB-4531-8521-27493DA63461}" type="presParOf" srcId="{212CD81A-DD5E-4131-82EC-25AAF6CFE959}" destId="{F1F35D72-84A6-483B-A7EB-996E5D83AD89}" srcOrd="2" destOrd="0" presId="urn:microsoft.com/office/officeart/2005/8/layout/default"/>
    <dgm:cxn modelId="{C45172F2-3628-420A-BFE2-882F369E3AD8}" type="presParOf" srcId="{212CD81A-DD5E-4131-82EC-25AAF6CFE959}" destId="{233A6894-0F59-4F0C-A98E-82D49AAB7345}" srcOrd="3" destOrd="0" presId="urn:microsoft.com/office/officeart/2005/8/layout/default"/>
    <dgm:cxn modelId="{EA37608F-4814-4F98-9B3A-F00A08A3DFDA}" type="presParOf" srcId="{212CD81A-DD5E-4131-82EC-25AAF6CFE959}" destId="{9F890E84-EED2-43FE-8EBD-886DBDD64937}" srcOrd="4" destOrd="0" presId="urn:microsoft.com/office/officeart/2005/8/layout/default"/>
    <dgm:cxn modelId="{C12CD2AD-1C87-42CD-AA64-3BE1AFEF008A}" type="presParOf" srcId="{212CD81A-DD5E-4131-82EC-25AAF6CFE959}" destId="{6D333136-8EFC-4FC0-B67B-5BE4C8478C78}" srcOrd="5" destOrd="0" presId="urn:microsoft.com/office/officeart/2005/8/layout/default"/>
    <dgm:cxn modelId="{A761DD54-C743-469E-9CB1-D45BD49E1038}" type="presParOf" srcId="{212CD81A-DD5E-4131-82EC-25AAF6CFE959}" destId="{9838B9A6-334D-46B4-B059-169657C2233C}" srcOrd="6" destOrd="0" presId="urn:microsoft.com/office/officeart/2005/8/layout/default"/>
    <dgm:cxn modelId="{DCBCEE9E-F663-40E4-A718-57FB864D660C}" type="presParOf" srcId="{212CD81A-DD5E-4131-82EC-25AAF6CFE959}" destId="{B8354306-60F8-45C3-A85E-5BB69045376D}" srcOrd="7" destOrd="0" presId="urn:microsoft.com/office/officeart/2005/8/layout/default"/>
    <dgm:cxn modelId="{87630B98-E8D9-4241-A7BB-1335510F0BFE}" type="presParOf" srcId="{212CD81A-DD5E-4131-82EC-25AAF6CFE959}" destId="{3CE0D116-C89A-437C-B4DE-9A43ADD008C8}" srcOrd="8" destOrd="0" presId="urn:microsoft.com/office/officeart/2005/8/layout/default"/>
    <dgm:cxn modelId="{CAFFD211-48AD-4BF3-A55C-05E5B9B6379C}" type="presParOf" srcId="{212CD81A-DD5E-4131-82EC-25AAF6CFE959}" destId="{142A948D-E7DC-4533-9A99-7129EC1283BD}" srcOrd="9" destOrd="0" presId="urn:microsoft.com/office/officeart/2005/8/layout/default"/>
    <dgm:cxn modelId="{890EFA63-D5B3-4CB3-8820-5A4018F29A1D}" type="presParOf" srcId="{212CD81A-DD5E-4131-82EC-25AAF6CFE959}" destId="{515A086C-037C-4BAA-8B06-523F76B3CF93}" srcOrd="10" destOrd="0" presId="urn:microsoft.com/office/officeart/2005/8/layout/default"/>
    <dgm:cxn modelId="{081534AE-560F-48AD-AF68-5F78980A709E}" type="presParOf" srcId="{212CD81A-DD5E-4131-82EC-25AAF6CFE959}" destId="{C749D930-4E00-491F-9250-9DC6DD2825C9}" srcOrd="11" destOrd="0" presId="urn:microsoft.com/office/officeart/2005/8/layout/default"/>
    <dgm:cxn modelId="{091F2174-F8DE-4C9D-976C-834ED53CCBDE}" type="presParOf" srcId="{212CD81A-DD5E-4131-82EC-25AAF6CFE959}" destId="{2ADD5B93-12CB-4955-8BC1-9DF050484FD5}" srcOrd="12" destOrd="0" presId="urn:microsoft.com/office/officeart/2005/8/layout/default"/>
    <dgm:cxn modelId="{FF50B11C-28FF-43D9-A85F-1981020CC3A1}" type="presParOf" srcId="{212CD81A-DD5E-4131-82EC-25AAF6CFE959}" destId="{156EE42F-0945-4799-A654-154636A7F4EF}" srcOrd="13" destOrd="0" presId="urn:microsoft.com/office/officeart/2005/8/layout/default"/>
    <dgm:cxn modelId="{F48A65C2-710A-4A45-9D3B-DB053301570F}" type="presParOf" srcId="{212CD81A-DD5E-4131-82EC-25AAF6CFE959}" destId="{A0539B22-65D4-4631-8B18-4575F1FB85EC}" srcOrd="14" destOrd="0" presId="urn:microsoft.com/office/officeart/2005/8/layout/default"/>
    <dgm:cxn modelId="{96776250-3D5E-4907-B623-7D92F62781B0}" type="presParOf" srcId="{212CD81A-DD5E-4131-82EC-25AAF6CFE959}" destId="{6BC7A9C3-865C-40D8-B795-9F2455080C7F}" srcOrd="15" destOrd="0" presId="urn:microsoft.com/office/officeart/2005/8/layout/default"/>
    <dgm:cxn modelId="{E76175FC-634C-4AA1-9235-633F578FF5E9}" type="presParOf" srcId="{212CD81A-DD5E-4131-82EC-25AAF6CFE959}" destId="{E2E6AAAB-ED57-4D11-B7D5-206D6B802D4E}" srcOrd="1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9AD8BA-06E2-4679-85E4-402108D19E6D}">
      <dsp:nvSpPr>
        <dsp:cNvPr id="0" name=""/>
        <dsp:cNvSpPr/>
      </dsp:nvSpPr>
      <dsp:spPr>
        <a:xfrm>
          <a:off x="0" y="675"/>
          <a:ext cx="5175384"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5D8F2D-452F-4814-92A5-8B5ABF458F2A}">
      <dsp:nvSpPr>
        <dsp:cNvPr id="0" name=""/>
        <dsp:cNvSpPr/>
      </dsp:nvSpPr>
      <dsp:spPr>
        <a:xfrm>
          <a:off x="0" y="675"/>
          <a:ext cx="5175384"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a:t>England and Wales is 10 years old.</a:t>
          </a:r>
          <a:endParaRPr lang="en-US" sz="3100" kern="1200"/>
        </a:p>
      </dsp:txBody>
      <dsp:txXfrm>
        <a:off x="0" y="675"/>
        <a:ext cx="5175384" cy="1106957"/>
      </dsp:txXfrm>
    </dsp:sp>
    <dsp:sp modelId="{305D2F6F-3870-42D6-8097-8D16E7D3DECA}">
      <dsp:nvSpPr>
        <dsp:cNvPr id="0" name=""/>
        <dsp:cNvSpPr/>
      </dsp:nvSpPr>
      <dsp:spPr>
        <a:xfrm>
          <a:off x="0" y="1107633"/>
          <a:ext cx="5175384" cy="0"/>
        </a:xfrm>
        <a:prstGeom prst="line">
          <a:avLst/>
        </a:prstGeom>
        <a:solidFill>
          <a:schemeClr val="accent2">
            <a:hueOff val="-363841"/>
            <a:satOff val="-20982"/>
            <a:lumOff val="2157"/>
            <a:alphaOff val="0"/>
          </a:schemeClr>
        </a:solidFill>
        <a:ln w="12700" cap="flat" cmpd="sng" algn="ctr">
          <a:solidFill>
            <a:schemeClr val="accent2">
              <a:hueOff val="-363841"/>
              <a:satOff val="-20982"/>
              <a:lumOff val="215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8C80361-41D6-4E9A-B526-F147489EEA57}">
      <dsp:nvSpPr>
        <dsp:cNvPr id="0" name=""/>
        <dsp:cNvSpPr/>
      </dsp:nvSpPr>
      <dsp:spPr>
        <a:xfrm>
          <a:off x="0" y="1107633"/>
          <a:ext cx="5175384"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a:t>Children under 10 cannot be charged but can be given a:</a:t>
          </a:r>
          <a:endParaRPr lang="en-US" sz="3100" kern="1200"/>
        </a:p>
      </dsp:txBody>
      <dsp:txXfrm>
        <a:off x="0" y="1107633"/>
        <a:ext cx="5175384" cy="1106957"/>
      </dsp:txXfrm>
    </dsp:sp>
    <dsp:sp modelId="{CB68CB73-F401-44C0-A940-0DA85AA131D9}">
      <dsp:nvSpPr>
        <dsp:cNvPr id="0" name=""/>
        <dsp:cNvSpPr/>
      </dsp:nvSpPr>
      <dsp:spPr>
        <a:xfrm>
          <a:off x="0" y="2214591"/>
          <a:ext cx="5175384"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93E328-A447-4110-95A1-5EDFF1360A0F}">
      <dsp:nvSpPr>
        <dsp:cNvPr id="0" name=""/>
        <dsp:cNvSpPr/>
      </dsp:nvSpPr>
      <dsp:spPr>
        <a:xfrm>
          <a:off x="0" y="2214591"/>
          <a:ext cx="5175384"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a:t>Local Child Curfew</a:t>
          </a:r>
          <a:endParaRPr lang="en-US" sz="3100" kern="1200"/>
        </a:p>
      </dsp:txBody>
      <dsp:txXfrm>
        <a:off x="0" y="2214591"/>
        <a:ext cx="5175384" cy="1106957"/>
      </dsp:txXfrm>
    </dsp:sp>
    <dsp:sp modelId="{304168FB-2EE5-453E-B97E-D5918D0BD0C6}">
      <dsp:nvSpPr>
        <dsp:cNvPr id="0" name=""/>
        <dsp:cNvSpPr/>
      </dsp:nvSpPr>
      <dsp:spPr>
        <a:xfrm>
          <a:off x="0" y="3321549"/>
          <a:ext cx="5175384" cy="0"/>
        </a:xfrm>
        <a:prstGeom prst="line">
          <a:avLst/>
        </a:prstGeom>
        <a:solidFill>
          <a:schemeClr val="accent2">
            <a:hueOff val="-1091522"/>
            <a:satOff val="-62946"/>
            <a:lumOff val="6471"/>
            <a:alphaOff val="0"/>
          </a:schemeClr>
        </a:solidFill>
        <a:ln w="12700" cap="flat" cmpd="sng" algn="ctr">
          <a:solidFill>
            <a:schemeClr val="accent2">
              <a:hueOff val="-1091522"/>
              <a:satOff val="-62946"/>
              <a:lumOff val="647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129BFA3-66B7-465C-9185-B0E9DA72545F}">
      <dsp:nvSpPr>
        <dsp:cNvPr id="0" name=""/>
        <dsp:cNvSpPr/>
      </dsp:nvSpPr>
      <dsp:spPr>
        <a:xfrm>
          <a:off x="0" y="3321549"/>
          <a:ext cx="5175384"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a:t>Child Safety Order</a:t>
          </a:r>
          <a:endParaRPr lang="en-US" sz="3100" kern="1200"/>
        </a:p>
      </dsp:txBody>
      <dsp:txXfrm>
        <a:off x="0" y="3321549"/>
        <a:ext cx="5175384" cy="1106957"/>
      </dsp:txXfrm>
    </dsp:sp>
    <dsp:sp modelId="{8363B8A0-FACF-4038-B977-802ACA9E359F}">
      <dsp:nvSpPr>
        <dsp:cNvPr id="0" name=""/>
        <dsp:cNvSpPr/>
      </dsp:nvSpPr>
      <dsp:spPr>
        <a:xfrm>
          <a:off x="0" y="4428507"/>
          <a:ext cx="5175384"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D289127-DDDA-4D5D-8844-F4214D146B8A}">
      <dsp:nvSpPr>
        <dsp:cNvPr id="0" name=""/>
        <dsp:cNvSpPr/>
      </dsp:nvSpPr>
      <dsp:spPr>
        <a:xfrm>
          <a:off x="0" y="4428507"/>
          <a:ext cx="5175384"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a:t>Parents can also be held responsible</a:t>
          </a:r>
          <a:endParaRPr lang="en-US" sz="3100" kern="1200"/>
        </a:p>
      </dsp:txBody>
      <dsp:txXfrm>
        <a:off x="0" y="4428507"/>
        <a:ext cx="5175384" cy="110695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0550EE-EE07-4973-AD47-165B214E7478}">
      <dsp:nvSpPr>
        <dsp:cNvPr id="0" name=""/>
        <dsp:cNvSpPr/>
      </dsp:nvSpPr>
      <dsp:spPr>
        <a:xfrm>
          <a:off x="0" y="0"/>
          <a:ext cx="5175384"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6CD1BB8-56A1-43AB-9AC9-839CC5C302D1}">
      <dsp:nvSpPr>
        <dsp:cNvPr id="0" name=""/>
        <dsp:cNvSpPr/>
      </dsp:nvSpPr>
      <dsp:spPr>
        <a:xfrm>
          <a:off x="0" y="0"/>
          <a:ext cx="5175384"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a:t>Criminal responsibility is 8 years old. All children over 8 can be arrested &amp; charged for a crime.</a:t>
          </a:r>
          <a:endParaRPr lang="en-US" sz="2700" kern="1200"/>
        </a:p>
      </dsp:txBody>
      <dsp:txXfrm>
        <a:off x="0" y="0"/>
        <a:ext cx="5175384" cy="1384035"/>
      </dsp:txXfrm>
    </dsp:sp>
    <dsp:sp modelId="{B27E6491-2C4E-47B2-B891-63C607EF1DD3}">
      <dsp:nvSpPr>
        <dsp:cNvPr id="0" name=""/>
        <dsp:cNvSpPr/>
      </dsp:nvSpPr>
      <dsp:spPr>
        <a:xfrm>
          <a:off x="0" y="1384035"/>
          <a:ext cx="5175384"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10B448-5791-4201-B453-6069257BC518}">
      <dsp:nvSpPr>
        <dsp:cNvPr id="0" name=""/>
        <dsp:cNvSpPr/>
      </dsp:nvSpPr>
      <dsp:spPr>
        <a:xfrm>
          <a:off x="0" y="1384035"/>
          <a:ext cx="5175384"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a:t>The age of criminal prosecution is 12 years old.</a:t>
          </a:r>
          <a:endParaRPr lang="en-US" sz="2700" kern="1200"/>
        </a:p>
      </dsp:txBody>
      <dsp:txXfrm>
        <a:off x="0" y="1384035"/>
        <a:ext cx="5175384" cy="1384035"/>
      </dsp:txXfrm>
    </dsp:sp>
    <dsp:sp modelId="{CEE6B441-FE43-4957-98C7-19266F71DDD7}">
      <dsp:nvSpPr>
        <dsp:cNvPr id="0" name=""/>
        <dsp:cNvSpPr/>
      </dsp:nvSpPr>
      <dsp:spPr>
        <a:xfrm>
          <a:off x="0" y="2768070"/>
          <a:ext cx="5175384"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925FC6A-4BB4-4796-A6E2-6535207AE81E}">
      <dsp:nvSpPr>
        <dsp:cNvPr id="0" name=""/>
        <dsp:cNvSpPr/>
      </dsp:nvSpPr>
      <dsp:spPr>
        <a:xfrm>
          <a:off x="0" y="2768070"/>
          <a:ext cx="5175384"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a:t>Children aged between 8 and 11 cases are dealt in a Children's Hearing.  </a:t>
          </a:r>
          <a:endParaRPr lang="en-US" sz="2700" kern="1200"/>
        </a:p>
      </dsp:txBody>
      <dsp:txXfrm>
        <a:off x="0" y="2768070"/>
        <a:ext cx="5175384" cy="1384035"/>
      </dsp:txXfrm>
    </dsp:sp>
    <dsp:sp modelId="{3D8C63D9-8F9D-426D-AEC7-08E2957BACD6}">
      <dsp:nvSpPr>
        <dsp:cNvPr id="0" name=""/>
        <dsp:cNvSpPr/>
      </dsp:nvSpPr>
      <dsp:spPr>
        <a:xfrm>
          <a:off x="0" y="4152105"/>
          <a:ext cx="5175384"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1146CA-AA62-44F6-BA84-43A8E2C35644}">
      <dsp:nvSpPr>
        <dsp:cNvPr id="0" name=""/>
        <dsp:cNvSpPr/>
      </dsp:nvSpPr>
      <dsp:spPr>
        <a:xfrm>
          <a:off x="0" y="4152105"/>
          <a:ext cx="5175384"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a:t>Children aged 12 to 16 can be taken to court but only for serious crimes</a:t>
          </a:r>
          <a:endParaRPr lang="en-US" sz="2700" kern="1200"/>
        </a:p>
      </dsp:txBody>
      <dsp:txXfrm>
        <a:off x="0" y="4152105"/>
        <a:ext cx="5175384" cy="13840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B6B2B2-E476-49D9-A9DF-1471BDC4398D}">
      <dsp:nvSpPr>
        <dsp:cNvPr id="0" name=""/>
        <dsp:cNvSpPr/>
      </dsp:nvSpPr>
      <dsp:spPr>
        <a:xfrm>
          <a:off x="0" y="2703"/>
          <a:ext cx="5175384"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F7C752-34E3-4ACE-B86B-4FF0F2ADE40F}">
      <dsp:nvSpPr>
        <dsp:cNvPr id="0" name=""/>
        <dsp:cNvSpPr/>
      </dsp:nvSpPr>
      <dsp:spPr>
        <a:xfrm>
          <a:off x="0" y="2703"/>
          <a:ext cx="5175384"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Youth Courts: the Act replaced juvenile courts with youth courts and included 17-year-olds for the first time</a:t>
          </a:r>
          <a:endParaRPr lang="en-US" sz="2900" kern="1200"/>
        </a:p>
      </dsp:txBody>
      <dsp:txXfrm>
        <a:off x="0" y="2703"/>
        <a:ext cx="5175384" cy="1843578"/>
      </dsp:txXfrm>
    </dsp:sp>
    <dsp:sp modelId="{4F705A6A-443E-4481-834A-CA1723751E39}">
      <dsp:nvSpPr>
        <dsp:cNvPr id="0" name=""/>
        <dsp:cNvSpPr/>
      </dsp:nvSpPr>
      <dsp:spPr>
        <a:xfrm>
          <a:off x="0" y="1846281"/>
          <a:ext cx="5175384"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034BE54-AFD3-47D3-9270-F8913CBD61C2}">
      <dsp:nvSpPr>
        <dsp:cNvPr id="0" name=""/>
        <dsp:cNvSpPr/>
      </dsp:nvSpPr>
      <dsp:spPr>
        <a:xfrm>
          <a:off x="0" y="1846281"/>
          <a:ext cx="5175384"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dirty="0"/>
            <a:t>Custody age: raised the minimum age at which the youth court could impose custody from 14 to 15 years old</a:t>
          </a:r>
          <a:endParaRPr lang="en-US" sz="2900" kern="1200" dirty="0"/>
        </a:p>
      </dsp:txBody>
      <dsp:txXfrm>
        <a:off x="0" y="1846281"/>
        <a:ext cx="5175384" cy="1843578"/>
      </dsp:txXfrm>
    </dsp:sp>
    <dsp:sp modelId="{D423B2BE-0170-4F1A-9C8D-A66547947DC8}">
      <dsp:nvSpPr>
        <dsp:cNvPr id="0" name=""/>
        <dsp:cNvSpPr/>
      </dsp:nvSpPr>
      <dsp:spPr>
        <a:xfrm>
          <a:off x="0" y="3689859"/>
          <a:ext cx="5175384"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BC18D89-C198-409A-ABA1-692DA1A21245}">
      <dsp:nvSpPr>
        <dsp:cNvPr id="0" name=""/>
        <dsp:cNvSpPr/>
      </dsp:nvSpPr>
      <dsp:spPr>
        <a:xfrm>
          <a:off x="0" y="3689859"/>
          <a:ext cx="5175384"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Curfew Orders: were introduced for individuals over 16 years old. </a:t>
          </a:r>
          <a:endParaRPr lang="en-US" sz="2900" kern="1200"/>
        </a:p>
      </dsp:txBody>
      <dsp:txXfrm>
        <a:off x="0" y="3689859"/>
        <a:ext cx="5175384" cy="184357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D74025-F4B9-7143-A347-32181E47430C}">
      <dsp:nvSpPr>
        <dsp:cNvPr id="0" name=""/>
        <dsp:cNvSpPr/>
      </dsp:nvSpPr>
      <dsp:spPr>
        <a:xfrm>
          <a:off x="0" y="685507"/>
          <a:ext cx="2639361" cy="158361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baseline="0"/>
            <a:t>Clear strategy to prevent offending – youth justice must help prevent youth offending.</a:t>
          </a:r>
          <a:endParaRPr lang="en-US" sz="1800" kern="1200"/>
        </a:p>
      </dsp:txBody>
      <dsp:txXfrm>
        <a:off x="0" y="685507"/>
        <a:ext cx="2639361" cy="1583616"/>
      </dsp:txXfrm>
    </dsp:sp>
    <dsp:sp modelId="{6AD8B0C6-4967-2745-A6A8-19337A84896A}">
      <dsp:nvSpPr>
        <dsp:cNvPr id="0" name=""/>
        <dsp:cNvSpPr/>
      </dsp:nvSpPr>
      <dsp:spPr>
        <a:xfrm>
          <a:off x="2903297" y="685507"/>
          <a:ext cx="2639361" cy="158361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baseline="0"/>
            <a:t>Taking Responsibility – no more excuses; children above ACR are mature enough to be accountable.</a:t>
          </a:r>
          <a:endParaRPr lang="en-US" sz="1800" kern="1200"/>
        </a:p>
      </dsp:txBody>
      <dsp:txXfrm>
        <a:off x="2903297" y="685507"/>
        <a:ext cx="2639361" cy="1583616"/>
      </dsp:txXfrm>
    </dsp:sp>
    <dsp:sp modelId="{F56DA3C5-9DEE-7D4F-863A-46CAE4629D96}">
      <dsp:nvSpPr>
        <dsp:cNvPr id="0" name=""/>
        <dsp:cNvSpPr/>
      </dsp:nvSpPr>
      <dsp:spPr>
        <a:xfrm>
          <a:off x="5806595" y="685507"/>
          <a:ext cx="2639361" cy="158361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baseline="0"/>
            <a:t>Earlier, more effective intervention – stopping children at risk and preventing early criminal behaviour from escalating.</a:t>
          </a:r>
          <a:endParaRPr lang="en-US" sz="1800" kern="1200"/>
        </a:p>
      </dsp:txBody>
      <dsp:txXfrm>
        <a:off x="5806595" y="685507"/>
        <a:ext cx="2639361" cy="1583616"/>
      </dsp:txXfrm>
    </dsp:sp>
    <dsp:sp modelId="{643D49B0-1450-1D41-85CD-6DC5AB9482E2}">
      <dsp:nvSpPr>
        <dsp:cNvPr id="0" name=""/>
        <dsp:cNvSpPr/>
      </dsp:nvSpPr>
      <dsp:spPr>
        <a:xfrm>
          <a:off x="0" y="2533060"/>
          <a:ext cx="2639361" cy="158361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baseline="0"/>
            <a:t>Faster, more efficient procedures – preventing delays.</a:t>
          </a:r>
          <a:endParaRPr lang="en-US" sz="1800" kern="1200"/>
        </a:p>
      </dsp:txBody>
      <dsp:txXfrm>
        <a:off x="0" y="2533060"/>
        <a:ext cx="2639361" cy="1583616"/>
      </dsp:txXfrm>
    </dsp:sp>
    <dsp:sp modelId="{1AC26D5B-7EC9-A647-B73E-73A3A9B79EFE}">
      <dsp:nvSpPr>
        <dsp:cNvPr id="0" name=""/>
        <dsp:cNvSpPr/>
      </dsp:nvSpPr>
      <dsp:spPr>
        <a:xfrm>
          <a:off x="2903297" y="2533060"/>
          <a:ext cx="2639361" cy="158361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baseline="0" dirty="0"/>
            <a:t>Partnership – multi-agency teams to co-operate at a local level.</a:t>
          </a:r>
          <a:endParaRPr lang="en-US" sz="1800" kern="1200" dirty="0"/>
        </a:p>
      </dsp:txBody>
      <dsp:txXfrm>
        <a:off x="2903297" y="2533060"/>
        <a:ext cx="2639361" cy="1583616"/>
      </dsp:txXfrm>
    </dsp:sp>
    <dsp:sp modelId="{BE281E3A-D24D-B24A-A85F-140A11EF19A9}">
      <dsp:nvSpPr>
        <dsp:cNvPr id="0" name=""/>
        <dsp:cNvSpPr/>
      </dsp:nvSpPr>
      <dsp:spPr>
        <a:xfrm>
          <a:off x="5806595" y="2533060"/>
          <a:ext cx="2639361" cy="158361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baseline="0"/>
            <a:t>Further reform – reform of youth court.</a:t>
          </a:r>
          <a:endParaRPr lang="en-US" sz="1800" kern="1200"/>
        </a:p>
      </dsp:txBody>
      <dsp:txXfrm>
        <a:off x="5806595" y="2533060"/>
        <a:ext cx="2639361" cy="158361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4A0796-F9DC-418E-944A-4215E6454122}">
      <dsp:nvSpPr>
        <dsp:cNvPr id="0" name=""/>
        <dsp:cNvSpPr/>
      </dsp:nvSpPr>
      <dsp:spPr>
        <a:xfrm>
          <a:off x="0" y="70000"/>
          <a:ext cx="8135007" cy="1113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In dealing with any offence committed by a young person the police have a range of options:</a:t>
          </a:r>
          <a:endParaRPr lang="en-US" sz="2800" kern="1200"/>
        </a:p>
      </dsp:txBody>
      <dsp:txXfrm>
        <a:off x="54373" y="124373"/>
        <a:ext cx="8026261" cy="1005094"/>
      </dsp:txXfrm>
    </dsp:sp>
    <dsp:sp modelId="{6683D1CB-4114-4067-93A4-246189E47D55}">
      <dsp:nvSpPr>
        <dsp:cNvPr id="0" name=""/>
        <dsp:cNvSpPr/>
      </dsp:nvSpPr>
      <dsp:spPr>
        <a:xfrm>
          <a:off x="0" y="1183840"/>
          <a:ext cx="8135007" cy="3129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8286" tIns="35560" rIns="199136" bIns="35560" numCol="1" spcCol="1270" anchor="t" anchorCtr="0">
          <a:noAutofit/>
        </a:bodyPr>
        <a:lstStyle/>
        <a:p>
          <a:pPr marL="228600" lvl="1" indent="-228600" algn="l" defTabSz="977900">
            <a:lnSpc>
              <a:spcPct val="90000"/>
            </a:lnSpc>
            <a:spcBef>
              <a:spcPct val="0"/>
            </a:spcBef>
            <a:spcAft>
              <a:spcPct val="20000"/>
            </a:spcAft>
            <a:buChar char="•"/>
          </a:pPr>
          <a:r>
            <a:rPr lang="en-GB" sz="2200" kern="1200"/>
            <a:t>No further action</a:t>
          </a:r>
          <a:endParaRPr lang="en-US" sz="2200" kern="1200"/>
        </a:p>
        <a:p>
          <a:pPr marL="228600" lvl="1" indent="-228600" algn="l" defTabSz="977900">
            <a:lnSpc>
              <a:spcPct val="90000"/>
            </a:lnSpc>
            <a:spcBef>
              <a:spcPct val="0"/>
            </a:spcBef>
            <a:spcAft>
              <a:spcPct val="20000"/>
            </a:spcAft>
            <a:buChar char="•"/>
          </a:pPr>
          <a:r>
            <a:rPr lang="en-GB" sz="2200" kern="1200" dirty="0"/>
            <a:t>Community Resolution  -RJ’s, used to deal with low-level crime where the young offender admits their guilt and victim states No Formal Action. RJ’s apologise/affected. Sometimes additional support from YOTS involved too. No criminal record for young person.  </a:t>
          </a:r>
          <a:endParaRPr lang="en-US" sz="2200" kern="1200" dirty="0"/>
        </a:p>
        <a:p>
          <a:pPr marL="228600" lvl="1" indent="-228600" algn="l" defTabSz="977900">
            <a:lnSpc>
              <a:spcPct val="90000"/>
            </a:lnSpc>
            <a:spcBef>
              <a:spcPct val="0"/>
            </a:spcBef>
            <a:spcAft>
              <a:spcPct val="20000"/>
            </a:spcAft>
            <a:buChar char="•"/>
          </a:pPr>
          <a:r>
            <a:rPr lang="en-GB" sz="2200" kern="1200"/>
            <a:t>Youth Caution</a:t>
          </a:r>
          <a:endParaRPr lang="en-US" sz="2200" kern="1200"/>
        </a:p>
        <a:p>
          <a:pPr marL="228600" lvl="1" indent="-228600" algn="l" defTabSz="977900">
            <a:lnSpc>
              <a:spcPct val="90000"/>
            </a:lnSpc>
            <a:spcBef>
              <a:spcPct val="0"/>
            </a:spcBef>
            <a:spcAft>
              <a:spcPct val="20000"/>
            </a:spcAft>
            <a:buChar char="•"/>
          </a:pPr>
          <a:r>
            <a:rPr lang="en-GB" sz="2200" kern="1200"/>
            <a:t>Youth Conditional Caution</a:t>
          </a:r>
          <a:endParaRPr lang="en-US" sz="2200" kern="1200"/>
        </a:p>
        <a:p>
          <a:pPr marL="228600" lvl="1" indent="-228600" algn="l" defTabSz="977900">
            <a:lnSpc>
              <a:spcPct val="90000"/>
            </a:lnSpc>
            <a:spcBef>
              <a:spcPct val="0"/>
            </a:spcBef>
            <a:spcAft>
              <a:spcPct val="20000"/>
            </a:spcAft>
            <a:buChar char="•"/>
          </a:pPr>
          <a:r>
            <a:rPr lang="en-GB" sz="2200" kern="1200"/>
            <a:t>Charge</a:t>
          </a:r>
          <a:endParaRPr lang="en-US" sz="2200" kern="1200"/>
        </a:p>
      </dsp:txBody>
      <dsp:txXfrm>
        <a:off x="0" y="1183840"/>
        <a:ext cx="8135007" cy="312984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EC3D6E-AFB5-4AF2-AABA-BF6EB228CE5A}">
      <dsp:nvSpPr>
        <dsp:cNvPr id="0" name=""/>
        <dsp:cNvSpPr/>
      </dsp:nvSpPr>
      <dsp:spPr>
        <a:xfrm>
          <a:off x="351204" y="701"/>
          <a:ext cx="2245090" cy="13470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bg1"/>
              </a:solidFill>
            </a:rPr>
            <a:t>Total number of proven offences committed by youth in 2010/11: 176,5117 </a:t>
          </a:r>
          <a:endParaRPr lang="en-US" sz="1400" kern="1200" dirty="0">
            <a:solidFill>
              <a:schemeClr val="bg1"/>
            </a:solidFill>
          </a:endParaRPr>
        </a:p>
      </dsp:txBody>
      <dsp:txXfrm>
        <a:off x="351204" y="701"/>
        <a:ext cx="2245090" cy="1347054"/>
      </dsp:txXfrm>
    </dsp:sp>
    <dsp:sp modelId="{F1F35D72-84A6-483B-A7EB-996E5D83AD89}">
      <dsp:nvSpPr>
        <dsp:cNvPr id="0" name=""/>
        <dsp:cNvSpPr/>
      </dsp:nvSpPr>
      <dsp:spPr>
        <a:xfrm>
          <a:off x="2820804" y="701"/>
          <a:ext cx="2245090" cy="13470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bg1"/>
              </a:solidFill>
            </a:rPr>
            <a:t>Total cost to the country of police and justice for young offenders in 2007-8: approximately £4 billion annually</a:t>
          </a:r>
          <a:endParaRPr lang="en-US" sz="1400" kern="1200" dirty="0">
            <a:solidFill>
              <a:schemeClr val="bg1"/>
            </a:solidFill>
          </a:endParaRPr>
        </a:p>
      </dsp:txBody>
      <dsp:txXfrm>
        <a:off x="2820804" y="701"/>
        <a:ext cx="2245090" cy="1347054"/>
      </dsp:txXfrm>
    </dsp:sp>
    <dsp:sp modelId="{9F890E84-EED2-43FE-8EBD-886DBDD64937}">
      <dsp:nvSpPr>
        <dsp:cNvPr id="0" name=""/>
        <dsp:cNvSpPr/>
      </dsp:nvSpPr>
      <dsp:spPr>
        <a:xfrm>
          <a:off x="5290404" y="701"/>
          <a:ext cx="2245090" cy="13470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bg1"/>
              </a:solidFill>
            </a:rPr>
            <a:t>On 4 August 2011, a police officer shot dead 29-year-old Mark Duggan</a:t>
          </a:r>
          <a:endParaRPr lang="en-US" sz="1400" kern="1200" dirty="0">
            <a:solidFill>
              <a:schemeClr val="bg1"/>
            </a:solidFill>
          </a:endParaRPr>
        </a:p>
      </dsp:txBody>
      <dsp:txXfrm>
        <a:off x="5290404" y="701"/>
        <a:ext cx="2245090" cy="1347054"/>
      </dsp:txXfrm>
    </dsp:sp>
    <dsp:sp modelId="{9838B9A6-334D-46B4-B059-169657C2233C}">
      <dsp:nvSpPr>
        <dsp:cNvPr id="0" name=""/>
        <dsp:cNvSpPr/>
      </dsp:nvSpPr>
      <dsp:spPr>
        <a:xfrm>
          <a:off x="351204" y="1572264"/>
          <a:ext cx="2245090" cy="13470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bg1"/>
              </a:solidFill>
            </a:rPr>
            <a:t>Riots – started 8 August: outbreaks in London areas</a:t>
          </a:r>
          <a:endParaRPr lang="en-US" sz="1400" kern="1200" dirty="0">
            <a:solidFill>
              <a:schemeClr val="bg1"/>
            </a:solidFill>
          </a:endParaRPr>
        </a:p>
      </dsp:txBody>
      <dsp:txXfrm>
        <a:off x="351204" y="1572264"/>
        <a:ext cx="2245090" cy="1347054"/>
      </dsp:txXfrm>
    </dsp:sp>
    <dsp:sp modelId="{3CE0D116-C89A-437C-B4DE-9A43ADD008C8}">
      <dsp:nvSpPr>
        <dsp:cNvPr id="0" name=""/>
        <dsp:cNvSpPr/>
      </dsp:nvSpPr>
      <dsp:spPr>
        <a:xfrm>
          <a:off x="2820804" y="1572264"/>
          <a:ext cx="2245090" cy="13470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bg1"/>
              </a:solidFill>
            </a:rPr>
            <a:t>Similar riots were reported in Birmingham, Bristol, Gillingham and Nottingham</a:t>
          </a:r>
          <a:endParaRPr lang="en-US" sz="1400" kern="1200" dirty="0">
            <a:solidFill>
              <a:schemeClr val="bg1"/>
            </a:solidFill>
          </a:endParaRPr>
        </a:p>
      </dsp:txBody>
      <dsp:txXfrm>
        <a:off x="2820804" y="1572264"/>
        <a:ext cx="2245090" cy="1347054"/>
      </dsp:txXfrm>
    </dsp:sp>
    <dsp:sp modelId="{515A086C-037C-4BAA-8B06-523F76B3CF93}">
      <dsp:nvSpPr>
        <dsp:cNvPr id="0" name=""/>
        <dsp:cNvSpPr/>
      </dsp:nvSpPr>
      <dsp:spPr>
        <a:xfrm>
          <a:off x="5290404" y="1572264"/>
          <a:ext cx="2245090" cy="13470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bg1"/>
              </a:solidFill>
            </a:rPr>
            <a:t>Areas effected by widespread looting, arson and violence</a:t>
          </a:r>
          <a:endParaRPr lang="en-US" sz="1400" kern="1200" dirty="0">
            <a:solidFill>
              <a:schemeClr val="bg1"/>
            </a:solidFill>
          </a:endParaRPr>
        </a:p>
      </dsp:txBody>
      <dsp:txXfrm>
        <a:off x="5290404" y="1572264"/>
        <a:ext cx="2245090" cy="1347054"/>
      </dsp:txXfrm>
    </dsp:sp>
    <dsp:sp modelId="{2ADD5B93-12CB-4955-8BC1-9DF050484FD5}">
      <dsp:nvSpPr>
        <dsp:cNvPr id="0" name=""/>
        <dsp:cNvSpPr/>
      </dsp:nvSpPr>
      <dsp:spPr>
        <a:xfrm>
          <a:off x="351204" y="3143828"/>
          <a:ext cx="2245090" cy="13470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bg1"/>
              </a:solidFill>
            </a:rPr>
            <a:t>Est. £200 Million in damages</a:t>
          </a:r>
          <a:endParaRPr lang="en-US" sz="1400" kern="1200" dirty="0">
            <a:solidFill>
              <a:schemeClr val="bg1"/>
            </a:solidFill>
          </a:endParaRPr>
        </a:p>
      </dsp:txBody>
      <dsp:txXfrm>
        <a:off x="351204" y="3143828"/>
        <a:ext cx="2245090" cy="1347054"/>
      </dsp:txXfrm>
    </dsp:sp>
    <dsp:sp modelId="{A0539B22-65D4-4631-8B18-4575F1FB85EC}">
      <dsp:nvSpPr>
        <dsp:cNvPr id="0" name=""/>
        <dsp:cNvSpPr/>
      </dsp:nvSpPr>
      <dsp:spPr>
        <a:xfrm>
          <a:off x="2820804" y="3143828"/>
          <a:ext cx="2245090" cy="13470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bg1"/>
              </a:solidFill>
            </a:rPr>
            <a:t>Govt. - Riots Communities and Victims Panel, which blamed the breakdown of families and lack of character in the young, rather than structural issues.</a:t>
          </a:r>
          <a:endParaRPr lang="en-US" sz="1400" kern="1200" dirty="0">
            <a:solidFill>
              <a:schemeClr val="bg1"/>
            </a:solidFill>
          </a:endParaRPr>
        </a:p>
      </dsp:txBody>
      <dsp:txXfrm>
        <a:off x="2820804" y="3143828"/>
        <a:ext cx="2245090" cy="1347054"/>
      </dsp:txXfrm>
    </dsp:sp>
    <dsp:sp modelId="{E2E6AAAB-ED57-4D11-B7D5-206D6B802D4E}">
      <dsp:nvSpPr>
        <dsp:cNvPr id="0" name=""/>
        <dsp:cNvSpPr/>
      </dsp:nvSpPr>
      <dsp:spPr>
        <a:xfrm>
          <a:off x="5290404" y="3143828"/>
          <a:ext cx="2245090" cy="13470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bg1"/>
              </a:solidFill>
            </a:rPr>
            <a:t>Met. Police asked for the community to work out, with the police, ways to reduce the impact of stop and search</a:t>
          </a:r>
          <a:endParaRPr lang="en-US" sz="1400" kern="1200" dirty="0">
            <a:solidFill>
              <a:schemeClr val="bg1"/>
            </a:solidFill>
          </a:endParaRPr>
        </a:p>
      </dsp:txBody>
      <dsp:txXfrm>
        <a:off x="5290404" y="3143828"/>
        <a:ext cx="2245090" cy="134705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0-27T14:17:26.240"/>
    </inkml:context>
    <inkml:brush xml:id="br0">
      <inkml:brushProperty name="width" value="0.1" units="cm"/>
      <inkml:brushProperty name="height" value="0.1" units="cm"/>
      <inkml:brushProperty name="color" value="#E71224"/>
    </inkml:brush>
  </inkml:definitions>
  <inkml:trace contextRef="#ctx0" brushRef="#br0">8096 16007 16383 0 0,'0'0'0'0'0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CBDDF0-C745-49E7-B39E-50C4B0D0A8D9}" type="datetimeFigureOut">
              <a:rPr lang="en-GB" smtClean="0"/>
              <a:t>01/11/2024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1F90B3-77FD-483C-AFC6-E18738AC8159}" type="slidenum">
              <a:rPr lang="en-GB" smtClean="0"/>
              <a:t>‹#›</a:t>
            </a:fld>
            <a:endParaRPr lang="en-GB"/>
          </a:p>
        </p:txBody>
      </p:sp>
    </p:spTree>
    <p:extLst>
      <p:ext uri="{BB962C8B-B14F-4D97-AF65-F5344CB8AC3E}">
        <p14:creationId xmlns:p14="http://schemas.microsoft.com/office/powerpoint/2010/main" val="36661116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beyondyouthcustody.net/policy/youth-justice-timeline/"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judiciary.uk/wp-content/uploads/2019/03/bulger-judgment-040319.pdf" TargetMode="External"/><Relationship Id="rId2" Type="http://schemas.openxmlformats.org/officeDocument/2006/relationships/slide" Target="../slides/slide10.xml"/><Relationship Id="rId1" Type="http://schemas.openxmlformats.org/officeDocument/2006/relationships/notesMaster" Target="../notesMasters/notesMaster1.xml"/><Relationship Id="rId4" Type="http://schemas.openxmlformats.org/officeDocument/2006/relationships/hyperlink" Target="https://thedetail.tv/articles/the-case-which-changed-the-face-of-youth-justice"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gov.uk/government/statistics/youth-justice-statistics-2022-to-2023/youth-justice-statistics-2022-to-2023-accessible-version"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gov.uk/government/statistics/youth-justice-statistics-2022-to-2023/youth-justice-statistics-2022-to-2023-accessible-version"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nidirect.gov.uk/articles/preventing-involvement-crime"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828228/CAPRICORN_resource.pdf" TargetMode="External"/><Relationship Id="rId2" Type="http://schemas.openxmlformats.org/officeDocument/2006/relationships/slide" Target="../slides/slide39.xml"/><Relationship Id="rId1" Type="http://schemas.openxmlformats.org/officeDocument/2006/relationships/notesMaster" Target="../notesMasters/notesMaster1.xml"/><Relationship Id="rId4" Type="http://schemas.openxmlformats.org/officeDocument/2006/relationships/hyperlink" Target="https://www.gov.uk/government/publications/preventing-offending-and-re-offending-by-children" TargetMode="Externa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www.gov.uk/government/publications/preventing-offending-and-re-offending-by-children" TargetMode="External"/><Relationship Id="rId2" Type="http://schemas.openxmlformats.org/officeDocument/2006/relationships/slide" Target="../slides/slide40.xml"/><Relationship Id="rId1" Type="http://schemas.openxmlformats.org/officeDocument/2006/relationships/notesMaster" Target="../notesMasters/notesMaster1.xml"/><Relationship Id="rId4" Type="http://schemas.openxmlformats.org/officeDocument/2006/relationships/hyperlink" Target="https://assets.publishing.service.gov.uk/government/uploads/system/uploads/attachment_data/file/828228/CAPRICORN_resource.pdf" TargetMode="Externa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3" Type="http://schemas.openxmlformats.org/officeDocument/2006/relationships/hyperlink" Target="https://www.gov.uk/government/news/funding-boost-to-help-pupils-affected-by-domestic-abuse" TargetMode="External"/><Relationship Id="rId2" Type="http://schemas.openxmlformats.org/officeDocument/2006/relationships/slide" Target="../slides/slide46.xml"/><Relationship Id="rId1" Type="http://schemas.openxmlformats.org/officeDocument/2006/relationships/notesMaster" Target="../notesMasters/notesMaster1.xml"/><Relationship Id="rId4" Type="http://schemas.openxmlformats.org/officeDocument/2006/relationships/hyperlink" Target="https://www.operationencompass.org/" TargetMode="External"/></Relationships>
</file>

<file path=ppt/notesSlides/_rels/notesSlide27.xml.rels><?xml version="1.0" encoding="UTF-8" standalone="yes"?>
<Relationships xmlns="http://schemas.openxmlformats.org/package/2006/relationships"><Relationship Id="rId3" Type="http://schemas.openxmlformats.org/officeDocument/2006/relationships/hyperlink" Target="https://www.crimeandjustice.org.uk/publications/cjm/article/child-criminalisation-and-mistake-early-intervention" TargetMode="External"/><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3" Type="http://schemas.openxmlformats.org/officeDocument/2006/relationships/hyperlink" Target="https://www.crimeandjustice.org.uk/publications/cjm/article/child-criminalisation-and-mistake-early-intervention" TargetMode="External"/><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189392/DCSF-00064-2010.pdf.pdf" TargetMode="External"/><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3" Type="http://schemas.openxmlformats.org/officeDocument/2006/relationships/hyperlink" Target="https://www.legislation.gov.uk/ukpga/1989/41/contents" TargetMode="External"/><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3" Type="http://schemas.openxmlformats.org/officeDocument/2006/relationships/hyperlink" Target="https://assets.publishing.service.gov.uk/media/601d3e4cd3bf7f70bc2e1f3e/6.7152_HO_Updates-SOC-Prevent-intervention-toolkit_v5_2_.pdf" TargetMode="External"/><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3" Type="http://schemas.openxmlformats.org/officeDocument/2006/relationships/hyperlink" Target="https://youth.gov/feature-article/gang-prevention-overview-research-and-programs" TargetMode="External"/><Relationship Id="rId2" Type="http://schemas.openxmlformats.org/officeDocument/2006/relationships/slide" Target="../slides/slide65.xml"/><Relationship Id="rId1" Type="http://schemas.openxmlformats.org/officeDocument/2006/relationships/notesMaster" Target="../notesMasters/notesMaster1.xml"/><Relationship Id="rId4" Type="http://schemas.openxmlformats.org/officeDocument/2006/relationships/hyperlink" Target="https://assets.publishing.service.gov.uk/government/uploads/system/uploads/attachment_data/file/97861/gang-violence-summary.pdf" TargetMode="Externa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F1F90B3-77FD-483C-AFC6-E18738AC8159}" type="slidenum">
              <a:rPr lang="en-GB" smtClean="0"/>
              <a:t>2</a:t>
            </a:fld>
            <a:endParaRPr lang="en-GB"/>
          </a:p>
        </p:txBody>
      </p:sp>
    </p:spTree>
    <p:extLst>
      <p:ext uri="{BB962C8B-B14F-4D97-AF65-F5344CB8AC3E}">
        <p14:creationId xmlns:p14="http://schemas.microsoft.com/office/powerpoint/2010/main" val="28841030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https://www.gov.uk/if-my-child-gets-in-trouble-with-police</a:t>
            </a:r>
          </a:p>
        </p:txBody>
      </p:sp>
      <p:sp>
        <p:nvSpPr>
          <p:cNvPr id="4" name="Slide Number Placeholder 3"/>
          <p:cNvSpPr>
            <a:spLocks noGrp="1"/>
          </p:cNvSpPr>
          <p:nvPr>
            <p:ph type="sldNum" sz="quarter" idx="5"/>
          </p:nvPr>
        </p:nvSpPr>
        <p:spPr/>
        <p:txBody>
          <a:bodyPr/>
          <a:lstStyle/>
          <a:p>
            <a:fld id="{8F1F90B3-77FD-483C-AFC6-E18738AC8159}" type="slidenum">
              <a:rPr lang="en-GB" smtClean="0"/>
              <a:t>3</a:t>
            </a:fld>
            <a:endParaRPr lang="en-GB"/>
          </a:p>
        </p:txBody>
      </p:sp>
    </p:spTree>
    <p:extLst>
      <p:ext uri="{BB962C8B-B14F-4D97-AF65-F5344CB8AC3E}">
        <p14:creationId xmlns:p14="http://schemas.microsoft.com/office/powerpoint/2010/main" val="15729218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https://www.kingsleynapley.co.uk/insights/blogs/criminal-law-blog/youth-justice-time-to-change-the-age-of-criminal-responsibility</a:t>
            </a:r>
          </a:p>
        </p:txBody>
      </p:sp>
      <p:sp>
        <p:nvSpPr>
          <p:cNvPr id="4" name="Slide Number Placeholder 3"/>
          <p:cNvSpPr>
            <a:spLocks noGrp="1"/>
          </p:cNvSpPr>
          <p:nvPr>
            <p:ph type="sldNum" sz="quarter" idx="5"/>
          </p:nvPr>
        </p:nvSpPr>
        <p:spPr/>
        <p:txBody>
          <a:bodyPr/>
          <a:lstStyle/>
          <a:p>
            <a:fld id="{8F1F90B3-77FD-483C-AFC6-E18738AC8159}" type="slidenum">
              <a:rPr lang="en-GB" smtClean="0"/>
              <a:t>5</a:t>
            </a:fld>
            <a:endParaRPr lang="en-GB"/>
          </a:p>
        </p:txBody>
      </p:sp>
    </p:spTree>
    <p:extLst>
      <p:ext uri="{BB962C8B-B14F-4D97-AF65-F5344CB8AC3E}">
        <p14:creationId xmlns:p14="http://schemas.microsoft.com/office/powerpoint/2010/main" val="29179090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Youth justice timeline - Beyond Youth Custody</a:t>
            </a:r>
            <a:endParaRPr lang="en-GB" dirty="0"/>
          </a:p>
        </p:txBody>
      </p:sp>
      <p:sp>
        <p:nvSpPr>
          <p:cNvPr id="4" name="Slide Number Placeholder 3"/>
          <p:cNvSpPr>
            <a:spLocks noGrp="1"/>
          </p:cNvSpPr>
          <p:nvPr>
            <p:ph type="sldNum" sz="quarter" idx="5"/>
          </p:nvPr>
        </p:nvSpPr>
        <p:spPr/>
        <p:txBody>
          <a:bodyPr/>
          <a:lstStyle/>
          <a:p>
            <a:fld id="{8F1F90B3-77FD-483C-AFC6-E18738AC8159}" type="slidenum">
              <a:rPr lang="en-GB" smtClean="0"/>
              <a:t>9</a:t>
            </a:fld>
            <a:endParaRPr lang="en-GB"/>
          </a:p>
        </p:txBody>
      </p:sp>
    </p:spTree>
    <p:extLst>
      <p:ext uri="{BB962C8B-B14F-4D97-AF65-F5344CB8AC3E}">
        <p14:creationId xmlns:p14="http://schemas.microsoft.com/office/powerpoint/2010/main" val="12385828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spcBef>
                <a:spcPts val="900"/>
              </a:spcBef>
            </a:pPr>
            <a:r>
              <a:rPr lang="en-GB" b="0" i="0" dirty="0">
                <a:solidFill>
                  <a:srgbClr val="111111"/>
                </a:solidFill>
                <a:effectLst/>
                <a:latin typeface="-apple-system"/>
              </a:rPr>
              <a:t>The decision to try Venables and Thompson as adults was influenced by several factors:</a:t>
            </a:r>
          </a:p>
          <a:p>
            <a:pPr algn="l">
              <a:spcBef>
                <a:spcPts val="900"/>
              </a:spcBef>
              <a:buFont typeface="+mj-lt"/>
              <a:buAutoNum type="arabicPeriod"/>
            </a:pPr>
            <a:r>
              <a:rPr lang="en-GB" b="1" i="0" dirty="0">
                <a:solidFill>
                  <a:srgbClr val="111111"/>
                </a:solidFill>
                <a:effectLst/>
                <a:latin typeface="-apple-system"/>
              </a:rPr>
              <a:t>Severity of the Crime</a:t>
            </a:r>
            <a:r>
              <a:rPr lang="en-GB" b="0" i="0" dirty="0">
                <a:solidFill>
                  <a:srgbClr val="111111"/>
                </a:solidFill>
                <a:effectLst/>
                <a:latin typeface="-apple-system"/>
              </a:rPr>
              <a:t>: The brutal nature of the crime played a significant role. </a:t>
            </a:r>
            <a:r>
              <a:rPr lang="en-GB" b="0" i="0" dirty="0">
                <a:solidFill>
                  <a:srgbClr val="111111"/>
                </a:solidFill>
                <a:effectLst/>
                <a:latin typeface="-apple-system"/>
                <a:hlinkClick r:id="rId3"/>
              </a:rPr>
              <a:t>The public and legal system viewed the crime as exceptionally heinous, which contributed to the decision to try the boys in an adult court</a:t>
            </a:r>
            <a:r>
              <a:rPr lang="en-GB" b="0" i="0" baseline="30000" dirty="0">
                <a:solidFill>
                  <a:srgbClr val="111111"/>
                </a:solidFill>
                <a:effectLst/>
                <a:latin typeface="-apple-system"/>
                <a:hlinkClick r:id="rId3"/>
              </a:rPr>
              <a:t>1</a:t>
            </a:r>
            <a:r>
              <a:rPr lang="en-GB" b="0" i="0" dirty="0">
                <a:solidFill>
                  <a:srgbClr val="111111"/>
                </a:solidFill>
                <a:effectLst/>
                <a:latin typeface="-apple-system"/>
              </a:rPr>
              <a:t>.</a:t>
            </a:r>
          </a:p>
          <a:p>
            <a:pPr algn="l">
              <a:spcBef>
                <a:spcPts val="900"/>
              </a:spcBef>
              <a:buFont typeface="+mj-lt"/>
              <a:buAutoNum type="arabicPeriod"/>
            </a:pPr>
            <a:r>
              <a:rPr lang="en-GB" b="1" i="0" dirty="0">
                <a:solidFill>
                  <a:srgbClr val="111111"/>
                </a:solidFill>
                <a:effectLst/>
                <a:latin typeface="-apple-system"/>
              </a:rPr>
              <a:t>Public Outcry and Media Attention</a:t>
            </a:r>
            <a:r>
              <a:rPr lang="en-GB" b="0" i="0" dirty="0">
                <a:solidFill>
                  <a:srgbClr val="111111"/>
                </a:solidFill>
                <a:effectLst/>
                <a:latin typeface="-apple-system"/>
              </a:rPr>
              <a:t>: There was immense public and media pressure for justice. </a:t>
            </a:r>
            <a:r>
              <a:rPr lang="en-GB" b="0" i="0" dirty="0">
                <a:solidFill>
                  <a:srgbClr val="111111"/>
                </a:solidFill>
                <a:effectLst/>
                <a:latin typeface="-apple-system"/>
                <a:hlinkClick r:id="rId4"/>
              </a:rPr>
              <a:t>The case received widespread attention, and there was a strong demand for a severe response</a:t>
            </a:r>
            <a:r>
              <a:rPr lang="en-GB" b="0" i="0" baseline="30000" dirty="0">
                <a:solidFill>
                  <a:srgbClr val="111111"/>
                </a:solidFill>
                <a:effectLst/>
                <a:latin typeface="-apple-system"/>
                <a:hlinkClick r:id="rId4"/>
              </a:rPr>
              <a:t>2</a:t>
            </a:r>
            <a:r>
              <a:rPr lang="en-GB" b="0" i="0" dirty="0">
                <a:solidFill>
                  <a:srgbClr val="111111"/>
                </a:solidFill>
                <a:effectLst/>
                <a:latin typeface="-apple-system"/>
              </a:rPr>
              <a:t>.</a:t>
            </a:r>
          </a:p>
          <a:p>
            <a:pPr algn="l">
              <a:spcBef>
                <a:spcPts val="900"/>
              </a:spcBef>
              <a:buFont typeface="+mj-lt"/>
              <a:buAutoNum type="arabicPeriod"/>
            </a:pPr>
            <a:r>
              <a:rPr lang="en-GB" b="1" i="0" dirty="0">
                <a:solidFill>
                  <a:srgbClr val="111111"/>
                </a:solidFill>
                <a:effectLst/>
                <a:latin typeface="-apple-system"/>
              </a:rPr>
              <a:t>Legal Framework</a:t>
            </a:r>
            <a:r>
              <a:rPr lang="en-GB" b="0" i="0" dirty="0">
                <a:solidFill>
                  <a:srgbClr val="111111"/>
                </a:solidFill>
                <a:effectLst/>
                <a:latin typeface="-apple-system"/>
              </a:rPr>
              <a:t>: At the time, the legal system in the UK allowed for children as young as ten to be tried in adult courts for serious crimes. </a:t>
            </a:r>
            <a:r>
              <a:rPr lang="en-GB" b="0" i="0" dirty="0">
                <a:solidFill>
                  <a:srgbClr val="111111"/>
                </a:solidFill>
                <a:effectLst/>
                <a:latin typeface="-apple-system"/>
                <a:hlinkClick r:id="rId4"/>
              </a:rPr>
              <a:t>This was in line with the age of criminal responsibility in England and Wales, which is ten years old</a:t>
            </a:r>
            <a:r>
              <a:rPr lang="en-GB" b="0" i="0" baseline="30000" dirty="0">
                <a:solidFill>
                  <a:srgbClr val="111111"/>
                </a:solidFill>
                <a:effectLst/>
                <a:latin typeface="-apple-system"/>
                <a:hlinkClick r:id="rId4"/>
              </a:rPr>
              <a:t>2</a:t>
            </a:r>
            <a:r>
              <a:rPr lang="en-GB" b="0" i="0" dirty="0">
                <a:solidFill>
                  <a:srgbClr val="111111"/>
                </a:solidFill>
                <a:effectLst/>
                <a:latin typeface="-apple-system"/>
              </a:rPr>
              <a:t>.</a:t>
            </a:r>
          </a:p>
          <a:p>
            <a:pPr algn="l">
              <a:spcBef>
                <a:spcPts val="900"/>
              </a:spcBef>
              <a:buFont typeface="+mj-lt"/>
              <a:buAutoNum type="arabicPeriod"/>
            </a:pPr>
            <a:r>
              <a:rPr lang="en-GB" b="1" i="0" dirty="0">
                <a:solidFill>
                  <a:srgbClr val="111111"/>
                </a:solidFill>
                <a:effectLst/>
                <a:latin typeface="-apple-system"/>
                <a:hlinkClick r:id="rId4"/>
              </a:rPr>
              <a:t>Deterrence and Accountability</a:t>
            </a:r>
            <a:r>
              <a:rPr lang="en-GB" b="0" i="0" dirty="0">
                <a:solidFill>
                  <a:srgbClr val="111111"/>
                </a:solidFill>
                <a:effectLst/>
                <a:latin typeface="-apple-system"/>
                <a:hlinkClick r:id="rId4"/>
              </a:rPr>
              <a:t>: There was a belief that trying the boys as adults would serve as a deterrent to others and ensure that they were held fully accountable for their action</a:t>
            </a:r>
            <a:endParaRPr lang="en-GB" b="0" i="0" dirty="0">
              <a:solidFill>
                <a:srgbClr val="111111"/>
              </a:solidFill>
              <a:effectLst/>
              <a:latin typeface="-apple-system"/>
            </a:endParaRPr>
          </a:p>
          <a:p>
            <a:endParaRPr lang="en-GB" dirty="0"/>
          </a:p>
        </p:txBody>
      </p:sp>
      <p:sp>
        <p:nvSpPr>
          <p:cNvPr id="4" name="Slide Number Placeholder 3"/>
          <p:cNvSpPr>
            <a:spLocks noGrp="1"/>
          </p:cNvSpPr>
          <p:nvPr>
            <p:ph type="sldNum" sz="quarter" idx="5"/>
          </p:nvPr>
        </p:nvSpPr>
        <p:spPr/>
        <p:txBody>
          <a:bodyPr/>
          <a:lstStyle/>
          <a:p>
            <a:fld id="{8F1F90B3-77FD-483C-AFC6-E18738AC8159}" type="slidenum">
              <a:rPr lang="en-GB" smtClean="0"/>
              <a:t>10</a:t>
            </a:fld>
            <a:endParaRPr lang="en-GB"/>
          </a:p>
        </p:txBody>
      </p:sp>
    </p:spTree>
    <p:extLst>
      <p:ext uri="{BB962C8B-B14F-4D97-AF65-F5344CB8AC3E}">
        <p14:creationId xmlns:p14="http://schemas.microsoft.com/office/powerpoint/2010/main" val="13792524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sz="1000"/>
              <a:t>The ’No More Excuses’ white paper that was published November 1997 sought to draw a line under the past and sets out a new approach to tackling youth crime. </a:t>
            </a:r>
          </a:p>
          <a:p>
            <a:endParaRPr lang="en-GB" sz="1000"/>
          </a:p>
          <a:p>
            <a:r>
              <a:rPr lang="en-GB" sz="1000" u="sng"/>
              <a:t>Clear Strategy to Prevent Offending: </a:t>
            </a:r>
            <a:r>
              <a:rPr lang="en-GB" sz="1000"/>
              <a:t>‘’As well as putting the public at risk, allowing young people to drift into a life of crime undermines their welfare and denies them the opportunity to develop into fully contributing members of society’’. Thus, the government believed that the purpose of youth justice must be to help prevent offending of young people. </a:t>
            </a:r>
          </a:p>
          <a:p>
            <a:r>
              <a:rPr lang="en-GB" sz="1000" u="sng"/>
              <a:t>Taking Responsibility: </a:t>
            </a:r>
            <a:r>
              <a:rPr lang="en-GB" sz="1000" b="1" u="none"/>
              <a:t>‘’</a:t>
            </a:r>
            <a:r>
              <a:rPr lang="en-GB" sz="1000" b="0" u="none"/>
              <a:t>we must stop making excuses for youth crime’’ therefore children above the age of criminal responsibility are mature enough to be accountable for their actions and the law should recognise this. </a:t>
            </a:r>
          </a:p>
          <a:p>
            <a:r>
              <a:rPr lang="en-GB" sz="1000" b="0" u="sng"/>
              <a:t>Earlier, More Effective Intervention: </a:t>
            </a:r>
            <a:r>
              <a:rPr lang="en-GB" sz="1000" b="0" u="none"/>
              <a:t>new focus on nipping crime in the bud – stopping children at risk from getting involved in crime and preventing early criminal behaviour from escalating into persistent or more serious offending. </a:t>
            </a:r>
          </a:p>
          <a:p>
            <a:r>
              <a:rPr lang="en-GB" sz="1000" b="0" u="sng"/>
              <a:t>Faster, More Efficient Procedure: </a:t>
            </a:r>
            <a:r>
              <a:rPr lang="en-GB" sz="1000" b="0" u="none"/>
              <a:t>‘’Delays in the youth justice system can frustrate and anger victims and give the impression that they can offend with impunity’’ – Delays will be cut by introducing a streamlined procedure and better case managements by setting mandatory time limits.</a:t>
            </a:r>
          </a:p>
          <a:p>
            <a:r>
              <a:rPr lang="en-GB" sz="1000" b="0" u="sng"/>
              <a:t>Partnership:</a:t>
            </a:r>
            <a:r>
              <a:rPr lang="en-GB" sz="1000" b="0" u="none"/>
              <a:t> sets out how they see clear national leadership is necessary to improve the performance of the youth justice system and sets out plans for the Youth Justice Board and Youth Offending Teams.</a:t>
            </a:r>
          </a:p>
          <a:p>
            <a:r>
              <a:rPr lang="en-GB" sz="1000" b="0" u="sng"/>
              <a:t>Further Reforms:</a:t>
            </a:r>
            <a:r>
              <a:rPr lang="en-GB" sz="1000" b="0" u="none"/>
              <a:t> sets out proposals for further reforms of the youth court – to provide a faster, more open system with a less adversarial approach.</a:t>
            </a:r>
            <a:endParaRPr lang="en-GB" sz="1000" u="sng"/>
          </a:p>
        </p:txBody>
      </p:sp>
      <p:sp>
        <p:nvSpPr>
          <p:cNvPr id="4" name="Slide Number Placeholder 3"/>
          <p:cNvSpPr>
            <a:spLocks noGrp="1"/>
          </p:cNvSpPr>
          <p:nvPr>
            <p:ph type="sldNum" sz="quarter" idx="5"/>
          </p:nvPr>
        </p:nvSpPr>
        <p:spPr/>
        <p:txBody>
          <a:bodyPr/>
          <a:lstStyle/>
          <a:p>
            <a:fld id="{BEC3CEFC-D625-314A-8377-AD19DD55B618}" type="slidenum">
              <a:rPr lang="en-GB" smtClean="0"/>
              <a:t>12</a:t>
            </a:fld>
            <a:endParaRPr lang="en-GB"/>
          </a:p>
        </p:txBody>
      </p:sp>
    </p:spTree>
    <p:extLst>
      <p:ext uri="{BB962C8B-B14F-4D97-AF65-F5344CB8AC3E}">
        <p14:creationId xmlns:p14="http://schemas.microsoft.com/office/powerpoint/2010/main" val="37207886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https://www.sentencingcouncil.org.uk/sentencing-and-the-council/types-of-sentence/types-of-sentences-for-young-people/</a:t>
            </a:r>
            <a:endParaRPr lang="en-US"/>
          </a:p>
        </p:txBody>
      </p:sp>
      <p:sp>
        <p:nvSpPr>
          <p:cNvPr id="4" name="Slide Number Placeholder 3"/>
          <p:cNvSpPr>
            <a:spLocks noGrp="1"/>
          </p:cNvSpPr>
          <p:nvPr>
            <p:ph type="sldNum" sz="quarter" idx="5"/>
          </p:nvPr>
        </p:nvSpPr>
        <p:spPr/>
        <p:txBody>
          <a:bodyPr/>
          <a:lstStyle/>
          <a:p>
            <a:fld id="{67975341-BC85-44C7-808E-CD1B2916A05A}" type="slidenum">
              <a:rPr lang="en-GB" smtClean="0"/>
              <a:t>14</a:t>
            </a:fld>
            <a:endParaRPr lang="en-GB"/>
          </a:p>
        </p:txBody>
      </p:sp>
    </p:spTree>
    <p:extLst>
      <p:ext uri="{BB962C8B-B14F-4D97-AF65-F5344CB8AC3E}">
        <p14:creationId xmlns:p14="http://schemas.microsoft.com/office/powerpoint/2010/main" val="16835659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linkClick r:id="rId3"/>
              </a:rPr>
              <a:t>Youth Justice Statistics: 2022 to 2023 (accessible version) - GOV.UK</a:t>
            </a:r>
            <a:endParaRPr lang="en-GB" dirty="0"/>
          </a:p>
          <a:p>
            <a:endParaRPr lang="en-GB" dirty="0"/>
          </a:p>
        </p:txBody>
      </p:sp>
      <p:sp>
        <p:nvSpPr>
          <p:cNvPr id="4" name="Slide Number Placeholder 3"/>
          <p:cNvSpPr>
            <a:spLocks noGrp="1"/>
          </p:cNvSpPr>
          <p:nvPr>
            <p:ph type="sldNum" sz="quarter" idx="5"/>
          </p:nvPr>
        </p:nvSpPr>
        <p:spPr/>
        <p:txBody>
          <a:bodyPr/>
          <a:lstStyle/>
          <a:p>
            <a:fld id="{8F1F90B3-77FD-483C-AFC6-E18738AC8159}" type="slidenum">
              <a:rPr lang="en-GB" smtClean="0"/>
              <a:t>16</a:t>
            </a:fld>
            <a:endParaRPr lang="en-GB"/>
          </a:p>
        </p:txBody>
      </p:sp>
    </p:spTree>
    <p:extLst>
      <p:ext uri="{BB962C8B-B14F-4D97-AF65-F5344CB8AC3E}">
        <p14:creationId xmlns:p14="http://schemas.microsoft.com/office/powerpoint/2010/main" val="7690954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Youth Justice Statistics: 2022 to 2023 (accessible version) - GOV.UK</a:t>
            </a:r>
            <a:endParaRPr lang="en-GB" dirty="0"/>
          </a:p>
        </p:txBody>
      </p:sp>
      <p:sp>
        <p:nvSpPr>
          <p:cNvPr id="4" name="Slide Number Placeholder 3"/>
          <p:cNvSpPr>
            <a:spLocks noGrp="1"/>
          </p:cNvSpPr>
          <p:nvPr>
            <p:ph type="sldNum" sz="quarter" idx="5"/>
          </p:nvPr>
        </p:nvSpPr>
        <p:spPr/>
        <p:txBody>
          <a:bodyPr/>
          <a:lstStyle/>
          <a:p>
            <a:fld id="{8F1F90B3-77FD-483C-AFC6-E18738AC8159}" type="slidenum">
              <a:rPr lang="en-GB" smtClean="0"/>
              <a:t>17</a:t>
            </a:fld>
            <a:endParaRPr lang="en-GB"/>
          </a:p>
        </p:txBody>
      </p:sp>
    </p:spTree>
    <p:extLst>
      <p:ext uri="{BB962C8B-B14F-4D97-AF65-F5344CB8AC3E}">
        <p14:creationId xmlns:p14="http://schemas.microsoft.com/office/powerpoint/2010/main" val="6236908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https://www.nidirect.gov.uk/articles/preventing-involvement-crime</a:t>
            </a:r>
          </a:p>
          <a:p>
            <a:endParaRPr lang="en-GB">
              <a:cs typeface="Calibri" panose="020F0502020204030204"/>
            </a:endParaRPr>
          </a:p>
          <a:p>
            <a:pPr marL="171450" indent="-171450">
              <a:lnSpc>
                <a:spcPct val="90000"/>
              </a:lnSpc>
              <a:spcBef>
                <a:spcPts val="750"/>
              </a:spcBef>
              <a:buFont typeface="Arial"/>
              <a:buChar char="•"/>
            </a:pPr>
            <a:r>
              <a:rPr lang="en-GB"/>
              <a:t>Parents are usually the most important people in their children’s lives. Their views and behaviours can have a good or bad influence on their children’s behaviour including offending behaviour.</a:t>
            </a:r>
            <a:endParaRPr lang="en-GB">
              <a:cs typeface="Calibri" panose="020F0502020204030204"/>
            </a:endParaRPr>
          </a:p>
          <a:p>
            <a:endParaRPr lang="en-GB">
              <a:cs typeface="Calibri" panose="020F0502020204030204"/>
            </a:endParaRPr>
          </a:p>
        </p:txBody>
      </p:sp>
      <p:sp>
        <p:nvSpPr>
          <p:cNvPr id="4" name="Slide Number Placeholder 3"/>
          <p:cNvSpPr>
            <a:spLocks noGrp="1"/>
          </p:cNvSpPr>
          <p:nvPr>
            <p:ph type="sldNum" sz="quarter" idx="10"/>
          </p:nvPr>
        </p:nvSpPr>
        <p:spPr/>
        <p:txBody>
          <a:bodyPr/>
          <a:lstStyle/>
          <a:p>
            <a:fld id="{11D8EE51-4CB5-48B3-A266-27693FA935E2}" type="slidenum">
              <a:rPr lang="en-GB" smtClean="0"/>
              <a:t>20</a:t>
            </a:fld>
            <a:endParaRPr lang="en-GB"/>
          </a:p>
        </p:txBody>
      </p:sp>
    </p:spTree>
    <p:extLst>
      <p:ext uri="{BB962C8B-B14F-4D97-AF65-F5344CB8AC3E}">
        <p14:creationId xmlns:p14="http://schemas.microsoft.com/office/powerpoint/2010/main" val="7546812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https://www.msd.govt.nz/about-msd-and-our-work/publications-resources/journals-and-magazines/social-policy-journal/spj37/37-the-relationship-between-school-and-youth-offending.html</a:t>
            </a:r>
          </a:p>
        </p:txBody>
      </p:sp>
      <p:sp>
        <p:nvSpPr>
          <p:cNvPr id="4" name="Slide Number Placeholder 3"/>
          <p:cNvSpPr>
            <a:spLocks noGrp="1"/>
          </p:cNvSpPr>
          <p:nvPr>
            <p:ph type="sldNum" sz="quarter" idx="5"/>
          </p:nvPr>
        </p:nvSpPr>
        <p:spPr/>
        <p:txBody>
          <a:bodyPr/>
          <a:lstStyle/>
          <a:p>
            <a:fld id="{8F1F90B3-77FD-483C-AFC6-E18738AC8159}" type="slidenum">
              <a:rPr lang="en-GB" smtClean="0"/>
              <a:t>21</a:t>
            </a:fld>
            <a:endParaRPr lang="en-GB"/>
          </a:p>
        </p:txBody>
      </p:sp>
    </p:spTree>
    <p:extLst>
      <p:ext uri="{BB962C8B-B14F-4D97-AF65-F5344CB8AC3E}">
        <p14:creationId xmlns:p14="http://schemas.microsoft.com/office/powerpoint/2010/main" val="38344720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12</a:t>
            </a:r>
            <a:r>
              <a:rPr lang="en-GB" baseline="30000"/>
              <a:t>th</a:t>
            </a:r>
            <a:r>
              <a:rPr lang="en-GB"/>
              <a:t> February 1993</a:t>
            </a:r>
          </a:p>
          <a:p>
            <a:pPr>
              <a:lnSpc>
                <a:spcPct val="90000"/>
              </a:lnSpc>
              <a:spcBef>
                <a:spcPts val="750"/>
              </a:spcBef>
            </a:pPr>
            <a:r>
              <a:rPr lang="en-GB"/>
              <a:t>Both had similarities in backgrounds:</a:t>
            </a:r>
            <a:endParaRPr lang="en-US"/>
          </a:p>
          <a:p>
            <a:pPr>
              <a:lnSpc>
                <a:spcPct val="90000"/>
              </a:lnSpc>
              <a:spcBef>
                <a:spcPts val="750"/>
              </a:spcBef>
            </a:pPr>
            <a:r>
              <a:rPr lang="en-GB"/>
              <a:t>Parents had separated</a:t>
            </a:r>
            <a:endParaRPr lang="en-US"/>
          </a:p>
          <a:p>
            <a:pPr>
              <a:lnSpc>
                <a:spcPct val="90000"/>
              </a:lnSpc>
              <a:spcBef>
                <a:spcPts val="750"/>
              </a:spcBef>
            </a:pPr>
            <a:r>
              <a:rPr lang="en-GB"/>
              <a:t>Poor school attendance, learning and behaviour issues at school. </a:t>
            </a:r>
            <a:endParaRPr lang="en-US"/>
          </a:p>
          <a:p>
            <a:pPr>
              <a:lnSpc>
                <a:spcPct val="90000"/>
              </a:lnSpc>
              <a:spcBef>
                <a:spcPts val="750"/>
              </a:spcBef>
            </a:pPr>
            <a:r>
              <a:rPr lang="en-GB"/>
              <a:t>Shoplifting quite often</a:t>
            </a:r>
            <a:endParaRPr lang="en-US"/>
          </a:p>
          <a:p>
            <a:pPr>
              <a:lnSpc>
                <a:spcPct val="90000"/>
              </a:lnSpc>
              <a:spcBef>
                <a:spcPts val="750"/>
              </a:spcBef>
            </a:pPr>
            <a:r>
              <a:rPr lang="en-GB"/>
              <a:t>History of violence</a:t>
            </a:r>
            <a:endParaRPr lang="en-US"/>
          </a:p>
          <a:p>
            <a:pPr>
              <a:lnSpc>
                <a:spcPct val="90000"/>
              </a:lnSpc>
              <a:spcBef>
                <a:spcPts val="750"/>
              </a:spcBef>
            </a:pPr>
            <a:r>
              <a:rPr lang="en-GB"/>
              <a:t>Picture of a empty, broken young life?</a:t>
            </a:r>
            <a:endParaRPr lang="en-US"/>
          </a:p>
          <a:p>
            <a:endParaRPr lang="en-GB">
              <a:cs typeface="Calibri"/>
            </a:endParaRPr>
          </a:p>
        </p:txBody>
      </p:sp>
      <p:sp>
        <p:nvSpPr>
          <p:cNvPr id="4" name="Slide Number Placeholder 3"/>
          <p:cNvSpPr>
            <a:spLocks noGrp="1"/>
          </p:cNvSpPr>
          <p:nvPr>
            <p:ph type="sldNum" sz="quarter" idx="5"/>
          </p:nvPr>
        </p:nvSpPr>
        <p:spPr/>
        <p:txBody>
          <a:bodyPr/>
          <a:lstStyle/>
          <a:p>
            <a:fld id="{8F1F90B3-77FD-483C-AFC6-E18738AC8159}" type="slidenum">
              <a:rPr lang="en-GB" smtClean="0"/>
              <a:t>23</a:t>
            </a:fld>
            <a:endParaRPr lang="en-GB"/>
          </a:p>
        </p:txBody>
      </p:sp>
    </p:spTree>
    <p:extLst>
      <p:ext uri="{BB962C8B-B14F-4D97-AF65-F5344CB8AC3E}">
        <p14:creationId xmlns:p14="http://schemas.microsoft.com/office/powerpoint/2010/main" val="42868171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https://www.independent.co.uk/news/bulger-ruling-after-six-years-psychiatrists-have-little-more-insight-into-the-killers-motives-1132868.html</a:t>
            </a:r>
          </a:p>
          <a:p>
            <a:endParaRPr lang="en-GB"/>
          </a:p>
          <a:p>
            <a:r>
              <a:rPr lang="en-GB"/>
              <a:t>https://inews.co.uk/news/uk/james-bulger-killers-jon-venables-robert-thompson-murder-now-494467</a:t>
            </a:r>
          </a:p>
        </p:txBody>
      </p:sp>
      <p:sp>
        <p:nvSpPr>
          <p:cNvPr id="4" name="Slide Number Placeholder 3"/>
          <p:cNvSpPr>
            <a:spLocks noGrp="1"/>
          </p:cNvSpPr>
          <p:nvPr>
            <p:ph type="sldNum" sz="quarter" idx="5"/>
          </p:nvPr>
        </p:nvSpPr>
        <p:spPr/>
        <p:txBody>
          <a:bodyPr/>
          <a:lstStyle/>
          <a:p>
            <a:fld id="{8F1F90B3-77FD-483C-AFC6-E18738AC8159}" type="slidenum">
              <a:rPr lang="en-GB" smtClean="0"/>
              <a:t>27</a:t>
            </a:fld>
            <a:endParaRPr lang="en-GB"/>
          </a:p>
        </p:txBody>
      </p:sp>
    </p:spTree>
    <p:extLst>
      <p:ext uri="{BB962C8B-B14F-4D97-AF65-F5344CB8AC3E}">
        <p14:creationId xmlns:p14="http://schemas.microsoft.com/office/powerpoint/2010/main" val="5785285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15 October 1994</a:t>
            </a:r>
          </a:p>
          <a:p>
            <a:r>
              <a:rPr lang="en-GB" err="1"/>
              <a:t>Siljie</a:t>
            </a:r>
            <a:r>
              <a:rPr lang="en-GB"/>
              <a:t> &amp; two six-year-old boys, were playing on a football field </a:t>
            </a:r>
          </a:p>
          <a:p>
            <a:r>
              <a:rPr lang="en-GB"/>
              <a:t>Their parents were neighbours but didn’t know each other but children had played together before.</a:t>
            </a:r>
          </a:p>
          <a:p>
            <a:r>
              <a:rPr lang="en-GB"/>
              <a:t>Something happened that trigged a reaction </a:t>
            </a:r>
          </a:p>
          <a:p>
            <a:r>
              <a:rPr lang="en-GB"/>
              <a:t>The boys turned onto the girl punching, kicking and beating her with stones.</a:t>
            </a:r>
          </a:p>
          <a:p>
            <a:r>
              <a:rPr lang="en-GB"/>
              <a:t>They stripped her and ran away, leaving her to die in the snow.</a:t>
            </a:r>
          </a:p>
          <a:p>
            <a:endParaRPr lang="en-GB"/>
          </a:p>
        </p:txBody>
      </p:sp>
      <p:sp>
        <p:nvSpPr>
          <p:cNvPr id="4" name="Slide Number Placeholder 3"/>
          <p:cNvSpPr>
            <a:spLocks noGrp="1"/>
          </p:cNvSpPr>
          <p:nvPr>
            <p:ph type="sldNum" sz="quarter" idx="5"/>
          </p:nvPr>
        </p:nvSpPr>
        <p:spPr/>
        <p:txBody>
          <a:bodyPr/>
          <a:lstStyle/>
          <a:p>
            <a:fld id="{8F1F90B3-77FD-483C-AFC6-E18738AC8159}" type="slidenum">
              <a:rPr lang="en-GB" smtClean="0"/>
              <a:t>28</a:t>
            </a:fld>
            <a:endParaRPr lang="en-GB"/>
          </a:p>
        </p:txBody>
      </p:sp>
    </p:spTree>
    <p:extLst>
      <p:ext uri="{BB962C8B-B14F-4D97-AF65-F5344CB8AC3E}">
        <p14:creationId xmlns:p14="http://schemas.microsoft.com/office/powerpoint/2010/main" val="42572546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https://www.theguardian.com/theguardian/2010/mar/20/norway-town-forgave-child-killers</a:t>
            </a:r>
          </a:p>
        </p:txBody>
      </p:sp>
      <p:sp>
        <p:nvSpPr>
          <p:cNvPr id="4" name="Slide Number Placeholder 3"/>
          <p:cNvSpPr>
            <a:spLocks noGrp="1"/>
          </p:cNvSpPr>
          <p:nvPr>
            <p:ph type="sldNum" sz="quarter" idx="5"/>
          </p:nvPr>
        </p:nvSpPr>
        <p:spPr/>
        <p:txBody>
          <a:bodyPr/>
          <a:lstStyle/>
          <a:p>
            <a:fld id="{8F1F90B3-77FD-483C-AFC6-E18738AC8159}" type="slidenum">
              <a:rPr lang="en-GB" smtClean="0"/>
              <a:t>30</a:t>
            </a:fld>
            <a:endParaRPr lang="en-GB"/>
          </a:p>
        </p:txBody>
      </p:sp>
    </p:spTree>
    <p:extLst>
      <p:ext uri="{BB962C8B-B14F-4D97-AF65-F5344CB8AC3E}">
        <p14:creationId xmlns:p14="http://schemas.microsoft.com/office/powerpoint/2010/main" val="23041130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many areas of London were affected by widespread looting, arson and violence. </a:t>
            </a:r>
          </a:p>
          <a:p>
            <a:r>
              <a:rPr lang="en-GB"/>
              <a:t>outbreaks in Battersea, Brixton, Bromley, Camden, Croydon, Ealing, East Ham, Hackney, Harrow, Lewisham, Peckham, Stratford, Tower Hamlets, Waltham Forest, Wandsworth, Woolwich, and Wood Green</a:t>
            </a:r>
          </a:p>
        </p:txBody>
      </p:sp>
      <p:sp>
        <p:nvSpPr>
          <p:cNvPr id="4" name="Slide Number Placeholder 3"/>
          <p:cNvSpPr>
            <a:spLocks noGrp="1"/>
          </p:cNvSpPr>
          <p:nvPr>
            <p:ph type="sldNum" sz="quarter" idx="5"/>
          </p:nvPr>
        </p:nvSpPr>
        <p:spPr/>
        <p:txBody>
          <a:bodyPr/>
          <a:lstStyle/>
          <a:p>
            <a:fld id="{8F1F90B3-77FD-483C-AFC6-E18738AC8159}" type="slidenum">
              <a:rPr lang="en-GB" smtClean="0"/>
              <a:t>31</a:t>
            </a:fld>
            <a:endParaRPr lang="en-GB"/>
          </a:p>
        </p:txBody>
      </p:sp>
    </p:spTree>
    <p:extLst>
      <p:ext uri="{BB962C8B-B14F-4D97-AF65-F5344CB8AC3E}">
        <p14:creationId xmlns:p14="http://schemas.microsoft.com/office/powerpoint/2010/main" val="41200784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Riots after the death of Mark Duggan.</a:t>
            </a:r>
          </a:p>
          <a:p>
            <a:r>
              <a:rPr lang="en-GB" baseline="0"/>
              <a:t>Happened in Hackney, Brixton, Tottenham </a:t>
            </a:r>
          </a:p>
          <a:p>
            <a:r>
              <a:rPr lang="en-GB" sz="1200" b="0" i="0" kern="1200">
                <a:solidFill>
                  <a:schemeClr val="tx1"/>
                </a:solidFill>
                <a:effectLst/>
                <a:latin typeface="+mn-lt"/>
                <a:ea typeface="+mn-ea"/>
                <a:cs typeface="+mn-cs"/>
              </a:rPr>
              <a:t>David Cameron Oldbury speech (New Statesman, 15.12.11)</a:t>
            </a:r>
          </a:p>
          <a:p>
            <a:r>
              <a:rPr lang="en-GB"/>
              <a:t>Daily Telegraph (20.07.12) Louise Casey</a:t>
            </a:r>
          </a:p>
        </p:txBody>
      </p:sp>
      <p:sp>
        <p:nvSpPr>
          <p:cNvPr id="4" name="Slide Number Placeholder 3"/>
          <p:cNvSpPr>
            <a:spLocks noGrp="1"/>
          </p:cNvSpPr>
          <p:nvPr>
            <p:ph type="sldNum" sz="quarter" idx="10"/>
          </p:nvPr>
        </p:nvSpPr>
        <p:spPr/>
        <p:txBody>
          <a:bodyPr/>
          <a:lstStyle/>
          <a:p>
            <a:fld id="{C1682172-F4CF-4A57-BD3F-31D3A4965C33}" type="slidenum">
              <a:rPr lang="en-GB" smtClean="0"/>
              <a:t>32</a:t>
            </a:fld>
            <a:endParaRPr lang="en-GB"/>
          </a:p>
        </p:txBody>
      </p:sp>
    </p:spTree>
    <p:extLst>
      <p:ext uri="{BB962C8B-B14F-4D97-AF65-F5344CB8AC3E}">
        <p14:creationId xmlns:p14="http://schemas.microsoft.com/office/powerpoint/2010/main" val="31024427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£3733.00 per family</a:t>
            </a:r>
          </a:p>
        </p:txBody>
      </p:sp>
      <p:sp>
        <p:nvSpPr>
          <p:cNvPr id="4" name="Slide Number Placeholder 3"/>
          <p:cNvSpPr>
            <a:spLocks noGrp="1"/>
          </p:cNvSpPr>
          <p:nvPr>
            <p:ph type="sldNum" sz="quarter" idx="10"/>
          </p:nvPr>
        </p:nvSpPr>
        <p:spPr/>
        <p:txBody>
          <a:bodyPr/>
          <a:lstStyle/>
          <a:p>
            <a:fld id="{C1682172-F4CF-4A57-BD3F-31D3A4965C33}" type="slidenum">
              <a:rPr lang="en-GB" smtClean="0"/>
              <a:t>33</a:t>
            </a:fld>
            <a:endParaRPr lang="en-GB"/>
          </a:p>
        </p:txBody>
      </p:sp>
    </p:spTree>
    <p:extLst>
      <p:ext uri="{BB962C8B-B14F-4D97-AF65-F5344CB8AC3E}">
        <p14:creationId xmlns:p14="http://schemas.microsoft.com/office/powerpoint/2010/main" val="319665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Daily Mail (10.06.12) Pickles</a:t>
            </a:r>
          </a:p>
          <a:p>
            <a:r>
              <a:rPr lang="en-GB"/>
              <a:t> </a:t>
            </a:r>
          </a:p>
        </p:txBody>
      </p:sp>
      <p:sp>
        <p:nvSpPr>
          <p:cNvPr id="4" name="Slide Number Placeholder 3"/>
          <p:cNvSpPr>
            <a:spLocks noGrp="1"/>
          </p:cNvSpPr>
          <p:nvPr>
            <p:ph type="sldNum" sz="quarter" idx="10"/>
          </p:nvPr>
        </p:nvSpPr>
        <p:spPr/>
        <p:txBody>
          <a:bodyPr/>
          <a:lstStyle/>
          <a:p>
            <a:fld id="{C1682172-F4CF-4A57-BD3F-31D3A4965C33}" type="slidenum">
              <a:rPr lang="en-GB" smtClean="0"/>
              <a:t>34</a:t>
            </a:fld>
            <a:endParaRPr lang="en-GB"/>
          </a:p>
        </p:txBody>
      </p:sp>
    </p:spTree>
    <p:extLst>
      <p:ext uri="{BB962C8B-B14F-4D97-AF65-F5344CB8AC3E}">
        <p14:creationId xmlns:p14="http://schemas.microsoft.com/office/powerpoint/2010/main" val="38627149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a:solidFill>
                  <a:schemeClr val="tx1"/>
                </a:solidFill>
                <a:effectLst/>
                <a:latin typeface="+mn-lt"/>
                <a:ea typeface="+mn-ea"/>
                <a:cs typeface="+mn-cs"/>
              </a:rPr>
              <a:t>9% of those in the program were lone parent families. Underage pregnancy was statistically insignificant, with the under-18 conception rate at 2%. 90% of adults had not been convicted of a criminal offence and 93% of adults had no record of anti-social behaviour. Among children, 88% of children had no record of anti-social behaviour. 3% of adults were recorded as treated for alcohol dependency and a further 3% of adults for drug dependency. The families were reported to suffer from high levels of health problems and disabilities. 46% had an adult or adults suffering a mental health problem; 33% of children had mental health problems. 32% of adults and 20% of children had a long-standing physical illness or disability; 39% had a child or children with SEN statements; 46% had a child with school problems; 15% had a child with a temporary exclusion. The families were also poor and in social housing: 74% of households were workless; 83% received out of work benefits; 27% were in rent arrears; 21% were at risk of eviction.</a:t>
            </a:r>
            <a:endParaRPr lang="en-GB"/>
          </a:p>
        </p:txBody>
      </p:sp>
      <p:sp>
        <p:nvSpPr>
          <p:cNvPr id="4" name="Slide Number Placeholder 3"/>
          <p:cNvSpPr>
            <a:spLocks noGrp="1"/>
          </p:cNvSpPr>
          <p:nvPr>
            <p:ph type="sldNum" sz="quarter" idx="10"/>
          </p:nvPr>
        </p:nvSpPr>
        <p:spPr/>
        <p:txBody>
          <a:bodyPr/>
          <a:lstStyle/>
          <a:p>
            <a:fld id="{C1682172-F4CF-4A57-BD3F-31D3A4965C33}" type="slidenum">
              <a:rPr lang="en-GB" smtClean="0"/>
              <a:t>36</a:t>
            </a:fld>
            <a:endParaRPr lang="en-GB"/>
          </a:p>
        </p:txBody>
      </p:sp>
    </p:spTree>
    <p:extLst>
      <p:ext uri="{BB962C8B-B14F-4D97-AF65-F5344CB8AC3E}">
        <p14:creationId xmlns:p14="http://schemas.microsoft.com/office/powerpoint/2010/main" val="237481530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https://www.gov.uk/government/publications/preventing-offending-and-re-offending-by-children/collaborative-approaches-to-preventing-offending-and-re-offending-by-children-capricorn-summary</a:t>
            </a:r>
            <a:endParaRPr lang="en-US"/>
          </a:p>
          <a:p>
            <a:endParaRPr lang="en-GB"/>
          </a:p>
          <a:p>
            <a:r>
              <a:rPr lang="en-GB">
                <a:hlinkClick r:id="rId3"/>
              </a:rPr>
              <a:t>https://assets.publishing.service.gov.uk/government/uploads/system/uploads/attachment_data/file/828228/CAPRICORN_resource.pdf</a:t>
            </a:r>
            <a:endParaRPr lang="en-GB">
              <a:cs typeface="Calibri"/>
            </a:endParaRPr>
          </a:p>
          <a:p>
            <a:endParaRPr lang="en-GB">
              <a:cs typeface="Calibri"/>
            </a:endParaRPr>
          </a:p>
          <a:p>
            <a:endParaRPr lang="en-GB"/>
          </a:p>
          <a:p>
            <a:r>
              <a:rPr lang="en-GB">
                <a:hlinkClick r:id="rId4"/>
              </a:rPr>
              <a:t>https://www.gov.uk/government/publications/preventing-offending-and-re-offending-by-children</a:t>
            </a:r>
            <a:endParaRPr lang="en-GB"/>
          </a:p>
        </p:txBody>
      </p:sp>
      <p:sp>
        <p:nvSpPr>
          <p:cNvPr id="4" name="Slide Number Placeholder 3"/>
          <p:cNvSpPr>
            <a:spLocks noGrp="1"/>
          </p:cNvSpPr>
          <p:nvPr>
            <p:ph type="sldNum" sz="quarter" idx="10"/>
          </p:nvPr>
        </p:nvSpPr>
        <p:spPr/>
        <p:txBody>
          <a:bodyPr/>
          <a:lstStyle/>
          <a:p>
            <a:fld id="{8F1F90B3-77FD-483C-AFC6-E18738AC8159}" type="slidenum">
              <a:rPr lang="en-GB" smtClean="0"/>
              <a:t>39</a:t>
            </a:fld>
            <a:endParaRPr lang="en-GB"/>
          </a:p>
        </p:txBody>
      </p:sp>
    </p:spTree>
    <p:extLst>
      <p:ext uri="{BB962C8B-B14F-4D97-AF65-F5344CB8AC3E}">
        <p14:creationId xmlns:p14="http://schemas.microsoft.com/office/powerpoint/2010/main" val="29517739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https://www.gov.uk/government/publications/preventing-offending-and-re-offending-by-children</a:t>
            </a:r>
            <a:endParaRPr lang="en-US"/>
          </a:p>
          <a:p>
            <a:endParaRPr lang="en-US" dirty="0">
              <a:ea typeface="Calibri"/>
              <a:cs typeface="Calibri"/>
            </a:endParaRPr>
          </a:p>
          <a:p>
            <a:endParaRPr lang="en-US" dirty="0">
              <a:ea typeface="Calibri"/>
              <a:cs typeface="Calibri"/>
            </a:endParaRPr>
          </a:p>
          <a:p>
            <a:r>
              <a:rPr lang="en-GB" dirty="0">
                <a:hlinkClick r:id="rId4"/>
              </a:rPr>
              <a:t>https://assets.publishing.service.gov.uk/government/uploads/system/uploads/attachment_data/file/828228/CAPRICORN_resource.pdf</a:t>
            </a:r>
            <a:endParaRPr lang="en-GB"/>
          </a:p>
          <a:p>
            <a:endParaRPr lang="en-GB" dirty="0"/>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8F1F90B3-77FD-483C-AFC6-E18738AC8159}" type="slidenum">
              <a:rPr lang="en-GB" smtClean="0"/>
              <a:t>40</a:t>
            </a:fld>
            <a:endParaRPr lang="en-GB"/>
          </a:p>
        </p:txBody>
      </p:sp>
    </p:spTree>
    <p:extLst>
      <p:ext uri="{BB962C8B-B14F-4D97-AF65-F5344CB8AC3E}">
        <p14:creationId xmlns:p14="http://schemas.microsoft.com/office/powerpoint/2010/main" val="30734511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nSpc>
                <a:spcPct val="90000"/>
              </a:lnSpc>
              <a:spcBef>
                <a:spcPts val="750"/>
              </a:spcBef>
              <a:buFont typeface="Arial"/>
              <a:buChar char="•"/>
            </a:pPr>
            <a:r>
              <a:rPr lang="en-GB"/>
              <a:t>Some older children have been neglected by their parents over many years.</a:t>
            </a:r>
            <a:endParaRPr lang="en-US"/>
          </a:p>
          <a:p>
            <a:pPr marL="285750" indent="-285750">
              <a:lnSpc>
                <a:spcPct val="90000"/>
              </a:lnSpc>
              <a:spcBef>
                <a:spcPts val="750"/>
              </a:spcBef>
              <a:buFont typeface="Arial"/>
              <a:buChar char="•"/>
            </a:pPr>
            <a:r>
              <a:rPr lang="en-GB"/>
              <a:t>Troubled children / teenagers can seem 'resilient' and appear to be making 'lifestyle choices' when they are in fact finding unsafe ways of coping, like getting involved in gangs or misusing drugs and alcohol.</a:t>
            </a:r>
            <a:endParaRPr lang="en-US"/>
          </a:p>
          <a:p>
            <a:pPr marL="285750" indent="-285750">
              <a:lnSpc>
                <a:spcPct val="90000"/>
              </a:lnSpc>
              <a:spcBef>
                <a:spcPts val="750"/>
              </a:spcBef>
              <a:buFont typeface="Arial"/>
              <a:buChar char="•"/>
            </a:pPr>
            <a:r>
              <a:rPr lang="en-GB"/>
              <a:t>‘These children are incredibly vulnerable’.</a:t>
            </a:r>
            <a:endParaRPr lang="en-US"/>
          </a:p>
          <a:p>
            <a:endParaRPr lang="en-US">
              <a:cs typeface="Calibri"/>
            </a:endParaRPr>
          </a:p>
        </p:txBody>
      </p:sp>
      <p:sp>
        <p:nvSpPr>
          <p:cNvPr id="4" name="Slide Number Placeholder 3"/>
          <p:cNvSpPr>
            <a:spLocks noGrp="1"/>
          </p:cNvSpPr>
          <p:nvPr>
            <p:ph type="sldNum" sz="quarter" idx="5"/>
          </p:nvPr>
        </p:nvSpPr>
        <p:spPr/>
        <p:txBody>
          <a:bodyPr/>
          <a:lstStyle/>
          <a:p>
            <a:fld id="{8F1F90B3-77FD-483C-AFC6-E18738AC8159}" type="slidenum">
              <a:rPr lang="en-GB" smtClean="0"/>
              <a:t>42</a:t>
            </a:fld>
            <a:endParaRPr lang="en-GB"/>
          </a:p>
        </p:txBody>
      </p:sp>
    </p:spTree>
    <p:extLst>
      <p:ext uri="{BB962C8B-B14F-4D97-AF65-F5344CB8AC3E}">
        <p14:creationId xmlns:p14="http://schemas.microsoft.com/office/powerpoint/2010/main" val="14438864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Continuum need of support</a:t>
            </a:r>
          </a:p>
        </p:txBody>
      </p:sp>
      <p:sp>
        <p:nvSpPr>
          <p:cNvPr id="4" name="Slide Number Placeholder 3"/>
          <p:cNvSpPr>
            <a:spLocks noGrp="1"/>
          </p:cNvSpPr>
          <p:nvPr>
            <p:ph type="sldNum" sz="quarter" idx="5"/>
          </p:nvPr>
        </p:nvSpPr>
        <p:spPr/>
        <p:txBody>
          <a:bodyPr/>
          <a:lstStyle/>
          <a:p>
            <a:fld id="{8F1F90B3-77FD-483C-AFC6-E18738AC8159}" type="slidenum">
              <a:rPr lang="en-GB" smtClean="0"/>
              <a:t>43</a:t>
            </a:fld>
            <a:endParaRPr lang="en-GB"/>
          </a:p>
        </p:txBody>
      </p:sp>
    </p:spTree>
    <p:extLst>
      <p:ext uri="{BB962C8B-B14F-4D97-AF65-F5344CB8AC3E}">
        <p14:creationId xmlns:p14="http://schemas.microsoft.com/office/powerpoint/2010/main" val="6362026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Environment – where</a:t>
            </a:r>
            <a:r>
              <a:rPr lang="en-GB" baseline="0"/>
              <a:t> they live/come from maybe a hard area, no one works all receiving benefits.</a:t>
            </a:r>
          </a:p>
          <a:p>
            <a:r>
              <a:rPr lang="en-GB" baseline="0"/>
              <a:t>History – with Social services, police, YOT hate the fact they get involved in issues, will not conform to society’s rules </a:t>
            </a:r>
          </a:p>
          <a:p>
            <a:r>
              <a:rPr lang="en-GB" baseline="0"/>
              <a:t>Happy being known as a certain person/family. Happy to take drugs and not work etc.</a:t>
            </a:r>
          </a:p>
          <a:p>
            <a:r>
              <a:rPr lang="en-GB" baseline="0"/>
              <a:t>Don’t want to change as it means a change of life style or maybe to hard to change i.e. drink/drug problems</a:t>
            </a:r>
          </a:p>
          <a:p>
            <a:r>
              <a:rPr lang="en-GB" baseline="0"/>
              <a:t>Have to go to work and no benefits. Why do that?</a:t>
            </a:r>
          </a:p>
          <a:p>
            <a:endParaRPr lang="en-GB"/>
          </a:p>
        </p:txBody>
      </p:sp>
      <p:sp>
        <p:nvSpPr>
          <p:cNvPr id="4" name="Slide Number Placeholder 3"/>
          <p:cNvSpPr>
            <a:spLocks noGrp="1"/>
          </p:cNvSpPr>
          <p:nvPr>
            <p:ph type="sldNum" sz="quarter" idx="10"/>
          </p:nvPr>
        </p:nvSpPr>
        <p:spPr/>
        <p:txBody>
          <a:bodyPr/>
          <a:lstStyle/>
          <a:p>
            <a:fld id="{C1682172-F4CF-4A57-BD3F-31D3A4965C33}" type="slidenum">
              <a:rPr lang="en-GB" smtClean="0"/>
              <a:t>44</a:t>
            </a:fld>
            <a:endParaRPr lang="en-GB"/>
          </a:p>
        </p:txBody>
      </p:sp>
    </p:spTree>
    <p:extLst>
      <p:ext uri="{BB962C8B-B14F-4D97-AF65-F5344CB8AC3E}">
        <p14:creationId xmlns:p14="http://schemas.microsoft.com/office/powerpoint/2010/main" val="35741323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https://www.gov.uk/government/news/funding-boost-to-help-pupils-affected-by-domestic-abuse</a:t>
            </a:r>
            <a:endParaRPr lang="en-GB" dirty="0"/>
          </a:p>
          <a:p>
            <a:endParaRPr lang="en-GB" dirty="0">
              <a:ea typeface="Calibri"/>
              <a:cs typeface="Calibri"/>
            </a:endParaRPr>
          </a:p>
          <a:p>
            <a:r>
              <a:rPr lang="en-GB" dirty="0">
                <a:hlinkClick r:id="rId4"/>
              </a:rPr>
              <a:t>https://www.operationencompass.org/</a:t>
            </a:r>
            <a:endParaRPr lang="en-GB" dirty="0">
              <a:ea typeface="Calibri" panose="020F0502020204030204"/>
              <a:cs typeface="Calibri" panose="020F0502020204030204"/>
              <a:hlinkClick r:id="rId4"/>
            </a:endParaRPr>
          </a:p>
          <a:p>
            <a:endParaRPr lang="en-GB" dirty="0">
              <a:ea typeface="Calibri" panose="020F0502020204030204"/>
              <a:cs typeface="Calibri" panose="020F0502020204030204"/>
            </a:endParaRPr>
          </a:p>
          <a:p>
            <a:r>
              <a:rPr lang="en-GB" dirty="0"/>
              <a:t>https://www.operationencompass.org/why-was-operation-encompass-created</a:t>
            </a:r>
            <a:endParaRPr lang="en-GB" dirty="0">
              <a:ea typeface="Calibri" panose="020F0502020204030204"/>
              <a:cs typeface="Calibri" panose="020F0502020204030204"/>
            </a:endParaRPr>
          </a:p>
        </p:txBody>
      </p:sp>
      <p:sp>
        <p:nvSpPr>
          <p:cNvPr id="4" name="Slide Number Placeholder 3"/>
          <p:cNvSpPr>
            <a:spLocks noGrp="1"/>
          </p:cNvSpPr>
          <p:nvPr>
            <p:ph type="sldNum" sz="quarter" idx="5"/>
          </p:nvPr>
        </p:nvSpPr>
        <p:spPr/>
        <p:txBody>
          <a:bodyPr/>
          <a:lstStyle/>
          <a:p>
            <a:fld id="{8F1F90B3-77FD-483C-AFC6-E18738AC8159}" type="slidenum">
              <a:rPr lang="en-GB" smtClean="0"/>
              <a:t>46</a:t>
            </a:fld>
            <a:endParaRPr lang="en-GB"/>
          </a:p>
        </p:txBody>
      </p:sp>
    </p:spTree>
    <p:extLst>
      <p:ext uri="{BB962C8B-B14F-4D97-AF65-F5344CB8AC3E}">
        <p14:creationId xmlns:p14="http://schemas.microsoft.com/office/powerpoint/2010/main" val="34077987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https://www.crimeandjustice.org.uk/publications/cjm/article/child-criminalisation-and-mistake-early-intervention</a:t>
            </a:r>
            <a:endParaRPr lang="en-GB"/>
          </a:p>
        </p:txBody>
      </p:sp>
      <p:sp>
        <p:nvSpPr>
          <p:cNvPr id="4" name="Slide Number Placeholder 3"/>
          <p:cNvSpPr>
            <a:spLocks noGrp="1"/>
          </p:cNvSpPr>
          <p:nvPr>
            <p:ph type="sldNum" sz="quarter" idx="10"/>
          </p:nvPr>
        </p:nvSpPr>
        <p:spPr/>
        <p:txBody>
          <a:bodyPr/>
          <a:lstStyle/>
          <a:p>
            <a:fld id="{8F1F90B3-77FD-483C-AFC6-E18738AC8159}" type="slidenum">
              <a:rPr lang="en-GB" smtClean="0"/>
              <a:t>47</a:t>
            </a:fld>
            <a:endParaRPr lang="en-GB"/>
          </a:p>
        </p:txBody>
      </p:sp>
    </p:spTree>
    <p:extLst>
      <p:ext uri="{BB962C8B-B14F-4D97-AF65-F5344CB8AC3E}">
        <p14:creationId xmlns:p14="http://schemas.microsoft.com/office/powerpoint/2010/main" val="28845793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https://www.crimeandjustice.org.uk/publications/cjm/article/child-criminalisation-and-mistake-early-intervention</a:t>
            </a:r>
            <a:endParaRPr lang="en-GB"/>
          </a:p>
        </p:txBody>
      </p:sp>
      <p:sp>
        <p:nvSpPr>
          <p:cNvPr id="4" name="Slide Number Placeholder 3"/>
          <p:cNvSpPr>
            <a:spLocks noGrp="1"/>
          </p:cNvSpPr>
          <p:nvPr>
            <p:ph type="sldNum" sz="quarter" idx="10"/>
          </p:nvPr>
        </p:nvSpPr>
        <p:spPr/>
        <p:txBody>
          <a:bodyPr/>
          <a:lstStyle/>
          <a:p>
            <a:fld id="{8F1F90B3-77FD-483C-AFC6-E18738AC8159}" type="slidenum">
              <a:rPr lang="en-GB" smtClean="0"/>
              <a:t>48</a:t>
            </a:fld>
            <a:endParaRPr lang="en-GB"/>
          </a:p>
        </p:txBody>
      </p:sp>
    </p:spTree>
    <p:extLst>
      <p:ext uri="{BB962C8B-B14F-4D97-AF65-F5344CB8AC3E}">
        <p14:creationId xmlns:p14="http://schemas.microsoft.com/office/powerpoint/2010/main" val="391520406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DCSF-00064-2010.pdf.pdf</a:t>
            </a:r>
            <a:endParaRPr lang="en-GB" dirty="0"/>
          </a:p>
        </p:txBody>
      </p:sp>
      <p:sp>
        <p:nvSpPr>
          <p:cNvPr id="4" name="Slide Number Placeholder 3"/>
          <p:cNvSpPr>
            <a:spLocks noGrp="1"/>
          </p:cNvSpPr>
          <p:nvPr>
            <p:ph type="sldNum" sz="quarter" idx="5"/>
          </p:nvPr>
        </p:nvSpPr>
        <p:spPr/>
        <p:txBody>
          <a:bodyPr/>
          <a:lstStyle/>
          <a:p>
            <a:fld id="{8F1F90B3-77FD-483C-AFC6-E18738AC8159}" type="slidenum">
              <a:rPr lang="en-GB" smtClean="0"/>
              <a:t>51</a:t>
            </a:fld>
            <a:endParaRPr lang="en-GB"/>
          </a:p>
        </p:txBody>
      </p:sp>
    </p:spTree>
    <p:extLst>
      <p:ext uri="{BB962C8B-B14F-4D97-AF65-F5344CB8AC3E}">
        <p14:creationId xmlns:p14="http://schemas.microsoft.com/office/powerpoint/2010/main" val="127712284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1D70B8"/>
                </a:solidFill>
                <a:effectLst/>
                <a:latin typeface="GDS Transport"/>
                <a:hlinkClick r:id="rId3"/>
              </a:rPr>
              <a:t>Children Act 1989 (opens in a new tab)</a:t>
            </a:r>
            <a:r>
              <a:rPr lang="en-GB" b="0" i="0" dirty="0">
                <a:solidFill>
                  <a:srgbClr val="0B0C0C"/>
                </a:solidFill>
                <a:effectLst/>
                <a:latin typeface="GDS Transport"/>
              </a:rPr>
              <a:t>), </a:t>
            </a:r>
            <a:endParaRPr lang="en-GB" dirty="0"/>
          </a:p>
        </p:txBody>
      </p:sp>
      <p:sp>
        <p:nvSpPr>
          <p:cNvPr id="4" name="Slide Number Placeholder 3"/>
          <p:cNvSpPr>
            <a:spLocks noGrp="1"/>
          </p:cNvSpPr>
          <p:nvPr>
            <p:ph type="sldNum" sz="quarter" idx="5"/>
          </p:nvPr>
        </p:nvSpPr>
        <p:spPr/>
        <p:txBody>
          <a:bodyPr/>
          <a:lstStyle/>
          <a:p>
            <a:fld id="{8F1F90B3-77FD-483C-AFC6-E18738AC8159}" type="slidenum">
              <a:rPr lang="en-GB" smtClean="0"/>
              <a:t>54</a:t>
            </a:fld>
            <a:endParaRPr lang="en-GB"/>
          </a:p>
        </p:txBody>
      </p:sp>
    </p:spTree>
    <p:extLst>
      <p:ext uri="{BB962C8B-B14F-4D97-AF65-F5344CB8AC3E}">
        <p14:creationId xmlns:p14="http://schemas.microsoft.com/office/powerpoint/2010/main" val="22350665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A Practitioner Toolkit – Working with young people to prevent involvement in Serious and Organised Crime</a:t>
            </a:r>
            <a:endParaRPr lang="en-GB" dirty="0"/>
          </a:p>
        </p:txBody>
      </p:sp>
      <p:sp>
        <p:nvSpPr>
          <p:cNvPr id="4" name="Slide Number Placeholder 3"/>
          <p:cNvSpPr>
            <a:spLocks noGrp="1"/>
          </p:cNvSpPr>
          <p:nvPr>
            <p:ph type="sldNum" sz="quarter" idx="5"/>
          </p:nvPr>
        </p:nvSpPr>
        <p:spPr/>
        <p:txBody>
          <a:bodyPr/>
          <a:lstStyle/>
          <a:p>
            <a:fld id="{8F1F90B3-77FD-483C-AFC6-E18738AC8159}" type="slidenum">
              <a:rPr lang="en-GB" smtClean="0"/>
              <a:t>55</a:t>
            </a:fld>
            <a:endParaRPr lang="en-GB"/>
          </a:p>
        </p:txBody>
      </p:sp>
    </p:spTree>
    <p:extLst>
      <p:ext uri="{BB962C8B-B14F-4D97-AF65-F5344CB8AC3E}">
        <p14:creationId xmlns:p14="http://schemas.microsoft.com/office/powerpoint/2010/main" val="209285913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a:hlinkClick r:id="rId3"/>
              </a:rPr>
              <a:t>https://youth.gov/feature-article/gang-prevention-overview-research-and-programs</a:t>
            </a:r>
            <a:endParaRPr lang="en-GB"/>
          </a:p>
          <a:p>
            <a:endParaRPr lang="en-GB"/>
          </a:p>
          <a:p>
            <a:r>
              <a:rPr lang="en-GB">
                <a:hlinkClick r:id="rId4"/>
              </a:rPr>
              <a:t>https://assets.publishing.service.gov.uk/government/uploads/system/uploads/attachment_data/file/97861/gang-violence-summary.pdf</a:t>
            </a:r>
            <a:endParaRPr lang="en-GB"/>
          </a:p>
        </p:txBody>
      </p:sp>
      <p:sp>
        <p:nvSpPr>
          <p:cNvPr id="4" name="Slide Number Placeholder 3"/>
          <p:cNvSpPr>
            <a:spLocks noGrp="1"/>
          </p:cNvSpPr>
          <p:nvPr>
            <p:ph type="sldNum" sz="quarter" idx="10"/>
          </p:nvPr>
        </p:nvSpPr>
        <p:spPr/>
        <p:txBody>
          <a:bodyPr/>
          <a:lstStyle/>
          <a:p>
            <a:fld id="{8F1F90B3-77FD-483C-AFC6-E18738AC8159}" type="slidenum">
              <a:rPr lang="en-GB" smtClean="0"/>
              <a:t>65</a:t>
            </a:fld>
            <a:endParaRPr lang="en-GB"/>
          </a:p>
        </p:txBody>
      </p:sp>
    </p:spTree>
    <p:extLst>
      <p:ext uri="{BB962C8B-B14F-4D97-AF65-F5344CB8AC3E}">
        <p14:creationId xmlns:p14="http://schemas.microsoft.com/office/powerpoint/2010/main" val="291426354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err="1"/>
              <a:t>read:https</a:t>
            </a:r>
            <a:r>
              <a:rPr lang="en-GB" dirty="0"/>
              <a:t>://www.telegraph.co.uk/women/womens-life/10857716/Britains-gangster-girls-The-dark-side-of-female-empowerment-The-rise-of-women-and-females-running-gangs.html</a:t>
            </a:r>
          </a:p>
          <a:p>
            <a:endParaRPr lang="en-GB" dirty="0"/>
          </a:p>
          <a:p>
            <a:r>
              <a:rPr lang="en-GB" dirty="0"/>
              <a:t>https://lordslibrary.parliament.uk/violent-crime-burglaries-and-gang-activity/</a:t>
            </a:r>
          </a:p>
        </p:txBody>
      </p:sp>
      <p:sp>
        <p:nvSpPr>
          <p:cNvPr id="4" name="Slide Number Placeholder 3"/>
          <p:cNvSpPr>
            <a:spLocks noGrp="1"/>
          </p:cNvSpPr>
          <p:nvPr>
            <p:ph type="sldNum" sz="quarter" idx="5"/>
          </p:nvPr>
        </p:nvSpPr>
        <p:spPr/>
        <p:txBody>
          <a:bodyPr/>
          <a:lstStyle/>
          <a:p>
            <a:fld id="{7E39CD75-A2FE-4FCC-AF30-CF432BA48166}" type="slidenum">
              <a:rPr lang="en-GB" smtClean="0"/>
              <a:t>67</a:t>
            </a:fld>
            <a:endParaRPr lang="en-GB"/>
          </a:p>
        </p:txBody>
      </p:sp>
    </p:spTree>
    <p:extLst>
      <p:ext uri="{BB962C8B-B14F-4D97-AF65-F5344CB8AC3E}">
        <p14:creationId xmlns:p14="http://schemas.microsoft.com/office/powerpoint/2010/main" val="332552653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a:t>https://www.theguardian.com/world/2019/feb/14/shamima-begum-friends-kadiza-sultana-amira-abase-joined-isis-syria</a:t>
            </a:r>
          </a:p>
        </p:txBody>
      </p:sp>
      <p:sp>
        <p:nvSpPr>
          <p:cNvPr id="4" name="Slide Number Placeholder 3"/>
          <p:cNvSpPr>
            <a:spLocks noGrp="1"/>
          </p:cNvSpPr>
          <p:nvPr>
            <p:ph type="sldNum" sz="quarter" idx="5"/>
          </p:nvPr>
        </p:nvSpPr>
        <p:spPr/>
        <p:txBody>
          <a:bodyPr/>
          <a:lstStyle/>
          <a:p>
            <a:fld id="{B9312D02-F734-422D-B04A-A8190E75BE3D}" type="slidenum">
              <a:rPr lang="en-GB" smtClean="0"/>
              <a:t>69</a:t>
            </a:fld>
            <a:endParaRPr lang="en-GB"/>
          </a:p>
        </p:txBody>
      </p:sp>
    </p:spTree>
    <p:extLst>
      <p:ext uri="{BB962C8B-B14F-4D97-AF65-F5344CB8AC3E}">
        <p14:creationId xmlns:p14="http://schemas.microsoft.com/office/powerpoint/2010/main" val="26605128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81CD2C-3267-D1CC-8C47-34C04A303542}"/>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0BC8338D-B3D1-7033-C5B4-5BF87218EF8E}"/>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871DD5E-DFFC-3D41-6B65-19DB84E35525}"/>
              </a:ext>
            </a:extLst>
          </p:cNvPr>
          <p:cNvSpPr>
            <a:spLocks noGrp="1"/>
          </p:cNvSpPr>
          <p:nvPr>
            <p:ph type="dt" sz="half" idx="10"/>
          </p:nvPr>
        </p:nvSpPr>
        <p:spPr/>
        <p:txBody>
          <a:bodyPr/>
          <a:lstStyle/>
          <a:p>
            <a:fld id="{9C64F3F4-CE19-49F8-9EF4-FF4EE52031C2}" type="datetimeFigureOut">
              <a:rPr lang="en-GB" smtClean="0"/>
              <a:t>01/11/2024</a:t>
            </a:fld>
            <a:endParaRPr lang="en-GB"/>
          </a:p>
        </p:txBody>
      </p:sp>
      <p:sp>
        <p:nvSpPr>
          <p:cNvPr id="5" name="Footer Placeholder 4">
            <a:extLst>
              <a:ext uri="{FF2B5EF4-FFF2-40B4-BE49-F238E27FC236}">
                <a16:creationId xmlns:a16="http://schemas.microsoft.com/office/drawing/2014/main" id="{9BB7E09B-BEB7-2A3F-BDBB-0CEFD9A7DF8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D2C4D7-7DEF-E0B8-B9C2-2F366FB68AC4}"/>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93886921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5D9FB-E947-134D-76E8-D2521E6532E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A6B3436-7E8E-1D6E-9A97-BB8E3CDA1E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4CC483-F5F4-838C-F650-051DC11BB6C9}"/>
              </a:ext>
            </a:extLst>
          </p:cNvPr>
          <p:cNvSpPr>
            <a:spLocks noGrp="1"/>
          </p:cNvSpPr>
          <p:nvPr>
            <p:ph type="dt" sz="half" idx="10"/>
          </p:nvPr>
        </p:nvSpPr>
        <p:spPr/>
        <p:txBody>
          <a:bodyPr/>
          <a:lstStyle/>
          <a:p>
            <a:fld id="{9C64F3F4-CE19-49F8-9EF4-FF4EE52031C2}" type="datetimeFigureOut">
              <a:rPr lang="en-GB" smtClean="0"/>
              <a:t>01/11/2024</a:t>
            </a:fld>
            <a:endParaRPr lang="en-GB"/>
          </a:p>
        </p:txBody>
      </p:sp>
      <p:sp>
        <p:nvSpPr>
          <p:cNvPr id="5" name="Footer Placeholder 4">
            <a:extLst>
              <a:ext uri="{FF2B5EF4-FFF2-40B4-BE49-F238E27FC236}">
                <a16:creationId xmlns:a16="http://schemas.microsoft.com/office/drawing/2014/main" id="{83656597-FAF1-9F16-3C37-2FE6C8AA75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3D1446-7683-1C40-BA3C-0ECB1F91DD81}"/>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2141583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5A1D75-5ABD-0C7D-82C7-27D38E700EA0}"/>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039990A-3968-1C5B-C56F-2BAFAB55F257}"/>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D7A7E40-6A14-4129-7C58-61F7D9E31222}"/>
              </a:ext>
            </a:extLst>
          </p:cNvPr>
          <p:cNvSpPr>
            <a:spLocks noGrp="1"/>
          </p:cNvSpPr>
          <p:nvPr>
            <p:ph type="dt" sz="half" idx="10"/>
          </p:nvPr>
        </p:nvSpPr>
        <p:spPr/>
        <p:txBody>
          <a:bodyPr/>
          <a:lstStyle/>
          <a:p>
            <a:fld id="{9C64F3F4-CE19-49F8-9EF4-FF4EE52031C2}" type="datetimeFigureOut">
              <a:rPr lang="en-GB" smtClean="0"/>
              <a:t>01/11/2024</a:t>
            </a:fld>
            <a:endParaRPr lang="en-GB"/>
          </a:p>
        </p:txBody>
      </p:sp>
      <p:sp>
        <p:nvSpPr>
          <p:cNvPr id="5" name="Footer Placeholder 4">
            <a:extLst>
              <a:ext uri="{FF2B5EF4-FFF2-40B4-BE49-F238E27FC236}">
                <a16:creationId xmlns:a16="http://schemas.microsoft.com/office/drawing/2014/main" id="{B4D8C1D4-F37B-E7F4-DA68-C763378368C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8D6A75-8226-651E-5424-3B06994652A1}"/>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67673825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CC9A7-CC14-643E-64F5-E8CEAA4F986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20C65F1-EBEB-7BE5-C9BA-E312C3E39D29}"/>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815FA62-4708-E431-5097-98236D54FCE4}"/>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38F90CC-796A-A2DC-6971-E4099D8B2021}"/>
              </a:ext>
            </a:extLst>
          </p:cNvPr>
          <p:cNvSpPr>
            <a:spLocks noGrp="1"/>
          </p:cNvSpPr>
          <p:nvPr>
            <p:ph type="dt" sz="half" idx="10"/>
          </p:nvPr>
        </p:nvSpPr>
        <p:spPr/>
        <p:txBody>
          <a:bodyPr/>
          <a:lstStyle/>
          <a:p>
            <a:fld id="{9C64F3F4-CE19-49F8-9EF4-FF4EE52031C2}" type="datetimeFigureOut">
              <a:rPr lang="en-GB" smtClean="0"/>
              <a:t>01/11/2024</a:t>
            </a:fld>
            <a:endParaRPr lang="en-GB"/>
          </a:p>
        </p:txBody>
      </p:sp>
      <p:sp>
        <p:nvSpPr>
          <p:cNvPr id="6" name="Footer Placeholder 5">
            <a:extLst>
              <a:ext uri="{FF2B5EF4-FFF2-40B4-BE49-F238E27FC236}">
                <a16:creationId xmlns:a16="http://schemas.microsoft.com/office/drawing/2014/main" id="{2A474828-8B90-1301-FEB2-6C71073EB79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4335F06-8830-89DA-172C-B53F66CD5620}"/>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74952259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13ED98-BE07-1E6B-8355-C594F242DED3}"/>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05DAA80-4917-852B-D7AC-BFE8B6C4C9BF}"/>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E1DE30BF-EBFE-14E5-DC9D-57173E9F080A}"/>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00F7DE4-9C3D-1F42-0F31-2EFA3694CB85}"/>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7A53B255-8479-1341-A8E1-0304C189B963}"/>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AF4C2EB-9317-6512-B2F3-3B202A4E0878}"/>
              </a:ext>
            </a:extLst>
          </p:cNvPr>
          <p:cNvSpPr>
            <a:spLocks noGrp="1"/>
          </p:cNvSpPr>
          <p:nvPr>
            <p:ph type="dt" sz="half" idx="10"/>
          </p:nvPr>
        </p:nvSpPr>
        <p:spPr/>
        <p:txBody>
          <a:bodyPr/>
          <a:lstStyle/>
          <a:p>
            <a:fld id="{9C64F3F4-CE19-49F8-9EF4-FF4EE52031C2}" type="datetimeFigureOut">
              <a:rPr lang="en-GB" smtClean="0"/>
              <a:t>01/11/2024</a:t>
            </a:fld>
            <a:endParaRPr lang="en-GB"/>
          </a:p>
        </p:txBody>
      </p:sp>
      <p:sp>
        <p:nvSpPr>
          <p:cNvPr id="8" name="Footer Placeholder 7">
            <a:extLst>
              <a:ext uri="{FF2B5EF4-FFF2-40B4-BE49-F238E27FC236}">
                <a16:creationId xmlns:a16="http://schemas.microsoft.com/office/drawing/2014/main" id="{0C8024E4-8174-B4EF-E4F9-85C9BE12689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F833EE0-005C-DDB4-6754-B7C5189438DE}"/>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1747631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6EB504-30CA-EA82-16F5-0326A49F8CF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A636AE4-D466-3ECE-B33B-12BF0C6638F6}"/>
              </a:ext>
            </a:extLst>
          </p:cNvPr>
          <p:cNvSpPr>
            <a:spLocks noGrp="1"/>
          </p:cNvSpPr>
          <p:nvPr>
            <p:ph type="dt" sz="half" idx="10"/>
          </p:nvPr>
        </p:nvSpPr>
        <p:spPr/>
        <p:txBody>
          <a:bodyPr/>
          <a:lstStyle/>
          <a:p>
            <a:fld id="{9C64F3F4-CE19-49F8-9EF4-FF4EE52031C2}" type="datetimeFigureOut">
              <a:rPr lang="en-GB" smtClean="0"/>
              <a:t>01/11/2024</a:t>
            </a:fld>
            <a:endParaRPr lang="en-GB"/>
          </a:p>
        </p:txBody>
      </p:sp>
      <p:sp>
        <p:nvSpPr>
          <p:cNvPr id="4" name="Footer Placeholder 3">
            <a:extLst>
              <a:ext uri="{FF2B5EF4-FFF2-40B4-BE49-F238E27FC236}">
                <a16:creationId xmlns:a16="http://schemas.microsoft.com/office/drawing/2014/main" id="{EB54D50F-8C5D-7F71-9ACA-8D54CA64C97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5724670-022E-8984-815C-64B3A61A3124}"/>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3743741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FE66D58-5D2F-C09C-1F33-39DF3E19812D}"/>
              </a:ext>
            </a:extLst>
          </p:cNvPr>
          <p:cNvSpPr>
            <a:spLocks noGrp="1"/>
          </p:cNvSpPr>
          <p:nvPr>
            <p:ph type="dt" sz="half" idx="10"/>
          </p:nvPr>
        </p:nvSpPr>
        <p:spPr/>
        <p:txBody>
          <a:bodyPr/>
          <a:lstStyle/>
          <a:p>
            <a:fld id="{9C64F3F4-CE19-49F8-9EF4-FF4EE52031C2}" type="datetimeFigureOut">
              <a:rPr lang="en-GB" smtClean="0"/>
              <a:t>01/11/2024</a:t>
            </a:fld>
            <a:endParaRPr lang="en-GB"/>
          </a:p>
        </p:txBody>
      </p:sp>
      <p:sp>
        <p:nvSpPr>
          <p:cNvPr id="3" name="Footer Placeholder 2">
            <a:extLst>
              <a:ext uri="{FF2B5EF4-FFF2-40B4-BE49-F238E27FC236}">
                <a16:creationId xmlns:a16="http://schemas.microsoft.com/office/drawing/2014/main" id="{4B94C504-9723-4E15-B1CC-CBCC51843AB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5EAD4BF-745D-EA2C-CE82-6738CB27FB9E}"/>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53778899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665F7-676F-3ACF-AA0B-CB0356291255}"/>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B918219-F04A-ECB3-82C5-109ADAF9D254}"/>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E838A31-3865-1AA1-28DF-D8879950F9C6}"/>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EA02C38F-9360-3B63-AF52-0640181471BE}"/>
              </a:ext>
            </a:extLst>
          </p:cNvPr>
          <p:cNvSpPr>
            <a:spLocks noGrp="1"/>
          </p:cNvSpPr>
          <p:nvPr>
            <p:ph type="dt" sz="half" idx="10"/>
          </p:nvPr>
        </p:nvSpPr>
        <p:spPr/>
        <p:txBody>
          <a:bodyPr/>
          <a:lstStyle/>
          <a:p>
            <a:fld id="{9C64F3F4-CE19-49F8-9EF4-FF4EE52031C2}" type="datetimeFigureOut">
              <a:rPr lang="en-GB" smtClean="0"/>
              <a:t>01/11/2024</a:t>
            </a:fld>
            <a:endParaRPr lang="en-GB"/>
          </a:p>
        </p:txBody>
      </p:sp>
      <p:sp>
        <p:nvSpPr>
          <p:cNvPr id="6" name="Footer Placeholder 5">
            <a:extLst>
              <a:ext uri="{FF2B5EF4-FFF2-40B4-BE49-F238E27FC236}">
                <a16:creationId xmlns:a16="http://schemas.microsoft.com/office/drawing/2014/main" id="{1F7E6808-DA4A-79A0-5C97-D362B15C015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3F6EDE3-88F8-470E-4A1F-99D52FCD2D52}"/>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6581201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438C61-3C8E-7F05-92E5-0D2DC4467363}"/>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4A0B3C0-9988-6115-C809-9C1380B55DD4}"/>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AE6E0273-ECCF-6BCA-755B-51F4A48507FD}"/>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44267D07-C553-8E1D-F47B-4EDD14182A50}"/>
              </a:ext>
            </a:extLst>
          </p:cNvPr>
          <p:cNvSpPr>
            <a:spLocks noGrp="1"/>
          </p:cNvSpPr>
          <p:nvPr>
            <p:ph type="dt" sz="half" idx="10"/>
          </p:nvPr>
        </p:nvSpPr>
        <p:spPr/>
        <p:txBody>
          <a:bodyPr/>
          <a:lstStyle/>
          <a:p>
            <a:fld id="{9C64F3F4-CE19-49F8-9EF4-FF4EE52031C2}" type="datetimeFigureOut">
              <a:rPr lang="en-GB" smtClean="0"/>
              <a:t>01/11/2024</a:t>
            </a:fld>
            <a:endParaRPr lang="en-GB"/>
          </a:p>
        </p:txBody>
      </p:sp>
      <p:sp>
        <p:nvSpPr>
          <p:cNvPr id="6" name="Footer Placeholder 5">
            <a:extLst>
              <a:ext uri="{FF2B5EF4-FFF2-40B4-BE49-F238E27FC236}">
                <a16:creationId xmlns:a16="http://schemas.microsoft.com/office/drawing/2014/main" id="{86B4BD92-7A9A-B407-F0C6-07E53E01709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D5840B-4586-5A6F-4C7D-E361E5C2B7E5}"/>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0479730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A72C2-63D4-5D26-30CD-B53201EE8A3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43CC4F7-AE49-08EF-E13C-355266659C6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9D7AAF-312A-9C4D-6C76-2B352BA7C9C6}"/>
              </a:ext>
            </a:extLst>
          </p:cNvPr>
          <p:cNvSpPr>
            <a:spLocks noGrp="1"/>
          </p:cNvSpPr>
          <p:nvPr>
            <p:ph type="dt" sz="half" idx="10"/>
          </p:nvPr>
        </p:nvSpPr>
        <p:spPr/>
        <p:txBody>
          <a:bodyPr/>
          <a:lstStyle/>
          <a:p>
            <a:fld id="{9C64F3F4-CE19-49F8-9EF4-FF4EE52031C2}" type="datetimeFigureOut">
              <a:rPr lang="en-GB" smtClean="0"/>
              <a:t>01/11/2024</a:t>
            </a:fld>
            <a:endParaRPr lang="en-GB"/>
          </a:p>
        </p:txBody>
      </p:sp>
      <p:sp>
        <p:nvSpPr>
          <p:cNvPr id="5" name="Footer Placeholder 4">
            <a:extLst>
              <a:ext uri="{FF2B5EF4-FFF2-40B4-BE49-F238E27FC236}">
                <a16:creationId xmlns:a16="http://schemas.microsoft.com/office/drawing/2014/main" id="{F0912C0B-245A-2AEE-ED91-4924A79D60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9E1FE9-794C-29D6-F279-950DCAE0855F}"/>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63474743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9F9DB20-1185-421E-984A-9EAC41A59CFD}"/>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493B0C3-C341-DBB4-74B2-3324BC95B792}"/>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912A330-4E9B-81A8-4281-DEB6533DD9EC}"/>
              </a:ext>
            </a:extLst>
          </p:cNvPr>
          <p:cNvSpPr>
            <a:spLocks noGrp="1"/>
          </p:cNvSpPr>
          <p:nvPr>
            <p:ph type="dt" sz="half" idx="10"/>
          </p:nvPr>
        </p:nvSpPr>
        <p:spPr/>
        <p:txBody>
          <a:bodyPr/>
          <a:lstStyle/>
          <a:p>
            <a:fld id="{9C64F3F4-CE19-49F8-9EF4-FF4EE52031C2}" type="datetimeFigureOut">
              <a:rPr lang="en-GB" smtClean="0"/>
              <a:t>01/11/2024</a:t>
            </a:fld>
            <a:endParaRPr lang="en-GB"/>
          </a:p>
        </p:txBody>
      </p:sp>
      <p:sp>
        <p:nvSpPr>
          <p:cNvPr id="5" name="Footer Placeholder 4">
            <a:extLst>
              <a:ext uri="{FF2B5EF4-FFF2-40B4-BE49-F238E27FC236}">
                <a16:creationId xmlns:a16="http://schemas.microsoft.com/office/drawing/2014/main" id="{7F3F0712-99EA-DC51-3FAA-8505FD1068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95A51A9-22F6-DE7F-28B3-DEBE8C203CEC}"/>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8223762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56758207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35629738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04271709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54201454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59395700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99031417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55106689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69427969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68099459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41387967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47789617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E2E734-C08C-415C-BED5-2B4D551791D9}"/>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190D909A-8CE5-4686-989C-27DC9E638247}"/>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3BB3327-3C7E-4A08-B4B7-1E08BEF018B7}"/>
              </a:ext>
            </a:extLst>
          </p:cNvPr>
          <p:cNvSpPr>
            <a:spLocks noGrp="1"/>
          </p:cNvSpPr>
          <p:nvPr>
            <p:ph type="dt" sz="half" idx="10"/>
          </p:nvPr>
        </p:nvSpPr>
        <p:spPr/>
        <p:txBody>
          <a:bodyPr/>
          <a:lstStyle/>
          <a:p>
            <a:fld id="{471B0E19-86DD-4CC2-8624-8F236E536362}" type="datetimeFigureOut">
              <a:rPr lang="en-GB" smtClean="0"/>
              <a:t>01/11/2024</a:t>
            </a:fld>
            <a:endParaRPr lang="en-GB"/>
          </a:p>
        </p:txBody>
      </p:sp>
      <p:sp>
        <p:nvSpPr>
          <p:cNvPr id="5" name="Footer Placeholder 4">
            <a:extLst>
              <a:ext uri="{FF2B5EF4-FFF2-40B4-BE49-F238E27FC236}">
                <a16:creationId xmlns:a16="http://schemas.microsoft.com/office/drawing/2014/main" id="{6309C95C-F12A-468B-8DC8-AB32C94D9E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F03677-279D-46C3-B6BB-C0F1517D9AD1}"/>
              </a:ext>
            </a:extLst>
          </p:cNvPr>
          <p:cNvSpPr>
            <a:spLocks noGrp="1"/>
          </p:cNvSpPr>
          <p:nvPr>
            <p:ph type="sldNum" sz="quarter" idx="12"/>
          </p:nvPr>
        </p:nvSpPr>
        <p:spPr/>
        <p:txBody>
          <a:bodyPr/>
          <a:lstStyle/>
          <a:p>
            <a:fld id="{CC7A1898-361D-433A-AE29-695FF9665E5C}" type="slidenum">
              <a:rPr lang="en-GB" smtClean="0"/>
              <a:t>‹#›</a:t>
            </a:fld>
            <a:endParaRPr lang="en-GB"/>
          </a:p>
        </p:txBody>
      </p:sp>
    </p:spTree>
    <p:extLst>
      <p:ext uri="{BB962C8B-B14F-4D97-AF65-F5344CB8AC3E}">
        <p14:creationId xmlns:p14="http://schemas.microsoft.com/office/powerpoint/2010/main" val="78270303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B0059-D714-4F36-8A04-A3D0BD5F002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2B5FB43-D80A-46AE-B6DD-D865CBBAA1E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5261D4-08C3-44AF-897B-A82E7BC12AFB}"/>
              </a:ext>
            </a:extLst>
          </p:cNvPr>
          <p:cNvSpPr>
            <a:spLocks noGrp="1"/>
          </p:cNvSpPr>
          <p:nvPr>
            <p:ph type="dt" sz="half" idx="10"/>
          </p:nvPr>
        </p:nvSpPr>
        <p:spPr/>
        <p:txBody>
          <a:bodyPr/>
          <a:lstStyle/>
          <a:p>
            <a:fld id="{471B0E19-86DD-4CC2-8624-8F236E536362}" type="datetimeFigureOut">
              <a:rPr lang="en-GB" smtClean="0"/>
              <a:t>01/11/2024</a:t>
            </a:fld>
            <a:endParaRPr lang="en-GB"/>
          </a:p>
        </p:txBody>
      </p:sp>
      <p:sp>
        <p:nvSpPr>
          <p:cNvPr id="5" name="Footer Placeholder 4">
            <a:extLst>
              <a:ext uri="{FF2B5EF4-FFF2-40B4-BE49-F238E27FC236}">
                <a16:creationId xmlns:a16="http://schemas.microsoft.com/office/drawing/2014/main" id="{F345754E-0D0A-4535-B55A-903580E31C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3F1440-DAE1-448A-849C-4D7A15E86AF4}"/>
              </a:ext>
            </a:extLst>
          </p:cNvPr>
          <p:cNvSpPr>
            <a:spLocks noGrp="1"/>
          </p:cNvSpPr>
          <p:nvPr>
            <p:ph type="sldNum" sz="quarter" idx="12"/>
          </p:nvPr>
        </p:nvSpPr>
        <p:spPr/>
        <p:txBody>
          <a:bodyPr/>
          <a:lstStyle/>
          <a:p>
            <a:fld id="{CC7A1898-361D-433A-AE29-695FF9665E5C}" type="slidenum">
              <a:rPr lang="en-GB" smtClean="0"/>
              <a:t>‹#›</a:t>
            </a:fld>
            <a:endParaRPr lang="en-GB"/>
          </a:p>
        </p:txBody>
      </p:sp>
    </p:spTree>
    <p:extLst>
      <p:ext uri="{BB962C8B-B14F-4D97-AF65-F5344CB8AC3E}">
        <p14:creationId xmlns:p14="http://schemas.microsoft.com/office/powerpoint/2010/main" val="409295559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F81C7-D4BE-45EA-9DEF-E8ACEACE1DC8}"/>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7C13835-E6C3-4202-950B-2B4B5072AA10}"/>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5FB053B-43C8-4E31-8252-C557CDA6ED71}"/>
              </a:ext>
            </a:extLst>
          </p:cNvPr>
          <p:cNvSpPr>
            <a:spLocks noGrp="1"/>
          </p:cNvSpPr>
          <p:nvPr>
            <p:ph type="dt" sz="half" idx="10"/>
          </p:nvPr>
        </p:nvSpPr>
        <p:spPr/>
        <p:txBody>
          <a:bodyPr/>
          <a:lstStyle/>
          <a:p>
            <a:fld id="{471B0E19-86DD-4CC2-8624-8F236E536362}" type="datetimeFigureOut">
              <a:rPr lang="en-GB" smtClean="0"/>
              <a:t>01/11/2024</a:t>
            </a:fld>
            <a:endParaRPr lang="en-GB"/>
          </a:p>
        </p:txBody>
      </p:sp>
      <p:sp>
        <p:nvSpPr>
          <p:cNvPr id="5" name="Footer Placeholder 4">
            <a:extLst>
              <a:ext uri="{FF2B5EF4-FFF2-40B4-BE49-F238E27FC236}">
                <a16:creationId xmlns:a16="http://schemas.microsoft.com/office/drawing/2014/main" id="{D324B075-06D5-4369-9810-C044C4CE837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1233355-3C06-452E-9CDD-697EE04FFF21}"/>
              </a:ext>
            </a:extLst>
          </p:cNvPr>
          <p:cNvSpPr>
            <a:spLocks noGrp="1"/>
          </p:cNvSpPr>
          <p:nvPr>
            <p:ph type="sldNum" sz="quarter" idx="12"/>
          </p:nvPr>
        </p:nvSpPr>
        <p:spPr/>
        <p:txBody>
          <a:bodyPr/>
          <a:lstStyle/>
          <a:p>
            <a:fld id="{CC7A1898-361D-433A-AE29-695FF9665E5C}" type="slidenum">
              <a:rPr lang="en-GB" smtClean="0"/>
              <a:t>‹#›</a:t>
            </a:fld>
            <a:endParaRPr lang="en-GB"/>
          </a:p>
        </p:txBody>
      </p:sp>
    </p:spTree>
    <p:extLst>
      <p:ext uri="{BB962C8B-B14F-4D97-AF65-F5344CB8AC3E}">
        <p14:creationId xmlns:p14="http://schemas.microsoft.com/office/powerpoint/2010/main" val="17649201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5C478-B641-45FE-8066-44835E917EB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63C7426-AEC0-49C2-9921-C7BA647BEE43}"/>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3A047E4-4FBD-45F3-860C-66373F16977E}"/>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40EF79B-18C5-439F-9464-59DB001B20F0}"/>
              </a:ext>
            </a:extLst>
          </p:cNvPr>
          <p:cNvSpPr>
            <a:spLocks noGrp="1"/>
          </p:cNvSpPr>
          <p:nvPr>
            <p:ph type="dt" sz="half" idx="10"/>
          </p:nvPr>
        </p:nvSpPr>
        <p:spPr/>
        <p:txBody>
          <a:bodyPr/>
          <a:lstStyle/>
          <a:p>
            <a:fld id="{471B0E19-86DD-4CC2-8624-8F236E536362}" type="datetimeFigureOut">
              <a:rPr lang="en-GB" smtClean="0"/>
              <a:t>01/11/2024</a:t>
            </a:fld>
            <a:endParaRPr lang="en-GB"/>
          </a:p>
        </p:txBody>
      </p:sp>
      <p:sp>
        <p:nvSpPr>
          <p:cNvPr id="6" name="Footer Placeholder 5">
            <a:extLst>
              <a:ext uri="{FF2B5EF4-FFF2-40B4-BE49-F238E27FC236}">
                <a16:creationId xmlns:a16="http://schemas.microsoft.com/office/drawing/2014/main" id="{66E62D4C-C91F-49F8-81F1-812C3664DE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D8E5B6-4FDE-4F54-848F-0406413479DC}"/>
              </a:ext>
            </a:extLst>
          </p:cNvPr>
          <p:cNvSpPr>
            <a:spLocks noGrp="1"/>
          </p:cNvSpPr>
          <p:nvPr>
            <p:ph type="sldNum" sz="quarter" idx="12"/>
          </p:nvPr>
        </p:nvSpPr>
        <p:spPr/>
        <p:txBody>
          <a:bodyPr/>
          <a:lstStyle/>
          <a:p>
            <a:fld id="{CC7A1898-361D-433A-AE29-695FF9665E5C}" type="slidenum">
              <a:rPr lang="en-GB" smtClean="0"/>
              <a:t>‹#›</a:t>
            </a:fld>
            <a:endParaRPr lang="en-GB"/>
          </a:p>
        </p:txBody>
      </p:sp>
    </p:spTree>
    <p:extLst>
      <p:ext uri="{BB962C8B-B14F-4D97-AF65-F5344CB8AC3E}">
        <p14:creationId xmlns:p14="http://schemas.microsoft.com/office/powerpoint/2010/main" val="68270909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0A3E2C-0524-4939-BCCB-1499E7A1FEBF}"/>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0F71B0C-ECCA-429B-A99F-4417293C2B3F}"/>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BD3CE046-41A3-49A2-B03F-73E58DB14489}"/>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AC8BE12-EBB8-44E4-8C85-A144443458E2}"/>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AB7DECD9-F533-47B4-9E9A-79C5EB2786CA}"/>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3BE8149-6E50-4826-B9B3-115D3EC15A12}"/>
              </a:ext>
            </a:extLst>
          </p:cNvPr>
          <p:cNvSpPr>
            <a:spLocks noGrp="1"/>
          </p:cNvSpPr>
          <p:nvPr>
            <p:ph type="dt" sz="half" idx="10"/>
          </p:nvPr>
        </p:nvSpPr>
        <p:spPr/>
        <p:txBody>
          <a:bodyPr/>
          <a:lstStyle/>
          <a:p>
            <a:fld id="{471B0E19-86DD-4CC2-8624-8F236E536362}" type="datetimeFigureOut">
              <a:rPr lang="en-GB" smtClean="0"/>
              <a:t>01/11/2024</a:t>
            </a:fld>
            <a:endParaRPr lang="en-GB"/>
          </a:p>
        </p:txBody>
      </p:sp>
      <p:sp>
        <p:nvSpPr>
          <p:cNvPr id="8" name="Footer Placeholder 7">
            <a:extLst>
              <a:ext uri="{FF2B5EF4-FFF2-40B4-BE49-F238E27FC236}">
                <a16:creationId xmlns:a16="http://schemas.microsoft.com/office/drawing/2014/main" id="{216363CB-2804-4AE6-9ABA-25F92247ABF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81EA68E-3489-43F6-9E0F-6736345F8CAD}"/>
              </a:ext>
            </a:extLst>
          </p:cNvPr>
          <p:cNvSpPr>
            <a:spLocks noGrp="1"/>
          </p:cNvSpPr>
          <p:nvPr>
            <p:ph type="sldNum" sz="quarter" idx="12"/>
          </p:nvPr>
        </p:nvSpPr>
        <p:spPr/>
        <p:txBody>
          <a:bodyPr/>
          <a:lstStyle/>
          <a:p>
            <a:fld id="{CC7A1898-361D-433A-AE29-695FF9665E5C}" type="slidenum">
              <a:rPr lang="en-GB" smtClean="0"/>
              <a:t>‹#›</a:t>
            </a:fld>
            <a:endParaRPr lang="en-GB"/>
          </a:p>
        </p:txBody>
      </p:sp>
    </p:spTree>
    <p:extLst>
      <p:ext uri="{BB962C8B-B14F-4D97-AF65-F5344CB8AC3E}">
        <p14:creationId xmlns:p14="http://schemas.microsoft.com/office/powerpoint/2010/main" val="317668812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10EC9-3F44-4C15-9CC9-E5EBE350D84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D74C9CE-77F2-4C51-9580-271F23762AE3}"/>
              </a:ext>
            </a:extLst>
          </p:cNvPr>
          <p:cNvSpPr>
            <a:spLocks noGrp="1"/>
          </p:cNvSpPr>
          <p:nvPr>
            <p:ph type="dt" sz="half" idx="10"/>
          </p:nvPr>
        </p:nvSpPr>
        <p:spPr/>
        <p:txBody>
          <a:bodyPr/>
          <a:lstStyle/>
          <a:p>
            <a:fld id="{471B0E19-86DD-4CC2-8624-8F236E536362}" type="datetimeFigureOut">
              <a:rPr lang="en-GB" smtClean="0"/>
              <a:t>01/11/2024</a:t>
            </a:fld>
            <a:endParaRPr lang="en-GB"/>
          </a:p>
        </p:txBody>
      </p:sp>
      <p:sp>
        <p:nvSpPr>
          <p:cNvPr id="4" name="Footer Placeholder 3">
            <a:extLst>
              <a:ext uri="{FF2B5EF4-FFF2-40B4-BE49-F238E27FC236}">
                <a16:creationId xmlns:a16="http://schemas.microsoft.com/office/drawing/2014/main" id="{A0C9548B-17AD-44A4-B000-B4A8E6BA0C4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28B3C9B-A0F2-4432-955F-2A6596C7536A}"/>
              </a:ext>
            </a:extLst>
          </p:cNvPr>
          <p:cNvSpPr>
            <a:spLocks noGrp="1"/>
          </p:cNvSpPr>
          <p:nvPr>
            <p:ph type="sldNum" sz="quarter" idx="12"/>
          </p:nvPr>
        </p:nvSpPr>
        <p:spPr/>
        <p:txBody>
          <a:bodyPr/>
          <a:lstStyle/>
          <a:p>
            <a:fld id="{CC7A1898-361D-433A-AE29-695FF9665E5C}" type="slidenum">
              <a:rPr lang="en-GB" smtClean="0"/>
              <a:t>‹#›</a:t>
            </a:fld>
            <a:endParaRPr lang="en-GB"/>
          </a:p>
        </p:txBody>
      </p:sp>
    </p:spTree>
    <p:extLst>
      <p:ext uri="{BB962C8B-B14F-4D97-AF65-F5344CB8AC3E}">
        <p14:creationId xmlns:p14="http://schemas.microsoft.com/office/powerpoint/2010/main" val="49586827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CB8D360-628F-422C-9590-346C41D9AFC7}"/>
              </a:ext>
            </a:extLst>
          </p:cNvPr>
          <p:cNvSpPr>
            <a:spLocks noGrp="1"/>
          </p:cNvSpPr>
          <p:nvPr>
            <p:ph type="dt" sz="half" idx="10"/>
          </p:nvPr>
        </p:nvSpPr>
        <p:spPr/>
        <p:txBody>
          <a:bodyPr/>
          <a:lstStyle/>
          <a:p>
            <a:fld id="{471B0E19-86DD-4CC2-8624-8F236E536362}" type="datetimeFigureOut">
              <a:rPr lang="en-GB" smtClean="0"/>
              <a:t>01/11/2024</a:t>
            </a:fld>
            <a:endParaRPr lang="en-GB"/>
          </a:p>
        </p:txBody>
      </p:sp>
      <p:sp>
        <p:nvSpPr>
          <p:cNvPr id="3" name="Footer Placeholder 2">
            <a:extLst>
              <a:ext uri="{FF2B5EF4-FFF2-40B4-BE49-F238E27FC236}">
                <a16:creationId xmlns:a16="http://schemas.microsoft.com/office/drawing/2014/main" id="{59BFA1AF-2749-4FB0-8804-8A6417096C2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35C37E0-5687-4509-8A6E-80DBDE01A39E}"/>
              </a:ext>
            </a:extLst>
          </p:cNvPr>
          <p:cNvSpPr>
            <a:spLocks noGrp="1"/>
          </p:cNvSpPr>
          <p:nvPr>
            <p:ph type="sldNum" sz="quarter" idx="12"/>
          </p:nvPr>
        </p:nvSpPr>
        <p:spPr/>
        <p:txBody>
          <a:bodyPr/>
          <a:lstStyle/>
          <a:p>
            <a:fld id="{CC7A1898-361D-433A-AE29-695FF9665E5C}" type="slidenum">
              <a:rPr lang="en-GB" smtClean="0"/>
              <a:t>‹#›</a:t>
            </a:fld>
            <a:endParaRPr lang="en-GB"/>
          </a:p>
        </p:txBody>
      </p:sp>
    </p:spTree>
    <p:extLst>
      <p:ext uri="{BB962C8B-B14F-4D97-AF65-F5344CB8AC3E}">
        <p14:creationId xmlns:p14="http://schemas.microsoft.com/office/powerpoint/2010/main" val="74934759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FA436-F954-4781-89AC-0DBC1345D62E}"/>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448A02B-B0FA-4448-A4E5-8A4C0DE89F2D}"/>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5555A1C-7992-4EE8-AE5E-380BB517F7CE}"/>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3CC2D724-3C97-45F0-891F-2B498058DC9F}"/>
              </a:ext>
            </a:extLst>
          </p:cNvPr>
          <p:cNvSpPr>
            <a:spLocks noGrp="1"/>
          </p:cNvSpPr>
          <p:nvPr>
            <p:ph type="dt" sz="half" idx="10"/>
          </p:nvPr>
        </p:nvSpPr>
        <p:spPr/>
        <p:txBody>
          <a:bodyPr/>
          <a:lstStyle/>
          <a:p>
            <a:fld id="{471B0E19-86DD-4CC2-8624-8F236E536362}" type="datetimeFigureOut">
              <a:rPr lang="en-GB" smtClean="0"/>
              <a:t>01/11/2024</a:t>
            </a:fld>
            <a:endParaRPr lang="en-GB"/>
          </a:p>
        </p:txBody>
      </p:sp>
      <p:sp>
        <p:nvSpPr>
          <p:cNvPr id="6" name="Footer Placeholder 5">
            <a:extLst>
              <a:ext uri="{FF2B5EF4-FFF2-40B4-BE49-F238E27FC236}">
                <a16:creationId xmlns:a16="http://schemas.microsoft.com/office/drawing/2014/main" id="{FC9E67E1-D32A-44DD-B2B1-FB3C4931CA1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D4DFE74-76A3-4C75-ACC4-F10561CEBACF}"/>
              </a:ext>
            </a:extLst>
          </p:cNvPr>
          <p:cNvSpPr>
            <a:spLocks noGrp="1"/>
          </p:cNvSpPr>
          <p:nvPr>
            <p:ph type="sldNum" sz="quarter" idx="12"/>
          </p:nvPr>
        </p:nvSpPr>
        <p:spPr/>
        <p:txBody>
          <a:bodyPr/>
          <a:lstStyle/>
          <a:p>
            <a:fld id="{CC7A1898-361D-433A-AE29-695FF9665E5C}" type="slidenum">
              <a:rPr lang="en-GB" smtClean="0"/>
              <a:t>‹#›</a:t>
            </a:fld>
            <a:endParaRPr lang="en-GB"/>
          </a:p>
        </p:txBody>
      </p:sp>
    </p:spTree>
    <p:extLst>
      <p:ext uri="{BB962C8B-B14F-4D97-AF65-F5344CB8AC3E}">
        <p14:creationId xmlns:p14="http://schemas.microsoft.com/office/powerpoint/2010/main" val="32286473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63DF0B-DA21-4E42-B6E9-BE2E5DCB7950}"/>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507FC19-F317-4B67-A044-A49D7344DAB8}"/>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5131034E-0C03-4873-B8C9-20C554B57F2A}"/>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101406C3-6FD3-4834-9696-2AFB18C0A47C}"/>
              </a:ext>
            </a:extLst>
          </p:cNvPr>
          <p:cNvSpPr>
            <a:spLocks noGrp="1"/>
          </p:cNvSpPr>
          <p:nvPr>
            <p:ph type="dt" sz="half" idx="10"/>
          </p:nvPr>
        </p:nvSpPr>
        <p:spPr/>
        <p:txBody>
          <a:bodyPr/>
          <a:lstStyle/>
          <a:p>
            <a:fld id="{471B0E19-86DD-4CC2-8624-8F236E536362}" type="datetimeFigureOut">
              <a:rPr lang="en-GB" smtClean="0"/>
              <a:t>01/11/2024</a:t>
            </a:fld>
            <a:endParaRPr lang="en-GB"/>
          </a:p>
        </p:txBody>
      </p:sp>
      <p:sp>
        <p:nvSpPr>
          <p:cNvPr id="6" name="Footer Placeholder 5">
            <a:extLst>
              <a:ext uri="{FF2B5EF4-FFF2-40B4-BE49-F238E27FC236}">
                <a16:creationId xmlns:a16="http://schemas.microsoft.com/office/drawing/2014/main" id="{A06AECAA-ABE4-48DE-A9CE-F32EC89CDD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9FD0729-5B95-4032-8D10-E47CF61E0618}"/>
              </a:ext>
            </a:extLst>
          </p:cNvPr>
          <p:cNvSpPr>
            <a:spLocks noGrp="1"/>
          </p:cNvSpPr>
          <p:nvPr>
            <p:ph type="sldNum" sz="quarter" idx="12"/>
          </p:nvPr>
        </p:nvSpPr>
        <p:spPr/>
        <p:txBody>
          <a:bodyPr/>
          <a:lstStyle/>
          <a:p>
            <a:fld id="{CC7A1898-361D-433A-AE29-695FF9665E5C}" type="slidenum">
              <a:rPr lang="en-GB" smtClean="0"/>
              <a:t>‹#›</a:t>
            </a:fld>
            <a:endParaRPr lang="en-GB"/>
          </a:p>
        </p:txBody>
      </p:sp>
    </p:spTree>
    <p:extLst>
      <p:ext uri="{BB962C8B-B14F-4D97-AF65-F5344CB8AC3E}">
        <p14:creationId xmlns:p14="http://schemas.microsoft.com/office/powerpoint/2010/main" val="167054320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88A4F-9B62-4CF5-B182-39C0B3A5AD7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2806B5A-0F12-4F67-AF9E-A71281B6C2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FA5BD60-F02B-4186-ADCD-74C35BA82226}"/>
              </a:ext>
            </a:extLst>
          </p:cNvPr>
          <p:cNvSpPr>
            <a:spLocks noGrp="1"/>
          </p:cNvSpPr>
          <p:nvPr>
            <p:ph type="dt" sz="half" idx="10"/>
          </p:nvPr>
        </p:nvSpPr>
        <p:spPr/>
        <p:txBody>
          <a:bodyPr/>
          <a:lstStyle/>
          <a:p>
            <a:fld id="{471B0E19-86DD-4CC2-8624-8F236E536362}" type="datetimeFigureOut">
              <a:rPr lang="en-GB" smtClean="0"/>
              <a:t>01/11/2024</a:t>
            </a:fld>
            <a:endParaRPr lang="en-GB"/>
          </a:p>
        </p:txBody>
      </p:sp>
      <p:sp>
        <p:nvSpPr>
          <p:cNvPr id="5" name="Footer Placeholder 4">
            <a:extLst>
              <a:ext uri="{FF2B5EF4-FFF2-40B4-BE49-F238E27FC236}">
                <a16:creationId xmlns:a16="http://schemas.microsoft.com/office/drawing/2014/main" id="{0428BCC3-2EA1-4F48-AFF9-E7AFFCBAD1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952021-405E-4F0A-9A8C-6FE9A6B09437}"/>
              </a:ext>
            </a:extLst>
          </p:cNvPr>
          <p:cNvSpPr>
            <a:spLocks noGrp="1"/>
          </p:cNvSpPr>
          <p:nvPr>
            <p:ph type="sldNum" sz="quarter" idx="12"/>
          </p:nvPr>
        </p:nvSpPr>
        <p:spPr/>
        <p:txBody>
          <a:bodyPr/>
          <a:lstStyle/>
          <a:p>
            <a:fld id="{CC7A1898-361D-433A-AE29-695FF9665E5C}" type="slidenum">
              <a:rPr lang="en-GB" smtClean="0"/>
              <a:t>‹#›</a:t>
            </a:fld>
            <a:endParaRPr lang="en-GB"/>
          </a:p>
        </p:txBody>
      </p:sp>
    </p:spTree>
    <p:extLst>
      <p:ext uri="{BB962C8B-B14F-4D97-AF65-F5344CB8AC3E}">
        <p14:creationId xmlns:p14="http://schemas.microsoft.com/office/powerpoint/2010/main" val="243740220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CAC9E90-F3B6-4A01-8EC0-3032C7D0481B}"/>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C9BA63F-A016-483C-8B5C-FF365411914C}"/>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0F17C2-97A3-49CF-B437-D886CC2EEAAB}"/>
              </a:ext>
            </a:extLst>
          </p:cNvPr>
          <p:cNvSpPr>
            <a:spLocks noGrp="1"/>
          </p:cNvSpPr>
          <p:nvPr>
            <p:ph type="dt" sz="half" idx="10"/>
          </p:nvPr>
        </p:nvSpPr>
        <p:spPr/>
        <p:txBody>
          <a:bodyPr/>
          <a:lstStyle/>
          <a:p>
            <a:fld id="{471B0E19-86DD-4CC2-8624-8F236E536362}" type="datetimeFigureOut">
              <a:rPr lang="en-GB" smtClean="0"/>
              <a:t>01/11/2024</a:t>
            </a:fld>
            <a:endParaRPr lang="en-GB"/>
          </a:p>
        </p:txBody>
      </p:sp>
      <p:sp>
        <p:nvSpPr>
          <p:cNvPr id="5" name="Footer Placeholder 4">
            <a:extLst>
              <a:ext uri="{FF2B5EF4-FFF2-40B4-BE49-F238E27FC236}">
                <a16:creationId xmlns:a16="http://schemas.microsoft.com/office/drawing/2014/main" id="{BFF76052-984B-4DC7-B149-2469AC8A26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0772AB4-A3A4-4A5A-963A-ED3D5F9E62EE}"/>
              </a:ext>
            </a:extLst>
          </p:cNvPr>
          <p:cNvSpPr>
            <a:spLocks noGrp="1"/>
          </p:cNvSpPr>
          <p:nvPr>
            <p:ph type="sldNum" sz="quarter" idx="12"/>
          </p:nvPr>
        </p:nvSpPr>
        <p:spPr/>
        <p:txBody>
          <a:bodyPr/>
          <a:lstStyle/>
          <a:p>
            <a:fld id="{CC7A1898-361D-433A-AE29-695FF9665E5C}" type="slidenum">
              <a:rPr lang="en-GB" smtClean="0"/>
              <a:t>‹#›</a:t>
            </a:fld>
            <a:endParaRPr lang="en-GB"/>
          </a:p>
        </p:txBody>
      </p:sp>
    </p:spTree>
    <p:extLst>
      <p:ext uri="{BB962C8B-B14F-4D97-AF65-F5344CB8AC3E}">
        <p14:creationId xmlns:p14="http://schemas.microsoft.com/office/powerpoint/2010/main" val="165631924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98260D3-7849-851C-EB0E-E0F671C62E55}"/>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75076B0-61D6-F24F-B847-91A88B322142}"/>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E0E904B-AE2A-F3BB-B698-3DE6F491BF88}"/>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9C64F3F4-CE19-49F8-9EF4-FF4EE52031C2}" type="datetimeFigureOut">
              <a:rPr lang="en-GB" smtClean="0"/>
              <a:pPr/>
              <a:t>01/11/2024</a:t>
            </a:fld>
            <a:endParaRPr lang="en-GB"/>
          </a:p>
        </p:txBody>
      </p:sp>
      <p:sp>
        <p:nvSpPr>
          <p:cNvPr id="5" name="Footer Placeholder 4">
            <a:extLst>
              <a:ext uri="{FF2B5EF4-FFF2-40B4-BE49-F238E27FC236}">
                <a16:creationId xmlns:a16="http://schemas.microsoft.com/office/drawing/2014/main" id="{719A76DF-8F2E-2498-5DBB-70398CC5CF9D}"/>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D301766-DE7B-600D-7C4C-638A41EF015A}"/>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26268764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C764DE79-268F-4C1A-8933-263129D2AF90}" type="datetimeFigureOut">
              <a:rPr lang="en-US" dirty="0"/>
              <a:t>11/1/2024</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338000784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DC7D9F8-52C4-4B8C-848C-EB103DD89262}"/>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55DCB9D-89BC-4409-8CD7-00602BAE02F9}"/>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FB3A5A-466E-4FA0-9D6F-8B0A4BFDCB6A}"/>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71B0E19-86DD-4CC2-8624-8F236E536362}" type="datetimeFigureOut">
              <a:rPr lang="en-GB" smtClean="0"/>
              <a:t>01/11/2024</a:t>
            </a:fld>
            <a:endParaRPr lang="en-GB"/>
          </a:p>
        </p:txBody>
      </p:sp>
      <p:sp>
        <p:nvSpPr>
          <p:cNvPr id="5" name="Footer Placeholder 4">
            <a:extLst>
              <a:ext uri="{FF2B5EF4-FFF2-40B4-BE49-F238E27FC236}">
                <a16:creationId xmlns:a16="http://schemas.microsoft.com/office/drawing/2014/main" id="{756F2E5A-8B77-453B-84D3-F7E4EFFC3C95}"/>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5B38B69-A1BA-4AA5-9F1D-3AB3FA8D1ECC}"/>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C7A1898-361D-433A-AE29-695FF9665E5C}" type="slidenum">
              <a:rPr lang="en-GB" smtClean="0"/>
              <a:t>‹#›</a:t>
            </a:fld>
            <a:endParaRPr lang="en-GB"/>
          </a:p>
        </p:txBody>
      </p:sp>
    </p:spTree>
    <p:extLst>
      <p:ext uri="{BB962C8B-B14F-4D97-AF65-F5344CB8AC3E}">
        <p14:creationId xmlns:p14="http://schemas.microsoft.com/office/powerpoint/2010/main" val="169970709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customXml" Target="../ink/ink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8.svg"/></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8.svg"/></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8.sv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8.sv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4.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3.xml.rels><?xml version="1.0" encoding="UTF-8" standalone="yes"?>
<Relationships xmlns="http://schemas.openxmlformats.org/package/2006/relationships"><Relationship Id="rId2" Type="http://schemas.openxmlformats.org/officeDocument/2006/relationships/hyperlink" Target="https://commonslibrary.parliament.uk/research-briefings/cbp-9264/" TargetMode="External"/><Relationship Id="rId1" Type="http://schemas.openxmlformats.org/officeDocument/2006/relationships/slideLayout" Target="../slideLayouts/slideLayout24.xml"/></Relationships>
</file>

<file path=ppt/slides/_rels/slide54.xml.rels><?xml version="1.0" encoding="UTF-8" standalone="yes"?>
<Relationships xmlns="http://schemas.openxmlformats.org/package/2006/relationships"><Relationship Id="rId3" Type="http://schemas.openxmlformats.org/officeDocument/2006/relationships/hyperlink" Target="https://explore-education-statistics.service.gov.uk/find-statistics/characteristics-of-children-in-need" TargetMode="External"/><Relationship Id="rId2" Type="http://schemas.openxmlformats.org/officeDocument/2006/relationships/notesSlide" Target="../notesSlides/notesSlide30.xml"/><Relationship Id="rId1" Type="http://schemas.openxmlformats.org/officeDocument/2006/relationships/slideLayout" Target="../slideLayouts/slideLayout24.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2.xml"/><Relationship Id="rId1" Type="http://schemas.openxmlformats.org/officeDocument/2006/relationships/slideLayout" Target="../slideLayouts/slideLayout24.xml"/></Relationships>
</file>

<file path=ppt/slides/_rels/slide6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9.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4.xml"/></Relationships>
</file>

<file path=ppt/slides/_rels/slide6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4.xml"/></Relationships>
</file>

<file path=ppt/slides/_rels/slide6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4.xml"/><Relationship Id="rId1" Type="http://schemas.openxmlformats.org/officeDocument/2006/relationships/slideLayout" Target="../slideLayouts/slideLayout24.xml"/></Relationships>
</file>

<file path=ppt/slides/_rels/slide7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4.xml"/></Relationships>
</file>

<file path=ppt/slides/_rels/slide71.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31.png"/><Relationship Id="rId1" Type="http://schemas.openxmlformats.org/officeDocument/2006/relationships/slideLayout" Target="../slideLayouts/slideLayout24.xml"/></Relationships>
</file>

<file path=ppt/slides/_rels/slide7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9.xml"/></Relationships>
</file>

<file path=ppt/slides/_rels/slide73.xml.rels><?xml version="1.0" encoding="UTF-8" standalone="yes"?>
<Relationships xmlns="http://schemas.openxmlformats.org/package/2006/relationships"><Relationship Id="rId8" Type="http://schemas.openxmlformats.org/officeDocument/2006/relationships/hyperlink" Target="https://www.crimeandjustice.org.uk/publications/cjm/article/child-criminalisation-and-mistake-early-intervention" TargetMode="External"/><Relationship Id="rId3" Type="http://schemas.openxmlformats.org/officeDocument/2006/relationships/hyperlink" Target="https://www.law.ox.ac.uk/sites/files/oxlaw/crime_and_the_family_mt16.pdf" TargetMode="External"/><Relationship Id="rId7" Type="http://schemas.openxmlformats.org/officeDocument/2006/relationships/hyperlink" Target="https://www.gov.uk/government/news/funding-boost-to-help-pupils-affected-by-domestic-abuse" TargetMode="External"/><Relationship Id="rId2" Type="http://schemas.openxmlformats.org/officeDocument/2006/relationships/hyperlink" Target="https://assets.publishing.service.gov.uk/government/uploads/system/uploads/attachment_data/file/6151/2183663.pdf" TargetMode="External"/><Relationship Id="rId1" Type="http://schemas.openxmlformats.org/officeDocument/2006/relationships/slideLayout" Target="../slideLayouts/slideLayout2.xml"/><Relationship Id="rId6" Type="http://schemas.openxmlformats.org/officeDocument/2006/relationships/hyperlink" Target="https://www.bbc.co.uk/news/education-44725966" TargetMode="External"/><Relationship Id="rId5" Type="http://schemas.openxmlformats.org/officeDocument/2006/relationships/hyperlink" Target="https://www.familylives.org.uk/advice/teenagers/behaviour/what-is-a-parenting-order/" TargetMode="External"/><Relationship Id="rId4" Type="http://schemas.openxmlformats.org/officeDocument/2006/relationships/hyperlink" Target="https://www.theguardian.com/society/2016/oct/17/governments-448m-troubled-families-scheme-has-had-little-impact-thinktank" TargetMode="External"/></Relationships>
</file>

<file path=ppt/slides/_rels/slide74.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251064/6288.pdf" TargetMode="External"/><Relationship Id="rId2" Type="http://schemas.openxmlformats.org/officeDocument/2006/relationships/hyperlink" Target="https://www.nidirect.gov.uk/articles/preventing-involvement-crime" TargetMode="External"/><Relationship Id="rId1" Type="http://schemas.openxmlformats.org/officeDocument/2006/relationships/slideLayout" Target="../slideLayouts/slideLayout2.xml"/><Relationship Id="rId6" Type="http://schemas.openxmlformats.org/officeDocument/2006/relationships/hyperlink" Target="https://www.crimeandjustice.org.uk/sites/crimeandjustice.org.uk/files/09627250608553388.pdf" TargetMode="External"/><Relationship Id="rId5" Type="http://schemas.openxmlformats.org/officeDocument/2006/relationships/hyperlink" Target="https://journals.sagepub.com/doi/abs/10.1177/0306396812446564" TargetMode="External"/><Relationship Id="rId4" Type="http://schemas.openxmlformats.org/officeDocument/2006/relationships/hyperlink" Target="https://gov.wales/sites/default/files/publications/2019-05/youth-justice-blueprint_0.pdf" TargetMode="External"/></Relationships>
</file>

<file path=ppt/slides/_rels/slide7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BA79A7CF-01AF-4178-9369-94E0C90EB0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0E2B73-956C-4B5A-B133-0EF7E9DFD9DD}"/>
              </a:ext>
            </a:extLst>
          </p:cNvPr>
          <p:cNvSpPr>
            <a:spLocks noGrp="1"/>
          </p:cNvSpPr>
          <p:nvPr>
            <p:ph type="ctrTitle"/>
          </p:nvPr>
        </p:nvSpPr>
        <p:spPr>
          <a:xfrm>
            <a:off x="6950931" y="2023110"/>
            <a:ext cx="1852218" cy="2846070"/>
          </a:xfrm>
        </p:spPr>
        <p:txBody>
          <a:bodyPr anchor="ctr">
            <a:normAutofit/>
          </a:bodyPr>
          <a:lstStyle/>
          <a:p>
            <a:pPr algn="l"/>
            <a:r>
              <a:rPr lang="en-GB" sz="2500"/>
              <a:t>Young people</a:t>
            </a:r>
            <a:br>
              <a:rPr lang="en-GB" sz="2500">
                <a:ea typeface="Calibri Light"/>
                <a:cs typeface="Calibri Light"/>
              </a:rPr>
            </a:br>
            <a:r>
              <a:rPr lang="en-GB" sz="2500"/>
              <a:t>Youth gangs and vulnerability </a:t>
            </a:r>
            <a:endParaRPr lang="en-US" sz="2500"/>
          </a:p>
        </p:txBody>
      </p:sp>
      <p:sp>
        <p:nvSpPr>
          <p:cNvPr id="3" name="Subtitle 2">
            <a:extLst>
              <a:ext uri="{FF2B5EF4-FFF2-40B4-BE49-F238E27FC236}">
                <a16:creationId xmlns:a16="http://schemas.microsoft.com/office/drawing/2014/main" id="{87A00BA0-076D-4D40-B363-A500B3DA5849}"/>
              </a:ext>
            </a:extLst>
          </p:cNvPr>
          <p:cNvSpPr>
            <a:spLocks noGrp="1"/>
          </p:cNvSpPr>
          <p:nvPr>
            <p:ph type="subTitle" idx="1"/>
          </p:nvPr>
        </p:nvSpPr>
        <p:spPr>
          <a:xfrm>
            <a:off x="6950931" y="5086350"/>
            <a:ext cx="1834848" cy="1178298"/>
          </a:xfrm>
        </p:spPr>
        <p:txBody>
          <a:bodyPr>
            <a:normAutofit/>
          </a:bodyPr>
          <a:lstStyle/>
          <a:p>
            <a:pPr algn="l"/>
            <a:r>
              <a:rPr lang="en-GB" sz="1400" dirty="0"/>
              <a:t>Week 7</a:t>
            </a:r>
          </a:p>
          <a:p>
            <a:pPr algn="l"/>
            <a:r>
              <a:rPr lang="en-GB" sz="1400" dirty="0"/>
              <a:t>2024 </a:t>
            </a:r>
          </a:p>
        </p:txBody>
      </p:sp>
      <p:sp>
        <p:nvSpPr>
          <p:cNvPr id="18" name="Rectangle 17">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361045" y="245695"/>
            <a:ext cx="1715478" cy="643756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6563" y="664308"/>
            <a:ext cx="6061974" cy="560034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8EC7399-9AFC-4AC4-BF3C-2A062507AA5A}"/>
              </a:ext>
            </a:extLst>
          </p:cNvPr>
          <p:cNvPicPr>
            <a:picLocks noChangeAspect="1"/>
          </p:cNvPicPr>
          <p:nvPr/>
        </p:nvPicPr>
        <p:blipFill>
          <a:blip r:embed="rId2"/>
          <a:stretch>
            <a:fillRect/>
          </a:stretch>
        </p:blipFill>
        <p:spPr>
          <a:xfrm>
            <a:off x="408928" y="1792653"/>
            <a:ext cx="5706228" cy="3343649"/>
          </a:xfrm>
          <a:prstGeom prst="rect">
            <a:avLst/>
          </a:prstGeom>
        </p:spPr>
      </p:pic>
      <p:sp>
        <p:nvSpPr>
          <p:cNvPr id="22" name="Rectangle 21">
            <a:extLst>
              <a:ext uri="{FF2B5EF4-FFF2-40B4-BE49-F238E27FC236}">
                <a16:creationId xmlns:a16="http://schemas.microsoft.com/office/drawing/2014/main" id="{90F533E9-6690-41A8-A372-4C6C622D0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747951" y="3411145"/>
            <a:ext cx="1719072" cy="11428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0796778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400"/>
                                        <p:tgtEl>
                                          <p:spTgt spid="3">
                                            <p:txEl>
                                              <p:pRg st="1" end="1"/>
                                            </p:txEl>
                                          </p:spTgt>
                                        </p:tgtEl>
                                      </p:cBhvr>
                                    </p:animEffect>
                                  </p:childTnLst>
                                </p:cTn>
                              </p:par>
                              <p:par>
                                <p:cTn id="11" presetID="10" presetClass="entr" presetSubtype="0" fill="hold" grpId="0" nodeType="withEffect">
                                  <p:stCondLst>
                                    <p:cond delay="1000"/>
                                  </p:stCondLst>
                                  <p:iterate type="lt">
                                    <p:tmPct val="10000"/>
                                  </p:iterate>
                                  <p:childTnLst>
                                    <p:set>
                                      <p:cBhvr>
                                        <p:cTn id="12" dur="1" fill="hold">
                                          <p:stCondLst>
                                            <p:cond delay="0"/>
                                          </p:stCondLst>
                                        </p:cTn>
                                        <p:tgtEl>
                                          <p:spTgt spid="2"/>
                                        </p:tgtEl>
                                        <p:attrNameLst>
                                          <p:attrName>style.visibility</p:attrName>
                                        </p:attrNameLst>
                                      </p:cBhvr>
                                      <p:to>
                                        <p:strVal val="visible"/>
                                      </p:to>
                                    </p:set>
                                    <p:animEffect transition="in" filter="fade">
                                      <p:cBhvr>
                                        <p:cTn id="13"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D67F0AE-734D-DD45-330C-7A0BCC720900}"/>
              </a:ext>
            </a:extLst>
          </p:cNvPr>
          <p:cNvSpPr>
            <a:spLocks noGrp="1"/>
          </p:cNvSpPr>
          <p:nvPr>
            <p:ph type="title"/>
          </p:nvPr>
        </p:nvSpPr>
        <p:spPr>
          <a:xfrm>
            <a:off x="630936" y="548640"/>
            <a:ext cx="2700645" cy="5431536"/>
          </a:xfrm>
        </p:spPr>
        <p:txBody>
          <a:bodyPr>
            <a:normAutofit/>
          </a:bodyPr>
          <a:lstStyle/>
          <a:p>
            <a:r>
              <a:rPr lang="en-US" sz="4700">
                <a:latin typeface="Calibri"/>
                <a:cs typeface="Calibri"/>
              </a:rPr>
              <a:t>Aim of lesson </a:t>
            </a:r>
            <a:endParaRPr lang="en-GB" sz="4700">
              <a:latin typeface="Calibri"/>
              <a:cs typeface="Calibri Light"/>
            </a:endParaRP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347917" y="3261001"/>
            <a:ext cx="4480560" cy="13716"/>
          </a:xfrm>
          <a:custGeom>
            <a:avLst/>
            <a:gdLst>
              <a:gd name="connsiteX0" fmla="*/ 0 w 4480560"/>
              <a:gd name="connsiteY0" fmla="*/ 0 h 13716"/>
              <a:gd name="connsiteX1" fmla="*/ 595274 w 4480560"/>
              <a:gd name="connsiteY1" fmla="*/ 0 h 13716"/>
              <a:gd name="connsiteX2" fmla="*/ 1100938 w 4480560"/>
              <a:gd name="connsiteY2" fmla="*/ 0 h 13716"/>
              <a:gd name="connsiteX3" fmla="*/ 1651406 w 4480560"/>
              <a:gd name="connsiteY3" fmla="*/ 0 h 13716"/>
              <a:gd name="connsiteX4" fmla="*/ 2336292 w 4480560"/>
              <a:gd name="connsiteY4" fmla="*/ 0 h 13716"/>
              <a:gd name="connsiteX5" fmla="*/ 2931566 w 4480560"/>
              <a:gd name="connsiteY5" fmla="*/ 0 h 13716"/>
              <a:gd name="connsiteX6" fmla="*/ 3482035 w 4480560"/>
              <a:gd name="connsiteY6" fmla="*/ 0 h 13716"/>
              <a:gd name="connsiteX7" fmla="*/ 4480560 w 4480560"/>
              <a:gd name="connsiteY7" fmla="*/ 0 h 13716"/>
              <a:gd name="connsiteX8" fmla="*/ 4480560 w 4480560"/>
              <a:gd name="connsiteY8" fmla="*/ 13716 h 13716"/>
              <a:gd name="connsiteX9" fmla="*/ 3840480 w 4480560"/>
              <a:gd name="connsiteY9" fmla="*/ 13716 h 13716"/>
              <a:gd name="connsiteX10" fmla="*/ 3290011 w 4480560"/>
              <a:gd name="connsiteY10" fmla="*/ 13716 h 13716"/>
              <a:gd name="connsiteX11" fmla="*/ 2560320 w 4480560"/>
              <a:gd name="connsiteY11" fmla="*/ 13716 h 13716"/>
              <a:gd name="connsiteX12" fmla="*/ 1965046 w 4480560"/>
              <a:gd name="connsiteY12" fmla="*/ 13716 h 13716"/>
              <a:gd name="connsiteX13" fmla="*/ 1459382 w 4480560"/>
              <a:gd name="connsiteY13" fmla="*/ 13716 h 13716"/>
              <a:gd name="connsiteX14" fmla="*/ 774497 w 4480560"/>
              <a:gd name="connsiteY14" fmla="*/ 13716 h 13716"/>
              <a:gd name="connsiteX15" fmla="*/ 0 w 4480560"/>
              <a:gd name="connsiteY15" fmla="*/ 13716 h 13716"/>
              <a:gd name="connsiteX16" fmla="*/ 0 w 4480560"/>
              <a:gd name="connsiteY16"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3716"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273" y="3379"/>
                  <a:pt x="4480768" y="9289"/>
                  <a:pt x="4480560" y="13716"/>
                </a:cubicBezTo>
                <a:cubicBezTo>
                  <a:pt x="4314132" y="10352"/>
                  <a:pt x="4028383" y="32060"/>
                  <a:pt x="3840480" y="13716"/>
                </a:cubicBezTo>
                <a:cubicBezTo>
                  <a:pt x="3652577" y="-4628"/>
                  <a:pt x="3547615" y="-1724"/>
                  <a:pt x="3290011" y="13716"/>
                </a:cubicBezTo>
                <a:cubicBezTo>
                  <a:pt x="3032407" y="29156"/>
                  <a:pt x="2830268" y="4147"/>
                  <a:pt x="2560320" y="13716"/>
                </a:cubicBezTo>
                <a:cubicBezTo>
                  <a:pt x="2290372" y="23285"/>
                  <a:pt x="2147422" y="2156"/>
                  <a:pt x="1965046" y="13716"/>
                </a:cubicBezTo>
                <a:cubicBezTo>
                  <a:pt x="1782670" y="25276"/>
                  <a:pt x="1689791" y="36108"/>
                  <a:pt x="1459382" y="13716"/>
                </a:cubicBezTo>
                <a:cubicBezTo>
                  <a:pt x="1228973" y="-8676"/>
                  <a:pt x="915486" y="31929"/>
                  <a:pt x="774497" y="13716"/>
                </a:cubicBezTo>
                <a:cubicBezTo>
                  <a:pt x="633508" y="-4497"/>
                  <a:pt x="361442" y="-15679"/>
                  <a:pt x="0" y="13716"/>
                </a:cubicBezTo>
                <a:cubicBezTo>
                  <a:pt x="-362" y="8190"/>
                  <a:pt x="-434" y="6098"/>
                  <a:pt x="0" y="0"/>
                </a:cubicBezTo>
                <a:close/>
              </a:path>
              <a:path w="4480560" h="13716"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0360" y="3832"/>
                  <a:pt x="4481152" y="9314"/>
                  <a:pt x="4480560" y="13716"/>
                </a:cubicBezTo>
                <a:cubicBezTo>
                  <a:pt x="4279652" y="-11422"/>
                  <a:pt x="4200762" y="36994"/>
                  <a:pt x="3930091" y="13716"/>
                </a:cubicBezTo>
                <a:cubicBezTo>
                  <a:pt x="3659420" y="-9562"/>
                  <a:pt x="3456052" y="17722"/>
                  <a:pt x="3290011" y="13716"/>
                </a:cubicBezTo>
                <a:cubicBezTo>
                  <a:pt x="3123970" y="9710"/>
                  <a:pt x="2882392" y="28246"/>
                  <a:pt x="2649931" y="13716"/>
                </a:cubicBezTo>
                <a:cubicBezTo>
                  <a:pt x="2417470" y="-814"/>
                  <a:pt x="2238426" y="2765"/>
                  <a:pt x="2054657" y="13716"/>
                </a:cubicBezTo>
                <a:cubicBezTo>
                  <a:pt x="1870888" y="24667"/>
                  <a:pt x="1566368" y="40468"/>
                  <a:pt x="1324966" y="13716"/>
                </a:cubicBezTo>
                <a:cubicBezTo>
                  <a:pt x="1083564" y="-13036"/>
                  <a:pt x="787410" y="6374"/>
                  <a:pt x="595274" y="13716"/>
                </a:cubicBezTo>
                <a:cubicBezTo>
                  <a:pt x="403138" y="21058"/>
                  <a:pt x="169622" y="5927"/>
                  <a:pt x="0" y="13716"/>
                </a:cubicBezTo>
                <a:cubicBezTo>
                  <a:pt x="-475" y="8699"/>
                  <a:pt x="-565" y="4408"/>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CD1C5B3-CC03-CE9B-1FB4-1AD0E962D8FE}"/>
              </a:ext>
            </a:extLst>
          </p:cNvPr>
          <p:cNvSpPr>
            <a:spLocks noGrp="1"/>
          </p:cNvSpPr>
          <p:nvPr>
            <p:ph idx="1"/>
          </p:nvPr>
        </p:nvSpPr>
        <p:spPr>
          <a:xfrm>
            <a:off x="3844813" y="552091"/>
            <a:ext cx="4668251" cy="5431536"/>
          </a:xfrm>
        </p:spPr>
        <p:txBody>
          <a:bodyPr vert="horz" lIns="91440" tIns="45720" rIns="91440" bIns="45720" rtlCol="0" anchor="ctr">
            <a:normAutofit/>
          </a:bodyPr>
          <a:lstStyle/>
          <a:p>
            <a:r>
              <a:rPr lang="en-GB" sz="1900">
                <a:cs typeface="Calibri"/>
              </a:rPr>
              <a:t>Age of criminality responsibility </a:t>
            </a:r>
            <a:endParaRPr lang="en-GB" sz="1900"/>
          </a:p>
          <a:p>
            <a:r>
              <a:rPr lang="en-GB" sz="1900"/>
              <a:t>Gang culture</a:t>
            </a:r>
            <a:endParaRPr lang="en-GB" sz="1900">
              <a:cs typeface="Calibri"/>
            </a:endParaRPr>
          </a:p>
          <a:p>
            <a:r>
              <a:rPr lang="en-GB" sz="1900"/>
              <a:t>Youth offending rates</a:t>
            </a:r>
            <a:endParaRPr lang="en-GB" sz="1900">
              <a:cs typeface="Calibri"/>
            </a:endParaRPr>
          </a:p>
          <a:p>
            <a:r>
              <a:rPr lang="en-GB" sz="1900"/>
              <a:t>Dealing with young offenders </a:t>
            </a:r>
            <a:endParaRPr lang="en-GB" sz="1900">
              <a:cs typeface="Calibri"/>
            </a:endParaRPr>
          </a:p>
          <a:p>
            <a:r>
              <a:rPr lang="en-GB" sz="1900"/>
              <a:t>Interventions</a:t>
            </a:r>
            <a:endParaRPr lang="en-GB" sz="1900">
              <a:cs typeface="Calibri"/>
            </a:endParaRPr>
          </a:p>
          <a:p>
            <a:pPr>
              <a:spcBef>
                <a:spcPts val="1000"/>
              </a:spcBef>
            </a:pPr>
            <a:r>
              <a:rPr lang="en-GB" sz="1900">
                <a:cs typeface="Calibri"/>
              </a:rPr>
              <a:t>Consider key UK Programmes helping families</a:t>
            </a:r>
            <a:endParaRPr lang="en-GB" sz="1900">
              <a:ea typeface="Calibri"/>
              <a:cs typeface="Calibri"/>
            </a:endParaRPr>
          </a:p>
          <a:p>
            <a:pPr>
              <a:spcBef>
                <a:spcPts val="1000"/>
              </a:spcBef>
            </a:pPr>
            <a:r>
              <a:rPr lang="en-GB" sz="1900">
                <a:cs typeface="Calibri"/>
              </a:rPr>
              <a:t>Discuss initial actions when responding to a public protection incident </a:t>
            </a:r>
            <a:endParaRPr lang="en-GB" sz="1900">
              <a:ea typeface="+mn-lt"/>
              <a:cs typeface="+mn-lt"/>
            </a:endParaRPr>
          </a:p>
          <a:p>
            <a:pPr>
              <a:spcBef>
                <a:spcPts val="1000"/>
              </a:spcBef>
            </a:pPr>
            <a:r>
              <a:rPr lang="en-GB" sz="1900">
                <a:cs typeface="Calibri"/>
              </a:rPr>
              <a:t>Examine the approach to dealing with youth offending </a:t>
            </a:r>
            <a:endParaRPr lang="en-GB" sz="1900">
              <a:ea typeface="Calibri"/>
              <a:cs typeface="Calibri"/>
            </a:endParaRPr>
          </a:p>
          <a:p>
            <a:pPr marL="0" indent="0">
              <a:spcBef>
                <a:spcPts val="1000"/>
              </a:spcBef>
              <a:buNone/>
            </a:pPr>
            <a:endParaRPr lang="en-GB" sz="1900">
              <a:ea typeface="Calibri"/>
              <a:cs typeface="Calibri"/>
            </a:endParaRPr>
          </a:p>
        </p:txBody>
      </p:sp>
    </p:spTree>
    <p:extLst>
      <p:ext uri="{BB962C8B-B14F-4D97-AF65-F5344CB8AC3E}">
        <p14:creationId xmlns:p14="http://schemas.microsoft.com/office/powerpoint/2010/main" val="414281121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A50D7D-53FF-4054-B267-7E796BBD324C}"/>
              </a:ext>
            </a:extLst>
          </p:cNvPr>
          <p:cNvSpPr>
            <a:spLocks noGrp="1"/>
          </p:cNvSpPr>
          <p:nvPr>
            <p:ph type="title"/>
          </p:nvPr>
        </p:nvSpPr>
        <p:spPr>
          <a:xfrm>
            <a:off x="476250" y="640823"/>
            <a:ext cx="2563994" cy="5583148"/>
          </a:xfrm>
        </p:spPr>
        <p:txBody>
          <a:bodyPr anchor="ctr">
            <a:normAutofit/>
          </a:bodyPr>
          <a:lstStyle/>
          <a:p>
            <a:r>
              <a:rPr lang="en-GB" dirty="0"/>
              <a:t>Age of Criminal Responsibility</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44313" y="3465005"/>
            <a:ext cx="5410200" cy="13716"/>
          </a:xfrm>
          <a:custGeom>
            <a:avLst/>
            <a:gdLst>
              <a:gd name="connsiteX0" fmla="*/ 0 w 5410200"/>
              <a:gd name="connsiteY0" fmla="*/ 0 h 13716"/>
              <a:gd name="connsiteX1" fmla="*/ 568071 w 5410200"/>
              <a:gd name="connsiteY1" fmla="*/ 0 h 13716"/>
              <a:gd name="connsiteX2" fmla="*/ 1298448 w 5410200"/>
              <a:gd name="connsiteY2" fmla="*/ 0 h 13716"/>
              <a:gd name="connsiteX3" fmla="*/ 1920621 w 5410200"/>
              <a:gd name="connsiteY3" fmla="*/ 0 h 13716"/>
              <a:gd name="connsiteX4" fmla="*/ 2488692 w 5410200"/>
              <a:gd name="connsiteY4" fmla="*/ 0 h 13716"/>
              <a:gd name="connsiteX5" fmla="*/ 3219069 w 5410200"/>
              <a:gd name="connsiteY5" fmla="*/ 0 h 13716"/>
              <a:gd name="connsiteX6" fmla="*/ 3895344 w 5410200"/>
              <a:gd name="connsiteY6" fmla="*/ 0 h 13716"/>
              <a:gd name="connsiteX7" fmla="*/ 4571619 w 5410200"/>
              <a:gd name="connsiteY7" fmla="*/ 0 h 13716"/>
              <a:gd name="connsiteX8" fmla="*/ 5410200 w 5410200"/>
              <a:gd name="connsiteY8" fmla="*/ 0 h 13716"/>
              <a:gd name="connsiteX9" fmla="*/ 5410200 w 5410200"/>
              <a:gd name="connsiteY9" fmla="*/ 13716 h 13716"/>
              <a:gd name="connsiteX10" fmla="*/ 4842129 w 5410200"/>
              <a:gd name="connsiteY10" fmla="*/ 13716 h 13716"/>
              <a:gd name="connsiteX11" fmla="*/ 4328160 w 5410200"/>
              <a:gd name="connsiteY11" fmla="*/ 13716 h 13716"/>
              <a:gd name="connsiteX12" fmla="*/ 3597783 w 5410200"/>
              <a:gd name="connsiteY12" fmla="*/ 13716 h 13716"/>
              <a:gd name="connsiteX13" fmla="*/ 3029712 w 5410200"/>
              <a:gd name="connsiteY13" fmla="*/ 13716 h 13716"/>
              <a:gd name="connsiteX14" fmla="*/ 2299335 w 5410200"/>
              <a:gd name="connsiteY14" fmla="*/ 13716 h 13716"/>
              <a:gd name="connsiteX15" fmla="*/ 1514856 w 5410200"/>
              <a:gd name="connsiteY15" fmla="*/ 13716 h 13716"/>
              <a:gd name="connsiteX16" fmla="*/ 892683 w 5410200"/>
              <a:gd name="connsiteY16" fmla="*/ 13716 h 13716"/>
              <a:gd name="connsiteX17" fmla="*/ 0 w 5410200"/>
              <a:gd name="connsiteY17" fmla="*/ 13716 h 13716"/>
              <a:gd name="connsiteX18" fmla="*/ 0 w 5410200"/>
              <a:gd name="connsiteY18" fmla="*/ 0 h 13716"/>
              <a:gd name="connsiteX0" fmla="*/ 0 w 5410200"/>
              <a:gd name="connsiteY0" fmla="*/ 0 h 13716"/>
              <a:gd name="connsiteX1" fmla="*/ 622173 w 5410200"/>
              <a:gd name="connsiteY1" fmla="*/ 0 h 13716"/>
              <a:gd name="connsiteX2" fmla="*/ 1136142 w 5410200"/>
              <a:gd name="connsiteY2" fmla="*/ 0 h 13716"/>
              <a:gd name="connsiteX3" fmla="*/ 1920621 w 5410200"/>
              <a:gd name="connsiteY3" fmla="*/ 0 h 13716"/>
              <a:gd name="connsiteX4" fmla="*/ 2542794 w 5410200"/>
              <a:gd name="connsiteY4" fmla="*/ 0 h 13716"/>
              <a:gd name="connsiteX5" fmla="*/ 3164967 w 5410200"/>
              <a:gd name="connsiteY5" fmla="*/ 0 h 13716"/>
              <a:gd name="connsiteX6" fmla="*/ 3949446 w 5410200"/>
              <a:gd name="connsiteY6" fmla="*/ 0 h 13716"/>
              <a:gd name="connsiteX7" fmla="*/ 4517517 w 5410200"/>
              <a:gd name="connsiteY7" fmla="*/ 0 h 13716"/>
              <a:gd name="connsiteX8" fmla="*/ 5410200 w 5410200"/>
              <a:gd name="connsiteY8" fmla="*/ 0 h 13716"/>
              <a:gd name="connsiteX9" fmla="*/ 5410200 w 5410200"/>
              <a:gd name="connsiteY9" fmla="*/ 13716 h 13716"/>
              <a:gd name="connsiteX10" fmla="*/ 4842129 w 5410200"/>
              <a:gd name="connsiteY10" fmla="*/ 13716 h 13716"/>
              <a:gd name="connsiteX11" fmla="*/ 4165854 w 5410200"/>
              <a:gd name="connsiteY11" fmla="*/ 13716 h 13716"/>
              <a:gd name="connsiteX12" fmla="*/ 3543681 w 5410200"/>
              <a:gd name="connsiteY12" fmla="*/ 13716 h 13716"/>
              <a:gd name="connsiteX13" fmla="*/ 2759202 w 5410200"/>
              <a:gd name="connsiteY13" fmla="*/ 13716 h 13716"/>
              <a:gd name="connsiteX14" fmla="*/ 1974723 w 5410200"/>
              <a:gd name="connsiteY14" fmla="*/ 13716 h 13716"/>
              <a:gd name="connsiteX15" fmla="*/ 1406652 w 5410200"/>
              <a:gd name="connsiteY15" fmla="*/ 13716 h 13716"/>
              <a:gd name="connsiteX16" fmla="*/ 730377 w 5410200"/>
              <a:gd name="connsiteY16" fmla="*/ 13716 h 13716"/>
              <a:gd name="connsiteX17" fmla="*/ 0 w 5410200"/>
              <a:gd name="connsiteY17" fmla="*/ 13716 h 13716"/>
              <a:gd name="connsiteX18" fmla="*/ 0 w 5410200"/>
              <a:gd name="connsiteY18"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3716" fill="none" extrusionOk="0">
                <a:moveTo>
                  <a:pt x="0" y="0"/>
                </a:moveTo>
                <a:cubicBezTo>
                  <a:pt x="176940" y="8795"/>
                  <a:pt x="295530" y="-3818"/>
                  <a:pt x="568071" y="0"/>
                </a:cubicBezTo>
                <a:cubicBezTo>
                  <a:pt x="821049" y="-7814"/>
                  <a:pt x="977778" y="-9274"/>
                  <a:pt x="1298448" y="0"/>
                </a:cubicBezTo>
                <a:cubicBezTo>
                  <a:pt x="1590381" y="13044"/>
                  <a:pt x="1630605" y="-28"/>
                  <a:pt x="1920621" y="0"/>
                </a:cubicBezTo>
                <a:cubicBezTo>
                  <a:pt x="2206035" y="10386"/>
                  <a:pt x="2357755" y="-28028"/>
                  <a:pt x="2488692" y="0"/>
                </a:cubicBezTo>
                <a:cubicBezTo>
                  <a:pt x="2633521" y="25625"/>
                  <a:pt x="3022777" y="-45440"/>
                  <a:pt x="3219069" y="0"/>
                </a:cubicBezTo>
                <a:cubicBezTo>
                  <a:pt x="3460337" y="63290"/>
                  <a:pt x="3645640" y="26494"/>
                  <a:pt x="3895344" y="0"/>
                </a:cubicBezTo>
                <a:cubicBezTo>
                  <a:pt x="4126339" y="-535"/>
                  <a:pt x="4382665" y="-55222"/>
                  <a:pt x="4571619" y="0"/>
                </a:cubicBezTo>
                <a:cubicBezTo>
                  <a:pt x="4776405" y="-816"/>
                  <a:pt x="5201098" y="-43036"/>
                  <a:pt x="5410200" y="0"/>
                </a:cubicBezTo>
                <a:cubicBezTo>
                  <a:pt x="5409052" y="2649"/>
                  <a:pt x="5410186" y="9063"/>
                  <a:pt x="5410200" y="13716"/>
                </a:cubicBezTo>
                <a:cubicBezTo>
                  <a:pt x="5133704" y="5182"/>
                  <a:pt x="5123444" y="31477"/>
                  <a:pt x="4842129" y="13716"/>
                </a:cubicBezTo>
                <a:cubicBezTo>
                  <a:pt x="4568650" y="-219"/>
                  <a:pt x="4447390" y="8221"/>
                  <a:pt x="4328160" y="13716"/>
                </a:cubicBezTo>
                <a:cubicBezTo>
                  <a:pt x="4227436" y="28078"/>
                  <a:pt x="3754725" y="-2253"/>
                  <a:pt x="3597783" y="13716"/>
                </a:cubicBezTo>
                <a:cubicBezTo>
                  <a:pt x="3459353" y="10223"/>
                  <a:pt x="3317740" y="47315"/>
                  <a:pt x="3029712" y="13716"/>
                </a:cubicBezTo>
                <a:cubicBezTo>
                  <a:pt x="2766446" y="5245"/>
                  <a:pt x="2645518" y="35922"/>
                  <a:pt x="2299335" y="13716"/>
                </a:cubicBezTo>
                <a:cubicBezTo>
                  <a:pt x="1977844" y="23735"/>
                  <a:pt x="1781583" y="-1801"/>
                  <a:pt x="1514856" y="13716"/>
                </a:cubicBezTo>
                <a:cubicBezTo>
                  <a:pt x="1212648" y="18781"/>
                  <a:pt x="1087880" y="-4407"/>
                  <a:pt x="892683" y="13716"/>
                </a:cubicBezTo>
                <a:cubicBezTo>
                  <a:pt x="745769" y="11772"/>
                  <a:pt x="183254" y="-32062"/>
                  <a:pt x="0" y="13716"/>
                </a:cubicBezTo>
                <a:cubicBezTo>
                  <a:pt x="-907" y="9799"/>
                  <a:pt x="-75" y="7151"/>
                  <a:pt x="0" y="0"/>
                </a:cubicBezTo>
                <a:close/>
              </a:path>
              <a:path w="5410200" h="13716" stroke="0" extrusionOk="0">
                <a:moveTo>
                  <a:pt x="0" y="0"/>
                </a:moveTo>
                <a:cubicBezTo>
                  <a:pt x="269468" y="-22806"/>
                  <a:pt x="392563" y="4840"/>
                  <a:pt x="622173" y="0"/>
                </a:cubicBezTo>
                <a:cubicBezTo>
                  <a:pt x="884216" y="-2196"/>
                  <a:pt x="1034637" y="7784"/>
                  <a:pt x="1136142" y="0"/>
                </a:cubicBezTo>
                <a:cubicBezTo>
                  <a:pt x="1204956" y="5920"/>
                  <a:pt x="1559779" y="-61408"/>
                  <a:pt x="1920621" y="0"/>
                </a:cubicBezTo>
                <a:cubicBezTo>
                  <a:pt x="2280250" y="-18581"/>
                  <a:pt x="2372470" y="4128"/>
                  <a:pt x="2542794" y="0"/>
                </a:cubicBezTo>
                <a:cubicBezTo>
                  <a:pt x="2688150" y="-17189"/>
                  <a:pt x="2885478" y="-51412"/>
                  <a:pt x="3164967" y="0"/>
                </a:cubicBezTo>
                <a:cubicBezTo>
                  <a:pt x="3470933" y="16143"/>
                  <a:pt x="3588003" y="-4313"/>
                  <a:pt x="3949446" y="0"/>
                </a:cubicBezTo>
                <a:cubicBezTo>
                  <a:pt x="4331172" y="1470"/>
                  <a:pt x="4289286" y="5331"/>
                  <a:pt x="4517517" y="0"/>
                </a:cubicBezTo>
                <a:cubicBezTo>
                  <a:pt x="4736577" y="41911"/>
                  <a:pt x="5141868" y="443"/>
                  <a:pt x="5410200" y="0"/>
                </a:cubicBezTo>
                <a:cubicBezTo>
                  <a:pt x="5410845" y="2936"/>
                  <a:pt x="5409877" y="9829"/>
                  <a:pt x="5410200" y="13716"/>
                </a:cubicBezTo>
                <a:cubicBezTo>
                  <a:pt x="5130880" y="48304"/>
                  <a:pt x="5008082" y="-27188"/>
                  <a:pt x="4842129" y="13716"/>
                </a:cubicBezTo>
                <a:cubicBezTo>
                  <a:pt x="4629232" y="38478"/>
                  <a:pt x="4430159" y="43872"/>
                  <a:pt x="4165854" y="13716"/>
                </a:cubicBezTo>
                <a:cubicBezTo>
                  <a:pt x="3880517" y="17026"/>
                  <a:pt x="3820863" y="-12209"/>
                  <a:pt x="3543681" y="13716"/>
                </a:cubicBezTo>
                <a:cubicBezTo>
                  <a:pt x="3267577" y="39687"/>
                  <a:pt x="3047131" y="-8774"/>
                  <a:pt x="2759202" y="13716"/>
                </a:cubicBezTo>
                <a:cubicBezTo>
                  <a:pt x="2418778" y="17929"/>
                  <a:pt x="2206820" y="-35095"/>
                  <a:pt x="1974723" y="13716"/>
                </a:cubicBezTo>
                <a:cubicBezTo>
                  <a:pt x="1740429" y="35710"/>
                  <a:pt x="1599301" y="34493"/>
                  <a:pt x="1406652" y="13716"/>
                </a:cubicBezTo>
                <a:cubicBezTo>
                  <a:pt x="1196601" y="3966"/>
                  <a:pt x="938578" y="38717"/>
                  <a:pt x="730377" y="13716"/>
                </a:cubicBezTo>
                <a:cubicBezTo>
                  <a:pt x="524173" y="26651"/>
                  <a:pt x="336004" y="-17469"/>
                  <a:pt x="0" y="13716"/>
                </a:cubicBezTo>
                <a:cubicBezTo>
                  <a:pt x="-377" y="9245"/>
                  <a:pt x="1157" y="3819"/>
                  <a:pt x="0" y="0"/>
                </a:cubicBezTo>
                <a:close/>
              </a:path>
              <a:path w="5410200" h="13716" fill="none" stroke="0" extrusionOk="0">
                <a:moveTo>
                  <a:pt x="0" y="0"/>
                </a:moveTo>
                <a:cubicBezTo>
                  <a:pt x="148438" y="-27720"/>
                  <a:pt x="315263" y="-14841"/>
                  <a:pt x="568071" y="0"/>
                </a:cubicBezTo>
                <a:cubicBezTo>
                  <a:pt x="840209" y="21288"/>
                  <a:pt x="982180" y="-6281"/>
                  <a:pt x="1298448" y="0"/>
                </a:cubicBezTo>
                <a:cubicBezTo>
                  <a:pt x="1577021" y="13763"/>
                  <a:pt x="1630910" y="1060"/>
                  <a:pt x="1920621" y="0"/>
                </a:cubicBezTo>
                <a:cubicBezTo>
                  <a:pt x="2200928" y="-1340"/>
                  <a:pt x="2382869" y="-10369"/>
                  <a:pt x="2488692" y="0"/>
                </a:cubicBezTo>
                <a:cubicBezTo>
                  <a:pt x="2620356" y="20061"/>
                  <a:pt x="3042766" y="-74691"/>
                  <a:pt x="3219069" y="0"/>
                </a:cubicBezTo>
                <a:cubicBezTo>
                  <a:pt x="3395755" y="31704"/>
                  <a:pt x="3646717" y="33546"/>
                  <a:pt x="3895344" y="0"/>
                </a:cubicBezTo>
                <a:cubicBezTo>
                  <a:pt x="4131847" y="-43416"/>
                  <a:pt x="4371681" y="11418"/>
                  <a:pt x="4571619" y="0"/>
                </a:cubicBezTo>
                <a:cubicBezTo>
                  <a:pt x="4799447" y="47677"/>
                  <a:pt x="5212547" y="1562"/>
                  <a:pt x="5410200" y="0"/>
                </a:cubicBezTo>
                <a:cubicBezTo>
                  <a:pt x="5408905" y="2744"/>
                  <a:pt x="5410401" y="9950"/>
                  <a:pt x="5410200" y="13716"/>
                </a:cubicBezTo>
                <a:cubicBezTo>
                  <a:pt x="5139576" y="2947"/>
                  <a:pt x="5122299" y="33775"/>
                  <a:pt x="4842129" y="13716"/>
                </a:cubicBezTo>
                <a:cubicBezTo>
                  <a:pt x="4566356" y="6655"/>
                  <a:pt x="4456854" y="15426"/>
                  <a:pt x="4328160" y="13716"/>
                </a:cubicBezTo>
                <a:cubicBezTo>
                  <a:pt x="4234703" y="-822"/>
                  <a:pt x="3768176" y="-16062"/>
                  <a:pt x="3597783" y="13716"/>
                </a:cubicBezTo>
                <a:cubicBezTo>
                  <a:pt x="3430303" y="10148"/>
                  <a:pt x="3287506" y="20215"/>
                  <a:pt x="3029712" y="13716"/>
                </a:cubicBezTo>
                <a:cubicBezTo>
                  <a:pt x="2742636" y="-2421"/>
                  <a:pt x="2637847" y="18109"/>
                  <a:pt x="2299335" y="13716"/>
                </a:cubicBezTo>
                <a:cubicBezTo>
                  <a:pt x="1959433" y="-7861"/>
                  <a:pt x="1779456" y="37101"/>
                  <a:pt x="1514856" y="13716"/>
                </a:cubicBezTo>
                <a:cubicBezTo>
                  <a:pt x="1212431" y="31797"/>
                  <a:pt x="1086601" y="7282"/>
                  <a:pt x="892683" y="13716"/>
                </a:cubicBezTo>
                <a:cubicBezTo>
                  <a:pt x="721500" y="45800"/>
                  <a:pt x="194249" y="-29802"/>
                  <a:pt x="0" y="13716"/>
                </a:cubicBezTo>
                <a:cubicBezTo>
                  <a:pt x="-508" y="9800"/>
                  <a:pt x="-280" y="682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custGeom>
                    <a:avLst/>
                    <a:gdLst>
                      <a:gd name="connsiteX0" fmla="*/ 0 w 5410200"/>
                      <a:gd name="connsiteY0" fmla="*/ 0 h 13716"/>
                      <a:gd name="connsiteX1" fmla="*/ 568071 w 5410200"/>
                      <a:gd name="connsiteY1" fmla="*/ 0 h 13716"/>
                      <a:gd name="connsiteX2" fmla="*/ 1298448 w 5410200"/>
                      <a:gd name="connsiteY2" fmla="*/ 0 h 13716"/>
                      <a:gd name="connsiteX3" fmla="*/ 1920621 w 5410200"/>
                      <a:gd name="connsiteY3" fmla="*/ 0 h 13716"/>
                      <a:gd name="connsiteX4" fmla="*/ 2488692 w 5410200"/>
                      <a:gd name="connsiteY4" fmla="*/ 0 h 13716"/>
                      <a:gd name="connsiteX5" fmla="*/ 3219069 w 5410200"/>
                      <a:gd name="connsiteY5" fmla="*/ 0 h 13716"/>
                      <a:gd name="connsiteX6" fmla="*/ 3895344 w 5410200"/>
                      <a:gd name="connsiteY6" fmla="*/ 0 h 13716"/>
                      <a:gd name="connsiteX7" fmla="*/ 4571619 w 5410200"/>
                      <a:gd name="connsiteY7" fmla="*/ 0 h 13716"/>
                      <a:gd name="connsiteX8" fmla="*/ 5410200 w 5410200"/>
                      <a:gd name="connsiteY8" fmla="*/ 0 h 13716"/>
                      <a:gd name="connsiteX9" fmla="*/ 5410200 w 5410200"/>
                      <a:gd name="connsiteY9" fmla="*/ 13716 h 13716"/>
                      <a:gd name="connsiteX10" fmla="*/ 4842129 w 5410200"/>
                      <a:gd name="connsiteY10" fmla="*/ 13716 h 13716"/>
                      <a:gd name="connsiteX11" fmla="*/ 4328160 w 5410200"/>
                      <a:gd name="connsiteY11" fmla="*/ 13716 h 13716"/>
                      <a:gd name="connsiteX12" fmla="*/ 3597783 w 5410200"/>
                      <a:gd name="connsiteY12" fmla="*/ 13716 h 13716"/>
                      <a:gd name="connsiteX13" fmla="*/ 3029712 w 5410200"/>
                      <a:gd name="connsiteY13" fmla="*/ 13716 h 13716"/>
                      <a:gd name="connsiteX14" fmla="*/ 2299335 w 5410200"/>
                      <a:gd name="connsiteY14" fmla="*/ 13716 h 13716"/>
                      <a:gd name="connsiteX15" fmla="*/ 1514856 w 5410200"/>
                      <a:gd name="connsiteY15" fmla="*/ 13716 h 13716"/>
                      <a:gd name="connsiteX16" fmla="*/ 892683 w 5410200"/>
                      <a:gd name="connsiteY16" fmla="*/ 13716 h 13716"/>
                      <a:gd name="connsiteX17" fmla="*/ 0 w 5410200"/>
                      <a:gd name="connsiteY17" fmla="*/ 13716 h 13716"/>
                      <a:gd name="connsiteX18" fmla="*/ 0 w 5410200"/>
                      <a:gd name="connsiteY18"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3716"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09587" y="2854"/>
                          <a:pt x="5409791" y="9451"/>
                          <a:pt x="5410200" y="13716"/>
                        </a:cubicBezTo>
                        <a:cubicBezTo>
                          <a:pt x="5139060" y="2179"/>
                          <a:pt x="5121593" y="26463"/>
                          <a:pt x="4842129" y="13716"/>
                        </a:cubicBezTo>
                        <a:cubicBezTo>
                          <a:pt x="4562665" y="969"/>
                          <a:pt x="4448273" y="4915"/>
                          <a:pt x="4328160" y="13716"/>
                        </a:cubicBezTo>
                        <a:cubicBezTo>
                          <a:pt x="4208047" y="22517"/>
                          <a:pt x="3760936" y="17995"/>
                          <a:pt x="3597783" y="13716"/>
                        </a:cubicBezTo>
                        <a:cubicBezTo>
                          <a:pt x="3434630" y="9437"/>
                          <a:pt x="3299718" y="28641"/>
                          <a:pt x="3029712" y="13716"/>
                        </a:cubicBezTo>
                        <a:cubicBezTo>
                          <a:pt x="2759706" y="-1209"/>
                          <a:pt x="2640159" y="22822"/>
                          <a:pt x="2299335" y="13716"/>
                        </a:cubicBezTo>
                        <a:cubicBezTo>
                          <a:pt x="1958511" y="4610"/>
                          <a:pt x="1801186" y="24413"/>
                          <a:pt x="1514856" y="13716"/>
                        </a:cubicBezTo>
                        <a:cubicBezTo>
                          <a:pt x="1228526" y="3019"/>
                          <a:pt x="1063509" y="-9877"/>
                          <a:pt x="892683" y="13716"/>
                        </a:cubicBezTo>
                        <a:cubicBezTo>
                          <a:pt x="721857" y="37309"/>
                          <a:pt x="186945" y="-25469"/>
                          <a:pt x="0" y="13716"/>
                        </a:cubicBezTo>
                        <a:cubicBezTo>
                          <a:pt x="-342" y="9537"/>
                          <a:pt x="-97" y="6817"/>
                          <a:pt x="0" y="0"/>
                        </a:cubicBezTo>
                        <a:close/>
                      </a:path>
                      <a:path w="5410200" h="13716"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10660" y="2787"/>
                          <a:pt x="5410166" y="9748"/>
                          <a:pt x="5410200" y="13716"/>
                        </a:cubicBezTo>
                        <a:cubicBezTo>
                          <a:pt x="5163327" y="36922"/>
                          <a:pt x="5008749" y="6121"/>
                          <a:pt x="4842129" y="13716"/>
                        </a:cubicBezTo>
                        <a:cubicBezTo>
                          <a:pt x="4675509" y="21311"/>
                          <a:pt x="4433401" y="-5187"/>
                          <a:pt x="4165854" y="13716"/>
                        </a:cubicBezTo>
                        <a:cubicBezTo>
                          <a:pt x="3898308" y="32619"/>
                          <a:pt x="3809032" y="-13282"/>
                          <a:pt x="3543681" y="13716"/>
                        </a:cubicBezTo>
                        <a:cubicBezTo>
                          <a:pt x="3278330" y="40714"/>
                          <a:pt x="3073876" y="-20489"/>
                          <a:pt x="2759202" y="13716"/>
                        </a:cubicBezTo>
                        <a:cubicBezTo>
                          <a:pt x="2444528" y="47921"/>
                          <a:pt x="2204144" y="-1200"/>
                          <a:pt x="1974723" y="13716"/>
                        </a:cubicBezTo>
                        <a:cubicBezTo>
                          <a:pt x="1745302" y="28632"/>
                          <a:pt x="1602335" y="26918"/>
                          <a:pt x="1406652" y="13716"/>
                        </a:cubicBezTo>
                        <a:cubicBezTo>
                          <a:pt x="1210969" y="514"/>
                          <a:pt x="923948" y="-1411"/>
                          <a:pt x="730377" y="13716"/>
                        </a:cubicBezTo>
                        <a:cubicBezTo>
                          <a:pt x="536806" y="28843"/>
                          <a:pt x="336496" y="-4713"/>
                          <a:pt x="0" y="13716"/>
                        </a:cubicBezTo>
                        <a:cubicBezTo>
                          <a:pt x="-535" y="9547"/>
                          <a:pt x="488" y="4515"/>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FBD8F82C-9D5D-0B0C-A91E-0D1631372ED9}"/>
              </a:ext>
            </a:extLst>
          </p:cNvPr>
          <p:cNvGraphicFramePr>
            <a:graphicFrameLocks noGrp="1"/>
          </p:cNvGraphicFramePr>
          <p:nvPr>
            <p:ph idx="1"/>
            <p:extLst>
              <p:ext uri="{D42A27DB-BD31-4B8C-83A1-F6EECF244321}">
                <p14:modId xmlns:p14="http://schemas.microsoft.com/office/powerpoint/2010/main" val="3162171974"/>
              </p:ext>
            </p:extLst>
          </p:nvPr>
        </p:nvGraphicFramePr>
        <p:xfrm>
          <a:off x="3486013" y="640822"/>
          <a:ext cx="5175384"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8285482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D980592-A594-4F52-976A-09FAA8410831}"/>
              </a:ext>
            </a:extLst>
          </p:cNvPr>
          <p:cNvSpPr>
            <a:spLocks noGrp="1"/>
          </p:cNvSpPr>
          <p:nvPr>
            <p:ph type="title"/>
          </p:nvPr>
        </p:nvSpPr>
        <p:spPr>
          <a:xfrm>
            <a:off x="476250" y="640823"/>
            <a:ext cx="2563994" cy="5583148"/>
          </a:xfrm>
        </p:spPr>
        <p:txBody>
          <a:bodyPr anchor="ctr">
            <a:normAutofit/>
          </a:bodyPr>
          <a:lstStyle/>
          <a:p>
            <a:r>
              <a:rPr lang="en-GB" sz="4700"/>
              <a:t>Scotland</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44313" y="3465005"/>
            <a:ext cx="5410200" cy="13716"/>
          </a:xfrm>
          <a:custGeom>
            <a:avLst/>
            <a:gdLst>
              <a:gd name="connsiteX0" fmla="*/ 0 w 5410200"/>
              <a:gd name="connsiteY0" fmla="*/ 0 h 13716"/>
              <a:gd name="connsiteX1" fmla="*/ 568071 w 5410200"/>
              <a:gd name="connsiteY1" fmla="*/ 0 h 13716"/>
              <a:gd name="connsiteX2" fmla="*/ 1298448 w 5410200"/>
              <a:gd name="connsiteY2" fmla="*/ 0 h 13716"/>
              <a:gd name="connsiteX3" fmla="*/ 1920621 w 5410200"/>
              <a:gd name="connsiteY3" fmla="*/ 0 h 13716"/>
              <a:gd name="connsiteX4" fmla="*/ 2488692 w 5410200"/>
              <a:gd name="connsiteY4" fmla="*/ 0 h 13716"/>
              <a:gd name="connsiteX5" fmla="*/ 3219069 w 5410200"/>
              <a:gd name="connsiteY5" fmla="*/ 0 h 13716"/>
              <a:gd name="connsiteX6" fmla="*/ 3895344 w 5410200"/>
              <a:gd name="connsiteY6" fmla="*/ 0 h 13716"/>
              <a:gd name="connsiteX7" fmla="*/ 4571619 w 5410200"/>
              <a:gd name="connsiteY7" fmla="*/ 0 h 13716"/>
              <a:gd name="connsiteX8" fmla="*/ 5410200 w 5410200"/>
              <a:gd name="connsiteY8" fmla="*/ 0 h 13716"/>
              <a:gd name="connsiteX9" fmla="*/ 5410200 w 5410200"/>
              <a:gd name="connsiteY9" fmla="*/ 13716 h 13716"/>
              <a:gd name="connsiteX10" fmla="*/ 4842129 w 5410200"/>
              <a:gd name="connsiteY10" fmla="*/ 13716 h 13716"/>
              <a:gd name="connsiteX11" fmla="*/ 4328160 w 5410200"/>
              <a:gd name="connsiteY11" fmla="*/ 13716 h 13716"/>
              <a:gd name="connsiteX12" fmla="*/ 3597783 w 5410200"/>
              <a:gd name="connsiteY12" fmla="*/ 13716 h 13716"/>
              <a:gd name="connsiteX13" fmla="*/ 3029712 w 5410200"/>
              <a:gd name="connsiteY13" fmla="*/ 13716 h 13716"/>
              <a:gd name="connsiteX14" fmla="*/ 2299335 w 5410200"/>
              <a:gd name="connsiteY14" fmla="*/ 13716 h 13716"/>
              <a:gd name="connsiteX15" fmla="*/ 1514856 w 5410200"/>
              <a:gd name="connsiteY15" fmla="*/ 13716 h 13716"/>
              <a:gd name="connsiteX16" fmla="*/ 892683 w 5410200"/>
              <a:gd name="connsiteY16" fmla="*/ 13716 h 13716"/>
              <a:gd name="connsiteX17" fmla="*/ 0 w 5410200"/>
              <a:gd name="connsiteY17" fmla="*/ 13716 h 13716"/>
              <a:gd name="connsiteX18" fmla="*/ 0 w 5410200"/>
              <a:gd name="connsiteY18" fmla="*/ 0 h 13716"/>
              <a:gd name="connsiteX0" fmla="*/ 0 w 5410200"/>
              <a:gd name="connsiteY0" fmla="*/ 0 h 13716"/>
              <a:gd name="connsiteX1" fmla="*/ 622173 w 5410200"/>
              <a:gd name="connsiteY1" fmla="*/ 0 h 13716"/>
              <a:gd name="connsiteX2" fmla="*/ 1136142 w 5410200"/>
              <a:gd name="connsiteY2" fmla="*/ 0 h 13716"/>
              <a:gd name="connsiteX3" fmla="*/ 1920621 w 5410200"/>
              <a:gd name="connsiteY3" fmla="*/ 0 h 13716"/>
              <a:gd name="connsiteX4" fmla="*/ 2542794 w 5410200"/>
              <a:gd name="connsiteY4" fmla="*/ 0 h 13716"/>
              <a:gd name="connsiteX5" fmla="*/ 3164967 w 5410200"/>
              <a:gd name="connsiteY5" fmla="*/ 0 h 13716"/>
              <a:gd name="connsiteX6" fmla="*/ 3949446 w 5410200"/>
              <a:gd name="connsiteY6" fmla="*/ 0 h 13716"/>
              <a:gd name="connsiteX7" fmla="*/ 4517517 w 5410200"/>
              <a:gd name="connsiteY7" fmla="*/ 0 h 13716"/>
              <a:gd name="connsiteX8" fmla="*/ 5410200 w 5410200"/>
              <a:gd name="connsiteY8" fmla="*/ 0 h 13716"/>
              <a:gd name="connsiteX9" fmla="*/ 5410200 w 5410200"/>
              <a:gd name="connsiteY9" fmla="*/ 13716 h 13716"/>
              <a:gd name="connsiteX10" fmla="*/ 4842129 w 5410200"/>
              <a:gd name="connsiteY10" fmla="*/ 13716 h 13716"/>
              <a:gd name="connsiteX11" fmla="*/ 4165854 w 5410200"/>
              <a:gd name="connsiteY11" fmla="*/ 13716 h 13716"/>
              <a:gd name="connsiteX12" fmla="*/ 3543681 w 5410200"/>
              <a:gd name="connsiteY12" fmla="*/ 13716 h 13716"/>
              <a:gd name="connsiteX13" fmla="*/ 2759202 w 5410200"/>
              <a:gd name="connsiteY13" fmla="*/ 13716 h 13716"/>
              <a:gd name="connsiteX14" fmla="*/ 1974723 w 5410200"/>
              <a:gd name="connsiteY14" fmla="*/ 13716 h 13716"/>
              <a:gd name="connsiteX15" fmla="*/ 1406652 w 5410200"/>
              <a:gd name="connsiteY15" fmla="*/ 13716 h 13716"/>
              <a:gd name="connsiteX16" fmla="*/ 730377 w 5410200"/>
              <a:gd name="connsiteY16" fmla="*/ 13716 h 13716"/>
              <a:gd name="connsiteX17" fmla="*/ 0 w 5410200"/>
              <a:gd name="connsiteY17" fmla="*/ 13716 h 13716"/>
              <a:gd name="connsiteX18" fmla="*/ 0 w 5410200"/>
              <a:gd name="connsiteY18"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3716" fill="none" extrusionOk="0">
                <a:moveTo>
                  <a:pt x="0" y="0"/>
                </a:moveTo>
                <a:cubicBezTo>
                  <a:pt x="176940" y="8795"/>
                  <a:pt x="295530" y="-3818"/>
                  <a:pt x="568071" y="0"/>
                </a:cubicBezTo>
                <a:cubicBezTo>
                  <a:pt x="821049" y="-7814"/>
                  <a:pt x="977778" y="-9274"/>
                  <a:pt x="1298448" y="0"/>
                </a:cubicBezTo>
                <a:cubicBezTo>
                  <a:pt x="1590381" y="13044"/>
                  <a:pt x="1630605" y="-28"/>
                  <a:pt x="1920621" y="0"/>
                </a:cubicBezTo>
                <a:cubicBezTo>
                  <a:pt x="2206035" y="10386"/>
                  <a:pt x="2357755" y="-28028"/>
                  <a:pt x="2488692" y="0"/>
                </a:cubicBezTo>
                <a:cubicBezTo>
                  <a:pt x="2633521" y="25625"/>
                  <a:pt x="3022777" y="-45440"/>
                  <a:pt x="3219069" y="0"/>
                </a:cubicBezTo>
                <a:cubicBezTo>
                  <a:pt x="3460337" y="63290"/>
                  <a:pt x="3645640" y="26494"/>
                  <a:pt x="3895344" y="0"/>
                </a:cubicBezTo>
                <a:cubicBezTo>
                  <a:pt x="4126339" y="-535"/>
                  <a:pt x="4382665" y="-55222"/>
                  <a:pt x="4571619" y="0"/>
                </a:cubicBezTo>
                <a:cubicBezTo>
                  <a:pt x="4776405" y="-816"/>
                  <a:pt x="5201098" y="-43036"/>
                  <a:pt x="5410200" y="0"/>
                </a:cubicBezTo>
                <a:cubicBezTo>
                  <a:pt x="5409052" y="2649"/>
                  <a:pt x="5410186" y="9063"/>
                  <a:pt x="5410200" y="13716"/>
                </a:cubicBezTo>
                <a:cubicBezTo>
                  <a:pt x="5133704" y="5182"/>
                  <a:pt x="5123444" y="31477"/>
                  <a:pt x="4842129" y="13716"/>
                </a:cubicBezTo>
                <a:cubicBezTo>
                  <a:pt x="4568650" y="-219"/>
                  <a:pt x="4447390" y="8221"/>
                  <a:pt x="4328160" y="13716"/>
                </a:cubicBezTo>
                <a:cubicBezTo>
                  <a:pt x="4227436" y="28078"/>
                  <a:pt x="3754725" y="-2253"/>
                  <a:pt x="3597783" y="13716"/>
                </a:cubicBezTo>
                <a:cubicBezTo>
                  <a:pt x="3459353" y="10223"/>
                  <a:pt x="3317740" y="47315"/>
                  <a:pt x="3029712" y="13716"/>
                </a:cubicBezTo>
                <a:cubicBezTo>
                  <a:pt x="2766446" y="5245"/>
                  <a:pt x="2645518" y="35922"/>
                  <a:pt x="2299335" y="13716"/>
                </a:cubicBezTo>
                <a:cubicBezTo>
                  <a:pt x="1977844" y="23735"/>
                  <a:pt x="1781583" y="-1801"/>
                  <a:pt x="1514856" y="13716"/>
                </a:cubicBezTo>
                <a:cubicBezTo>
                  <a:pt x="1212648" y="18781"/>
                  <a:pt x="1087880" y="-4407"/>
                  <a:pt x="892683" y="13716"/>
                </a:cubicBezTo>
                <a:cubicBezTo>
                  <a:pt x="745769" y="11772"/>
                  <a:pt x="183254" y="-32062"/>
                  <a:pt x="0" y="13716"/>
                </a:cubicBezTo>
                <a:cubicBezTo>
                  <a:pt x="-907" y="9799"/>
                  <a:pt x="-75" y="7151"/>
                  <a:pt x="0" y="0"/>
                </a:cubicBezTo>
                <a:close/>
              </a:path>
              <a:path w="5410200" h="13716" stroke="0" extrusionOk="0">
                <a:moveTo>
                  <a:pt x="0" y="0"/>
                </a:moveTo>
                <a:cubicBezTo>
                  <a:pt x="269468" y="-22806"/>
                  <a:pt x="392563" y="4840"/>
                  <a:pt x="622173" y="0"/>
                </a:cubicBezTo>
                <a:cubicBezTo>
                  <a:pt x="884216" y="-2196"/>
                  <a:pt x="1034637" y="7784"/>
                  <a:pt x="1136142" y="0"/>
                </a:cubicBezTo>
                <a:cubicBezTo>
                  <a:pt x="1204956" y="5920"/>
                  <a:pt x="1559779" y="-61408"/>
                  <a:pt x="1920621" y="0"/>
                </a:cubicBezTo>
                <a:cubicBezTo>
                  <a:pt x="2280250" y="-18581"/>
                  <a:pt x="2372470" y="4128"/>
                  <a:pt x="2542794" y="0"/>
                </a:cubicBezTo>
                <a:cubicBezTo>
                  <a:pt x="2688150" y="-17189"/>
                  <a:pt x="2885478" y="-51412"/>
                  <a:pt x="3164967" y="0"/>
                </a:cubicBezTo>
                <a:cubicBezTo>
                  <a:pt x="3470933" y="16143"/>
                  <a:pt x="3588003" y="-4313"/>
                  <a:pt x="3949446" y="0"/>
                </a:cubicBezTo>
                <a:cubicBezTo>
                  <a:pt x="4331172" y="1470"/>
                  <a:pt x="4289286" y="5331"/>
                  <a:pt x="4517517" y="0"/>
                </a:cubicBezTo>
                <a:cubicBezTo>
                  <a:pt x="4736577" y="41911"/>
                  <a:pt x="5141868" y="443"/>
                  <a:pt x="5410200" y="0"/>
                </a:cubicBezTo>
                <a:cubicBezTo>
                  <a:pt x="5410845" y="2936"/>
                  <a:pt x="5409877" y="9829"/>
                  <a:pt x="5410200" y="13716"/>
                </a:cubicBezTo>
                <a:cubicBezTo>
                  <a:pt x="5130880" y="48304"/>
                  <a:pt x="5008082" y="-27188"/>
                  <a:pt x="4842129" y="13716"/>
                </a:cubicBezTo>
                <a:cubicBezTo>
                  <a:pt x="4629232" y="38478"/>
                  <a:pt x="4430159" y="43872"/>
                  <a:pt x="4165854" y="13716"/>
                </a:cubicBezTo>
                <a:cubicBezTo>
                  <a:pt x="3880517" y="17026"/>
                  <a:pt x="3820863" y="-12209"/>
                  <a:pt x="3543681" y="13716"/>
                </a:cubicBezTo>
                <a:cubicBezTo>
                  <a:pt x="3267577" y="39687"/>
                  <a:pt x="3047131" y="-8774"/>
                  <a:pt x="2759202" y="13716"/>
                </a:cubicBezTo>
                <a:cubicBezTo>
                  <a:pt x="2418778" y="17929"/>
                  <a:pt x="2206820" y="-35095"/>
                  <a:pt x="1974723" y="13716"/>
                </a:cubicBezTo>
                <a:cubicBezTo>
                  <a:pt x="1740429" y="35710"/>
                  <a:pt x="1599301" y="34493"/>
                  <a:pt x="1406652" y="13716"/>
                </a:cubicBezTo>
                <a:cubicBezTo>
                  <a:pt x="1196601" y="3966"/>
                  <a:pt x="938578" y="38717"/>
                  <a:pt x="730377" y="13716"/>
                </a:cubicBezTo>
                <a:cubicBezTo>
                  <a:pt x="524173" y="26651"/>
                  <a:pt x="336004" y="-17469"/>
                  <a:pt x="0" y="13716"/>
                </a:cubicBezTo>
                <a:cubicBezTo>
                  <a:pt x="-377" y="9245"/>
                  <a:pt x="1157" y="3819"/>
                  <a:pt x="0" y="0"/>
                </a:cubicBezTo>
                <a:close/>
              </a:path>
              <a:path w="5410200" h="13716" fill="none" stroke="0" extrusionOk="0">
                <a:moveTo>
                  <a:pt x="0" y="0"/>
                </a:moveTo>
                <a:cubicBezTo>
                  <a:pt x="148438" y="-27720"/>
                  <a:pt x="315263" y="-14841"/>
                  <a:pt x="568071" y="0"/>
                </a:cubicBezTo>
                <a:cubicBezTo>
                  <a:pt x="840209" y="21288"/>
                  <a:pt x="982180" y="-6281"/>
                  <a:pt x="1298448" y="0"/>
                </a:cubicBezTo>
                <a:cubicBezTo>
                  <a:pt x="1577021" y="13763"/>
                  <a:pt x="1630910" y="1060"/>
                  <a:pt x="1920621" y="0"/>
                </a:cubicBezTo>
                <a:cubicBezTo>
                  <a:pt x="2200928" y="-1340"/>
                  <a:pt x="2382869" y="-10369"/>
                  <a:pt x="2488692" y="0"/>
                </a:cubicBezTo>
                <a:cubicBezTo>
                  <a:pt x="2620356" y="20061"/>
                  <a:pt x="3042766" y="-74691"/>
                  <a:pt x="3219069" y="0"/>
                </a:cubicBezTo>
                <a:cubicBezTo>
                  <a:pt x="3395755" y="31704"/>
                  <a:pt x="3646717" y="33546"/>
                  <a:pt x="3895344" y="0"/>
                </a:cubicBezTo>
                <a:cubicBezTo>
                  <a:pt x="4131847" y="-43416"/>
                  <a:pt x="4371681" y="11418"/>
                  <a:pt x="4571619" y="0"/>
                </a:cubicBezTo>
                <a:cubicBezTo>
                  <a:pt x="4799447" y="47677"/>
                  <a:pt x="5212547" y="1562"/>
                  <a:pt x="5410200" y="0"/>
                </a:cubicBezTo>
                <a:cubicBezTo>
                  <a:pt x="5408905" y="2744"/>
                  <a:pt x="5410401" y="9950"/>
                  <a:pt x="5410200" y="13716"/>
                </a:cubicBezTo>
                <a:cubicBezTo>
                  <a:pt x="5139576" y="2947"/>
                  <a:pt x="5122299" y="33775"/>
                  <a:pt x="4842129" y="13716"/>
                </a:cubicBezTo>
                <a:cubicBezTo>
                  <a:pt x="4566356" y="6655"/>
                  <a:pt x="4456854" y="15426"/>
                  <a:pt x="4328160" y="13716"/>
                </a:cubicBezTo>
                <a:cubicBezTo>
                  <a:pt x="4234703" y="-822"/>
                  <a:pt x="3768176" y="-16062"/>
                  <a:pt x="3597783" y="13716"/>
                </a:cubicBezTo>
                <a:cubicBezTo>
                  <a:pt x="3430303" y="10148"/>
                  <a:pt x="3287506" y="20215"/>
                  <a:pt x="3029712" y="13716"/>
                </a:cubicBezTo>
                <a:cubicBezTo>
                  <a:pt x="2742636" y="-2421"/>
                  <a:pt x="2637847" y="18109"/>
                  <a:pt x="2299335" y="13716"/>
                </a:cubicBezTo>
                <a:cubicBezTo>
                  <a:pt x="1959433" y="-7861"/>
                  <a:pt x="1779456" y="37101"/>
                  <a:pt x="1514856" y="13716"/>
                </a:cubicBezTo>
                <a:cubicBezTo>
                  <a:pt x="1212431" y="31797"/>
                  <a:pt x="1086601" y="7282"/>
                  <a:pt x="892683" y="13716"/>
                </a:cubicBezTo>
                <a:cubicBezTo>
                  <a:pt x="721500" y="45800"/>
                  <a:pt x="194249" y="-29802"/>
                  <a:pt x="0" y="13716"/>
                </a:cubicBezTo>
                <a:cubicBezTo>
                  <a:pt x="-508" y="9800"/>
                  <a:pt x="-280" y="682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custGeom>
                    <a:avLst/>
                    <a:gdLst>
                      <a:gd name="connsiteX0" fmla="*/ 0 w 5410200"/>
                      <a:gd name="connsiteY0" fmla="*/ 0 h 13716"/>
                      <a:gd name="connsiteX1" fmla="*/ 568071 w 5410200"/>
                      <a:gd name="connsiteY1" fmla="*/ 0 h 13716"/>
                      <a:gd name="connsiteX2" fmla="*/ 1298448 w 5410200"/>
                      <a:gd name="connsiteY2" fmla="*/ 0 h 13716"/>
                      <a:gd name="connsiteX3" fmla="*/ 1920621 w 5410200"/>
                      <a:gd name="connsiteY3" fmla="*/ 0 h 13716"/>
                      <a:gd name="connsiteX4" fmla="*/ 2488692 w 5410200"/>
                      <a:gd name="connsiteY4" fmla="*/ 0 h 13716"/>
                      <a:gd name="connsiteX5" fmla="*/ 3219069 w 5410200"/>
                      <a:gd name="connsiteY5" fmla="*/ 0 h 13716"/>
                      <a:gd name="connsiteX6" fmla="*/ 3895344 w 5410200"/>
                      <a:gd name="connsiteY6" fmla="*/ 0 h 13716"/>
                      <a:gd name="connsiteX7" fmla="*/ 4571619 w 5410200"/>
                      <a:gd name="connsiteY7" fmla="*/ 0 h 13716"/>
                      <a:gd name="connsiteX8" fmla="*/ 5410200 w 5410200"/>
                      <a:gd name="connsiteY8" fmla="*/ 0 h 13716"/>
                      <a:gd name="connsiteX9" fmla="*/ 5410200 w 5410200"/>
                      <a:gd name="connsiteY9" fmla="*/ 13716 h 13716"/>
                      <a:gd name="connsiteX10" fmla="*/ 4842129 w 5410200"/>
                      <a:gd name="connsiteY10" fmla="*/ 13716 h 13716"/>
                      <a:gd name="connsiteX11" fmla="*/ 4328160 w 5410200"/>
                      <a:gd name="connsiteY11" fmla="*/ 13716 h 13716"/>
                      <a:gd name="connsiteX12" fmla="*/ 3597783 w 5410200"/>
                      <a:gd name="connsiteY12" fmla="*/ 13716 h 13716"/>
                      <a:gd name="connsiteX13" fmla="*/ 3029712 w 5410200"/>
                      <a:gd name="connsiteY13" fmla="*/ 13716 h 13716"/>
                      <a:gd name="connsiteX14" fmla="*/ 2299335 w 5410200"/>
                      <a:gd name="connsiteY14" fmla="*/ 13716 h 13716"/>
                      <a:gd name="connsiteX15" fmla="*/ 1514856 w 5410200"/>
                      <a:gd name="connsiteY15" fmla="*/ 13716 h 13716"/>
                      <a:gd name="connsiteX16" fmla="*/ 892683 w 5410200"/>
                      <a:gd name="connsiteY16" fmla="*/ 13716 h 13716"/>
                      <a:gd name="connsiteX17" fmla="*/ 0 w 5410200"/>
                      <a:gd name="connsiteY17" fmla="*/ 13716 h 13716"/>
                      <a:gd name="connsiteX18" fmla="*/ 0 w 5410200"/>
                      <a:gd name="connsiteY18"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3716"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09587" y="2854"/>
                          <a:pt x="5409791" y="9451"/>
                          <a:pt x="5410200" y="13716"/>
                        </a:cubicBezTo>
                        <a:cubicBezTo>
                          <a:pt x="5139060" y="2179"/>
                          <a:pt x="5121593" y="26463"/>
                          <a:pt x="4842129" y="13716"/>
                        </a:cubicBezTo>
                        <a:cubicBezTo>
                          <a:pt x="4562665" y="969"/>
                          <a:pt x="4448273" y="4915"/>
                          <a:pt x="4328160" y="13716"/>
                        </a:cubicBezTo>
                        <a:cubicBezTo>
                          <a:pt x="4208047" y="22517"/>
                          <a:pt x="3760936" y="17995"/>
                          <a:pt x="3597783" y="13716"/>
                        </a:cubicBezTo>
                        <a:cubicBezTo>
                          <a:pt x="3434630" y="9437"/>
                          <a:pt x="3299718" y="28641"/>
                          <a:pt x="3029712" y="13716"/>
                        </a:cubicBezTo>
                        <a:cubicBezTo>
                          <a:pt x="2759706" y="-1209"/>
                          <a:pt x="2640159" y="22822"/>
                          <a:pt x="2299335" y="13716"/>
                        </a:cubicBezTo>
                        <a:cubicBezTo>
                          <a:pt x="1958511" y="4610"/>
                          <a:pt x="1801186" y="24413"/>
                          <a:pt x="1514856" y="13716"/>
                        </a:cubicBezTo>
                        <a:cubicBezTo>
                          <a:pt x="1228526" y="3019"/>
                          <a:pt x="1063509" y="-9877"/>
                          <a:pt x="892683" y="13716"/>
                        </a:cubicBezTo>
                        <a:cubicBezTo>
                          <a:pt x="721857" y="37309"/>
                          <a:pt x="186945" y="-25469"/>
                          <a:pt x="0" y="13716"/>
                        </a:cubicBezTo>
                        <a:cubicBezTo>
                          <a:pt x="-342" y="9537"/>
                          <a:pt x="-97" y="6817"/>
                          <a:pt x="0" y="0"/>
                        </a:cubicBezTo>
                        <a:close/>
                      </a:path>
                      <a:path w="5410200" h="13716"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10660" y="2787"/>
                          <a:pt x="5410166" y="9748"/>
                          <a:pt x="5410200" y="13716"/>
                        </a:cubicBezTo>
                        <a:cubicBezTo>
                          <a:pt x="5163327" y="36922"/>
                          <a:pt x="5008749" y="6121"/>
                          <a:pt x="4842129" y="13716"/>
                        </a:cubicBezTo>
                        <a:cubicBezTo>
                          <a:pt x="4675509" y="21311"/>
                          <a:pt x="4433401" y="-5187"/>
                          <a:pt x="4165854" y="13716"/>
                        </a:cubicBezTo>
                        <a:cubicBezTo>
                          <a:pt x="3898308" y="32619"/>
                          <a:pt x="3809032" y="-13282"/>
                          <a:pt x="3543681" y="13716"/>
                        </a:cubicBezTo>
                        <a:cubicBezTo>
                          <a:pt x="3278330" y="40714"/>
                          <a:pt x="3073876" y="-20489"/>
                          <a:pt x="2759202" y="13716"/>
                        </a:cubicBezTo>
                        <a:cubicBezTo>
                          <a:pt x="2444528" y="47921"/>
                          <a:pt x="2204144" y="-1200"/>
                          <a:pt x="1974723" y="13716"/>
                        </a:cubicBezTo>
                        <a:cubicBezTo>
                          <a:pt x="1745302" y="28632"/>
                          <a:pt x="1602335" y="26918"/>
                          <a:pt x="1406652" y="13716"/>
                        </a:cubicBezTo>
                        <a:cubicBezTo>
                          <a:pt x="1210969" y="514"/>
                          <a:pt x="923948" y="-1411"/>
                          <a:pt x="730377" y="13716"/>
                        </a:cubicBezTo>
                        <a:cubicBezTo>
                          <a:pt x="536806" y="28843"/>
                          <a:pt x="336496" y="-4713"/>
                          <a:pt x="0" y="13716"/>
                        </a:cubicBezTo>
                        <a:cubicBezTo>
                          <a:pt x="-535" y="9547"/>
                          <a:pt x="488" y="4515"/>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F25223E8-154B-BB31-D1EC-A73CC39035FD}"/>
              </a:ext>
            </a:extLst>
          </p:cNvPr>
          <p:cNvGraphicFramePr>
            <a:graphicFrameLocks noGrp="1"/>
          </p:cNvGraphicFramePr>
          <p:nvPr>
            <p:ph idx="1"/>
            <p:extLst>
              <p:ext uri="{D42A27DB-BD31-4B8C-83A1-F6EECF244321}">
                <p14:modId xmlns:p14="http://schemas.microsoft.com/office/powerpoint/2010/main" val="1768366589"/>
              </p:ext>
            </p:extLst>
          </p:nvPr>
        </p:nvGraphicFramePr>
        <p:xfrm>
          <a:off x="3486013" y="640822"/>
          <a:ext cx="5175384"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0553648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CC92882-31B6-4F38-BC01-0F9054AE67BC}"/>
              </a:ext>
            </a:extLst>
          </p:cNvPr>
          <p:cNvSpPr>
            <a:spLocks noGrp="1"/>
          </p:cNvSpPr>
          <p:nvPr>
            <p:ph type="title"/>
          </p:nvPr>
        </p:nvSpPr>
        <p:spPr>
          <a:xfrm>
            <a:off x="628650" y="365125"/>
            <a:ext cx="7886700" cy="1325563"/>
          </a:xfrm>
        </p:spPr>
        <p:txBody>
          <a:bodyPr>
            <a:normAutofit/>
          </a:bodyPr>
          <a:lstStyle/>
          <a:p>
            <a:r>
              <a:rPr lang="en-GB" sz="4700"/>
              <a:t>Age of Criminal Responsibility </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777" y="1677373"/>
            <a:ext cx="8140446" cy="18288"/>
          </a:xfrm>
          <a:custGeom>
            <a:avLst/>
            <a:gdLst>
              <a:gd name="connsiteX0" fmla="*/ 0 w 8140446"/>
              <a:gd name="connsiteY0" fmla="*/ 0 h 18288"/>
              <a:gd name="connsiteX1" fmla="*/ 434157 w 8140446"/>
              <a:gd name="connsiteY1" fmla="*/ 0 h 18288"/>
              <a:gd name="connsiteX2" fmla="*/ 1193932 w 8140446"/>
              <a:gd name="connsiteY2" fmla="*/ 0 h 18288"/>
              <a:gd name="connsiteX3" fmla="*/ 1628089 w 8140446"/>
              <a:gd name="connsiteY3" fmla="*/ 0 h 18288"/>
              <a:gd name="connsiteX4" fmla="*/ 2225055 w 8140446"/>
              <a:gd name="connsiteY4" fmla="*/ 0 h 18288"/>
              <a:gd name="connsiteX5" fmla="*/ 3066235 w 8140446"/>
              <a:gd name="connsiteY5" fmla="*/ 0 h 18288"/>
              <a:gd name="connsiteX6" fmla="*/ 3744605 w 8140446"/>
              <a:gd name="connsiteY6" fmla="*/ 0 h 18288"/>
              <a:gd name="connsiteX7" fmla="*/ 4504380 w 8140446"/>
              <a:gd name="connsiteY7" fmla="*/ 0 h 18288"/>
              <a:gd name="connsiteX8" fmla="*/ 5101346 w 8140446"/>
              <a:gd name="connsiteY8" fmla="*/ 0 h 18288"/>
              <a:gd name="connsiteX9" fmla="*/ 5779717 w 8140446"/>
              <a:gd name="connsiteY9" fmla="*/ 0 h 18288"/>
              <a:gd name="connsiteX10" fmla="*/ 6620896 w 8140446"/>
              <a:gd name="connsiteY10" fmla="*/ 0 h 18288"/>
              <a:gd name="connsiteX11" fmla="*/ 7136458 w 8140446"/>
              <a:gd name="connsiteY11" fmla="*/ 0 h 18288"/>
              <a:gd name="connsiteX12" fmla="*/ 8140446 w 8140446"/>
              <a:gd name="connsiteY12" fmla="*/ 0 h 18288"/>
              <a:gd name="connsiteX13" fmla="*/ 8140446 w 8140446"/>
              <a:gd name="connsiteY13" fmla="*/ 18288 h 18288"/>
              <a:gd name="connsiteX14" fmla="*/ 7543480 w 8140446"/>
              <a:gd name="connsiteY14" fmla="*/ 18288 h 18288"/>
              <a:gd name="connsiteX15" fmla="*/ 7109323 w 8140446"/>
              <a:gd name="connsiteY15" fmla="*/ 18288 h 18288"/>
              <a:gd name="connsiteX16" fmla="*/ 6430952 w 8140446"/>
              <a:gd name="connsiteY16" fmla="*/ 18288 h 18288"/>
              <a:gd name="connsiteX17" fmla="*/ 5915391 w 8140446"/>
              <a:gd name="connsiteY17" fmla="*/ 18288 h 18288"/>
              <a:gd name="connsiteX18" fmla="*/ 5237020 w 8140446"/>
              <a:gd name="connsiteY18" fmla="*/ 18288 h 18288"/>
              <a:gd name="connsiteX19" fmla="*/ 4558650 w 8140446"/>
              <a:gd name="connsiteY19" fmla="*/ 18288 h 18288"/>
              <a:gd name="connsiteX20" fmla="*/ 3880279 w 8140446"/>
              <a:gd name="connsiteY20" fmla="*/ 18288 h 18288"/>
              <a:gd name="connsiteX21" fmla="*/ 3201909 w 8140446"/>
              <a:gd name="connsiteY21" fmla="*/ 18288 h 18288"/>
              <a:gd name="connsiteX22" fmla="*/ 2604943 w 8140446"/>
              <a:gd name="connsiteY22" fmla="*/ 18288 h 18288"/>
              <a:gd name="connsiteX23" fmla="*/ 1845168 w 8140446"/>
              <a:gd name="connsiteY23" fmla="*/ 18288 h 18288"/>
              <a:gd name="connsiteX24" fmla="*/ 1166797 w 8140446"/>
              <a:gd name="connsiteY24" fmla="*/ 18288 h 18288"/>
              <a:gd name="connsiteX25" fmla="*/ 0 w 8140446"/>
              <a:gd name="connsiteY25" fmla="*/ 18288 h 18288"/>
              <a:gd name="connsiteX26" fmla="*/ 0 w 8140446"/>
              <a:gd name="connsiteY26" fmla="*/ 0 h 18288"/>
              <a:gd name="connsiteX0" fmla="*/ 0 w 8140446"/>
              <a:gd name="connsiteY0" fmla="*/ 0 h 18288"/>
              <a:gd name="connsiteX1" fmla="*/ 596966 w 8140446"/>
              <a:gd name="connsiteY1" fmla="*/ 0 h 18288"/>
              <a:gd name="connsiteX2" fmla="*/ 1031123 w 8140446"/>
              <a:gd name="connsiteY2" fmla="*/ 0 h 18288"/>
              <a:gd name="connsiteX3" fmla="*/ 1872303 w 8140446"/>
              <a:gd name="connsiteY3" fmla="*/ 0 h 18288"/>
              <a:gd name="connsiteX4" fmla="*/ 2469269 w 8140446"/>
              <a:gd name="connsiteY4" fmla="*/ 0 h 18288"/>
              <a:gd name="connsiteX5" fmla="*/ 3066235 w 8140446"/>
              <a:gd name="connsiteY5" fmla="*/ 0 h 18288"/>
              <a:gd name="connsiteX6" fmla="*/ 3907414 w 8140446"/>
              <a:gd name="connsiteY6" fmla="*/ 0 h 18288"/>
              <a:gd name="connsiteX7" fmla="*/ 4422976 w 8140446"/>
              <a:gd name="connsiteY7" fmla="*/ 0 h 18288"/>
              <a:gd name="connsiteX8" fmla="*/ 5264155 w 8140446"/>
              <a:gd name="connsiteY8" fmla="*/ 0 h 18288"/>
              <a:gd name="connsiteX9" fmla="*/ 6105335 w 8140446"/>
              <a:gd name="connsiteY9" fmla="*/ 0 h 18288"/>
              <a:gd name="connsiteX10" fmla="*/ 6783705 w 8140446"/>
              <a:gd name="connsiteY10" fmla="*/ 0 h 18288"/>
              <a:gd name="connsiteX11" fmla="*/ 8140446 w 8140446"/>
              <a:gd name="connsiteY11" fmla="*/ 0 h 18288"/>
              <a:gd name="connsiteX12" fmla="*/ 8140446 w 8140446"/>
              <a:gd name="connsiteY12" fmla="*/ 18288 h 18288"/>
              <a:gd name="connsiteX13" fmla="*/ 7706289 w 8140446"/>
              <a:gd name="connsiteY13" fmla="*/ 18288 h 18288"/>
              <a:gd name="connsiteX14" fmla="*/ 6865109 w 8140446"/>
              <a:gd name="connsiteY14" fmla="*/ 18288 h 18288"/>
              <a:gd name="connsiteX15" fmla="*/ 6349548 w 8140446"/>
              <a:gd name="connsiteY15" fmla="*/ 18288 h 18288"/>
              <a:gd name="connsiteX16" fmla="*/ 5671177 w 8140446"/>
              <a:gd name="connsiteY16" fmla="*/ 18288 h 18288"/>
              <a:gd name="connsiteX17" fmla="*/ 4829998 w 8140446"/>
              <a:gd name="connsiteY17" fmla="*/ 18288 h 18288"/>
              <a:gd name="connsiteX18" fmla="*/ 4151627 w 8140446"/>
              <a:gd name="connsiteY18" fmla="*/ 18288 h 18288"/>
              <a:gd name="connsiteX19" fmla="*/ 3717470 w 8140446"/>
              <a:gd name="connsiteY19" fmla="*/ 18288 h 18288"/>
              <a:gd name="connsiteX20" fmla="*/ 3201909 w 8140446"/>
              <a:gd name="connsiteY20" fmla="*/ 18288 h 18288"/>
              <a:gd name="connsiteX21" fmla="*/ 2360729 w 8140446"/>
              <a:gd name="connsiteY21" fmla="*/ 18288 h 18288"/>
              <a:gd name="connsiteX22" fmla="*/ 1682359 w 8140446"/>
              <a:gd name="connsiteY22" fmla="*/ 18288 h 18288"/>
              <a:gd name="connsiteX23" fmla="*/ 1166797 w 8140446"/>
              <a:gd name="connsiteY23" fmla="*/ 18288 h 18288"/>
              <a:gd name="connsiteX24" fmla="*/ 0 w 8140446"/>
              <a:gd name="connsiteY24" fmla="*/ 18288 h 18288"/>
              <a:gd name="connsiteX25" fmla="*/ 0 w 8140446"/>
              <a:gd name="connsiteY2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140446" h="18288" fill="none" extrusionOk="0">
                <a:moveTo>
                  <a:pt x="0" y="0"/>
                </a:moveTo>
                <a:cubicBezTo>
                  <a:pt x="87427" y="6231"/>
                  <a:pt x="309612" y="-26324"/>
                  <a:pt x="434157" y="0"/>
                </a:cubicBezTo>
                <a:cubicBezTo>
                  <a:pt x="536972" y="29330"/>
                  <a:pt x="959392" y="28619"/>
                  <a:pt x="1193932" y="0"/>
                </a:cubicBezTo>
                <a:cubicBezTo>
                  <a:pt x="1446097" y="13819"/>
                  <a:pt x="1471680" y="7203"/>
                  <a:pt x="1628089" y="0"/>
                </a:cubicBezTo>
                <a:cubicBezTo>
                  <a:pt x="1817415" y="4047"/>
                  <a:pt x="1949536" y="-59324"/>
                  <a:pt x="2225055" y="0"/>
                </a:cubicBezTo>
                <a:cubicBezTo>
                  <a:pt x="2520490" y="18365"/>
                  <a:pt x="2717469" y="18707"/>
                  <a:pt x="3066235" y="0"/>
                </a:cubicBezTo>
                <a:cubicBezTo>
                  <a:pt x="3437075" y="3751"/>
                  <a:pt x="3408347" y="31644"/>
                  <a:pt x="3744605" y="0"/>
                </a:cubicBezTo>
                <a:cubicBezTo>
                  <a:pt x="4097249" y="-11527"/>
                  <a:pt x="4249699" y="-32555"/>
                  <a:pt x="4504380" y="0"/>
                </a:cubicBezTo>
                <a:cubicBezTo>
                  <a:pt x="4737570" y="17980"/>
                  <a:pt x="4877497" y="1006"/>
                  <a:pt x="5101346" y="0"/>
                </a:cubicBezTo>
                <a:cubicBezTo>
                  <a:pt x="5359305" y="-15330"/>
                  <a:pt x="5447195" y="7257"/>
                  <a:pt x="5779717" y="0"/>
                </a:cubicBezTo>
                <a:cubicBezTo>
                  <a:pt x="6090019" y="-17621"/>
                  <a:pt x="6273151" y="4279"/>
                  <a:pt x="6620896" y="0"/>
                </a:cubicBezTo>
                <a:cubicBezTo>
                  <a:pt x="6968586" y="34056"/>
                  <a:pt x="6990073" y="23587"/>
                  <a:pt x="7136458" y="0"/>
                </a:cubicBezTo>
                <a:cubicBezTo>
                  <a:pt x="7320575" y="20480"/>
                  <a:pt x="7847401" y="-6173"/>
                  <a:pt x="8140446" y="0"/>
                </a:cubicBezTo>
                <a:cubicBezTo>
                  <a:pt x="8139878" y="7862"/>
                  <a:pt x="8140227" y="13269"/>
                  <a:pt x="8140446" y="18288"/>
                </a:cubicBezTo>
                <a:cubicBezTo>
                  <a:pt x="7908069" y="-20636"/>
                  <a:pt x="7683037" y="21977"/>
                  <a:pt x="7543480" y="18288"/>
                </a:cubicBezTo>
                <a:cubicBezTo>
                  <a:pt x="7393752" y="10050"/>
                  <a:pt x="7221032" y="-3229"/>
                  <a:pt x="7109323" y="18288"/>
                </a:cubicBezTo>
                <a:cubicBezTo>
                  <a:pt x="7015297" y="22483"/>
                  <a:pt x="6599332" y="40899"/>
                  <a:pt x="6430952" y="18288"/>
                </a:cubicBezTo>
                <a:cubicBezTo>
                  <a:pt x="6292915" y="-34150"/>
                  <a:pt x="6142305" y="21507"/>
                  <a:pt x="5915391" y="18288"/>
                </a:cubicBezTo>
                <a:cubicBezTo>
                  <a:pt x="5682725" y="47843"/>
                  <a:pt x="5440566" y="31420"/>
                  <a:pt x="5237020" y="18288"/>
                </a:cubicBezTo>
                <a:cubicBezTo>
                  <a:pt x="5046456" y="10577"/>
                  <a:pt x="4706449" y="51976"/>
                  <a:pt x="4558650" y="18288"/>
                </a:cubicBezTo>
                <a:cubicBezTo>
                  <a:pt x="4361396" y="-987"/>
                  <a:pt x="4145362" y="-22303"/>
                  <a:pt x="3880279" y="18288"/>
                </a:cubicBezTo>
                <a:cubicBezTo>
                  <a:pt x="3610716" y="25411"/>
                  <a:pt x="3472690" y="4008"/>
                  <a:pt x="3201909" y="18288"/>
                </a:cubicBezTo>
                <a:cubicBezTo>
                  <a:pt x="2913595" y="35097"/>
                  <a:pt x="2753317" y="-1149"/>
                  <a:pt x="2604943" y="18288"/>
                </a:cubicBezTo>
                <a:cubicBezTo>
                  <a:pt x="2450130" y="36989"/>
                  <a:pt x="1974183" y="40159"/>
                  <a:pt x="1845168" y="18288"/>
                </a:cubicBezTo>
                <a:cubicBezTo>
                  <a:pt x="1677929" y="220"/>
                  <a:pt x="1378098" y="-772"/>
                  <a:pt x="1166797" y="18288"/>
                </a:cubicBezTo>
                <a:cubicBezTo>
                  <a:pt x="921150" y="53277"/>
                  <a:pt x="327457" y="47297"/>
                  <a:pt x="0" y="18288"/>
                </a:cubicBezTo>
                <a:cubicBezTo>
                  <a:pt x="-589" y="13471"/>
                  <a:pt x="-474" y="7409"/>
                  <a:pt x="0" y="0"/>
                </a:cubicBezTo>
                <a:close/>
              </a:path>
              <a:path w="8140446" h="18288" stroke="0" extrusionOk="0">
                <a:moveTo>
                  <a:pt x="0" y="0"/>
                </a:moveTo>
                <a:cubicBezTo>
                  <a:pt x="136968" y="-25482"/>
                  <a:pt x="379786" y="11224"/>
                  <a:pt x="596966" y="0"/>
                </a:cubicBezTo>
                <a:cubicBezTo>
                  <a:pt x="815878" y="-21223"/>
                  <a:pt x="832062" y="11868"/>
                  <a:pt x="1031123" y="0"/>
                </a:cubicBezTo>
                <a:cubicBezTo>
                  <a:pt x="1256800" y="-30738"/>
                  <a:pt x="1658090" y="-20345"/>
                  <a:pt x="1872303" y="0"/>
                </a:cubicBezTo>
                <a:cubicBezTo>
                  <a:pt x="2115604" y="28431"/>
                  <a:pt x="2277865" y="-40642"/>
                  <a:pt x="2469269" y="0"/>
                </a:cubicBezTo>
                <a:cubicBezTo>
                  <a:pt x="2679731" y="25919"/>
                  <a:pt x="2788602" y="-6498"/>
                  <a:pt x="3066235" y="0"/>
                </a:cubicBezTo>
                <a:cubicBezTo>
                  <a:pt x="3325663" y="-14487"/>
                  <a:pt x="3706561" y="67517"/>
                  <a:pt x="3907414" y="0"/>
                </a:cubicBezTo>
                <a:cubicBezTo>
                  <a:pt x="4127229" y="-37113"/>
                  <a:pt x="4179037" y="-8167"/>
                  <a:pt x="4422976" y="0"/>
                </a:cubicBezTo>
                <a:cubicBezTo>
                  <a:pt x="4683575" y="-28486"/>
                  <a:pt x="5055803" y="-13799"/>
                  <a:pt x="5264155" y="0"/>
                </a:cubicBezTo>
                <a:cubicBezTo>
                  <a:pt x="5513566" y="14315"/>
                  <a:pt x="5735215" y="2768"/>
                  <a:pt x="6105335" y="0"/>
                </a:cubicBezTo>
                <a:cubicBezTo>
                  <a:pt x="6510913" y="-12587"/>
                  <a:pt x="6456171" y="3247"/>
                  <a:pt x="6783705" y="0"/>
                </a:cubicBezTo>
                <a:cubicBezTo>
                  <a:pt x="7057099" y="-15461"/>
                  <a:pt x="7592067" y="5384"/>
                  <a:pt x="8140446" y="0"/>
                </a:cubicBezTo>
                <a:cubicBezTo>
                  <a:pt x="8140452" y="8597"/>
                  <a:pt x="8141122" y="9732"/>
                  <a:pt x="8140446" y="18288"/>
                </a:cubicBezTo>
                <a:cubicBezTo>
                  <a:pt x="7961834" y="8406"/>
                  <a:pt x="7874097" y="10350"/>
                  <a:pt x="7706289" y="18288"/>
                </a:cubicBezTo>
                <a:cubicBezTo>
                  <a:pt x="7582508" y="-14920"/>
                  <a:pt x="7179551" y="-33111"/>
                  <a:pt x="6865109" y="18288"/>
                </a:cubicBezTo>
                <a:cubicBezTo>
                  <a:pt x="6583382" y="24117"/>
                  <a:pt x="6525821" y="36696"/>
                  <a:pt x="6349548" y="18288"/>
                </a:cubicBezTo>
                <a:cubicBezTo>
                  <a:pt x="6209953" y="10881"/>
                  <a:pt x="5959707" y="-47828"/>
                  <a:pt x="5671177" y="18288"/>
                </a:cubicBezTo>
                <a:cubicBezTo>
                  <a:pt x="5387744" y="29809"/>
                  <a:pt x="5228514" y="101507"/>
                  <a:pt x="4829998" y="18288"/>
                </a:cubicBezTo>
                <a:cubicBezTo>
                  <a:pt x="4415646" y="-28596"/>
                  <a:pt x="4343809" y="28954"/>
                  <a:pt x="4151627" y="18288"/>
                </a:cubicBezTo>
                <a:cubicBezTo>
                  <a:pt x="3950673" y="-9796"/>
                  <a:pt x="3879947" y="41143"/>
                  <a:pt x="3717470" y="18288"/>
                </a:cubicBezTo>
                <a:cubicBezTo>
                  <a:pt x="3558660" y="10110"/>
                  <a:pt x="3468854" y="29375"/>
                  <a:pt x="3201909" y="18288"/>
                </a:cubicBezTo>
                <a:cubicBezTo>
                  <a:pt x="2965673" y="10505"/>
                  <a:pt x="2568327" y="22116"/>
                  <a:pt x="2360729" y="18288"/>
                </a:cubicBezTo>
                <a:cubicBezTo>
                  <a:pt x="2171885" y="49144"/>
                  <a:pt x="1923258" y="16020"/>
                  <a:pt x="1682359" y="18288"/>
                </a:cubicBezTo>
                <a:cubicBezTo>
                  <a:pt x="1430698" y="-2378"/>
                  <a:pt x="1324229" y="-1751"/>
                  <a:pt x="1166797" y="18288"/>
                </a:cubicBezTo>
                <a:cubicBezTo>
                  <a:pt x="1001390" y="41795"/>
                  <a:pt x="324313" y="57964"/>
                  <a:pt x="0" y="18288"/>
                </a:cubicBezTo>
                <a:cubicBezTo>
                  <a:pt x="285" y="13135"/>
                  <a:pt x="532" y="5956"/>
                  <a:pt x="0" y="0"/>
                </a:cubicBezTo>
                <a:close/>
              </a:path>
              <a:path w="8140446" h="18288" fill="none" stroke="0" extrusionOk="0">
                <a:moveTo>
                  <a:pt x="0" y="0"/>
                </a:moveTo>
                <a:cubicBezTo>
                  <a:pt x="69532" y="-6557"/>
                  <a:pt x="264219" y="3919"/>
                  <a:pt x="434157" y="0"/>
                </a:cubicBezTo>
                <a:cubicBezTo>
                  <a:pt x="600013" y="9090"/>
                  <a:pt x="921449" y="-13478"/>
                  <a:pt x="1193932" y="0"/>
                </a:cubicBezTo>
                <a:cubicBezTo>
                  <a:pt x="1443592" y="14844"/>
                  <a:pt x="1471188" y="10722"/>
                  <a:pt x="1628089" y="0"/>
                </a:cubicBezTo>
                <a:cubicBezTo>
                  <a:pt x="1750006" y="-24149"/>
                  <a:pt x="1967480" y="-14904"/>
                  <a:pt x="2225055" y="0"/>
                </a:cubicBezTo>
                <a:cubicBezTo>
                  <a:pt x="2503918" y="19247"/>
                  <a:pt x="2709263" y="-16351"/>
                  <a:pt x="3066235" y="0"/>
                </a:cubicBezTo>
                <a:cubicBezTo>
                  <a:pt x="3429723" y="-1627"/>
                  <a:pt x="3399401" y="30976"/>
                  <a:pt x="3744605" y="0"/>
                </a:cubicBezTo>
                <a:cubicBezTo>
                  <a:pt x="4081920" y="-40602"/>
                  <a:pt x="4258272" y="-2441"/>
                  <a:pt x="4504380" y="0"/>
                </a:cubicBezTo>
                <a:cubicBezTo>
                  <a:pt x="4760039" y="21121"/>
                  <a:pt x="4866555" y="-1351"/>
                  <a:pt x="5101346" y="0"/>
                </a:cubicBezTo>
                <a:cubicBezTo>
                  <a:pt x="5336279" y="1859"/>
                  <a:pt x="5465100" y="30801"/>
                  <a:pt x="5779717" y="0"/>
                </a:cubicBezTo>
                <a:cubicBezTo>
                  <a:pt x="6117018" y="-2879"/>
                  <a:pt x="6273497" y="-5002"/>
                  <a:pt x="6620896" y="0"/>
                </a:cubicBezTo>
                <a:cubicBezTo>
                  <a:pt x="6972306" y="38666"/>
                  <a:pt x="6992056" y="28334"/>
                  <a:pt x="7136458" y="0"/>
                </a:cubicBezTo>
                <a:cubicBezTo>
                  <a:pt x="7325567" y="-61201"/>
                  <a:pt x="7766555" y="-88399"/>
                  <a:pt x="8140446" y="0"/>
                </a:cubicBezTo>
                <a:cubicBezTo>
                  <a:pt x="8140031" y="7748"/>
                  <a:pt x="8139515" y="13015"/>
                  <a:pt x="8140446" y="18288"/>
                </a:cubicBezTo>
                <a:cubicBezTo>
                  <a:pt x="7892673" y="-4012"/>
                  <a:pt x="7668025" y="650"/>
                  <a:pt x="7543480" y="18288"/>
                </a:cubicBezTo>
                <a:cubicBezTo>
                  <a:pt x="7406710" y="-3467"/>
                  <a:pt x="7207646" y="8893"/>
                  <a:pt x="7109323" y="18288"/>
                </a:cubicBezTo>
                <a:cubicBezTo>
                  <a:pt x="6993037" y="49011"/>
                  <a:pt x="6598723" y="59405"/>
                  <a:pt x="6430952" y="18288"/>
                </a:cubicBezTo>
                <a:cubicBezTo>
                  <a:pt x="6284771" y="15315"/>
                  <a:pt x="6162730" y="20350"/>
                  <a:pt x="5915391" y="18288"/>
                </a:cubicBezTo>
                <a:cubicBezTo>
                  <a:pt x="5684668" y="13603"/>
                  <a:pt x="5422852" y="53618"/>
                  <a:pt x="5237020" y="18288"/>
                </a:cubicBezTo>
                <a:cubicBezTo>
                  <a:pt x="5035482" y="26296"/>
                  <a:pt x="4719808" y="55145"/>
                  <a:pt x="4558650" y="18288"/>
                </a:cubicBezTo>
                <a:cubicBezTo>
                  <a:pt x="4375169" y="-35587"/>
                  <a:pt x="4137553" y="12086"/>
                  <a:pt x="3880279" y="18288"/>
                </a:cubicBezTo>
                <a:cubicBezTo>
                  <a:pt x="3624533" y="32648"/>
                  <a:pt x="3467387" y="6480"/>
                  <a:pt x="3201909" y="18288"/>
                </a:cubicBezTo>
                <a:cubicBezTo>
                  <a:pt x="2918126" y="73342"/>
                  <a:pt x="2717830" y="-17156"/>
                  <a:pt x="2604943" y="18288"/>
                </a:cubicBezTo>
                <a:cubicBezTo>
                  <a:pt x="2496133" y="44525"/>
                  <a:pt x="2003915" y="18254"/>
                  <a:pt x="1845168" y="18288"/>
                </a:cubicBezTo>
                <a:cubicBezTo>
                  <a:pt x="1694518" y="14989"/>
                  <a:pt x="1344959" y="44188"/>
                  <a:pt x="1166797" y="18288"/>
                </a:cubicBezTo>
                <a:cubicBezTo>
                  <a:pt x="935925" y="69451"/>
                  <a:pt x="319712" y="-63972"/>
                  <a:pt x="0" y="18288"/>
                </a:cubicBezTo>
                <a:cubicBezTo>
                  <a:pt x="1307" y="12414"/>
                  <a:pt x="-32" y="574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custGeom>
                    <a:avLst/>
                    <a:gdLst>
                      <a:gd name="connsiteX0" fmla="*/ 0 w 8140446"/>
                      <a:gd name="connsiteY0" fmla="*/ 0 h 18288"/>
                      <a:gd name="connsiteX1" fmla="*/ 434157 w 8140446"/>
                      <a:gd name="connsiteY1" fmla="*/ 0 h 18288"/>
                      <a:gd name="connsiteX2" fmla="*/ 1193932 w 8140446"/>
                      <a:gd name="connsiteY2" fmla="*/ 0 h 18288"/>
                      <a:gd name="connsiteX3" fmla="*/ 1628089 w 8140446"/>
                      <a:gd name="connsiteY3" fmla="*/ 0 h 18288"/>
                      <a:gd name="connsiteX4" fmla="*/ 2225055 w 8140446"/>
                      <a:gd name="connsiteY4" fmla="*/ 0 h 18288"/>
                      <a:gd name="connsiteX5" fmla="*/ 3066235 w 8140446"/>
                      <a:gd name="connsiteY5" fmla="*/ 0 h 18288"/>
                      <a:gd name="connsiteX6" fmla="*/ 3744605 w 8140446"/>
                      <a:gd name="connsiteY6" fmla="*/ 0 h 18288"/>
                      <a:gd name="connsiteX7" fmla="*/ 4504380 w 8140446"/>
                      <a:gd name="connsiteY7" fmla="*/ 0 h 18288"/>
                      <a:gd name="connsiteX8" fmla="*/ 5101346 w 8140446"/>
                      <a:gd name="connsiteY8" fmla="*/ 0 h 18288"/>
                      <a:gd name="connsiteX9" fmla="*/ 5779717 w 8140446"/>
                      <a:gd name="connsiteY9" fmla="*/ 0 h 18288"/>
                      <a:gd name="connsiteX10" fmla="*/ 6620896 w 8140446"/>
                      <a:gd name="connsiteY10" fmla="*/ 0 h 18288"/>
                      <a:gd name="connsiteX11" fmla="*/ 7136458 w 8140446"/>
                      <a:gd name="connsiteY11" fmla="*/ 0 h 18288"/>
                      <a:gd name="connsiteX12" fmla="*/ 8140446 w 8140446"/>
                      <a:gd name="connsiteY12" fmla="*/ 0 h 18288"/>
                      <a:gd name="connsiteX13" fmla="*/ 8140446 w 8140446"/>
                      <a:gd name="connsiteY13" fmla="*/ 18288 h 18288"/>
                      <a:gd name="connsiteX14" fmla="*/ 7543480 w 8140446"/>
                      <a:gd name="connsiteY14" fmla="*/ 18288 h 18288"/>
                      <a:gd name="connsiteX15" fmla="*/ 7109323 w 8140446"/>
                      <a:gd name="connsiteY15" fmla="*/ 18288 h 18288"/>
                      <a:gd name="connsiteX16" fmla="*/ 6430952 w 8140446"/>
                      <a:gd name="connsiteY16" fmla="*/ 18288 h 18288"/>
                      <a:gd name="connsiteX17" fmla="*/ 5915391 w 8140446"/>
                      <a:gd name="connsiteY17" fmla="*/ 18288 h 18288"/>
                      <a:gd name="connsiteX18" fmla="*/ 5237020 w 8140446"/>
                      <a:gd name="connsiteY18" fmla="*/ 18288 h 18288"/>
                      <a:gd name="connsiteX19" fmla="*/ 4558650 w 8140446"/>
                      <a:gd name="connsiteY19" fmla="*/ 18288 h 18288"/>
                      <a:gd name="connsiteX20" fmla="*/ 3880279 w 8140446"/>
                      <a:gd name="connsiteY20" fmla="*/ 18288 h 18288"/>
                      <a:gd name="connsiteX21" fmla="*/ 3201909 w 8140446"/>
                      <a:gd name="connsiteY21" fmla="*/ 18288 h 18288"/>
                      <a:gd name="connsiteX22" fmla="*/ 2604943 w 8140446"/>
                      <a:gd name="connsiteY22" fmla="*/ 18288 h 18288"/>
                      <a:gd name="connsiteX23" fmla="*/ 1845168 w 8140446"/>
                      <a:gd name="connsiteY23" fmla="*/ 18288 h 18288"/>
                      <a:gd name="connsiteX24" fmla="*/ 1166797 w 8140446"/>
                      <a:gd name="connsiteY24" fmla="*/ 18288 h 18288"/>
                      <a:gd name="connsiteX25" fmla="*/ 0 w 8140446"/>
                      <a:gd name="connsiteY25" fmla="*/ 18288 h 18288"/>
                      <a:gd name="connsiteX26" fmla="*/ 0 w 8140446"/>
                      <a:gd name="connsiteY2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8140446" h="18288" fill="none" extrusionOk="0">
                        <a:moveTo>
                          <a:pt x="0" y="0"/>
                        </a:moveTo>
                        <a:cubicBezTo>
                          <a:pt x="94920" y="9103"/>
                          <a:pt x="287892" y="-4966"/>
                          <a:pt x="434157" y="0"/>
                        </a:cubicBezTo>
                        <a:cubicBezTo>
                          <a:pt x="580422" y="4966"/>
                          <a:pt x="943595" y="-14182"/>
                          <a:pt x="1193932" y="0"/>
                        </a:cubicBezTo>
                        <a:cubicBezTo>
                          <a:pt x="1444270" y="14182"/>
                          <a:pt x="1472129" y="5523"/>
                          <a:pt x="1628089" y="0"/>
                        </a:cubicBezTo>
                        <a:cubicBezTo>
                          <a:pt x="1784049" y="-5523"/>
                          <a:pt x="1962419" y="-17322"/>
                          <a:pt x="2225055" y="0"/>
                        </a:cubicBezTo>
                        <a:cubicBezTo>
                          <a:pt x="2487691" y="17322"/>
                          <a:pt x="2700681" y="1311"/>
                          <a:pt x="3066235" y="0"/>
                        </a:cubicBezTo>
                        <a:cubicBezTo>
                          <a:pt x="3431789" y="-1311"/>
                          <a:pt x="3405662" y="25081"/>
                          <a:pt x="3744605" y="0"/>
                        </a:cubicBezTo>
                        <a:cubicBezTo>
                          <a:pt x="4083548" y="-25081"/>
                          <a:pt x="4265111" y="-11945"/>
                          <a:pt x="4504380" y="0"/>
                        </a:cubicBezTo>
                        <a:cubicBezTo>
                          <a:pt x="4743649" y="11945"/>
                          <a:pt x="4860394" y="-2832"/>
                          <a:pt x="5101346" y="0"/>
                        </a:cubicBezTo>
                        <a:cubicBezTo>
                          <a:pt x="5342298" y="2832"/>
                          <a:pt x="5456387" y="23676"/>
                          <a:pt x="5779717" y="0"/>
                        </a:cubicBezTo>
                        <a:cubicBezTo>
                          <a:pt x="6103047" y="-23676"/>
                          <a:pt x="6270379" y="-37291"/>
                          <a:pt x="6620896" y="0"/>
                        </a:cubicBezTo>
                        <a:cubicBezTo>
                          <a:pt x="6971413" y="37291"/>
                          <a:pt x="6989068" y="24674"/>
                          <a:pt x="7136458" y="0"/>
                        </a:cubicBezTo>
                        <a:cubicBezTo>
                          <a:pt x="7283848" y="-24674"/>
                          <a:pt x="7752532" y="-22436"/>
                          <a:pt x="8140446" y="0"/>
                        </a:cubicBezTo>
                        <a:cubicBezTo>
                          <a:pt x="8140314" y="7702"/>
                          <a:pt x="8140234" y="13511"/>
                          <a:pt x="8140446" y="18288"/>
                        </a:cubicBezTo>
                        <a:cubicBezTo>
                          <a:pt x="7906329" y="-3043"/>
                          <a:pt x="7681180" y="27465"/>
                          <a:pt x="7543480" y="18288"/>
                        </a:cubicBezTo>
                        <a:cubicBezTo>
                          <a:pt x="7405780" y="9111"/>
                          <a:pt x="7216607" y="3660"/>
                          <a:pt x="7109323" y="18288"/>
                        </a:cubicBezTo>
                        <a:cubicBezTo>
                          <a:pt x="7002039" y="32916"/>
                          <a:pt x="6576231" y="42692"/>
                          <a:pt x="6430952" y="18288"/>
                        </a:cubicBezTo>
                        <a:cubicBezTo>
                          <a:pt x="6285673" y="-6116"/>
                          <a:pt x="6138840" y="34521"/>
                          <a:pt x="5915391" y="18288"/>
                        </a:cubicBezTo>
                        <a:cubicBezTo>
                          <a:pt x="5691942" y="2055"/>
                          <a:pt x="5459460" y="51666"/>
                          <a:pt x="5237020" y="18288"/>
                        </a:cubicBezTo>
                        <a:cubicBezTo>
                          <a:pt x="5014580" y="-15090"/>
                          <a:pt x="4747677" y="40449"/>
                          <a:pt x="4558650" y="18288"/>
                        </a:cubicBezTo>
                        <a:cubicBezTo>
                          <a:pt x="4369623" y="-3873"/>
                          <a:pt x="4146061" y="12568"/>
                          <a:pt x="3880279" y="18288"/>
                        </a:cubicBezTo>
                        <a:cubicBezTo>
                          <a:pt x="3614497" y="24008"/>
                          <a:pt x="3473808" y="-12908"/>
                          <a:pt x="3201909" y="18288"/>
                        </a:cubicBezTo>
                        <a:cubicBezTo>
                          <a:pt x="2930010" y="49484"/>
                          <a:pt x="2728175" y="-3430"/>
                          <a:pt x="2604943" y="18288"/>
                        </a:cubicBezTo>
                        <a:cubicBezTo>
                          <a:pt x="2481711" y="40006"/>
                          <a:pt x="2004334" y="26952"/>
                          <a:pt x="1845168" y="18288"/>
                        </a:cubicBezTo>
                        <a:cubicBezTo>
                          <a:pt x="1686003" y="9624"/>
                          <a:pt x="1375070" y="37580"/>
                          <a:pt x="1166797" y="18288"/>
                        </a:cubicBezTo>
                        <a:cubicBezTo>
                          <a:pt x="958524" y="-1004"/>
                          <a:pt x="342846" y="8880"/>
                          <a:pt x="0" y="18288"/>
                        </a:cubicBezTo>
                        <a:cubicBezTo>
                          <a:pt x="129" y="13298"/>
                          <a:pt x="-675" y="6857"/>
                          <a:pt x="0" y="0"/>
                        </a:cubicBezTo>
                        <a:close/>
                      </a:path>
                      <a:path w="8140446" h="18288" stroke="0" extrusionOk="0">
                        <a:moveTo>
                          <a:pt x="0" y="0"/>
                        </a:moveTo>
                        <a:cubicBezTo>
                          <a:pt x="142435" y="-24533"/>
                          <a:pt x="380026" y="17447"/>
                          <a:pt x="596966" y="0"/>
                        </a:cubicBezTo>
                        <a:cubicBezTo>
                          <a:pt x="813906" y="-17447"/>
                          <a:pt x="830530" y="13462"/>
                          <a:pt x="1031123" y="0"/>
                        </a:cubicBezTo>
                        <a:cubicBezTo>
                          <a:pt x="1231716" y="-13462"/>
                          <a:pt x="1634038" y="0"/>
                          <a:pt x="1872303" y="0"/>
                        </a:cubicBezTo>
                        <a:cubicBezTo>
                          <a:pt x="2110568" y="0"/>
                          <a:pt x="2261934" y="-25727"/>
                          <a:pt x="2469269" y="0"/>
                        </a:cubicBezTo>
                        <a:cubicBezTo>
                          <a:pt x="2676604" y="25727"/>
                          <a:pt x="2790440" y="16284"/>
                          <a:pt x="3066235" y="0"/>
                        </a:cubicBezTo>
                        <a:cubicBezTo>
                          <a:pt x="3342030" y="-16284"/>
                          <a:pt x="3685603" y="41976"/>
                          <a:pt x="3907414" y="0"/>
                        </a:cubicBezTo>
                        <a:cubicBezTo>
                          <a:pt x="4129225" y="-41976"/>
                          <a:pt x="4177416" y="-7598"/>
                          <a:pt x="4422976" y="0"/>
                        </a:cubicBezTo>
                        <a:cubicBezTo>
                          <a:pt x="4668536" y="7598"/>
                          <a:pt x="5023499" y="-28058"/>
                          <a:pt x="5264155" y="0"/>
                        </a:cubicBezTo>
                        <a:cubicBezTo>
                          <a:pt x="5504811" y="28058"/>
                          <a:pt x="5703675" y="13288"/>
                          <a:pt x="6105335" y="0"/>
                        </a:cubicBezTo>
                        <a:cubicBezTo>
                          <a:pt x="6506995" y="-13288"/>
                          <a:pt x="6455516" y="-5124"/>
                          <a:pt x="6783705" y="0"/>
                        </a:cubicBezTo>
                        <a:cubicBezTo>
                          <a:pt x="7111894" y="5124"/>
                          <a:pt x="7512856" y="10604"/>
                          <a:pt x="8140446" y="0"/>
                        </a:cubicBezTo>
                        <a:cubicBezTo>
                          <a:pt x="8140458" y="8833"/>
                          <a:pt x="8140986" y="9830"/>
                          <a:pt x="8140446" y="18288"/>
                        </a:cubicBezTo>
                        <a:cubicBezTo>
                          <a:pt x="7959314" y="3345"/>
                          <a:pt x="7870113" y="10437"/>
                          <a:pt x="7706289" y="18288"/>
                        </a:cubicBezTo>
                        <a:cubicBezTo>
                          <a:pt x="7542465" y="26139"/>
                          <a:pt x="7157940" y="17482"/>
                          <a:pt x="6865109" y="18288"/>
                        </a:cubicBezTo>
                        <a:cubicBezTo>
                          <a:pt x="6572278" y="19094"/>
                          <a:pt x="6524256" y="38051"/>
                          <a:pt x="6349548" y="18288"/>
                        </a:cubicBezTo>
                        <a:cubicBezTo>
                          <a:pt x="6174840" y="-1475"/>
                          <a:pt x="5951624" y="174"/>
                          <a:pt x="5671177" y="18288"/>
                        </a:cubicBezTo>
                        <a:cubicBezTo>
                          <a:pt x="5390730" y="36402"/>
                          <a:pt x="5222992" y="60058"/>
                          <a:pt x="4829998" y="18288"/>
                        </a:cubicBezTo>
                        <a:cubicBezTo>
                          <a:pt x="4437004" y="-23482"/>
                          <a:pt x="4344181" y="39087"/>
                          <a:pt x="4151627" y="18288"/>
                        </a:cubicBezTo>
                        <a:cubicBezTo>
                          <a:pt x="3959073" y="-2511"/>
                          <a:pt x="3886970" y="32875"/>
                          <a:pt x="3717470" y="18288"/>
                        </a:cubicBezTo>
                        <a:cubicBezTo>
                          <a:pt x="3547970" y="3701"/>
                          <a:pt x="3451521" y="31872"/>
                          <a:pt x="3201909" y="18288"/>
                        </a:cubicBezTo>
                        <a:cubicBezTo>
                          <a:pt x="2952297" y="4704"/>
                          <a:pt x="2543413" y="6029"/>
                          <a:pt x="2360729" y="18288"/>
                        </a:cubicBezTo>
                        <a:cubicBezTo>
                          <a:pt x="2178045" y="30547"/>
                          <a:pt x="1906056" y="25847"/>
                          <a:pt x="1682359" y="18288"/>
                        </a:cubicBezTo>
                        <a:cubicBezTo>
                          <a:pt x="1458662" y="10730"/>
                          <a:pt x="1330405" y="8046"/>
                          <a:pt x="1166797" y="18288"/>
                        </a:cubicBezTo>
                        <a:cubicBezTo>
                          <a:pt x="1003189" y="28530"/>
                          <a:pt x="278098" y="19533"/>
                          <a:pt x="0" y="18288"/>
                        </a:cubicBezTo>
                        <a:cubicBezTo>
                          <a:pt x="74" y="14054"/>
                          <a:pt x="-46" y="6997"/>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553E604-E4DF-453A-B7FC-4CA000DB9E53}"/>
              </a:ext>
            </a:extLst>
          </p:cNvPr>
          <p:cNvSpPr>
            <a:spLocks noGrp="1"/>
          </p:cNvSpPr>
          <p:nvPr>
            <p:ph idx="1"/>
          </p:nvPr>
        </p:nvSpPr>
        <p:spPr>
          <a:xfrm>
            <a:off x="542386" y="2073158"/>
            <a:ext cx="7886700" cy="4251960"/>
          </a:xfrm>
        </p:spPr>
        <p:txBody>
          <a:bodyPr vert="horz" lIns="91440" tIns="45720" rIns="91440" bIns="45720" rtlCol="0" anchor="t">
            <a:normAutofit/>
          </a:bodyPr>
          <a:lstStyle/>
          <a:p>
            <a:r>
              <a:rPr lang="en-GB" sz="2400" dirty="0"/>
              <a:t>Is 10 too young?     </a:t>
            </a:r>
          </a:p>
          <a:p>
            <a:pPr lvl="1"/>
            <a:r>
              <a:rPr lang="en-GB" sz="2400" dirty="0"/>
              <a:t>Discuss</a:t>
            </a:r>
          </a:p>
          <a:p>
            <a:pPr lvl="1"/>
            <a:r>
              <a:rPr lang="en-GB" sz="2400" dirty="0"/>
              <a:t>In our Law several offences which are targeted at the inability of children to make good decisions.</a:t>
            </a:r>
          </a:p>
          <a:p>
            <a:pPr lvl="1"/>
            <a:r>
              <a:rPr lang="en-GB" sz="2400" dirty="0"/>
              <a:t>s5 of the Sexual Offences Act 2003 states that a child under 13 cannot consent to sex even if they agree to it.  </a:t>
            </a:r>
          </a:p>
          <a:p>
            <a:pPr lvl="1"/>
            <a:r>
              <a:rPr lang="en-GB" sz="2400" dirty="0"/>
              <a:t>No matter what a child wants or think they want, they are, by definition, too immature to understand the consequences of or consent to certain behaviour. </a:t>
            </a:r>
          </a:p>
        </p:txBody>
      </p:sp>
      <p:pic>
        <p:nvPicPr>
          <p:cNvPr id="4" name="Graphic 4" descr="Abacus with solid fill">
            <a:extLst>
              <a:ext uri="{FF2B5EF4-FFF2-40B4-BE49-F238E27FC236}">
                <a16:creationId xmlns:a16="http://schemas.microsoft.com/office/drawing/2014/main" id="{AEBECF10-81EE-6F22-F747-6F697CAB2F4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429555" y="1677838"/>
            <a:ext cx="914400" cy="914400"/>
          </a:xfrm>
          <a:prstGeom prst="rect">
            <a:avLst/>
          </a:prstGeom>
        </p:spPr>
      </p:pic>
    </p:spTree>
    <p:extLst>
      <p:ext uri="{BB962C8B-B14F-4D97-AF65-F5344CB8AC3E}">
        <p14:creationId xmlns:p14="http://schemas.microsoft.com/office/powerpoint/2010/main" val="42547668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C9F25-19B7-645E-FD30-DC181268FE3E}"/>
              </a:ext>
            </a:extLst>
          </p:cNvPr>
          <p:cNvSpPr>
            <a:spLocks noGrp="1"/>
          </p:cNvSpPr>
          <p:nvPr>
            <p:ph type="title"/>
          </p:nvPr>
        </p:nvSpPr>
        <p:spPr>
          <a:xfrm>
            <a:off x="628650" y="365126"/>
            <a:ext cx="7886700" cy="517743"/>
          </a:xfrm>
        </p:spPr>
        <p:txBody>
          <a:bodyPr>
            <a:normAutofit fontScale="90000"/>
          </a:bodyPr>
          <a:lstStyle/>
          <a:p>
            <a:r>
              <a:rPr lang="en-GB"/>
              <a:t>Criminal Responsibility Across the World</a:t>
            </a:r>
            <a:endParaRPr lang="en-GB" dirty="0"/>
          </a:p>
        </p:txBody>
      </p:sp>
      <p:sp>
        <p:nvSpPr>
          <p:cNvPr id="3" name="Content Placeholder 2">
            <a:extLst>
              <a:ext uri="{FF2B5EF4-FFF2-40B4-BE49-F238E27FC236}">
                <a16:creationId xmlns:a16="http://schemas.microsoft.com/office/drawing/2014/main" id="{3390D87E-AD82-E262-07FA-E8B9D2D749D5}"/>
              </a:ext>
            </a:extLst>
          </p:cNvPr>
          <p:cNvSpPr>
            <a:spLocks noGrp="1"/>
          </p:cNvSpPr>
          <p:nvPr>
            <p:ph idx="1"/>
          </p:nvPr>
        </p:nvSpPr>
        <p:spPr>
          <a:xfrm>
            <a:off x="628650" y="1308538"/>
            <a:ext cx="7886700" cy="4868425"/>
          </a:xfrm>
        </p:spPr>
        <p:txBody>
          <a:bodyPr>
            <a:normAutofit/>
          </a:bodyPr>
          <a:lstStyle/>
          <a:p>
            <a:r>
              <a:rPr lang="en-GB" sz="2200" dirty="0"/>
              <a:t>The United Nations -  Rights of the Child, stated that a minimum age of criminal responsibility low 12 is not acceptable.</a:t>
            </a:r>
            <a:endParaRPr lang="en-GB" sz="2200" dirty="0">
              <a:cs typeface="Calibri"/>
            </a:endParaRPr>
          </a:p>
          <a:p>
            <a:r>
              <a:rPr lang="en-GB" sz="2200" dirty="0"/>
              <a:t>Holland – 12 	</a:t>
            </a:r>
          </a:p>
          <a:p>
            <a:r>
              <a:rPr lang="en-GB" sz="2200" dirty="0"/>
              <a:t>France - </a:t>
            </a:r>
            <a:r>
              <a:rPr lang="en-GB" sz="2200" b="0" i="0" dirty="0">
                <a:effectLst/>
              </a:rPr>
              <a:t>no threshold for a minor to be criminally liable. The judge assesses whether the minor has acted with discernment and can therefore be held responsible in law</a:t>
            </a:r>
            <a:endParaRPr lang="en-GB" sz="2200" dirty="0"/>
          </a:p>
          <a:p>
            <a:r>
              <a:rPr lang="en-GB" sz="2200" dirty="0"/>
              <a:t>New Zealand – 10         Singapore  - 7	</a:t>
            </a:r>
            <a:endParaRPr lang="en-GB" sz="2200" dirty="0">
              <a:cs typeface="Calibri"/>
            </a:endParaRPr>
          </a:p>
          <a:p>
            <a:r>
              <a:rPr lang="en-GB" sz="2200" dirty="0"/>
              <a:t>Norway – 15      	   	Portugal - 16	</a:t>
            </a:r>
            <a:endParaRPr lang="en-GB" sz="2200" dirty="0">
              <a:cs typeface="Calibri"/>
            </a:endParaRPr>
          </a:p>
          <a:p>
            <a:r>
              <a:rPr lang="en-GB" sz="2200" dirty="0"/>
              <a:t>Italy – 14 			Spain – 16</a:t>
            </a:r>
            <a:endParaRPr lang="en-GB" sz="2200" dirty="0">
              <a:cs typeface="Calibri"/>
            </a:endParaRPr>
          </a:p>
          <a:p>
            <a:r>
              <a:rPr lang="en-GB" sz="2200" dirty="0"/>
              <a:t>Iran – Girls 9 </a:t>
            </a:r>
            <a:r>
              <a:rPr lang="en-GB" sz="2200" dirty="0">
                <a:ea typeface="+mn-lt"/>
                <a:cs typeface="+mn-lt"/>
              </a:rPr>
              <a:t>The Islamic Penalties Act (2013)</a:t>
            </a:r>
            <a:r>
              <a:rPr lang="en-GB" sz="2200" dirty="0"/>
              <a:t> Religious puberty   		Boys 15</a:t>
            </a:r>
            <a:endParaRPr lang="en-GB" sz="2200" dirty="0">
              <a:cs typeface="Calibri"/>
            </a:endParaRPr>
          </a:p>
          <a:p>
            <a:r>
              <a:rPr lang="en-GB" sz="2200" dirty="0"/>
              <a:t>USA each state differs the youngest being Oklahoma 7 years old. Many American states do not have a minimum </a:t>
            </a:r>
            <a:endParaRPr lang="en-GB" sz="2200" dirty="0">
              <a:cs typeface="Calibri"/>
            </a:endParaRPr>
          </a:p>
        </p:txBody>
      </p:sp>
    </p:spTree>
    <p:extLst>
      <p:ext uri="{BB962C8B-B14F-4D97-AF65-F5344CB8AC3E}">
        <p14:creationId xmlns:p14="http://schemas.microsoft.com/office/powerpoint/2010/main" val="273064624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C3088D-EC1E-F3BD-5581-CA1F9D0E0CD6}"/>
              </a:ext>
            </a:extLst>
          </p:cNvPr>
          <p:cNvSpPr>
            <a:spLocks noGrp="1"/>
          </p:cNvSpPr>
          <p:nvPr>
            <p:ph type="title"/>
          </p:nvPr>
        </p:nvSpPr>
        <p:spPr>
          <a:xfrm>
            <a:off x="628650" y="365126"/>
            <a:ext cx="7886700" cy="455162"/>
          </a:xfrm>
        </p:spPr>
        <p:txBody>
          <a:bodyPr>
            <a:normAutofit/>
          </a:bodyPr>
          <a:lstStyle/>
          <a:p>
            <a:r>
              <a:rPr lang="en-US" sz="2400" dirty="0">
                <a:cs typeface="Calibri Light"/>
              </a:rPr>
              <a:t>On set offending age</a:t>
            </a:r>
            <a:endParaRPr lang="en-US" sz="2400">
              <a:cs typeface="Calibri Light"/>
            </a:endParaRPr>
          </a:p>
        </p:txBody>
      </p:sp>
      <p:pic>
        <p:nvPicPr>
          <p:cNvPr id="4" name="Picture 4" descr="Chart, line chart&#10;&#10;Description automatically generated">
            <a:extLst>
              <a:ext uri="{FF2B5EF4-FFF2-40B4-BE49-F238E27FC236}">
                <a16:creationId xmlns:a16="http://schemas.microsoft.com/office/drawing/2014/main" id="{1AA3FF4B-E811-D43E-C372-1389209BA9F0}"/>
              </a:ext>
            </a:extLst>
          </p:cNvPr>
          <p:cNvPicPr>
            <a:picLocks noGrp="1" noChangeAspect="1"/>
          </p:cNvPicPr>
          <p:nvPr>
            <p:ph idx="1"/>
          </p:nvPr>
        </p:nvPicPr>
        <p:blipFill>
          <a:blip r:embed="rId2"/>
          <a:stretch>
            <a:fillRect/>
          </a:stretch>
        </p:blipFill>
        <p:spPr>
          <a:xfrm>
            <a:off x="315310" y="936094"/>
            <a:ext cx="8671035" cy="5164350"/>
          </a:xfrm>
        </p:spPr>
      </p:pic>
    </p:spTree>
    <p:extLst>
      <p:ext uri="{BB962C8B-B14F-4D97-AF65-F5344CB8AC3E}">
        <p14:creationId xmlns:p14="http://schemas.microsoft.com/office/powerpoint/2010/main" val="264960981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7157C-9DA6-53F5-72FA-1A52D57FC27F}"/>
              </a:ext>
            </a:extLst>
          </p:cNvPr>
          <p:cNvSpPr>
            <a:spLocks noGrp="1"/>
          </p:cNvSpPr>
          <p:nvPr>
            <p:ph type="title"/>
          </p:nvPr>
        </p:nvSpPr>
        <p:spPr/>
        <p:txBody>
          <a:bodyPr/>
          <a:lstStyle/>
          <a:p>
            <a:r>
              <a:rPr lang="en-GB" dirty="0">
                <a:latin typeface="Calibri"/>
                <a:cs typeface="Calibri"/>
              </a:rPr>
              <a:t>The Children and Young Persons Act of 1963 and 1969</a:t>
            </a:r>
            <a:endParaRPr lang="en-US" dirty="0"/>
          </a:p>
        </p:txBody>
      </p:sp>
      <p:sp>
        <p:nvSpPr>
          <p:cNvPr id="3" name="Content Placeholder 2">
            <a:extLst>
              <a:ext uri="{FF2B5EF4-FFF2-40B4-BE49-F238E27FC236}">
                <a16:creationId xmlns:a16="http://schemas.microsoft.com/office/drawing/2014/main" id="{44CBFF98-9486-9599-9C9F-4BF546583AAE}"/>
              </a:ext>
            </a:extLst>
          </p:cNvPr>
          <p:cNvSpPr>
            <a:spLocks noGrp="1"/>
          </p:cNvSpPr>
          <p:nvPr>
            <p:ph idx="1"/>
          </p:nvPr>
        </p:nvSpPr>
        <p:spPr>
          <a:xfrm>
            <a:off x="628650" y="1690689"/>
            <a:ext cx="7886700" cy="4029321"/>
          </a:xfrm>
        </p:spPr>
        <p:txBody>
          <a:bodyPr vert="horz" lIns="68580" tIns="34290" rIns="68580" bIns="34290" rtlCol="0" anchor="t">
            <a:normAutofit lnSpcReduction="10000"/>
          </a:bodyPr>
          <a:lstStyle/>
          <a:p>
            <a:r>
              <a:rPr lang="en-GB" dirty="0">
                <a:ea typeface="+mn-lt"/>
                <a:cs typeface="+mn-lt"/>
              </a:rPr>
              <a:t>The 1963 reformed the treatment of young offenders in juvenile courts</a:t>
            </a:r>
          </a:p>
          <a:p>
            <a:r>
              <a:rPr lang="en-GB" dirty="0">
                <a:ea typeface="+mn-lt"/>
                <a:cs typeface="+mn-lt"/>
              </a:rPr>
              <a:t>It also emphasised the importance of care and protection, raising the age of criminal responsibility from eight to ten</a:t>
            </a:r>
          </a:p>
          <a:p>
            <a:r>
              <a:rPr lang="en-GB" dirty="0">
                <a:ea typeface="+mn-lt"/>
                <a:cs typeface="+mn-lt"/>
              </a:rPr>
              <a:t>The 1969 act reduced the powers of juvenile courts to make orders, coming down in favour of care orders and supervision by probation officers and social workers</a:t>
            </a:r>
          </a:p>
          <a:p>
            <a:r>
              <a:rPr lang="en-GB" dirty="0">
                <a:cs typeface="Calibri"/>
              </a:rPr>
              <a:t>Legislation was child-centred and focused on the ‘needs’ rather than the ‘deeds’ of children.</a:t>
            </a:r>
            <a:endParaRPr lang="en-GB" dirty="0">
              <a:ea typeface="+mn-lt"/>
              <a:cs typeface="+mn-lt"/>
            </a:endParaRPr>
          </a:p>
          <a:p>
            <a:r>
              <a:rPr lang="en-GB" dirty="0">
                <a:cs typeface="Calibri"/>
              </a:rPr>
              <a:t>Act emphasized importance of the welfare principle to govern state’s intervention in lives of young people. </a:t>
            </a:r>
            <a:endParaRPr lang="en-GB" dirty="0">
              <a:ea typeface="+mn-lt"/>
              <a:cs typeface="+mn-lt"/>
            </a:endParaRPr>
          </a:p>
          <a:p>
            <a:r>
              <a:rPr lang="en-GB" dirty="0">
                <a:cs typeface="Calibri"/>
              </a:rPr>
              <a:t>Multi-agency approach.</a:t>
            </a:r>
            <a:endParaRPr lang="en-GB" dirty="0">
              <a:ea typeface="+mn-lt"/>
              <a:cs typeface="+mn-lt"/>
            </a:endParaRPr>
          </a:p>
          <a:p>
            <a:r>
              <a:rPr lang="en-GB" dirty="0">
                <a:cs typeface="Calibri"/>
              </a:rPr>
              <a:t>Diversion from  - INTERVENTION</a:t>
            </a:r>
            <a:endParaRPr lang="en-GB" dirty="0"/>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1B36F177-CD1C-9484-D07B-9A75127EF318}"/>
                  </a:ext>
                </a:extLst>
              </p14:cNvPr>
              <p14:cNvContentPartPr/>
              <p14:nvPr/>
            </p14:nvContentPartPr>
            <p14:xfrm>
              <a:off x="913006" y="5011079"/>
              <a:ext cx="6969" cy="6969"/>
            </p14:xfrm>
          </p:contentPart>
        </mc:Choice>
        <mc:Fallback xmlns="">
          <p:pic>
            <p:nvPicPr>
              <p:cNvPr id="4" name="Ink 3">
                <a:extLst>
                  <a:ext uri="{FF2B5EF4-FFF2-40B4-BE49-F238E27FC236}">
                    <a16:creationId xmlns:a16="http://schemas.microsoft.com/office/drawing/2014/main" id="{1B36F177-CD1C-9484-D07B-9A75127EF318}"/>
                  </a:ext>
                </a:extLst>
              </p:cNvPr>
              <p:cNvPicPr/>
              <p:nvPr/>
            </p:nvPicPr>
            <p:blipFill>
              <a:blip r:embed="rId3"/>
              <a:stretch>
                <a:fillRect/>
              </a:stretch>
            </p:blipFill>
            <p:spPr>
              <a:xfrm>
                <a:off x="564556" y="4662629"/>
                <a:ext cx="696900" cy="696900"/>
              </a:xfrm>
              <a:prstGeom prst="rect">
                <a:avLst/>
              </a:prstGeom>
            </p:spPr>
          </p:pic>
        </mc:Fallback>
      </mc:AlternateContent>
    </p:spTree>
    <p:extLst>
      <p:ext uri="{BB962C8B-B14F-4D97-AF65-F5344CB8AC3E}">
        <p14:creationId xmlns:p14="http://schemas.microsoft.com/office/powerpoint/2010/main" val="142158925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58F5FE-0E1A-C568-E4B7-D6A47079333C}"/>
              </a:ext>
            </a:extLst>
          </p:cNvPr>
          <p:cNvSpPr>
            <a:spLocks noGrp="1"/>
          </p:cNvSpPr>
          <p:nvPr>
            <p:ph type="title"/>
          </p:nvPr>
        </p:nvSpPr>
        <p:spPr>
          <a:xfrm>
            <a:off x="476250" y="640823"/>
            <a:ext cx="2563994" cy="5583148"/>
          </a:xfrm>
        </p:spPr>
        <p:txBody>
          <a:bodyPr anchor="ctr">
            <a:normAutofit/>
          </a:bodyPr>
          <a:lstStyle/>
          <a:p>
            <a:r>
              <a:rPr lang="en-GB" sz="4700">
                <a:ea typeface="+mj-lt"/>
                <a:cs typeface="+mj-lt"/>
              </a:rPr>
              <a:t>1991 Criminal Justice Act</a:t>
            </a:r>
            <a:endParaRPr lang="en-GB" sz="4700"/>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44313" y="3465005"/>
            <a:ext cx="5410200" cy="13716"/>
          </a:xfrm>
          <a:custGeom>
            <a:avLst/>
            <a:gdLst>
              <a:gd name="connsiteX0" fmla="*/ 0 w 5410200"/>
              <a:gd name="connsiteY0" fmla="*/ 0 h 13716"/>
              <a:gd name="connsiteX1" fmla="*/ 568071 w 5410200"/>
              <a:gd name="connsiteY1" fmla="*/ 0 h 13716"/>
              <a:gd name="connsiteX2" fmla="*/ 1298448 w 5410200"/>
              <a:gd name="connsiteY2" fmla="*/ 0 h 13716"/>
              <a:gd name="connsiteX3" fmla="*/ 1920621 w 5410200"/>
              <a:gd name="connsiteY3" fmla="*/ 0 h 13716"/>
              <a:gd name="connsiteX4" fmla="*/ 2488692 w 5410200"/>
              <a:gd name="connsiteY4" fmla="*/ 0 h 13716"/>
              <a:gd name="connsiteX5" fmla="*/ 3219069 w 5410200"/>
              <a:gd name="connsiteY5" fmla="*/ 0 h 13716"/>
              <a:gd name="connsiteX6" fmla="*/ 3895344 w 5410200"/>
              <a:gd name="connsiteY6" fmla="*/ 0 h 13716"/>
              <a:gd name="connsiteX7" fmla="*/ 4571619 w 5410200"/>
              <a:gd name="connsiteY7" fmla="*/ 0 h 13716"/>
              <a:gd name="connsiteX8" fmla="*/ 5410200 w 5410200"/>
              <a:gd name="connsiteY8" fmla="*/ 0 h 13716"/>
              <a:gd name="connsiteX9" fmla="*/ 5410200 w 5410200"/>
              <a:gd name="connsiteY9" fmla="*/ 13716 h 13716"/>
              <a:gd name="connsiteX10" fmla="*/ 4842129 w 5410200"/>
              <a:gd name="connsiteY10" fmla="*/ 13716 h 13716"/>
              <a:gd name="connsiteX11" fmla="*/ 4328160 w 5410200"/>
              <a:gd name="connsiteY11" fmla="*/ 13716 h 13716"/>
              <a:gd name="connsiteX12" fmla="*/ 3597783 w 5410200"/>
              <a:gd name="connsiteY12" fmla="*/ 13716 h 13716"/>
              <a:gd name="connsiteX13" fmla="*/ 3029712 w 5410200"/>
              <a:gd name="connsiteY13" fmla="*/ 13716 h 13716"/>
              <a:gd name="connsiteX14" fmla="*/ 2299335 w 5410200"/>
              <a:gd name="connsiteY14" fmla="*/ 13716 h 13716"/>
              <a:gd name="connsiteX15" fmla="*/ 1514856 w 5410200"/>
              <a:gd name="connsiteY15" fmla="*/ 13716 h 13716"/>
              <a:gd name="connsiteX16" fmla="*/ 892683 w 5410200"/>
              <a:gd name="connsiteY16" fmla="*/ 13716 h 13716"/>
              <a:gd name="connsiteX17" fmla="*/ 0 w 5410200"/>
              <a:gd name="connsiteY17" fmla="*/ 13716 h 13716"/>
              <a:gd name="connsiteX18" fmla="*/ 0 w 5410200"/>
              <a:gd name="connsiteY18"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3716"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09587" y="2854"/>
                  <a:pt x="5409791" y="9451"/>
                  <a:pt x="5410200" y="13716"/>
                </a:cubicBezTo>
                <a:cubicBezTo>
                  <a:pt x="5139060" y="2179"/>
                  <a:pt x="5121593" y="26463"/>
                  <a:pt x="4842129" y="13716"/>
                </a:cubicBezTo>
                <a:cubicBezTo>
                  <a:pt x="4562665" y="969"/>
                  <a:pt x="4448273" y="4915"/>
                  <a:pt x="4328160" y="13716"/>
                </a:cubicBezTo>
                <a:cubicBezTo>
                  <a:pt x="4208047" y="22517"/>
                  <a:pt x="3760936" y="17995"/>
                  <a:pt x="3597783" y="13716"/>
                </a:cubicBezTo>
                <a:cubicBezTo>
                  <a:pt x="3434630" y="9437"/>
                  <a:pt x="3299718" y="28641"/>
                  <a:pt x="3029712" y="13716"/>
                </a:cubicBezTo>
                <a:cubicBezTo>
                  <a:pt x="2759706" y="-1209"/>
                  <a:pt x="2640159" y="22822"/>
                  <a:pt x="2299335" y="13716"/>
                </a:cubicBezTo>
                <a:cubicBezTo>
                  <a:pt x="1958511" y="4610"/>
                  <a:pt x="1801186" y="24413"/>
                  <a:pt x="1514856" y="13716"/>
                </a:cubicBezTo>
                <a:cubicBezTo>
                  <a:pt x="1228526" y="3019"/>
                  <a:pt x="1063509" y="-9877"/>
                  <a:pt x="892683" y="13716"/>
                </a:cubicBezTo>
                <a:cubicBezTo>
                  <a:pt x="721857" y="37309"/>
                  <a:pt x="186945" y="-25469"/>
                  <a:pt x="0" y="13716"/>
                </a:cubicBezTo>
                <a:cubicBezTo>
                  <a:pt x="-342" y="9537"/>
                  <a:pt x="-97" y="6817"/>
                  <a:pt x="0" y="0"/>
                </a:cubicBezTo>
                <a:close/>
              </a:path>
              <a:path w="5410200" h="13716"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10660" y="2787"/>
                  <a:pt x="5410166" y="9748"/>
                  <a:pt x="5410200" y="13716"/>
                </a:cubicBezTo>
                <a:cubicBezTo>
                  <a:pt x="5163327" y="36922"/>
                  <a:pt x="5008749" y="6121"/>
                  <a:pt x="4842129" y="13716"/>
                </a:cubicBezTo>
                <a:cubicBezTo>
                  <a:pt x="4675509" y="21311"/>
                  <a:pt x="4433401" y="-5187"/>
                  <a:pt x="4165854" y="13716"/>
                </a:cubicBezTo>
                <a:cubicBezTo>
                  <a:pt x="3898308" y="32619"/>
                  <a:pt x="3809032" y="-13282"/>
                  <a:pt x="3543681" y="13716"/>
                </a:cubicBezTo>
                <a:cubicBezTo>
                  <a:pt x="3278330" y="40714"/>
                  <a:pt x="3073876" y="-20489"/>
                  <a:pt x="2759202" y="13716"/>
                </a:cubicBezTo>
                <a:cubicBezTo>
                  <a:pt x="2444528" y="47921"/>
                  <a:pt x="2204144" y="-1200"/>
                  <a:pt x="1974723" y="13716"/>
                </a:cubicBezTo>
                <a:cubicBezTo>
                  <a:pt x="1745302" y="28632"/>
                  <a:pt x="1602335" y="26918"/>
                  <a:pt x="1406652" y="13716"/>
                </a:cubicBezTo>
                <a:cubicBezTo>
                  <a:pt x="1210969" y="514"/>
                  <a:pt x="923948" y="-1411"/>
                  <a:pt x="730377" y="13716"/>
                </a:cubicBezTo>
                <a:cubicBezTo>
                  <a:pt x="536806" y="28843"/>
                  <a:pt x="336496" y="-4713"/>
                  <a:pt x="0" y="13716"/>
                </a:cubicBezTo>
                <a:cubicBezTo>
                  <a:pt x="-535" y="9547"/>
                  <a:pt x="488" y="451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C73781F7-DE2B-F0B4-FC36-D890DD971453}"/>
              </a:ext>
            </a:extLst>
          </p:cNvPr>
          <p:cNvGraphicFramePr>
            <a:graphicFrameLocks noGrp="1"/>
          </p:cNvGraphicFramePr>
          <p:nvPr>
            <p:ph idx="1"/>
            <p:extLst>
              <p:ext uri="{D42A27DB-BD31-4B8C-83A1-F6EECF244321}">
                <p14:modId xmlns:p14="http://schemas.microsoft.com/office/powerpoint/2010/main" val="490546645"/>
              </p:ext>
            </p:extLst>
          </p:nvPr>
        </p:nvGraphicFramePr>
        <p:xfrm>
          <a:off x="3486013" y="640822"/>
          <a:ext cx="5175384"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1020935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3C806-7AE4-6DB6-9642-7CA61089B596}"/>
              </a:ext>
            </a:extLst>
          </p:cNvPr>
          <p:cNvSpPr>
            <a:spLocks noGrp="1"/>
          </p:cNvSpPr>
          <p:nvPr>
            <p:ph type="title"/>
          </p:nvPr>
        </p:nvSpPr>
        <p:spPr>
          <a:xfrm>
            <a:off x="482601" y="1337310"/>
            <a:ext cx="2322320" cy="4209927"/>
          </a:xfrm>
        </p:spPr>
        <p:txBody>
          <a:bodyPr anchor="ctr">
            <a:normAutofit/>
          </a:bodyPr>
          <a:lstStyle/>
          <a:p>
            <a:r>
              <a:rPr lang="en-GB">
                <a:cs typeface="Calibri Light"/>
              </a:rPr>
              <a:t>Mid 1990's</a:t>
            </a:r>
          </a:p>
        </p:txBody>
      </p:sp>
      <p:sp>
        <p:nvSpPr>
          <p:cNvPr id="3" name="Content Placeholder 2">
            <a:extLst>
              <a:ext uri="{FF2B5EF4-FFF2-40B4-BE49-F238E27FC236}">
                <a16:creationId xmlns:a16="http://schemas.microsoft.com/office/drawing/2014/main" id="{BF473991-83AF-F539-0A24-9CD2A2AE925B}"/>
              </a:ext>
            </a:extLst>
          </p:cNvPr>
          <p:cNvSpPr>
            <a:spLocks noGrp="1"/>
          </p:cNvSpPr>
          <p:nvPr>
            <p:ph idx="1"/>
          </p:nvPr>
        </p:nvSpPr>
        <p:spPr>
          <a:xfrm>
            <a:off x="3524864" y="1337311"/>
            <a:ext cx="5136536" cy="1949927"/>
          </a:xfrm>
        </p:spPr>
        <p:txBody>
          <a:bodyPr vert="horz" lIns="68580" tIns="34290" rIns="68580" bIns="34290" rtlCol="0" anchor="ctr">
            <a:normAutofit/>
          </a:bodyPr>
          <a:lstStyle/>
          <a:p>
            <a:r>
              <a:rPr lang="en-GB" sz="1800">
                <a:ea typeface="+mn-lt"/>
                <a:cs typeface="+mn-lt"/>
              </a:rPr>
              <a:t>1993 Murder of James Bulger</a:t>
            </a:r>
            <a:endParaRPr lang="en-GB" sz="1800">
              <a:cs typeface="Calibri" panose="020F0502020204030204"/>
            </a:endParaRPr>
          </a:p>
          <a:p>
            <a:r>
              <a:rPr lang="en-GB" sz="1800">
                <a:ea typeface="+mn-lt"/>
                <a:cs typeface="+mn-lt"/>
              </a:rPr>
              <a:t>Increasing amount of complaints about delinquency and weaknesses in youth justice system</a:t>
            </a:r>
            <a:endParaRPr lang="en-GB" sz="1800">
              <a:cs typeface="Calibri"/>
            </a:endParaRPr>
          </a:p>
          <a:p>
            <a:r>
              <a:rPr lang="en-GB" sz="1800">
                <a:ea typeface="+mn-lt"/>
                <a:cs typeface="+mn-lt"/>
              </a:rPr>
              <a:t>1997 White Paper – </a:t>
            </a:r>
            <a:r>
              <a:rPr lang="en-GB" sz="1800" i="1">
                <a:ea typeface="+mn-lt"/>
                <a:cs typeface="+mn-lt"/>
              </a:rPr>
              <a:t>No More Excuses  </a:t>
            </a:r>
            <a:endParaRPr lang="en-GB" sz="1800">
              <a:cs typeface="Calibri"/>
            </a:endParaRPr>
          </a:p>
          <a:p>
            <a:endParaRPr lang="en-GB" sz="1800">
              <a:cs typeface="Calibri"/>
            </a:endParaRPr>
          </a:p>
        </p:txBody>
      </p:sp>
      <p:pic>
        <p:nvPicPr>
          <p:cNvPr id="4" name="Picture 4" descr="A picture containing text, newspaper&#10;&#10;Description automatically generated">
            <a:extLst>
              <a:ext uri="{FF2B5EF4-FFF2-40B4-BE49-F238E27FC236}">
                <a16:creationId xmlns:a16="http://schemas.microsoft.com/office/drawing/2014/main" id="{346DE6B2-C080-AEC0-5B6D-EBB1A0DDC07D}"/>
              </a:ext>
            </a:extLst>
          </p:cNvPr>
          <p:cNvPicPr>
            <a:picLocks noChangeAspect="1"/>
          </p:cNvPicPr>
          <p:nvPr/>
        </p:nvPicPr>
        <p:blipFill>
          <a:blip r:embed="rId3"/>
          <a:stretch>
            <a:fillRect/>
          </a:stretch>
        </p:blipFill>
        <p:spPr>
          <a:xfrm>
            <a:off x="2991527" y="3654339"/>
            <a:ext cx="5137493" cy="2214903"/>
          </a:xfrm>
          <a:prstGeom prst="rect">
            <a:avLst/>
          </a:prstGeom>
        </p:spPr>
      </p:pic>
    </p:spTree>
    <p:extLst>
      <p:ext uri="{BB962C8B-B14F-4D97-AF65-F5344CB8AC3E}">
        <p14:creationId xmlns:p14="http://schemas.microsoft.com/office/powerpoint/2010/main" val="178987448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F8B2D8-1B6B-1C62-DD11-8EF076762DCA}"/>
              </a:ext>
            </a:extLst>
          </p:cNvPr>
          <p:cNvSpPr>
            <a:spLocks noGrp="1"/>
          </p:cNvSpPr>
          <p:nvPr>
            <p:ph type="title"/>
          </p:nvPr>
        </p:nvSpPr>
        <p:spPr>
          <a:xfrm>
            <a:off x="628650" y="365126"/>
            <a:ext cx="7886700" cy="908620"/>
          </a:xfrm>
        </p:spPr>
        <p:txBody>
          <a:bodyPr>
            <a:normAutofit fontScale="90000"/>
          </a:bodyPr>
          <a:lstStyle/>
          <a:p>
            <a:br>
              <a:rPr lang="en-GB" sz="2800">
                <a:ea typeface="+mj-lt"/>
                <a:cs typeface="+mj-lt"/>
              </a:rPr>
            </a:br>
            <a:r>
              <a:rPr lang="en-GB" sz="2400">
                <a:ea typeface="+mj-lt"/>
                <a:cs typeface="+mj-lt"/>
              </a:rPr>
              <a:t>Jack Straw &amp; Alun Michael - two of the principal architects of youth justice reform - argued that:</a:t>
            </a:r>
          </a:p>
          <a:p>
            <a:endParaRPr lang="en-GB">
              <a:cs typeface="Calibri Light"/>
            </a:endParaRPr>
          </a:p>
        </p:txBody>
      </p:sp>
      <p:sp>
        <p:nvSpPr>
          <p:cNvPr id="3" name="Content Placeholder 2">
            <a:extLst>
              <a:ext uri="{FF2B5EF4-FFF2-40B4-BE49-F238E27FC236}">
                <a16:creationId xmlns:a16="http://schemas.microsoft.com/office/drawing/2014/main" id="{1516B85B-E161-610C-B203-1788E5C6B055}"/>
              </a:ext>
            </a:extLst>
          </p:cNvPr>
          <p:cNvSpPr>
            <a:spLocks noGrp="1"/>
          </p:cNvSpPr>
          <p:nvPr>
            <p:ph idx="1"/>
          </p:nvPr>
        </p:nvSpPr>
        <p:spPr>
          <a:xfrm>
            <a:off x="628650" y="1379927"/>
            <a:ext cx="7886700" cy="4797036"/>
          </a:xfrm>
        </p:spPr>
        <p:txBody>
          <a:bodyPr vert="horz" lIns="91440" tIns="45720" rIns="91440" bIns="45720" rtlCol="0" anchor="t">
            <a:normAutofit/>
          </a:bodyPr>
          <a:lstStyle/>
          <a:p>
            <a:pPr algn="ctr">
              <a:lnSpc>
                <a:spcPct val="100000"/>
              </a:lnSpc>
              <a:spcBef>
                <a:spcPct val="0"/>
              </a:spcBef>
              <a:spcAft>
                <a:spcPct val="0"/>
              </a:spcAft>
            </a:pPr>
            <a:r>
              <a:rPr lang="en-US" i="1" dirty="0">
                <a:latin typeface="Arial"/>
                <a:cs typeface="Arial"/>
              </a:rPr>
              <a:t>“</a:t>
            </a:r>
            <a:r>
              <a:rPr lang="en-GB" i="1" dirty="0">
                <a:latin typeface="Arial"/>
                <a:cs typeface="Arial"/>
              </a:rPr>
              <a:t>Insufficient attention is given to changing behaviour, to teaching the difference between right and wrong … Too little is done to change youngsters’ behaviour early in their offending career … We believe that the time has come for fundamental changes to be made … We have to start again … by prioritising early intervention to nip offending in the bud’</a:t>
            </a:r>
            <a:endParaRPr lang="en-GB" dirty="0">
              <a:ea typeface="+mn-lt"/>
              <a:cs typeface="+mn-lt"/>
            </a:endParaRPr>
          </a:p>
          <a:p>
            <a:pPr algn="ctr">
              <a:lnSpc>
                <a:spcPct val="100000"/>
              </a:lnSpc>
              <a:spcBef>
                <a:spcPct val="0"/>
              </a:spcBef>
              <a:spcAft>
                <a:spcPct val="0"/>
              </a:spcAft>
            </a:pPr>
            <a:r>
              <a:rPr lang="en-GB" dirty="0">
                <a:latin typeface="Arial"/>
                <a:cs typeface="Arial"/>
              </a:rPr>
              <a:t>(Straw and Michael, 1996).</a:t>
            </a:r>
            <a:endParaRPr lang="en-GB" dirty="0">
              <a:ea typeface="+mn-lt"/>
              <a:cs typeface="+mn-lt"/>
            </a:endParaRPr>
          </a:p>
          <a:p>
            <a:pPr>
              <a:buFont typeface="Arial,Sans-Serif" panose="020B0604020202020204" pitchFamily="34" charset="0"/>
            </a:pPr>
            <a:r>
              <a:rPr lang="en-GB" dirty="0">
                <a:cs typeface="Calibri"/>
              </a:rPr>
              <a:t>1996 Tony Blair: </a:t>
            </a:r>
            <a:endParaRPr lang="en-US" dirty="0">
              <a:ea typeface="+mn-lt"/>
              <a:cs typeface="+mn-lt"/>
            </a:endParaRPr>
          </a:p>
          <a:p>
            <a:pPr>
              <a:buFont typeface="Arial,Sans-Serif" panose="020B0604020202020204" pitchFamily="34" charset="0"/>
            </a:pPr>
            <a:r>
              <a:rPr lang="en-GB" i="1" dirty="0">
                <a:cs typeface="Calibri"/>
              </a:rPr>
              <a:t>"Tough on crime, tough on the causes of crime"</a:t>
            </a:r>
            <a:endParaRPr lang="en-US" dirty="0">
              <a:ea typeface="+mn-lt"/>
              <a:cs typeface="+mn-lt"/>
            </a:endParaRPr>
          </a:p>
          <a:p>
            <a:pPr>
              <a:buFont typeface="Arial,Sans-Serif" panose="020B0604020202020204" pitchFamily="34" charset="0"/>
            </a:pPr>
            <a:r>
              <a:rPr lang="en-US" i="1" dirty="0">
                <a:cs typeface="Calibri"/>
              </a:rPr>
              <a:t>"Want to make the streets safe again"</a:t>
            </a:r>
            <a:endParaRPr lang="en-US" dirty="0">
              <a:ea typeface="+mn-lt"/>
              <a:cs typeface="+mn-lt"/>
            </a:endParaRPr>
          </a:p>
          <a:p>
            <a:pPr>
              <a:buFont typeface="Arial,Sans-Serif" panose="020B0604020202020204" pitchFamily="34" charset="0"/>
            </a:pPr>
            <a:r>
              <a:rPr lang="en-US" dirty="0">
                <a:cs typeface="Calibri"/>
              </a:rPr>
              <a:t>Youth Crime peaked 1995/1996</a:t>
            </a:r>
            <a:endParaRPr lang="en-US" i="1" dirty="0">
              <a:cs typeface="Calibri"/>
            </a:endParaRPr>
          </a:p>
          <a:p>
            <a:endParaRPr lang="en-GB">
              <a:cs typeface="Calibri"/>
            </a:endParaRPr>
          </a:p>
        </p:txBody>
      </p:sp>
    </p:spTree>
    <p:extLst>
      <p:ext uri="{BB962C8B-B14F-4D97-AF65-F5344CB8AC3E}">
        <p14:creationId xmlns:p14="http://schemas.microsoft.com/office/powerpoint/2010/main" val="278286092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FA5F8-8F8F-7940-905D-99AEE6DAB20F}"/>
              </a:ext>
            </a:extLst>
          </p:cNvPr>
          <p:cNvSpPr>
            <a:spLocks noGrp="1"/>
          </p:cNvSpPr>
          <p:nvPr>
            <p:ph type="title"/>
          </p:nvPr>
        </p:nvSpPr>
        <p:spPr/>
        <p:txBody>
          <a:bodyPr>
            <a:normAutofit/>
          </a:bodyPr>
          <a:lstStyle/>
          <a:p>
            <a:r>
              <a:rPr lang="en-GB"/>
              <a:t>‘No More Excuses’ - 1997</a:t>
            </a:r>
          </a:p>
        </p:txBody>
      </p:sp>
      <p:graphicFrame>
        <p:nvGraphicFramePr>
          <p:cNvPr id="5" name="Content Placeholder 2">
            <a:extLst>
              <a:ext uri="{FF2B5EF4-FFF2-40B4-BE49-F238E27FC236}">
                <a16:creationId xmlns:a16="http://schemas.microsoft.com/office/drawing/2014/main" id="{18E300F7-FCBA-4F7A-93D7-DC29D79FDAE6}"/>
              </a:ext>
            </a:extLst>
          </p:cNvPr>
          <p:cNvGraphicFramePr>
            <a:graphicFrameLocks noGrp="1"/>
          </p:cNvGraphicFramePr>
          <p:nvPr>
            <p:ph idx="1"/>
            <p:extLst>
              <p:ext uri="{D42A27DB-BD31-4B8C-83A1-F6EECF244321}">
                <p14:modId xmlns:p14="http://schemas.microsoft.com/office/powerpoint/2010/main" val="3573554759"/>
              </p:ext>
            </p:extLst>
          </p:nvPr>
        </p:nvGraphicFramePr>
        <p:xfrm>
          <a:off x="425669" y="1690689"/>
          <a:ext cx="8445957" cy="48021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0669824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29369" y="238539"/>
            <a:ext cx="8263890" cy="1434415"/>
          </a:xfrm>
        </p:spPr>
        <p:txBody>
          <a:bodyPr anchor="b">
            <a:normAutofit/>
          </a:bodyPr>
          <a:lstStyle/>
          <a:p>
            <a:r>
              <a:rPr lang="en-GB" sz="4700">
                <a:cs typeface="Calibri Light"/>
              </a:rPr>
              <a:t>Youth Justice </a:t>
            </a:r>
            <a:endParaRPr lang="en-GB" sz="4700"/>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369" y="1681544"/>
            <a:ext cx="8229600" cy="18288"/>
          </a:xfrm>
          <a:custGeom>
            <a:avLst/>
            <a:gdLst>
              <a:gd name="connsiteX0" fmla="*/ 0 w 8229600"/>
              <a:gd name="connsiteY0" fmla="*/ 0 h 18288"/>
              <a:gd name="connsiteX1" fmla="*/ 521208 w 8229600"/>
              <a:gd name="connsiteY1" fmla="*/ 0 h 18288"/>
              <a:gd name="connsiteX2" fmla="*/ 1371600 w 8229600"/>
              <a:gd name="connsiteY2" fmla="*/ 0 h 18288"/>
              <a:gd name="connsiteX3" fmla="*/ 2221992 w 8229600"/>
              <a:gd name="connsiteY3" fmla="*/ 0 h 18288"/>
              <a:gd name="connsiteX4" fmla="*/ 3072384 w 8229600"/>
              <a:gd name="connsiteY4" fmla="*/ 0 h 18288"/>
              <a:gd name="connsiteX5" fmla="*/ 3511296 w 8229600"/>
              <a:gd name="connsiteY5" fmla="*/ 0 h 18288"/>
              <a:gd name="connsiteX6" fmla="*/ 4114800 w 8229600"/>
              <a:gd name="connsiteY6" fmla="*/ 0 h 18288"/>
              <a:gd name="connsiteX7" fmla="*/ 4553712 w 8229600"/>
              <a:gd name="connsiteY7" fmla="*/ 0 h 18288"/>
              <a:gd name="connsiteX8" fmla="*/ 5239512 w 8229600"/>
              <a:gd name="connsiteY8" fmla="*/ 0 h 18288"/>
              <a:gd name="connsiteX9" fmla="*/ 5843016 w 8229600"/>
              <a:gd name="connsiteY9" fmla="*/ 0 h 18288"/>
              <a:gd name="connsiteX10" fmla="*/ 6611112 w 8229600"/>
              <a:gd name="connsiteY10" fmla="*/ 0 h 18288"/>
              <a:gd name="connsiteX11" fmla="*/ 7461504 w 8229600"/>
              <a:gd name="connsiteY11" fmla="*/ 0 h 18288"/>
              <a:gd name="connsiteX12" fmla="*/ 8229600 w 8229600"/>
              <a:gd name="connsiteY12" fmla="*/ 0 h 18288"/>
              <a:gd name="connsiteX13" fmla="*/ 8229600 w 8229600"/>
              <a:gd name="connsiteY13" fmla="*/ 18288 h 18288"/>
              <a:gd name="connsiteX14" fmla="*/ 7461504 w 8229600"/>
              <a:gd name="connsiteY14" fmla="*/ 18288 h 18288"/>
              <a:gd name="connsiteX15" fmla="*/ 6940296 w 8229600"/>
              <a:gd name="connsiteY15" fmla="*/ 18288 h 18288"/>
              <a:gd name="connsiteX16" fmla="*/ 6419088 w 8229600"/>
              <a:gd name="connsiteY16" fmla="*/ 18288 h 18288"/>
              <a:gd name="connsiteX17" fmla="*/ 5650992 w 8229600"/>
              <a:gd name="connsiteY17" fmla="*/ 18288 h 18288"/>
              <a:gd name="connsiteX18" fmla="*/ 5129784 w 8229600"/>
              <a:gd name="connsiteY18" fmla="*/ 18288 h 18288"/>
              <a:gd name="connsiteX19" fmla="*/ 4690872 w 8229600"/>
              <a:gd name="connsiteY19" fmla="*/ 18288 h 18288"/>
              <a:gd name="connsiteX20" fmla="*/ 4087368 w 8229600"/>
              <a:gd name="connsiteY20" fmla="*/ 18288 h 18288"/>
              <a:gd name="connsiteX21" fmla="*/ 3401568 w 8229600"/>
              <a:gd name="connsiteY21" fmla="*/ 18288 h 18288"/>
              <a:gd name="connsiteX22" fmla="*/ 2798064 w 8229600"/>
              <a:gd name="connsiteY22" fmla="*/ 18288 h 18288"/>
              <a:gd name="connsiteX23" fmla="*/ 2276856 w 8229600"/>
              <a:gd name="connsiteY23" fmla="*/ 18288 h 18288"/>
              <a:gd name="connsiteX24" fmla="*/ 1426464 w 8229600"/>
              <a:gd name="connsiteY24" fmla="*/ 18288 h 18288"/>
              <a:gd name="connsiteX25" fmla="*/ 740664 w 8229600"/>
              <a:gd name="connsiteY25" fmla="*/ 18288 h 18288"/>
              <a:gd name="connsiteX26" fmla="*/ 0 w 8229600"/>
              <a:gd name="connsiteY26" fmla="*/ 18288 h 18288"/>
              <a:gd name="connsiteX27" fmla="*/ 0 w 8229600"/>
              <a:gd name="connsiteY27" fmla="*/ 0 h 18288"/>
              <a:gd name="connsiteX0" fmla="*/ 0 w 8229600"/>
              <a:gd name="connsiteY0" fmla="*/ 0 h 18288"/>
              <a:gd name="connsiteX1" fmla="*/ 521208 w 8229600"/>
              <a:gd name="connsiteY1" fmla="*/ 0 h 18288"/>
              <a:gd name="connsiteX2" fmla="*/ 960120 w 8229600"/>
              <a:gd name="connsiteY2" fmla="*/ 0 h 18288"/>
              <a:gd name="connsiteX3" fmla="*/ 1481328 w 8229600"/>
              <a:gd name="connsiteY3" fmla="*/ 0 h 18288"/>
              <a:gd name="connsiteX4" fmla="*/ 2167128 w 8229600"/>
              <a:gd name="connsiteY4" fmla="*/ 0 h 18288"/>
              <a:gd name="connsiteX5" fmla="*/ 2935224 w 8229600"/>
              <a:gd name="connsiteY5" fmla="*/ 0 h 18288"/>
              <a:gd name="connsiteX6" fmla="*/ 3785616 w 8229600"/>
              <a:gd name="connsiteY6" fmla="*/ 0 h 18288"/>
              <a:gd name="connsiteX7" fmla="*/ 4636008 w 8229600"/>
              <a:gd name="connsiteY7" fmla="*/ 0 h 18288"/>
              <a:gd name="connsiteX8" fmla="*/ 5239512 w 8229600"/>
              <a:gd name="connsiteY8" fmla="*/ 0 h 18288"/>
              <a:gd name="connsiteX9" fmla="*/ 6007608 w 8229600"/>
              <a:gd name="connsiteY9" fmla="*/ 0 h 18288"/>
              <a:gd name="connsiteX10" fmla="*/ 6693408 w 8229600"/>
              <a:gd name="connsiteY10" fmla="*/ 0 h 18288"/>
              <a:gd name="connsiteX11" fmla="*/ 7296912 w 8229600"/>
              <a:gd name="connsiteY11" fmla="*/ 0 h 18288"/>
              <a:gd name="connsiteX12" fmla="*/ 8229600 w 8229600"/>
              <a:gd name="connsiteY12" fmla="*/ 0 h 18288"/>
              <a:gd name="connsiteX13" fmla="*/ 8229600 w 8229600"/>
              <a:gd name="connsiteY13" fmla="*/ 18288 h 18288"/>
              <a:gd name="connsiteX14" fmla="*/ 7626096 w 8229600"/>
              <a:gd name="connsiteY14" fmla="*/ 18288 h 18288"/>
              <a:gd name="connsiteX15" fmla="*/ 7022592 w 8229600"/>
              <a:gd name="connsiteY15" fmla="*/ 18288 h 18288"/>
              <a:gd name="connsiteX16" fmla="*/ 6172200 w 8229600"/>
              <a:gd name="connsiteY16" fmla="*/ 18288 h 18288"/>
              <a:gd name="connsiteX17" fmla="*/ 5650992 w 8229600"/>
              <a:gd name="connsiteY17" fmla="*/ 18288 h 18288"/>
              <a:gd name="connsiteX18" fmla="*/ 4882896 w 8229600"/>
              <a:gd name="connsiteY18" fmla="*/ 18288 h 18288"/>
              <a:gd name="connsiteX19" fmla="*/ 4443984 w 8229600"/>
              <a:gd name="connsiteY19" fmla="*/ 18288 h 18288"/>
              <a:gd name="connsiteX20" fmla="*/ 3758184 w 8229600"/>
              <a:gd name="connsiteY20" fmla="*/ 18288 h 18288"/>
              <a:gd name="connsiteX21" fmla="*/ 3236976 w 8229600"/>
              <a:gd name="connsiteY21" fmla="*/ 18288 h 18288"/>
              <a:gd name="connsiteX22" fmla="*/ 2386584 w 8229600"/>
              <a:gd name="connsiteY22" fmla="*/ 18288 h 18288"/>
              <a:gd name="connsiteX23" fmla="*/ 1947672 w 8229600"/>
              <a:gd name="connsiteY23" fmla="*/ 18288 h 18288"/>
              <a:gd name="connsiteX24" fmla="*/ 1261872 w 8229600"/>
              <a:gd name="connsiteY24" fmla="*/ 18288 h 18288"/>
              <a:gd name="connsiteX25" fmla="*/ 822960 w 8229600"/>
              <a:gd name="connsiteY25" fmla="*/ 18288 h 18288"/>
              <a:gd name="connsiteX26" fmla="*/ 0 w 8229600"/>
              <a:gd name="connsiteY26" fmla="*/ 18288 h 18288"/>
              <a:gd name="connsiteX27" fmla="*/ 0 w 8229600"/>
              <a:gd name="connsiteY2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229600" h="18288" fill="none" extrusionOk="0">
                <a:moveTo>
                  <a:pt x="0" y="0"/>
                </a:moveTo>
                <a:cubicBezTo>
                  <a:pt x="215278" y="6969"/>
                  <a:pt x="340572" y="21894"/>
                  <a:pt x="521208" y="0"/>
                </a:cubicBezTo>
                <a:cubicBezTo>
                  <a:pt x="745939" y="29643"/>
                  <a:pt x="1127486" y="-40512"/>
                  <a:pt x="1371600" y="0"/>
                </a:cubicBezTo>
                <a:cubicBezTo>
                  <a:pt x="1567490" y="28416"/>
                  <a:pt x="1945702" y="13075"/>
                  <a:pt x="2221992" y="0"/>
                </a:cubicBezTo>
                <a:cubicBezTo>
                  <a:pt x="2446218" y="-17340"/>
                  <a:pt x="2853686" y="-7924"/>
                  <a:pt x="3072384" y="0"/>
                </a:cubicBezTo>
                <a:cubicBezTo>
                  <a:pt x="3286960" y="20656"/>
                  <a:pt x="3324417" y="20174"/>
                  <a:pt x="3511296" y="0"/>
                </a:cubicBezTo>
                <a:cubicBezTo>
                  <a:pt x="3710690" y="-39182"/>
                  <a:pt x="3945457" y="-64074"/>
                  <a:pt x="4114800" y="0"/>
                </a:cubicBezTo>
                <a:cubicBezTo>
                  <a:pt x="4336079" y="28138"/>
                  <a:pt x="4420759" y="12117"/>
                  <a:pt x="4553712" y="0"/>
                </a:cubicBezTo>
                <a:cubicBezTo>
                  <a:pt x="4688252" y="-2224"/>
                  <a:pt x="5047430" y="19664"/>
                  <a:pt x="5239512" y="0"/>
                </a:cubicBezTo>
                <a:cubicBezTo>
                  <a:pt x="5424392" y="-49610"/>
                  <a:pt x="5708717" y="13540"/>
                  <a:pt x="5843016" y="0"/>
                </a:cubicBezTo>
                <a:cubicBezTo>
                  <a:pt x="6005788" y="32949"/>
                  <a:pt x="6198255" y="37080"/>
                  <a:pt x="6611112" y="0"/>
                </a:cubicBezTo>
                <a:cubicBezTo>
                  <a:pt x="6954152" y="635"/>
                  <a:pt x="7244390" y="18057"/>
                  <a:pt x="7461504" y="0"/>
                </a:cubicBezTo>
                <a:cubicBezTo>
                  <a:pt x="7693790" y="9882"/>
                  <a:pt x="7984486" y="17646"/>
                  <a:pt x="8229600" y="0"/>
                </a:cubicBezTo>
                <a:cubicBezTo>
                  <a:pt x="8228428" y="6016"/>
                  <a:pt x="8229853" y="9684"/>
                  <a:pt x="8229600" y="18288"/>
                </a:cubicBezTo>
                <a:cubicBezTo>
                  <a:pt x="7945777" y="19945"/>
                  <a:pt x="7812308" y="-8511"/>
                  <a:pt x="7461504" y="18288"/>
                </a:cubicBezTo>
                <a:cubicBezTo>
                  <a:pt x="7129391" y="53185"/>
                  <a:pt x="7087333" y="41906"/>
                  <a:pt x="6940296" y="18288"/>
                </a:cubicBezTo>
                <a:cubicBezTo>
                  <a:pt x="6810862" y="-23020"/>
                  <a:pt x="6701312" y="19361"/>
                  <a:pt x="6419088" y="18288"/>
                </a:cubicBezTo>
                <a:cubicBezTo>
                  <a:pt x="6152777" y="18855"/>
                  <a:pt x="5868611" y="48802"/>
                  <a:pt x="5650992" y="18288"/>
                </a:cubicBezTo>
                <a:cubicBezTo>
                  <a:pt x="5439747" y="15250"/>
                  <a:pt x="5334901" y="-1044"/>
                  <a:pt x="5129784" y="18288"/>
                </a:cubicBezTo>
                <a:cubicBezTo>
                  <a:pt x="4955906" y="40458"/>
                  <a:pt x="4793216" y="33888"/>
                  <a:pt x="4690872" y="18288"/>
                </a:cubicBezTo>
                <a:cubicBezTo>
                  <a:pt x="4552374" y="31087"/>
                  <a:pt x="4318742" y="6248"/>
                  <a:pt x="4087368" y="18288"/>
                </a:cubicBezTo>
                <a:cubicBezTo>
                  <a:pt x="3849418" y="32625"/>
                  <a:pt x="3751577" y="29688"/>
                  <a:pt x="3401568" y="18288"/>
                </a:cubicBezTo>
                <a:cubicBezTo>
                  <a:pt x="3067953" y="20409"/>
                  <a:pt x="3012425" y="26879"/>
                  <a:pt x="2798064" y="18288"/>
                </a:cubicBezTo>
                <a:cubicBezTo>
                  <a:pt x="2565154" y="16520"/>
                  <a:pt x="2426719" y="-31794"/>
                  <a:pt x="2276856" y="18288"/>
                </a:cubicBezTo>
                <a:cubicBezTo>
                  <a:pt x="2090980" y="4382"/>
                  <a:pt x="1702030" y="-8180"/>
                  <a:pt x="1426464" y="18288"/>
                </a:cubicBezTo>
                <a:cubicBezTo>
                  <a:pt x="1104481" y="69643"/>
                  <a:pt x="985013" y="-7690"/>
                  <a:pt x="740664" y="18288"/>
                </a:cubicBezTo>
                <a:cubicBezTo>
                  <a:pt x="507391" y="41643"/>
                  <a:pt x="191740" y="-11654"/>
                  <a:pt x="0" y="18288"/>
                </a:cubicBezTo>
                <a:cubicBezTo>
                  <a:pt x="714" y="9707"/>
                  <a:pt x="1025" y="3120"/>
                  <a:pt x="0" y="0"/>
                </a:cubicBezTo>
                <a:close/>
              </a:path>
              <a:path w="8229600" h="18288" stroke="0" extrusionOk="0">
                <a:moveTo>
                  <a:pt x="0" y="0"/>
                </a:moveTo>
                <a:cubicBezTo>
                  <a:pt x="270709" y="-27213"/>
                  <a:pt x="397128" y="23656"/>
                  <a:pt x="521208" y="0"/>
                </a:cubicBezTo>
                <a:cubicBezTo>
                  <a:pt x="631319" y="-5947"/>
                  <a:pt x="842157" y="28261"/>
                  <a:pt x="960120" y="0"/>
                </a:cubicBezTo>
                <a:cubicBezTo>
                  <a:pt x="1077930" y="6549"/>
                  <a:pt x="1318669" y="-15893"/>
                  <a:pt x="1481328" y="0"/>
                </a:cubicBezTo>
                <a:cubicBezTo>
                  <a:pt x="1659104" y="-21090"/>
                  <a:pt x="1870243" y="69945"/>
                  <a:pt x="2167128" y="0"/>
                </a:cubicBezTo>
                <a:cubicBezTo>
                  <a:pt x="2460684" y="-5519"/>
                  <a:pt x="2753885" y="-62993"/>
                  <a:pt x="2935224" y="0"/>
                </a:cubicBezTo>
                <a:cubicBezTo>
                  <a:pt x="3115119" y="56580"/>
                  <a:pt x="3535280" y="40687"/>
                  <a:pt x="3785616" y="0"/>
                </a:cubicBezTo>
                <a:cubicBezTo>
                  <a:pt x="4057881" y="25645"/>
                  <a:pt x="4308335" y="-2666"/>
                  <a:pt x="4636008" y="0"/>
                </a:cubicBezTo>
                <a:cubicBezTo>
                  <a:pt x="4987152" y="19805"/>
                  <a:pt x="5025979" y="14149"/>
                  <a:pt x="5239512" y="0"/>
                </a:cubicBezTo>
                <a:cubicBezTo>
                  <a:pt x="5437586" y="211"/>
                  <a:pt x="5752721" y="5618"/>
                  <a:pt x="6007608" y="0"/>
                </a:cubicBezTo>
                <a:cubicBezTo>
                  <a:pt x="6280137" y="-5132"/>
                  <a:pt x="6386079" y="-21510"/>
                  <a:pt x="6693408" y="0"/>
                </a:cubicBezTo>
                <a:cubicBezTo>
                  <a:pt x="6986580" y="4991"/>
                  <a:pt x="7015252" y="-18088"/>
                  <a:pt x="7296912" y="0"/>
                </a:cubicBezTo>
                <a:cubicBezTo>
                  <a:pt x="7569796" y="10390"/>
                  <a:pt x="7895472" y="71473"/>
                  <a:pt x="8229600" y="0"/>
                </a:cubicBezTo>
                <a:cubicBezTo>
                  <a:pt x="8230227" y="7450"/>
                  <a:pt x="8228885" y="11999"/>
                  <a:pt x="8229600" y="18288"/>
                </a:cubicBezTo>
                <a:cubicBezTo>
                  <a:pt x="8094333" y="-5252"/>
                  <a:pt x="7850928" y="37448"/>
                  <a:pt x="7626096" y="18288"/>
                </a:cubicBezTo>
                <a:cubicBezTo>
                  <a:pt x="7448378" y="-569"/>
                  <a:pt x="7315174" y="-1844"/>
                  <a:pt x="7022592" y="18288"/>
                </a:cubicBezTo>
                <a:cubicBezTo>
                  <a:pt x="6686163" y="50499"/>
                  <a:pt x="6352629" y="23510"/>
                  <a:pt x="6172200" y="18288"/>
                </a:cubicBezTo>
                <a:cubicBezTo>
                  <a:pt x="6015590" y="42345"/>
                  <a:pt x="5770309" y="21278"/>
                  <a:pt x="5650992" y="18288"/>
                </a:cubicBezTo>
                <a:cubicBezTo>
                  <a:pt x="5483975" y="12092"/>
                  <a:pt x="5165324" y="68948"/>
                  <a:pt x="4882896" y="18288"/>
                </a:cubicBezTo>
                <a:cubicBezTo>
                  <a:pt x="4568934" y="7053"/>
                  <a:pt x="4556334" y="27676"/>
                  <a:pt x="4443984" y="18288"/>
                </a:cubicBezTo>
                <a:cubicBezTo>
                  <a:pt x="4320775" y="10576"/>
                  <a:pt x="4034988" y="-3490"/>
                  <a:pt x="3758184" y="18288"/>
                </a:cubicBezTo>
                <a:cubicBezTo>
                  <a:pt x="3445155" y="-998"/>
                  <a:pt x="3367892" y="13824"/>
                  <a:pt x="3236976" y="18288"/>
                </a:cubicBezTo>
                <a:cubicBezTo>
                  <a:pt x="3093796" y="26408"/>
                  <a:pt x="2635824" y="24132"/>
                  <a:pt x="2386584" y="18288"/>
                </a:cubicBezTo>
                <a:cubicBezTo>
                  <a:pt x="2139815" y="-3297"/>
                  <a:pt x="2105958" y="25945"/>
                  <a:pt x="1947672" y="18288"/>
                </a:cubicBezTo>
                <a:cubicBezTo>
                  <a:pt x="1801011" y="-19911"/>
                  <a:pt x="1533636" y="14646"/>
                  <a:pt x="1261872" y="18288"/>
                </a:cubicBezTo>
                <a:cubicBezTo>
                  <a:pt x="989528" y="32227"/>
                  <a:pt x="1025848" y="14685"/>
                  <a:pt x="822960" y="18288"/>
                </a:cubicBezTo>
                <a:cubicBezTo>
                  <a:pt x="653456" y="20956"/>
                  <a:pt x="304027" y="8001"/>
                  <a:pt x="0" y="18288"/>
                </a:cubicBezTo>
                <a:cubicBezTo>
                  <a:pt x="-27" y="11611"/>
                  <a:pt x="-1713" y="5475"/>
                  <a:pt x="0" y="0"/>
                </a:cubicBezTo>
                <a:close/>
              </a:path>
              <a:path w="8229600" h="18288" fill="none" stroke="0" extrusionOk="0">
                <a:moveTo>
                  <a:pt x="0" y="0"/>
                </a:moveTo>
                <a:cubicBezTo>
                  <a:pt x="205130" y="6064"/>
                  <a:pt x="324007" y="6684"/>
                  <a:pt x="521208" y="0"/>
                </a:cubicBezTo>
                <a:cubicBezTo>
                  <a:pt x="695888" y="-14632"/>
                  <a:pt x="1101879" y="6017"/>
                  <a:pt x="1371600" y="0"/>
                </a:cubicBezTo>
                <a:cubicBezTo>
                  <a:pt x="1622968" y="4691"/>
                  <a:pt x="1936552" y="-7433"/>
                  <a:pt x="2221992" y="0"/>
                </a:cubicBezTo>
                <a:cubicBezTo>
                  <a:pt x="2498663" y="51226"/>
                  <a:pt x="2885875" y="-8757"/>
                  <a:pt x="3072384" y="0"/>
                </a:cubicBezTo>
                <a:cubicBezTo>
                  <a:pt x="3288944" y="24235"/>
                  <a:pt x="3331110" y="5443"/>
                  <a:pt x="3511296" y="0"/>
                </a:cubicBezTo>
                <a:cubicBezTo>
                  <a:pt x="3687973" y="-19690"/>
                  <a:pt x="3901025" y="-20092"/>
                  <a:pt x="4114800" y="0"/>
                </a:cubicBezTo>
                <a:cubicBezTo>
                  <a:pt x="4336102" y="32988"/>
                  <a:pt x="4416982" y="-5831"/>
                  <a:pt x="4553712" y="0"/>
                </a:cubicBezTo>
                <a:cubicBezTo>
                  <a:pt x="4674310" y="-5056"/>
                  <a:pt x="5080160" y="-12181"/>
                  <a:pt x="5239512" y="0"/>
                </a:cubicBezTo>
                <a:cubicBezTo>
                  <a:pt x="5419031" y="-38513"/>
                  <a:pt x="5691629" y="2226"/>
                  <a:pt x="5843016" y="0"/>
                </a:cubicBezTo>
                <a:cubicBezTo>
                  <a:pt x="5978317" y="-40553"/>
                  <a:pt x="6314754" y="9782"/>
                  <a:pt x="6611112" y="0"/>
                </a:cubicBezTo>
                <a:cubicBezTo>
                  <a:pt x="6973004" y="-17646"/>
                  <a:pt x="7175490" y="18489"/>
                  <a:pt x="7461504" y="0"/>
                </a:cubicBezTo>
                <a:cubicBezTo>
                  <a:pt x="7746737" y="-34159"/>
                  <a:pt x="7962178" y="39853"/>
                  <a:pt x="8229600" y="0"/>
                </a:cubicBezTo>
                <a:cubicBezTo>
                  <a:pt x="8228796" y="5852"/>
                  <a:pt x="8229698" y="10429"/>
                  <a:pt x="8229600" y="18288"/>
                </a:cubicBezTo>
                <a:cubicBezTo>
                  <a:pt x="7944174" y="-29104"/>
                  <a:pt x="7795646" y="-34405"/>
                  <a:pt x="7461504" y="18288"/>
                </a:cubicBezTo>
                <a:cubicBezTo>
                  <a:pt x="7129776" y="51087"/>
                  <a:pt x="7082769" y="31446"/>
                  <a:pt x="6940296" y="18288"/>
                </a:cubicBezTo>
                <a:cubicBezTo>
                  <a:pt x="6799665" y="-15875"/>
                  <a:pt x="6652769" y="31783"/>
                  <a:pt x="6419088" y="18288"/>
                </a:cubicBezTo>
                <a:cubicBezTo>
                  <a:pt x="6143970" y="52275"/>
                  <a:pt x="5863165" y="-16531"/>
                  <a:pt x="5650992" y="18288"/>
                </a:cubicBezTo>
                <a:cubicBezTo>
                  <a:pt x="5419172" y="40606"/>
                  <a:pt x="5309448" y="-405"/>
                  <a:pt x="5129784" y="18288"/>
                </a:cubicBezTo>
                <a:cubicBezTo>
                  <a:pt x="4947928" y="26023"/>
                  <a:pt x="4795021" y="5860"/>
                  <a:pt x="4690872" y="18288"/>
                </a:cubicBezTo>
                <a:cubicBezTo>
                  <a:pt x="4564358" y="-9579"/>
                  <a:pt x="4295485" y="-25280"/>
                  <a:pt x="4087368" y="18288"/>
                </a:cubicBezTo>
                <a:cubicBezTo>
                  <a:pt x="3871704" y="40406"/>
                  <a:pt x="3732927" y="-10898"/>
                  <a:pt x="3401568" y="18288"/>
                </a:cubicBezTo>
                <a:cubicBezTo>
                  <a:pt x="3075889" y="19660"/>
                  <a:pt x="3025898" y="44400"/>
                  <a:pt x="2798064" y="18288"/>
                </a:cubicBezTo>
                <a:cubicBezTo>
                  <a:pt x="2581856" y="-20869"/>
                  <a:pt x="2428311" y="-4900"/>
                  <a:pt x="2276856" y="18288"/>
                </a:cubicBezTo>
                <a:cubicBezTo>
                  <a:pt x="2098246" y="53283"/>
                  <a:pt x="1737531" y="55959"/>
                  <a:pt x="1426464" y="18288"/>
                </a:cubicBezTo>
                <a:cubicBezTo>
                  <a:pt x="1104708" y="26489"/>
                  <a:pt x="1006595" y="15928"/>
                  <a:pt x="740664" y="18288"/>
                </a:cubicBezTo>
                <a:cubicBezTo>
                  <a:pt x="480378" y="33084"/>
                  <a:pt x="202592" y="-12357"/>
                  <a:pt x="0" y="18288"/>
                </a:cubicBezTo>
                <a:cubicBezTo>
                  <a:pt x="888" y="9601"/>
                  <a:pt x="860" y="4150"/>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custGeom>
                    <a:avLst/>
                    <a:gdLst>
                      <a:gd name="connsiteX0" fmla="*/ 0 w 8229600"/>
                      <a:gd name="connsiteY0" fmla="*/ 0 h 18288"/>
                      <a:gd name="connsiteX1" fmla="*/ 521208 w 8229600"/>
                      <a:gd name="connsiteY1" fmla="*/ 0 h 18288"/>
                      <a:gd name="connsiteX2" fmla="*/ 1371600 w 8229600"/>
                      <a:gd name="connsiteY2" fmla="*/ 0 h 18288"/>
                      <a:gd name="connsiteX3" fmla="*/ 2221992 w 8229600"/>
                      <a:gd name="connsiteY3" fmla="*/ 0 h 18288"/>
                      <a:gd name="connsiteX4" fmla="*/ 3072384 w 8229600"/>
                      <a:gd name="connsiteY4" fmla="*/ 0 h 18288"/>
                      <a:gd name="connsiteX5" fmla="*/ 3511296 w 8229600"/>
                      <a:gd name="connsiteY5" fmla="*/ 0 h 18288"/>
                      <a:gd name="connsiteX6" fmla="*/ 4114800 w 8229600"/>
                      <a:gd name="connsiteY6" fmla="*/ 0 h 18288"/>
                      <a:gd name="connsiteX7" fmla="*/ 4553712 w 8229600"/>
                      <a:gd name="connsiteY7" fmla="*/ 0 h 18288"/>
                      <a:gd name="connsiteX8" fmla="*/ 5239512 w 8229600"/>
                      <a:gd name="connsiteY8" fmla="*/ 0 h 18288"/>
                      <a:gd name="connsiteX9" fmla="*/ 5843016 w 8229600"/>
                      <a:gd name="connsiteY9" fmla="*/ 0 h 18288"/>
                      <a:gd name="connsiteX10" fmla="*/ 6611112 w 8229600"/>
                      <a:gd name="connsiteY10" fmla="*/ 0 h 18288"/>
                      <a:gd name="connsiteX11" fmla="*/ 7461504 w 8229600"/>
                      <a:gd name="connsiteY11" fmla="*/ 0 h 18288"/>
                      <a:gd name="connsiteX12" fmla="*/ 8229600 w 8229600"/>
                      <a:gd name="connsiteY12" fmla="*/ 0 h 18288"/>
                      <a:gd name="connsiteX13" fmla="*/ 8229600 w 8229600"/>
                      <a:gd name="connsiteY13" fmla="*/ 18288 h 18288"/>
                      <a:gd name="connsiteX14" fmla="*/ 7461504 w 8229600"/>
                      <a:gd name="connsiteY14" fmla="*/ 18288 h 18288"/>
                      <a:gd name="connsiteX15" fmla="*/ 6940296 w 8229600"/>
                      <a:gd name="connsiteY15" fmla="*/ 18288 h 18288"/>
                      <a:gd name="connsiteX16" fmla="*/ 6419088 w 8229600"/>
                      <a:gd name="connsiteY16" fmla="*/ 18288 h 18288"/>
                      <a:gd name="connsiteX17" fmla="*/ 5650992 w 8229600"/>
                      <a:gd name="connsiteY17" fmla="*/ 18288 h 18288"/>
                      <a:gd name="connsiteX18" fmla="*/ 5129784 w 8229600"/>
                      <a:gd name="connsiteY18" fmla="*/ 18288 h 18288"/>
                      <a:gd name="connsiteX19" fmla="*/ 4690872 w 8229600"/>
                      <a:gd name="connsiteY19" fmla="*/ 18288 h 18288"/>
                      <a:gd name="connsiteX20" fmla="*/ 4087368 w 8229600"/>
                      <a:gd name="connsiteY20" fmla="*/ 18288 h 18288"/>
                      <a:gd name="connsiteX21" fmla="*/ 3401568 w 8229600"/>
                      <a:gd name="connsiteY21" fmla="*/ 18288 h 18288"/>
                      <a:gd name="connsiteX22" fmla="*/ 2798064 w 8229600"/>
                      <a:gd name="connsiteY22" fmla="*/ 18288 h 18288"/>
                      <a:gd name="connsiteX23" fmla="*/ 2276856 w 8229600"/>
                      <a:gd name="connsiteY23" fmla="*/ 18288 h 18288"/>
                      <a:gd name="connsiteX24" fmla="*/ 1426464 w 8229600"/>
                      <a:gd name="connsiteY24" fmla="*/ 18288 h 18288"/>
                      <a:gd name="connsiteX25" fmla="*/ 740664 w 8229600"/>
                      <a:gd name="connsiteY25" fmla="*/ 18288 h 18288"/>
                      <a:gd name="connsiteX26" fmla="*/ 0 w 8229600"/>
                      <a:gd name="connsiteY26" fmla="*/ 18288 h 18288"/>
                      <a:gd name="connsiteX27" fmla="*/ 0 w 8229600"/>
                      <a:gd name="connsiteY2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229600" h="18288" fill="none" extrusionOk="0">
                        <a:moveTo>
                          <a:pt x="0" y="0"/>
                        </a:moveTo>
                        <a:cubicBezTo>
                          <a:pt x="227594" y="-4267"/>
                          <a:pt x="329693" y="13251"/>
                          <a:pt x="521208" y="0"/>
                        </a:cubicBezTo>
                        <a:cubicBezTo>
                          <a:pt x="712723" y="-13251"/>
                          <a:pt x="1137373" y="-13618"/>
                          <a:pt x="1371600" y="0"/>
                        </a:cubicBezTo>
                        <a:cubicBezTo>
                          <a:pt x="1605827" y="13618"/>
                          <a:pt x="1975382" y="-27374"/>
                          <a:pt x="2221992" y="0"/>
                        </a:cubicBezTo>
                        <a:cubicBezTo>
                          <a:pt x="2468602" y="27374"/>
                          <a:pt x="2863316" y="-20517"/>
                          <a:pt x="3072384" y="0"/>
                        </a:cubicBezTo>
                        <a:cubicBezTo>
                          <a:pt x="3281452" y="20517"/>
                          <a:pt x="3331438" y="10793"/>
                          <a:pt x="3511296" y="0"/>
                        </a:cubicBezTo>
                        <a:cubicBezTo>
                          <a:pt x="3691154" y="-10793"/>
                          <a:pt x="3906405" y="-29737"/>
                          <a:pt x="4114800" y="0"/>
                        </a:cubicBezTo>
                        <a:cubicBezTo>
                          <a:pt x="4323195" y="29737"/>
                          <a:pt x="4428852" y="-2234"/>
                          <a:pt x="4553712" y="0"/>
                        </a:cubicBezTo>
                        <a:cubicBezTo>
                          <a:pt x="4678572" y="2234"/>
                          <a:pt x="5065629" y="29368"/>
                          <a:pt x="5239512" y="0"/>
                        </a:cubicBezTo>
                        <a:cubicBezTo>
                          <a:pt x="5413395" y="-29368"/>
                          <a:pt x="5703888" y="11839"/>
                          <a:pt x="5843016" y="0"/>
                        </a:cubicBezTo>
                        <a:cubicBezTo>
                          <a:pt x="5982144" y="-11839"/>
                          <a:pt x="6260765" y="24719"/>
                          <a:pt x="6611112" y="0"/>
                        </a:cubicBezTo>
                        <a:cubicBezTo>
                          <a:pt x="6961459" y="-24719"/>
                          <a:pt x="7228293" y="32959"/>
                          <a:pt x="7461504" y="0"/>
                        </a:cubicBezTo>
                        <a:cubicBezTo>
                          <a:pt x="7694715" y="-32959"/>
                          <a:pt x="7990029" y="-3422"/>
                          <a:pt x="8229600" y="0"/>
                        </a:cubicBezTo>
                        <a:cubicBezTo>
                          <a:pt x="8228940" y="5812"/>
                          <a:pt x="8229447" y="9773"/>
                          <a:pt x="8229600" y="18288"/>
                        </a:cubicBezTo>
                        <a:cubicBezTo>
                          <a:pt x="7940706" y="-9293"/>
                          <a:pt x="7792584" y="-16009"/>
                          <a:pt x="7461504" y="18288"/>
                        </a:cubicBezTo>
                        <a:cubicBezTo>
                          <a:pt x="7130424" y="52585"/>
                          <a:pt x="7080072" y="43845"/>
                          <a:pt x="6940296" y="18288"/>
                        </a:cubicBezTo>
                        <a:cubicBezTo>
                          <a:pt x="6800520" y="-7269"/>
                          <a:pt x="6672872" y="26671"/>
                          <a:pt x="6419088" y="18288"/>
                        </a:cubicBezTo>
                        <a:cubicBezTo>
                          <a:pt x="6165304" y="9905"/>
                          <a:pt x="5869721" y="4987"/>
                          <a:pt x="5650992" y="18288"/>
                        </a:cubicBezTo>
                        <a:cubicBezTo>
                          <a:pt x="5432263" y="31589"/>
                          <a:pt x="5308310" y="3023"/>
                          <a:pt x="5129784" y="18288"/>
                        </a:cubicBezTo>
                        <a:cubicBezTo>
                          <a:pt x="4951258" y="33553"/>
                          <a:pt x="4799696" y="15357"/>
                          <a:pt x="4690872" y="18288"/>
                        </a:cubicBezTo>
                        <a:cubicBezTo>
                          <a:pt x="4582048" y="21219"/>
                          <a:pt x="4311124" y="-7836"/>
                          <a:pt x="4087368" y="18288"/>
                        </a:cubicBezTo>
                        <a:cubicBezTo>
                          <a:pt x="3863612" y="44412"/>
                          <a:pt x="3730288" y="13374"/>
                          <a:pt x="3401568" y="18288"/>
                        </a:cubicBezTo>
                        <a:cubicBezTo>
                          <a:pt x="3072848" y="23202"/>
                          <a:pt x="3020684" y="32425"/>
                          <a:pt x="2798064" y="18288"/>
                        </a:cubicBezTo>
                        <a:cubicBezTo>
                          <a:pt x="2575444" y="4151"/>
                          <a:pt x="2440915" y="-7352"/>
                          <a:pt x="2276856" y="18288"/>
                        </a:cubicBezTo>
                        <a:cubicBezTo>
                          <a:pt x="2112797" y="43928"/>
                          <a:pt x="1726502" y="-9560"/>
                          <a:pt x="1426464" y="18288"/>
                        </a:cubicBezTo>
                        <a:cubicBezTo>
                          <a:pt x="1126426" y="46136"/>
                          <a:pt x="992925" y="21016"/>
                          <a:pt x="740664" y="18288"/>
                        </a:cubicBezTo>
                        <a:cubicBezTo>
                          <a:pt x="488403" y="15560"/>
                          <a:pt x="195650" y="-16061"/>
                          <a:pt x="0" y="18288"/>
                        </a:cubicBezTo>
                        <a:cubicBezTo>
                          <a:pt x="348" y="9455"/>
                          <a:pt x="654" y="3983"/>
                          <a:pt x="0" y="0"/>
                        </a:cubicBezTo>
                        <a:close/>
                      </a:path>
                      <a:path w="8229600" h="18288" stroke="0" extrusionOk="0">
                        <a:moveTo>
                          <a:pt x="0" y="0"/>
                        </a:moveTo>
                        <a:cubicBezTo>
                          <a:pt x="259263" y="-9445"/>
                          <a:pt x="404731" y="4427"/>
                          <a:pt x="521208" y="0"/>
                        </a:cubicBezTo>
                        <a:cubicBezTo>
                          <a:pt x="637685" y="-4427"/>
                          <a:pt x="839187" y="564"/>
                          <a:pt x="960120" y="0"/>
                        </a:cubicBezTo>
                        <a:cubicBezTo>
                          <a:pt x="1081053" y="-564"/>
                          <a:pt x="1313469" y="-16481"/>
                          <a:pt x="1481328" y="0"/>
                        </a:cubicBezTo>
                        <a:cubicBezTo>
                          <a:pt x="1649187" y="16481"/>
                          <a:pt x="1885247" y="26161"/>
                          <a:pt x="2167128" y="0"/>
                        </a:cubicBezTo>
                        <a:cubicBezTo>
                          <a:pt x="2449009" y="-26161"/>
                          <a:pt x="2761875" y="-22202"/>
                          <a:pt x="2935224" y="0"/>
                        </a:cubicBezTo>
                        <a:cubicBezTo>
                          <a:pt x="3108573" y="22202"/>
                          <a:pt x="3540687" y="-2863"/>
                          <a:pt x="3785616" y="0"/>
                        </a:cubicBezTo>
                        <a:cubicBezTo>
                          <a:pt x="4030545" y="2863"/>
                          <a:pt x="4280774" y="-12442"/>
                          <a:pt x="4636008" y="0"/>
                        </a:cubicBezTo>
                        <a:cubicBezTo>
                          <a:pt x="4991242" y="12442"/>
                          <a:pt x="5025483" y="16914"/>
                          <a:pt x="5239512" y="0"/>
                        </a:cubicBezTo>
                        <a:cubicBezTo>
                          <a:pt x="5453541" y="-16914"/>
                          <a:pt x="5754008" y="16592"/>
                          <a:pt x="6007608" y="0"/>
                        </a:cubicBezTo>
                        <a:cubicBezTo>
                          <a:pt x="6261208" y="-16592"/>
                          <a:pt x="6407957" y="-11909"/>
                          <a:pt x="6693408" y="0"/>
                        </a:cubicBezTo>
                        <a:cubicBezTo>
                          <a:pt x="6978859" y="11909"/>
                          <a:pt x="7015437" y="-20890"/>
                          <a:pt x="7296912" y="0"/>
                        </a:cubicBezTo>
                        <a:cubicBezTo>
                          <a:pt x="7578387" y="20890"/>
                          <a:pt x="7859622" y="46406"/>
                          <a:pt x="8229600" y="0"/>
                        </a:cubicBezTo>
                        <a:cubicBezTo>
                          <a:pt x="8230508" y="6337"/>
                          <a:pt x="8228722" y="11778"/>
                          <a:pt x="8229600" y="18288"/>
                        </a:cubicBezTo>
                        <a:cubicBezTo>
                          <a:pt x="8075287" y="35054"/>
                          <a:pt x="7821366" y="21850"/>
                          <a:pt x="7626096" y="18288"/>
                        </a:cubicBezTo>
                        <a:cubicBezTo>
                          <a:pt x="7430826" y="14726"/>
                          <a:pt x="7320004" y="-9669"/>
                          <a:pt x="7022592" y="18288"/>
                        </a:cubicBezTo>
                        <a:cubicBezTo>
                          <a:pt x="6725180" y="46245"/>
                          <a:pt x="6348804" y="-14025"/>
                          <a:pt x="6172200" y="18288"/>
                        </a:cubicBezTo>
                        <a:cubicBezTo>
                          <a:pt x="5995596" y="50601"/>
                          <a:pt x="5788102" y="22890"/>
                          <a:pt x="5650992" y="18288"/>
                        </a:cubicBezTo>
                        <a:cubicBezTo>
                          <a:pt x="5513882" y="13686"/>
                          <a:pt x="5198399" y="29121"/>
                          <a:pt x="4882896" y="18288"/>
                        </a:cubicBezTo>
                        <a:cubicBezTo>
                          <a:pt x="4567393" y="7455"/>
                          <a:pt x="4557008" y="26965"/>
                          <a:pt x="4443984" y="18288"/>
                        </a:cubicBezTo>
                        <a:cubicBezTo>
                          <a:pt x="4330960" y="9611"/>
                          <a:pt x="4061674" y="28891"/>
                          <a:pt x="3758184" y="18288"/>
                        </a:cubicBezTo>
                        <a:cubicBezTo>
                          <a:pt x="3454694" y="7685"/>
                          <a:pt x="3380392" y="19119"/>
                          <a:pt x="3236976" y="18288"/>
                        </a:cubicBezTo>
                        <a:cubicBezTo>
                          <a:pt x="3093560" y="17457"/>
                          <a:pt x="2632116" y="37607"/>
                          <a:pt x="2386584" y="18288"/>
                        </a:cubicBezTo>
                        <a:cubicBezTo>
                          <a:pt x="2141052" y="-1031"/>
                          <a:pt x="2110884" y="28777"/>
                          <a:pt x="1947672" y="18288"/>
                        </a:cubicBezTo>
                        <a:cubicBezTo>
                          <a:pt x="1784460" y="7799"/>
                          <a:pt x="1535467" y="461"/>
                          <a:pt x="1261872" y="18288"/>
                        </a:cubicBezTo>
                        <a:cubicBezTo>
                          <a:pt x="988277" y="36115"/>
                          <a:pt x="1021096" y="10375"/>
                          <a:pt x="822960" y="18288"/>
                        </a:cubicBezTo>
                        <a:cubicBezTo>
                          <a:pt x="624824" y="26201"/>
                          <a:pt x="298309" y="1283"/>
                          <a:pt x="0" y="18288"/>
                        </a:cubicBezTo>
                        <a:cubicBezTo>
                          <a:pt x="-633" y="12278"/>
                          <a:pt x="-757" y="5867"/>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429369" y="2071316"/>
            <a:ext cx="5035164" cy="4119172"/>
          </a:xfrm>
        </p:spPr>
        <p:txBody>
          <a:bodyPr vert="horz" lIns="91440" tIns="45720" rIns="91440" bIns="45720" rtlCol="0" anchor="t">
            <a:normAutofit/>
          </a:bodyPr>
          <a:lstStyle/>
          <a:p>
            <a:pPr marL="0" indent="0">
              <a:buNone/>
            </a:pPr>
            <a:r>
              <a:rPr lang="en-GB" sz="1900"/>
              <a:t>‘Catching Them Early’ title of the YJB's conference in March 1999.</a:t>
            </a:r>
          </a:p>
          <a:p>
            <a:pPr marL="0" indent="0">
              <a:buNone/>
            </a:pPr>
            <a:r>
              <a:rPr lang="en-GB" sz="1900"/>
              <a:t>Guilt was no longer the founding engagement of YJT/YOT/YOPT</a:t>
            </a:r>
            <a:endParaRPr lang="en-GB" sz="1900">
              <a:cs typeface="Calibri"/>
            </a:endParaRPr>
          </a:p>
          <a:p>
            <a:pPr marL="0" indent="0">
              <a:buNone/>
            </a:pPr>
            <a:r>
              <a:rPr lang="en-GB" sz="1900"/>
              <a:t>Intervention triggered without an offence being committed</a:t>
            </a:r>
          </a:p>
          <a:p>
            <a:pPr marL="0" indent="0">
              <a:buNone/>
            </a:pPr>
            <a:r>
              <a:rPr lang="en-GB" sz="1900"/>
              <a:t>Children with certain characters or a way of life was judged to be failing or posing risk.</a:t>
            </a:r>
          </a:p>
          <a:p>
            <a:pPr marL="0" indent="0">
              <a:buNone/>
            </a:pPr>
            <a:r>
              <a:rPr lang="en-GB" sz="1900"/>
              <a:t>Perceived risk is not crime, yet terms such as ‘potential offender’, ‘pre-delinquent’ and ‘crime-prone’ are increasingly mobilised to legitimise formal intervention</a:t>
            </a:r>
          </a:p>
        </p:txBody>
      </p:sp>
      <p:pic>
        <p:nvPicPr>
          <p:cNvPr id="4" name="Picture 4">
            <a:extLst>
              <a:ext uri="{FF2B5EF4-FFF2-40B4-BE49-F238E27FC236}">
                <a16:creationId xmlns:a16="http://schemas.microsoft.com/office/drawing/2014/main" id="{B5C11D83-9D26-8E32-DE83-4FDECF1AB04D}"/>
              </a:ext>
            </a:extLst>
          </p:cNvPr>
          <p:cNvPicPr>
            <a:picLocks noChangeAspect="1"/>
          </p:cNvPicPr>
          <p:nvPr/>
        </p:nvPicPr>
        <p:blipFill rotWithShape="1">
          <a:blip r:embed="rId2"/>
          <a:srcRect l="29825" r="32710"/>
          <a:stretch/>
        </p:blipFill>
        <p:spPr>
          <a:xfrm>
            <a:off x="5756743" y="2093976"/>
            <a:ext cx="2955798" cy="4096512"/>
          </a:xfrm>
          <a:prstGeom prst="rect">
            <a:avLst/>
          </a:prstGeom>
        </p:spPr>
      </p:pic>
    </p:spTree>
    <p:extLst>
      <p:ext uri="{BB962C8B-B14F-4D97-AF65-F5344CB8AC3E}">
        <p14:creationId xmlns:p14="http://schemas.microsoft.com/office/powerpoint/2010/main" val="35911769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11F463-29C9-4D05-840D-303E767E0923}"/>
              </a:ext>
            </a:extLst>
          </p:cNvPr>
          <p:cNvSpPr>
            <a:spLocks noGrp="1"/>
          </p:cNvSpPr>
          <p:nvPr>
            <p:ph type="title"/>
          </p:nvPr>
        </p:nvSpPr>
        <p:spPr>
          <a:xfrm>
            <a:off x="852298" y="1233766"/>
            <a:ext cx="7266222" cy="695211"/>
          </a:xfrm>
        </p:spPr>
        <p:txBody>
          <a:bodyPr anchor="b">
            <a:normAutofit/>
          </a:bodyPr>
          <a:lstStyle/>
          <a:p>
            <a:r>
              <a:rPr lang="en-GB" sz="3000"/>
              <a:t>Dealing with Young Offenders</a:t>
            </a:r>
          </a:p>
        </p:txBody>
      </p:sp>
      <p:graphicFrame>
        <p:nvGraphicFramePr>
          <p:cNvPr id="8" name="Content Placeholder 2">
            <a:extLst>
              <a:ext uri="{FF2B5EF4-FFF2-40B4-BE49-F238E27FC236}">
                <a16:creationId xmlns:a16="http://schemas.microsoft.com/office/drawing/2014/main" id="{2ADC6EA4-06CC-DDD8-C083-47357C8C8535}"/>
              </a:ext>
            </a:extLst>
          </p:cNvPr>
          <p:cNvGraphicFramePr>
            <a:graphicFrameLocks noGrp="1"/>
          </p:cNvGraphicFramePr>
          <p:nvPr>
            <p:ph idx="1"/>
            <p:extLst>
              <p:ext uri="{D42A27DB-BD31-4B8C-83A1-F6EECF244321}">
                <p14:modId xmlns:p14="http://schemas.microsoft.com/office/powerpoint/2010/main" val="3785528168"/>
              </p:ext>
            </p:extLst>
          </p:nvPr>
        </p:nvGraphicFramePr>
        <p:xfrm>
          <a:off x="425669" y="1969823"/>
          <a:ext cx="8135007" cy="43836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4536812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43" y="0"/>
            <a:ext cx="9141714"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a:extLst>
              <a:ext uri="{FF2B5EF4-FFF2-40B4-BE49-F238E27FC236}">
                <a16:creationId xmlns:a16="http://schemas.microsoft.com/office/drawing/2014/main" id="{C5C4984C-5AAA-BA62-A1E7-7AD5B7E02C88}"/>
              </a:ext>
            </a:extLst>
          </p:cNvPr>
          <p:cNvPicPr>
            <a:picLocks noChangeAspect="1"/>
          </p:cNvPicPr>
          <p:nvPr/>
        </p:nvPicPr>
        <p:blipFill>
          <a:blip r:embed="rId2"/>
          <a:srcRect b="4476"/>
          <a:stretch/>
        </p:blipFill>
        <p:spPr>
          <a:xfrm>
            <a:off x="20" y="1282"/>
            <a:ext cx="9143980" cy="6856718"/>
          </a:xfrm>
          <a:prstGeom prst="rect">
            <a:avLst/>
          </a:prstGeom>
        </p:spPr>
      </p:pic>
    </p:spTree>
    <p:extLst>
      <p:ext uri="{BB962C8B-B14F-4D97-AF65-F5344CB8AC3E}">
        <p14:creationId xmlns:p14="http://schemas.microsoft.com/office/powerpoint/2010/main" val="66053380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43" y="0"/>
            <a:ext cx="9141714"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a:extLst>
              <a:ext uri="{FF2B5EF4-FFF2-40B4-BE49-F238E27FC236}">
                <a16:creationId xmlns:a16="http://schemas.microsoft.com/office/drawing/2014/main" id="{42B4BED8-296C-BCC5-EF7B-22FE51D0A54B}"/>
              </a:ext>
            </a:extLst>
          </p:cNvPr>
          <p:cNvPicPr>
            <a:picLocks noChangeAspect="1"/>
          </p:cNvPicPr>
          <p:nvPr/>
        </p:nvPicPr>
        <p:blipFill>
          <a:blip r:embed="rId3"/>
          <a:srcRect r="8652" b="2"/>
          <a:stretch/>
        </p:blipFill>
        <p:spPr>
          <a:xfrm>
            <a:off x="20" y="1282"/>
            <a:ext cx="9143980" cy="6856718"/>
          </a:xfrm>
          <a:prstGeom prst="rect">
            <a:avLst/>
          </a:prstGeom>
        </p:spPr>
      </p:pic>
    </p:spTree>
    <p:extLst>
      <p:ext uri="{BB962C8B-B14F-4D97-AF65-F5344CB8AC3E}">
        <p14:creationId xmlns:p14="http://schemas.microsoft.com/office/powerpoint/2010/main" val="177067652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9A3A3EB-664D-D51F-76A5-3653FDE6A6E0}"/>
              </a:ext>
            </a:extLst>
          </p:cNvPr>
          <p:cNvPicPr>
            <a:picLocks noChangeAspect="1"/>
          </p:cNvPicPr>
          <p:nvPr/>
        </p:nvPicPr>
        <p:blipFill>
          <a:blip r:embed="rId3"/>
          <a:stretch>
            <a:fillRect/>
          </a:stretch>
        </p:blipFill>
        <p:spPr>
          <a:xfrm>
            <a:off x="2286000" y="173421"/>
            <a:ext cx="4572000" cy="3972910"/>
          </a:xfrm>
          <a:prstGeom prst="rect">
            <a:avLst/>
          </a:prstGeom>
        </p:spPr>
      </p:pic>
      <p:pic>
        <p:nvPicPr>
          <p:cNvPr id="6" name="Picture 5">
            <a:extLst>
              <a:ext uri="{FF2B5EF4-FFF2-40B4-BE49-F238E27FC236}">
                <a16:creationId xmlns:a16="http://schemas.microsoft.com/office/drawing/2014/main" id="{782F55A4-0BAB-9318-9811-D66C17BFE044}"/>
              </a:ext>
            </a:extLst>
          </p:cNvPr>
          <p:cNvPicPr>
            <a:picLocks noChangeAspect="1"/>
          </p:cNvPicPr>
          <p:nvPr/>
        </p:nvPicPr>
        <p:blipFill>
          <a:blip r:embed="rId4"/>
          <a:stretch>
            <a:fillRect/>
          </a:stretch>
        </p:blipFill>
        <p:spPr>
          <a:xfrm>
            <a:off x="190500" y="4259809"/>
            <a:ext cx="6667500" cy="1838325"/>
          </a:xfrm>
          <a:prstGeom prst="rect">
            <a:avLst/>
          </a:prstGeom>
        </p:spPr>
      </p:pic>
    </p:spTree>
    <p:extLst>
      <p:ext uri="{BB962C8B-B14F-4D97-AF65-F5344CB8AC3E}">
        <p14:creationId xmlns:p14="http://schemas.microsoft.com/office/powerpoint/2010/main" val="37530363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Arc 10">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6100024" y="863980"/>
            <a:ext cx="2987899" cy="2240924"/>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80E6E93-06E0-468F-B469-C98EC93620A8}"/>
              </a:ext>
            </a:extLst>
          </p:cNvPr>
          <p:cNvSpPr>
            <a:spLocks noGrp="1"/>
          </p:cNvSpPr>
          <p:nvPr>
            <p:ph type="title"/>
          </p:nvPr>
        </p:nvSpPr>
        <p:spPr>
          <a:xfrm>
            <a:off x="4421221" y="479493"/>
            <a:ext cx="4094129" cy="1325563"/>
          </a:xfrm>
        </p:spPr>
        <p:txBody>
          <a:bodyPr>
            <a:normAutofit/>
          </a:bodyPr>
          <a:lstStyle/>
          <a:p>
            <a:r>
              <a:rPr lang="en-GB"/>
              <a:t>What Works?   </a:t>
            </a:r>
          </a:p>
        </p:txBody>
      </p:sp>
      <p:sp>
        <p:nvSpPr>
          <p:cNvPr id="13" name="Freeform: Shape 12">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004647"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Graphic 4" descr="Clipboard Mixed with solid fill">
            <a:extLst>
              <a:ext uri="{FF2B5EF4-FFF2-40B4-BE49-F238E27FC236}">
                <a16:creationId xmlns:a16="http://schemas.microsoft.com/office/drawing/2014/main" id="{6B101E4C-8C22-5211-D029-D0A7AA57C1B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27386" y="1552610"/>
            <a:ext cx="3583036" cy="3583036"/>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4C9634A6-667A-47D9-8D1B-99A0E896AB81}"/>
              </a:ext>
            </a:extLst>
          </p:cNvPr>
          <p:cNvSpPr>
            <a:spLocks noGrp="1"/>
          </p:cNvSpPr>
          <p:nvPr>
            <p:ph idx="1"/>
          </p:nvPr>
        </p:nvSpPr>
        <p:spPr>
          <a:xfrm>
            <a:off x="4421221" y="1984443"/>
            <a:ext cx="4094129" cy="4192520"/>
          </a:xfrm>
        </p:spPr>
        <p:txBody>
          <a:bodyPr vert="horz" lIns="91440" tIns="45720" rIns="91440" bIns="45720" rtlCol="0">
            <a:normAutofit/>
          </a:bodyPr>
          <a:lstStyle/>
          <a:p>
            <a:r>
              <a:rPr lang="en-GB" sz="2800" dirty="0"/>
              <a:t>Discussion </a:t>
            </a:r>
            <a:endParaRPr lang="en-GB" sz="2800" dirty="0">
              <a:cs typeface="Calibri"/>
            </a:endParaRPr>
          </a:p>
          <a:p>
            <a:pPr lvl="1"/>
            <a:r>
              <a:rPr lang="en-GB" sz="2800" dirty="0"/>
              <a:t>What are the influences that encourage youth offending?</a:t>
            </a:r>
          </a:p>
          <a:p>
            <a:pPr lvl="1"/>
            <a:endParaRPr lang="en-GB" sz="2800" dirty="0">
              <a:cs typeface="Calibri" panose="020F0502020204030204"/>
            </a:endParaRPr>
          </a:p>
          <a:p>
            <a:pPr lvl="1"/>
            <a:r>
              <a:rPr lang="en-GB" sz="2800" dirty="0">
                <a:ea typeface="+mn-lt"/>
                <a:cs typeface="+mn-lt"/>
              </a:rPr>
              <a:t>What helps in preventing young people from offending?</a:t>
            </a:r>
          </a:p>
          <a:p>
            <a:pPr lvl="1"/>
            <a:endParaRPr lang="en-GB" dirty="0">
              <a:cs typeface="Calibri" panose="020F0502020204030204"/>
            </a:endParaRPr>
          </a:p>
        </p:txBody>
      </p:sp>
    </p:spTree>
    <p:extLst>
      <p:ext uri="{BB962C8B-B14F-4D97-AF65-F5344CB8AC3E}">
        <p14:creationId xmlns:p14="http://schemas.microsoft.com/office/powerpoint/2010/main" val="405914598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07282" y="1022350"/>
            <a:ext cx="532209"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07282" y="837744"/>
            <a:ext cx="302419"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83495" y="640894"/>
            <a:ext cx="126206"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417402" y="635716"/>
            <a:ext cx="246459"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83041" y="635715"/>
            <a:ext cx="8180897"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83DBEE6F-30A2-397D-29BB-7FFF2A3059E7}"/>
              </a:ext>
            </a:extLst>
          </p:cNvPr>
          <p:cNvSpPr>
            <a:spLocks noGrp="1"/>
          </p:cNvSpPr>
          <p:nvPr>
            <p:ph type="title"/>
          </p:nvPr>
        </p:nvSpPr>
        <p:spPr>
          <a:xfrm>
            <a:off x="718879" y="800392"/>
            <a:ext cx="7698523" cy="1212102"/>
          </a:xfrm>
        </p:spPr>
        <p:txBody>
          <a:bodyPr>
            <a:normAutofit/>
          </a:bodyPr>
          <a:lstStyle/>
          <a:p>
            <a:pPr>
              <a:spcBef>
                <a:spcPts val="750"/>
              </a:spcBef>
            </a:pPr>
            <a:br>
              <a:rPr lang="en-GB" sz="3500">
                <a:solidFill>
                  <a:srgbClr val="FFFFFF"/>
                </a:solidFill>
                <a:ea typeface="+mj-lt"/>
                <a:cs typeface="+mj-lt"/>
              </a:rPr>
            </a:br>
            <a:r>
              <a:rPr lang="en-GB" sz="3500">
                <a:solidFill>
                  <a:srgbClr val="FFFFFF"/>
                </a:solidFill>
                <a:ea typeface="+mj-lt"/>
                <a:cs typeface="+mj-lt"/>
              </a:rPr>
              <a:t>Why children commit crime</a:t>
            </a:r>
            <a:endParaRPr lang="en-US" sz="3500">
              <a:solidFill>
                <a:srgbClr val="FFFFFF"/>
              </a:solidFill>
              <a:cs typeface="Calibri Light"/>
            </a:endParaRPr>
          </a:p>
          <a:p>
            <a:endParaRPr lang="en-GB" sz="3500">
              <a:solidFill>
                <a:srgbClr val="FFFFFF"/>
              </a:solidFill>
              <a:cs typeface="Calibri Light"/>
            </a:endParaRPr>
          </a:p>
        </p:txBody>
      </p:sp>
      <p:sp>
        <p:nvSpPr>
          <p:cNvPr id="3" name="Content Placeholder 2">
            <a:extLst>
              <a:ext uri="{FF2B5EF4-FFF2-40B4-BE49-F238E27FC236}">
                <a16:creationId xmlns:a16="http://schemas.microsoft.com/office/drawing/2014/main" id="{7F4B1381-DB3D-8C6F-02BA-89814C0D6CDE}"/>
              </a:ext>
            </a:extLst>
          </p:cNvPr>
          <p:cNvSpPr>
            <a:spLocks noGrp="1"/>
          </p:cNvSpPr>
          <p:nvPr>
            <p:ph idx="1"/>
          </p:nvPr>
        </p:nvSpPr>
        <p:spPr>
          <a:xfrm>
            <a:off x="1025718" y="2490436"/>
            <a:ext cx="7281746" cy="3567173"/>
          </a:xfrm>
        </p:spPr>
        <p:txBody>
          <a:bodyPr vert="horz" lIns="91440" tIns="45720" rIns="91440" bIns="45720" rtlCol="0" anchor="ctr">
            <a:normAutofit/>
          </a:bodyPr>
          <a:lstStyle/>
          <a:p>
            <a:r>
              <a:rPr lang="en-GB">
                <a:ea typeface="+mn-lt"/>
                <a:cs typeface="+mn-lt"/>
              </a:rPr>
              <a:t>There is generally no simple reason why children offend</a:t>
            </a:r>
          </a:p>
          <a:p>
            <a:r>
              <a:rPr lang="en-GB">
                <a:ea typeface="+mn-lt"/>
                <a:cs typeface="+mn-lt"/>
              </a:rPr>
              <a:t>ID certain circumstances can cause to commit crime such as:</a:t>
            </a:r>
            <a:endParaRPr lang="en-GB">
              <a:cs typeface="Calibri"/>
            </a:endParaRPr>
          </a:p>
          <a:p>
            <a:r>
              <a:rPr lang="en-GB">
                <a:ea typeface="+mn-lt"/>
                <a:cs typeface="+mn-lt"/>
              </a:rPr>
              <a:t>not doing well in school / truanting from school</a:t>
            </a:r>
            <a:endParaRPr lang="en-GB"/>
          </a:p>
          <a:p>
            <a:r>
              <a:rPr lang="en-GB">
                <a:ea typeface="+mn-lt"/>
                <a:cs typeface="+mn-lt"/>
              </a:rPr>
              <a:t>difficult family relationships</a:t>
            </a:r>
            <a:endParaRPr lang="en-GB"/>
          </a:p>
          <a:p>
            <a:r>
              <a:rPr lang="en-GB">
                <a:ea typeface="+mn-lt"/>
                <a:cs typeface="+mn-lt"/>
              </a:rPr>
              <a:t>lack of boundaries and parental supervision</a:t>
            </a:r>
            <a:endParaRPr lang="en-GB"/>
          </a:p>
          <a:p>
            <a:r>
              <a:rPr lang="en-GB">
                <a:ea typeface="+mn-lt"/>
                <a:cs typeface="+mn-lt"/>
              </a:rPr>
              <a:t>having friends who commit crime</a:t>
            </a:r>
            <a:endParaRPr lang="en-GB"/>
          </a:p>
          <a:p>
            <a:r>
              <a:rPr lang="en-GB">
                <a:ea typeface="+mn-lt"/>
                <a:cs typeface="+mn-lt"/>
              </a:rPr>
              <a:t>drug and alcohol misuse</a:t>
            </a:r>
            <a:endParaRPr lang="en-GB"/>
          </a:p>
          <a:p>
            <a:r>
              <a:rPr lang="en-GB">
                <a:ea typeface="+mn-lt"/>
                <a:cs typeface="+mn-lt"/>
              </a:rPr>
              <a:t>mental health issues, such as attention deficient and hyperactivity disorder (ADHD)</a:t>
            </a:r>
            <a:endParaRPr lang="en-GB"/>
          </a:p>
          <a:p>
            <a:endParaRPr lang="en-GB">
              <a:cs typeface="Calibri"/>
            </a:endParaRPr>
          </a:p>
        </p:txBody>
      </p:sp>
    </p:spTree>
    <p:extLst>
      <p:ext uri="{BB962C8B-B14F-4D97-AF65-F5344CB8AC3E}">
        <p14:creationId xmlns:p14="http://schemas.microsoft.com/office/powerpoint/2010/main" val="93787674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F4CBFA-B385-4B16-B63B-29D40EBF73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F698CE04-5039-4B4D-B676-5DDF9467EA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35037" y="563918"/>
            <a:ext cx="3122981" cy="5978614"/>
            <a:chOff x="7513372" y="803186"/>
            <a:chExt cx="4163968" cy="5978614"/>
          </a:xfrm>
        </p:grpSpPr>
        <p:sp>
          <p:nvSpPr>
            <p:cNvPr id="11" name="Freeform 6">
              <a:extLst>
                <a:ext uri="{FF2B5EF4-FFF2-40B4-BE49-F238E27FC236}">
                  <a16:creationId xmlns:a16="http://schemas.microsoft.com/office/drawing/2014/main" id="{A5B7FFC8-6FAA-4120-AC51-F1C9C825A0D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9586" y="1070835"/>
              <a:ext cx="687754"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FF5B224B-4446-4B75-8B12-7FAFA8ED83C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8949" y="803186"/>
              <a:ext cx="409371"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Rectangle 8">
              <a:extLst>
                <a:ext uri="{FF2B5EF4-FFF2-40B4-BE49-F238E27FC236}">
                  <a16:creationId xmlns:a16="http://schemas.microsoft.com/office/drawing/2014/main" id="{C807611F-497E-428E-9B8B-0192C78970C6}"/>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7513372" y="804101"/>
              <a:ext cx="3880238"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5876329" y="1132517"/>
            <a:ext cx="2434882" cy="4367531"/>
          </a:xfrm>
        </p:spPr>
        <p:txBody>
          <a:bodyPr>
            <a:normAutofit/>
          </a:bodyPr>
          <a:lstStyle/>
          <a:p>
            <a:r>
              <a:rPr lang="en-GB">
                <a:solidFill>
                  <a:srgbClr val="FFFFFF"/>
                </a:solidFill>
              </a:rPr>
              <a:t>Role of Parents </a:t>
            </a:r>
          </a:p>
        </p:txBody>
      </p:sp>
      <p:sp>
        <p:nvSpPr>
          <p:cNvPr id="3" name="Content Placeholder 2"/>
          <p:cNvSpPr>
            <a:spLocks noGrp="1"/>
          </p:cNvSpPr>
          <p:nvPr>
            <p:ph idx="1"/>
          </p:nvPr>
        </p:nvSpPr>
        <p:spPr>
          <a:xfrm>
            <a:off x="628650" y="298633"/>
            <a:ext cx="4725731" cy="5949038"/>
          </a:xfrm>
        </p:spPr>
        <p:txBody>
          <a:bodyPr vert="horz" lIns="91440" tIns="45720" rIns="91440" bIns="45720" rtlCol="0" anchor="ctr">
            <a:noAutofit/>
          </a:bodyPr>
          <a:lstStyle/>
          <a:p>
            <a:r>
              <a:rPr lang="en-GB" sz="2000"/>
              <a:t>Relationships and primary care settings shape us as children, young people and to parents</a:t>
            </a:r>
            <a:endParaRPr lang="en-GB" sz="2000">
              <a:cs typeface="Calibri"/>
            </a:endParaRPr>
          </a:p>
          <a:p>
            <a:r>
              <a:rPr lang="en-GB" sz="2000"/>
              <a:t>See parents acting in a way -  reflection in children</a:t>
            </a:r>
            <a:endParaRPr lang="en-GB" sz="2000">
              <a:cs typeface="Calibri"/>
            </a:endParaRPr>
          </a:p>
          <a:p>
            <a:r>
              <a:rPr lang="en-GB" sz="2000"/>
              <a:t>Absent parents</a:t>
            </a:r>
            <a:endParaRPr lang="en-GB" sz="2000">
              <a:cs typeface="Calibri"/>
            </a:endParaRPr>
          </a:p>
          <a:p>
            <a:r>
              <a:rPr lang="en-GB" sz="2000"/>
              <a:t>Unemployment &amp; benefits</a:t>
            </a:r>
            <a:endParaRPr lang="en-GB" sz="2000">
              <a:cs typeface="Calibri"/>
            </a:endParaRPr>
          </a:p>
          <a:p>
            <a:r>
              <a:rPr lang="en-GB" sz="2000"/>
              <a:t>Young pregnancies/ Poor child-rearing methods. </a:t>
            </a:r>
            <a:endParaRPr lang="en-GB" sz="2000">
              <a:cs typeface="Calibri" panose="020F0502020204030204"/>
            </a:endParaRPr>
          </a:p>
          <a:p>
            <a:r>
              <a:rPr lang="en-GB" sz="2000">
                <a:ea typeface="+mn-lt"/>
                <a:cs typeface="+mn-lt"/>
              </a:rPr>
              <a:t>Children are much less likely to get into trouble if their parents:</a:t>
            </a:r>
            <a:endParaRPr lang="en-GB" sz="2000">
              <a:cs typeface="Calibri"/>
            </a:endParaRPr>
          </a:p>
          <a:p>
            <a:r>
              <a:rPr lang="en-GB" sz="2000">
                <a:ea typeface="+mn-lt"/>
                <a:cs typeface="+mn-lt"/>
              </a:rPr>
              <a:t>have a good relationship with them and can talk openly with them</a:t>
            </a:r>
            <a:endParaRPr lang="en-GB" sz="2000">
              <a:cs typeface="Calibri"/>
            </a:endParaRPr>
          </a:p>
          <a:p>
            <a:r>
              <a:rPr lang="en-GB" sz="2000">
                <a:ea typeface="+mn-lt"/>
                <a:cs typeface="+mn-lt"/>
              </a:rPr>
              <a:t>can agree sensible clear rules and encourage them to stick to them as much as possible</a:t>
            </a:r>
            <a:endParaRPr lang="en-GB" sz="2000">
              <a:cs typeface="Calibri"/>
            </a:endParaRPr>
          </a:p>
          <a:p>
            <a:r>
              <a:rPr lang="en-GB" sz="2000">
                <a:ea typeface="+mn-lt"/>
                <a:cs typeface="+mn-lt"/>
              </a:rPr>
              <a:t>know where they are and what they are up to</a:t>
            </a:r>
            <a:endParaRPr lang="en-GB" sz="2000">
              <a:cs typeface="Calibri" panose="020F0502020204030204"/>
            </a:endParaRPr>
          </a:p>
          <a:p>
            <a:endParaRPr lang="en-GB" sz="2000">
              <a:cs typeface="Calibri" panose="020F0502020204030204"/>
            </a:endParaRPr>
          </a:p>
        </p:txBody>
      </p:sp>
    </p:spTree>
    <p:extLst>
      <p:ext uri="{BB962C8B-B14F-4D97-AF65-F5344CB8AC3E}">
        <p14:creationId xmlns:p14="http://schemas.microsoft.com/office/powerpoint/2010/main" val="47147129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07282" y="1022350"/>
            <a:ext cx="532209"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07282" y="837744"/>
            <a:ext cx="302419"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83495" y="640894"/>
            <a:ext cx="126206"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417402" y="635716"/>
            <a:ext cx="246459"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83041" y="635715"/>
            <a:ext cx="8180897"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718879" y="800392"/>
            <a:ext cx="7698523" cy="1212102"/>
          </a:xfrm>
        </p:spPr>
        <p:txBody>
          <a:bodyPr>
            <a:normAutofit/>
          </a:bodyPr>
          <a:lstStyle/>
          <a:p>
            <a:r>
              <a:rPr lang="en-GB" sz="3500">
                <a:solidFill>
                  <a:srgbClr val="FFFFFF"/>
                </a:solidFill>
              </a:rPr>
              <a:t>Roles of School</a:t>
            </a:r>
          </a:p>
        </p:txBody>
      </p:sp>
      <p:sp>
        <p:nvSpPr>
          <p:cNvPr id="3" name="Content Placeholder 2"/>
          <p:cNvSpPr>
            <a:spLocks noGrp="1"/>
          </p:cNvSpPr>
          <p:nvPr>
            <p:ph idx="1"/>
          </p:nvPr>
        </p:nvSpPr>
        <p:spPr>
          <a:xfrm>
            <a:off x="1025718" y="2490436"/>
            <a:ext cx="7281746" cy="3567173"/>
          </a:xfrm>
        </p:spPr>
        <p:txBody>
          <a:bodyPr vert="horz" lIns="91440" tIns="45720" rIns="91440" bIns="45720" rtlCol="0" anchor="ctr">
            <a:normAutofit/>
          </a:bodyPr>
          <a:lstStyle/>
          <a:p>
            <a:r>
              <a:rPr lang="en-GB"/>
              <a:t>Inadequate transition to school</a:t>
            </a:r>
          </a:p>
          <a:p>
            <a:r>
              <a:rPr lang="en-GB"/>
              <a:t>An unhealthy school climate</a:t>
            </a:r>
          </a:p>
          <a:p>
            <a:r>
              <a:rPr lang="en-GB"/>
              <a:t>Schools' contribution to academic failure</a:t>
            </a:r>
          </a:p>
          <a:p>
            <a:r>
              <a:rPr lang="en-GB"/>
              <a:t>Anti-social peer relationships formed at school</a:t>
            </a:r>
          </a:p>
          <a:p>
            <a:r>
              <a:rPr lang="en-GB"/>
              <a:t>Negative relationships between students and school personnel</a:t>
            </a:r>
          </a:p>
          <a:p>
            <a:r>
              <a:rPr lang="en-GB"/>
              <a:t>School policy abuse or victims</a:t>
            </a:r>
          </a:p>
          <a:p>
            <a:r>
              <a:rPr lang="en-GB">
                <a:cs typeface="Calibri"/>
              </a:rPr>
              <a:t>Parents interest in school life and encourages children to go to school</a:t>
            </a:r>
          </a:p>
        </p:txBody>
      </p:sp>
    </p:spTree>
    <p:extLst>
      <p:ext uri="{BB962C8B-B14F-4D97-AF65-F5344CB8AC3E}">
        <p14:creationId xmlns:p14="http://schemas.microsoft.com/office/powerpoint/2010/main" val="225631899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07282" y="1022350"/>
            <a:ext cx="532209"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07282" y="837744"/>
            <a:ext cx="302419"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83495" y="640894"/>
            <a:ext cx="126206"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417402" y="635716"/>
            <a:ext cx="246459"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83041" y="635715"/>
            <a:ext cx="8180897"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718879" y="800392"/>
            <a:ext cx="7698523" cy="1212102"/>
          </a:xfrm>
        </p:spPr>
        <p:txBody>
          <a:bodyPr>
            <a:normAutofit/>
          </a:bodyPr>
          <a:lstStyle/>
          <a:p>
            <a:r>
              <a:rPr lang="en-GB" sz="3500">
                <a:solidFill>
                  <a:srgbClr val="FFFFFF"/>
                </a:solidFill>
              </a:rPr>
              <a:t>Community</a:t>
            </a:r>
          </a:p>
        </p:txBody>
      </p:sp>
      <p:sp>
        <p:nvSpPr>
          <p:cNvPr id="3" name="Content Placeholder 2"/>
          <p:cNvSpPr>
            <a:spLocks noGrp="1"/>
          </p:cNvSpPr>
          <p:nvPr>
            <p:ph idx="1"/>
          </p:nvPr>
        </p:nvSpPr>
        <p:spPr>
          <a:xfrm>
            <a:off x="1025718" y="2490436"/>
            <a:ext cx="7281746" cy="3567173"/>
          </a:xfrm>
        </p:spPr>
        <p:txBody>
          <a:bodyPr vert="horz" lIns="91440" tIns="45720" rIns="91440" bIns="45720" rtlCol="0" anchor="ctr">
            <a:normAutofit/>
          </a:bodyPr>
          <a:lstStyle/>
          <a:p>
            <a:r>
              <a:rPr lang="en-GB"/>
              <a:t>Austerity</a:t>
            </a:r>
            <a:endParaRPr lang="en-GB">
              <a:cs typeface="Calibri" panose="020F0502020204030204"/>
            </a:endParaRPr>
          </a:p>
          <a:p>
            <a:pPr lvl="1"/>
            <a:r>
              <a:rPr lang="en-GB" sz="2100"/>
              <a:t>Cuts in services</a:t>
            </a:r>
          </a:p>
          <a:p>
            <a:r>
              <a:rPr lang="en-GB"/>
              <a:t>Attitudes</a:t>
            </a:r>
          </a:p>
          <a:p>
            <a:pPr lvl="1"/>
            <a:r>
              <a:rPr lang="en-GB" sz="2100"/>
              <a:t>From those living in the community </a:t>
            </a:r>
          </a:p>
          <a:p>
            <a:r>
              <a:rPr lang="en-GB"/>
              <a:t>Antisocial Behaviour</a:t>
            </a:r>
          </a:p>
          <a:p>
            <a:pPr lvl="1"/>
            <a:r>
              <a:rPr lang="en-GB" sz="2100"/>
              <a:t>Peer pressure</a:t>
            </a:r>
          </a:p>
          <a:p>
            <a:r>
              <a:rPr lang="en-GB"/>
              <a:t>Poverty </a:t>
            </a:r>
          </a:p>
          <a:p>
            <a:r>
              <a:rPr lang="en-GB">
                <a:cs typeface="Calibri" panose="020F0502020204030204"/>
              </a:rPr>
              <a:t>Services – access to leisure facilities / youth clubs</a:t>
            </a:r>
          </a:p>
          <a:p>
            <a:r>
              <a:rPr lang="en-GB">
                <a:ea typeface="+mn-lt"/>
                <a:cs typeface="+mn-lt"/>
              </a:rPr>
              <a:t>Parents encourage engagement  in groups. </a:t>
            </a:r>
            <a:endParaRPr lang="en-GB">
              <a:cs typeface="Calibri" panose="020F0502020204030204"/>
            </a:endParaRPr>
          </a:p>
          <a:p>
            <a:endParaRPr lang="en-GB">
              <a:ea typeface="+mn-lt"/>
              <a:cs typeface="+mn-lt"/>
            </a:endParaRPr>
          </a:p>
          <a:p>
            <a:endParaRPr lang="en-GB">
              <a:cs typeface="Calibri" panose="020F0502020204030204"/>
            </a:endParaRPr>
          </a:p>
        </p:txBody>
      </p:sp>
    </p:spTree>
    <p:extLst>
      <p:ext uri="{BB962C8B-B14F-4D97-AF65-F5344CB8AC3E}">
        <p14:creationId xmlns:p14="http://schemas.microsoft.com/office/powerpoint/2010/main" val="208260515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4E7AC8-4F03-48D9-A0CF-E72B542E9667}"/>
              </a:ext>
            </a:extLst>
          </p:cNvPr>
          <p:cNvSpPr>
            <a:spLocks noGrp="1"/>
          </p:cNvSpPr>
          <p:nvPr>
            <p:ph type="title"/>
          </p:nvPr>
        </p:nvSpPr>
        <p:spPr/>
        <p:txBody>
          <a:bodyPr/>
          <a:lstStyle/>
          <a:p>
            <a:r>
              <a:rPr lang="en-GB"/>
              <a:t>Venables &amp; Thompson</a:t>
            </a:r>
          </a:p>
        </p:txBody>
      </p:sp>
      <p:pic>
        <p:nvPicPr>
          <p:cNvPr id="4" name="Content Placeholder 3">
            <a:extLst>
              <a:ext uri="{FF2B5EF4-FFF2-40B4-BE49-F238E27FC236}">
                <a16:creationId xmlns:a16="http://schemas.microsoft.com/office/drawing/2014/main" id="{BDD37400-85F2-4290-B505-8AD1A782A3DA}"/>
              </a:ext>
            </a:extLst>
          </p:cNvPr>
          <p:cNvPicPr>
            <a:picLocks noGrp="1" noChangeAspect="1"/>
          </p:cNvPicPr>
          <p:nvPr>
            <p:ph idx="1"/>
          </p:nvPr>
        </p:nvPicPr>
        <p:blipFill>
          <a:blip r:embed="rId3"/>
          <a:stretch>
            <a:fillRect/>
          </a:stretch>
        </p:blipFill>
        <p:spPr>
          <a:xfrm>
            <a:off x="945931" y="1710523"/>
            <a:ext cx="7569419" cy="3996593"/>
          </a:xfrm>
          <a:prstGeom prst="rect">
            <a:avLst/>
          </a:prstGeom>
        </p:spPr>
      </p:pic>
    </p:spTree>
    <p:extLst>
      <p:ext uri="{BB962C8B-B14F-4D97-AF65-F5344CB8AC3E}">
        <p14:creationId xmlns:p14="http://schemas.microsoft.com/office/powerpoint/2010/main" val="129244008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458EE-7219-4FA1-0D98-D0CEF1A0CB15}"/>
              </a:ext>
            </a:extLst>
          </p:cNvPr>
          <p:cNvSpPr>
            <a:spLocks noGrp="1"/>
          </p:cNvSpPr>
          <p:nvPr>
            <p:ph type="title"/>
          </p:nvPr>
        </p:nvSpPr>
        <p:spPr>
          <a:xfrm>
            <a:off x="628650" y="365126"/>
            <a:ext cx="7886700" cy="315911"/>
          </a:xfrm>
        </p:spPr>
        <p:txBody>
          <a:bodyPr>
            <a:normAutofit fontScale="90000"/>
          </a:bodyPr>
          <a:lstStyle/>
          <a:p>
            <a:r>
              <a:rPr lang="en-GB" sz="2800"/>
              <a:t>Thompson and Venables</a:t>
            </a:r>
          </a:p>
        </p:txBody>
      </p:sp>
      <p:sp>
        <p:nvSpPr>
          <p:cNvPr id="3" name="Content Placeholder 2">
            <a:extLst>
              <a:ext uri="{FF2B5EF4-FFF2-40B4-BE49-F238E27FC236}">
                <a16:creationId xmlns:a16="http://schemas.microsoft.com/office/drawing/2014/main" id="{E63D7975-4FEF-46BC-7527-7BD0298B9FFC}"/>
              </a:ext>
            </a:extLst>
          </p:cNvPr>
          <p:cNvSpPr>
            <a:spLocks noGrp="1"/>
          </p:cNvSpPr>
          <p:nvPr>
            <p:ph sz="half" idx="1"/>
          </p:nvPr>
        </p:nvSpPr>
        <p:spPr>
          <a:xfrm>
            <a:off x="628650" y="1097280"/>
            <a:ext cx="3886200" cy="5079683"/>
          </a:xfrm>
        </p:spPr>
        <p:txBody>
          <a:bodyPr vert="horz" lIns="91440" tIns="45720" rIns="91440" bIns="45720" rtlCol="0" anchor="t">
            <a:normAutofit fontScale="85000" lnSpcReduction="10000"/>
          </a:bodyPr>
          <a:lstStyle/>
          <a:p>
            <a:r>
              <a:rPr lang="en-GB" sz="2000" dirty="0"/>
              <a:t>Thompson was child  5 out of 7 children.</a:t>
            </a:r>
            <a:endParaRPr lang="en-GB" sz="2000" dirty="0">
              <a:cs typeface="Calibri" panose="020F0502020204030204"/>
            </a:endParaRPr>
          </a:p>
          <a:p>
            <a:r>
              <a:rPr lang="en-GB" sz="2000" dirty="0"/>
              <a:t>Difficult child</a:t>
            </a:r>
          </a:p>
          <a:p>
            <a:r>
              <a:rPr lang="en-GB" sz="2000" dirty="0"/>
              <a:t>Dad walked out of home 5yrs. before murders. </a:t>
            </a:r>
          </a:p>
          <a:p>
            <a:r>
              <a:rPr lang="en-GB" sz="2000" dirty="0"/>
              <a:t>Mum often found in pubs rather than looking after the children in her chaotic home.</a:t>
            </a:r>
          </a:p>
          <a:p>
            <a:r>
              <a:rPr lang="en-GB" sz="2000" dirty="0"/>
              <a:t>Social Services were involved but not enough to be taken away.</a:t>
            </a:r>
          </a:p>
          <a:p>
            <a:r>
              <a:rPr lang="en-GB" sz="2000" dirty="0"/>
              <a:t>Serious violent incidents happened at home – (battering, torture, biting)</a:t>
            </a:r>
          </a:p>
          <a:p>
            <a:r>
              <a:rPr lang="en-GB" sz="2000" dirty="0"/>
              <a:t>Mum took one son to Police station after he had threatened his older brother with a knife. </a:t>
            </a:r>
          </a:p>
          <a:p>
            <a:r>
              <a:rPr lang="en-GB" sz="2000" dirty="0"/>
              <a:t>Child begged to be taken into care but on return to house tried to kill himself. </a:t>
            </a:r>
          </a:p>
          <a:p>
            <a:r>
              <a:rPr lang="en-GB" sz="2000" dirty="0">
                <a:cs typeface="Calibri" panose="020F0502020204030204"/>
              </a:rPr>
              <a:t>Poor education</a:t>
            </a:r>
          </a:p>
          <a:p>
            <a:r>
              <a:rPr lang="en-GB" sz="2000" dirty="0">
                <a:cs typeface="Calibri" panose="020F0502020204030204"/>
              </a:rPr>
              <a:t>Lack of engagement in community </a:t>
            </a:r>
          </a:p>
          <a:p>
            <a:endParaRPr lang="en-GB" sz="2000" dirty="0">
              <a:cs typeface="Calibri" panose="020F0502020204030204"/>
            </a:endParaRPr>
          </a:p>
          <a:p>
            <a:endParaRPr lang="en-GB" dirty="0">
              <a:cs typeface="Calibri" panose="020F0502020204030204"/>
            </a:endParaRPr>
          </a:p>
        </p:txBody>
      </p:sp>
      <p:sp>
        <p:nvSpPr>
          <p:cNvPr id="4" name="Content Placeholder 3">
            <a:extLst>
              <a:ext uri="{FF2B5EF4-FFF2-40B4-BE49-F238E27FC236}">
                <a16:creationId xmlns:a16="http://schemas.microsoft.com/office/drawing/2014/main" id="{14F89216-08F3-FC8A-4A2F-AD06CA7DE4DB}"/>
              </a:ext>
            </a:extLst>
          </p:cNvPr>
          <p:cNvSpPr>
            <a:spLocks noGrp="1"/>
          </p:cNvSpPr>
          <p:nvPr>
            <p:ph sz="half" idx="2"/>
          </p:nvPr>
        </p:nvSpPr>
        <p:spPr>
          <a:xfrm>
            <a:off x="4629150" y="1097280"/>
            <a:ext cx="3886200" cy="5079683"/>
          </a:xfrm>
        </p:spPr>
        <p:txBody>
          <a:bodyPr vert="horz" lIns="91440" tIns="45720" rIns="91440" bIns="45720" rtlCol="0" anchor="t">
            <a:normAutofit fontScale="85000" lnSpcReduction="10000"/>
          </a:bodyPr>
          <a:lstStyle/>
          <a:p>
            <a:r>
              <a:rPr lang="en-GB"/>
              <a:t>Venables parents separated but both looked after the children.</a:t>
            </a:r>
            <a:endParaRPr lang="en-GB">
              <a:cs typeface="Calibri"/>
            </a:endParaRPr>
          </a:p>
          <a:p>
            <a:r>
              <a:rPr lang="en-GB"/>
              <a:t>Siblings had learning difficulties</a:t>
            </a:r>
          </a:p>
          <a:p>
            <a:r>
              <a:rPr lang="en-GB"/>
              <a:t>Evidence of hyperactivity  </a:t>
            </a:r>
          </a:p>
          <a:p>
            <a:r>
              <a:rPr lang="en-GB"/>
              <a:t>Parents said he was weak – didn’t like to be liked or loved</a:t>
            </a:r>
          </a:p>
          <a:p>
            <a:r>
              <a:rPr lang="en-GB"/>
              <a:t>Feared Thompson older brothers</a:t>
            </a:r>
          </a:p>
          <a:p>
            <a:r>
              <a:rPr lang="en-GB"/>
              <a:t>Feared Mother </a:t>
            </a:r>
          </a:p>
          <a:p>
            <a:r>
              <a:rPr lang="en-GB">
                <a:cs typeface="Calibri" panose="020F0502020204030204"/>
              </a:rPr>
              <a:t>Poor education</a:t>
            </a:r>
          </a:p>
          <a:p>
            <a:r>
              <a:rPr lang="en-GB">
                <a:ea typeface="+mn-lt"/>
                <a:cs typeface="+mn-lt"/>
              </a:rPr>
              <a:t>Lack of engagement in community </a:t>
            </a:r>
          </a:p>
          <a:p>
            <a:endParaRPr lang="en-GB">
              <a:cs typeface="Calibri" panose="020F0502020204030204"/>
            </a:endParaRPr>
          </a:p>
          <a:p>
            <a:endParaRPr lang="en-GB">
              <a:cs typeface="Calibri" panose="020F0502020204030204"/>
            </a:endParaRPr>
          </a:p>
        </p:txBody>
      </p:sp>
    </p:spTree>
    <p:extLst>
      <p:ext uri="{BB962C8B-B14F-4D97-AF65-F5344CB8AC3E}">
        <p14:creationId xmlns:p14="http://schemas.microsoft.com/office/powerpoint/2010/main" val="395678782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38468727-63BE-4191-B4A6-C30C82C0E9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FA9A7D-CE3E-49F1-9C70-5D2E2B6F4577}"/>
              </a:ext>
            </a:extLst>
          </p:cNvPr>
          <p:cNvSpPr>
            <a:spLocks noGrp="1"/>
          </p:cNvSpPr>
          <p:nvPr>
            <p:ph type="title"/>
          </p:nvPr>
        </p:nvSpPr>
        <p:spPr>
          <a:xfrm>
            <a:off x="342900" y="412454"/>
            <a:ext cx="1785938" cy="2101850"/>
          </a:xfrm>
        </p:spPr>
        <p:txBody>
          <a:bodyPr>
            <a:normAutofit/>
          </a:bodyPr>
          <a:lstStyle/>
          <a:p>
            <a:r>
              <a:rPr lang="en-GB" sz="2400"/>
              <a:t>Media Image  </a:t>
            </a:r>
          </a:p>
        </p:txBody>
      </p:sp>
      <p:sp>
        <p:nvSpPr>
          <p:cNvPr id="25" name="Rectangle 24">
            <a:extLst>
              <a:ext uri="{FF2B5EF4-FFF2-40B4-BE49-F238E27FC236}">
                <a16:creationId xmlns:a16="http://schemas.microsoft.com/office/drawing/2014/main" id="{9D355BB6-1BB8-4828-B246-CFB31742D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34839"/>
            <a:ext cx="96012"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3" name="Rectangle 22">
            <a:extLst>
              <a:ext uri="{FF2B5EF4-FFF2-40B4-BE49-F238E27FC236}">
                <a16:creationId xmlns:a16="http://schemas.microsoft.com/office/drawing/2014/main" id="{CA52A9B9-B2B3-46F0-9D53-0EFF9905BF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501049" y="1454932"/>
            <a:ext cx="1463040" cy="13716"/>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456E648A-7A72-4935-8011-CD1734919E59}"/>
              </a:ext>
            </a:extLst>
          </p:cNvPr>
          <p:cNvSpPr>
            <a:spLocks noGrp="1"/>
          </p:cNvSpPr>
          <p:nvPr>
            <p:ph idx="1"/>
          </p:nvPr>
        </p:nvSpPr>
        <p:spPr>
          <a:xfrm>
            <a:off x="1450429" y="204953"/>
            <a:ext cx="3350172" cy="2754676"/>
          </a:xfrm>
        </p:spPr>
        <p:txBody>
          <a:bodyPr anchor="ctr">
            <a:noAutofit/>
          </a:bodyPr>
          <a:lstStyle/>
          <a:p>
            <a:r>
              <a:rPr lang="en-GB" sz="1200" dirty="0"/>
              <a:t>Determine to prove that they were evil.</a:t>
            </a:r>
            <a:endParaRPr lang="en-GB" sz="1200" dirty="0">
              <a:cs typeface="Calibri"/>
            </a:endParaRPr>
          </a:p>
          <a:p>
            <a:r>
              <a:rPr lang="en-GB" sz="1200" dirty="0"/>
              <a:t>Neighbours told of pigeons being killed.</a:t>
            </a:r>
            <a:endParaRPr lang="en-GB" sz="1200" dirty="0">
              <a:cs typeface="Calibri"/>
            </a:endParaRPr>
          </a:p>
          <a:p>
            <a:r>
              <a:rPr lang="en-GB" sz="1200" dirty="0"/>
              <a:t>Charity collection boxes being stolen</a:t>
            </a:r>
            <a:endParaRPr lang="en-GB" sz="1200" dirty="0">
              <a:cs typeface="Calibri"/>
            </a:endParaRPr>
          </a:p>
          <a:p>
            <a:r>
              <a:rPr lang="en-GB" sz="1200" dirty="0"/>
              <a:t>Assaulted children in the classroom</a:t>
            </a:r>
            <a:endParaRPr lang="en-GB" sz="1200" dirty="0">
              <a:cs typeface="Calibri"/>
            </a:endParaRPr>
          </a:p>
          <a:p>
            <a:r>
              <a:rPr lang="en-GB" sz="1200" dirty="0"/>
              <a:t>Bad parenting from broken homes with trashy TV</a:t>
            </a:r>
            <a:endParaRPr lang="en-GB" sz="1200" dirty="0">
              <a:cs typeface="Calibri"/>
            </a:endParaRPr>
          </a:p>
          <a:p>
            <a:r>
              <a:rPr lang="en-GB" sz="1200" dirty="0"/>
              <a:t>Thompson mum was portrayed as an alcoholic</a:t>
            </a:r>
            <a:endParaRPr lang="en-GB" sz="1200" dirty="0">
              <a:cs typeface="Calibri"/>
            </a:endParaRPr>
          </a:p>
          <a:p>
            <a:r>
              <a:rPr lang="en-GB" sz="1200" dirty="0"/>
              <a:t>Venables mum as ‘loose woman’ with many male friends</a:t>
            </a:r>
            <a:endParaRPr lang="en-GB" sz="1200" dirty="0">
              <a:cs typeface="Calibri"/>
            </a:endParaRPr>
          </a:p>
          <a:p>
            <a:r>
              <a:rPr lang="en-GB" sz="1200" b="1" i="1" dirty="0"/>
              <a:t>All contribute to the vacuum to offend</a:t>
            </a:r>
            <a:endParaRPr lang="en-GB" sz="1200" b="1" i="1" dirty="0">
              <a:cs typeface="Calibri"/>
            </a:endParaRPr>
          </a:p>
        </p:txBody>
      </p:sp>
      <p:pic>
        <p:nvPicPr>
          <p:cNvPr id="4" name="Picture 4" descr="A picture containing text, newspaper&#10;&#10;Description automatically generated">
            <a:extLst>
              <a:ext uri="{FF2B5EF4-FFF2-40B4-BE49-F238E27FC236}">
                <a16:creationId xmlns:a16="http://schemas.microsoft.com/office/drawing/2014/main" id="{AA60161A-067E-9CCD-10EA-D64052B40B3C}"/>
              </a:ext>
            </a:extLst>
          </p:cNvPr>
          <p:cNvPicPr>
            <a:picLocks noChangeAspect="1"/>
          </p:cNvPicPr>
          <p:nvPr/>
        </p:nvPicPr>
        <p:blipFill rotWithShape="1">
          <a:blip r:embed="rId2"/>
          <a:srcRect l="3473" r="31877" b="2"/>
          <a:stretch/>
        </p:blipFill>
        <p:spPr>
          <a:xfrm>
            <a:off x="20" y="2959630"/>
            <a:ext cx="4800580" cy="3898370"/>
          </a:xfrm>
          <a:prstGeom prst="rect">
            <a:avLst/>
          </a:prstGeom>
        </p:spPr>
      </p:pic>
      <p:pic>
        <p:nvPicPr>
          <p:cNvPr id="5" name="Picture 5" descr="A picture containing text, newspaper&#10;&#10;Description automatically generated">
            <a:extLst>
              <a:ext uri="{FF2B5EF4-FFF2-40B4-BE49-F238E27FC236}">
                <a16:creationId xmlns:a16="http://schemas.microsoft.com/office/drawing/2014/main" id="{5EB90FC3-F20B-3579-6E09-ECAC5F2A7437}"/>
              </a:ext>
            </a:extLst>
          </p:cNvPr>
          <p:cNvPicPr>
            <a:picLocks noChangeAspect="1"/>
          </p:cNvPicPr>
          <p:nvPr/>
        </p:nvPicPr>
        <p:blipFill rotWithShape="1">
          <a:blip r:embed="rId3"/>
          <a:srcRect l="14571" r="1529"/>
          <a:stretch/>
        </p:blipFill>
        <p:spPr>
          <a:xfrm>
            <a:off x="4943474" y="1"/>
            <a:ext cx="4200526" cy="6857999"/>
          </a:xfrm>
          <a:prstGeom prst="rect">
            <a:avLst/>
          </a:prstGeom>
        </p:spPr>
      </p:pic>
    </p:spTree>
    <p:extLst>
      <p:ext uri="{BB962C8B-B14F-4D97-AF65-F5344CB8AC3E}">
        <p14:creationId xmlns:p14="http://schemas.microsoft.com/office/powerpoint/2010/main" val="310423016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Lock with a love heart">
            <a:extLst>
              <a:ext uri="{FF2B5EF4-FFF2-40B4-BE49-F238E27FC236}">
                <a16:creationId xmlns:a16="http://schemas.microsoft.com/office/drawing/2014/main" id="{AF7BE6BC-E058-3545-278A-1C7BE3B154BE}"/>
              </a:ext>
            </a:extLst>
          </p:cNvPr>
          <p:cNvPicPr>
            <a:picLocks noChangeAspect="1"/>
          </p:cNvPicPr>
          <p:nvPr/>
        </p:nvPicPr>
        <p:blipFill rotWithShape="1">
          <a:blip r:embed="rId2"/>
          <a:srcRect l="33634" r="33085"/>
          <a:stretch/>
        </p:blipFill>
        <p:spPr>
          <a:xfrm>
            <a:off x="20" y="-2"/>
            <a:ext cx="4057627"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57647" y="-1"/>
            <a:ext cx="508635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4F0770-F226-4E67-9B19-8A6BD188A739}"/>
              </a:ext>
            </a:extLst>
          </p:cNvPr>
          <p:cNvSpPr>
            <a:spLocks noGrp="1"/>
          </p:cNvSpPr>
          <p:nvPr>
            <p:ph type="title"/>
          </p:nvPr>
        </p:nvSpPr>
        <p:spPr>
          <a:xfrm>
            <a:off x="4586487" y="405685"/>
            <a:ext cx="4098726" cy="1559301"/>
          </a:xfrm>
        </p:spPr>
        <p:txBody>
          <a:bodyPr>
            <a:normAutofit/>
          </a:bodyPr>
          <a:lstStyle/>
          <a:p>
            <a:r>
              <a:rPr lang="en-GB" sz="3500"/>
              <a:t>Mothers also guilty </a:t>
            </a:r>
          </a:p>
        </p:txBody>
      </p:sp>
      <p:sp>
        <p:nvSpPr>
          <p:cNvPr id="3" name="Content Placeholder 2">
            <a:extLst>
              <a:ext uri="{FF2B5EF4-FFF2-40B4-BE49-F238E27FC236}">
                <a16:creationId xmlns:a16="http://schemas.microsoft.com/office/drawing/2014/main" id="{1B3A0BDD-6006-45D3-B4AC-208F184BCA97}"/>
              </a:ext>
            </a:extLst>
          </p:cNvPr>
          <p:cNvSpPr>
            <a:spLocks noGrp="1"/>
          </p:cNvSpPr>
          <p:nvPr>
            <p:ph idx="1"/>
          </p:nvPr>
        </p:nvSpPr>
        <p:spPr>
          <a:xfrm>
            <a:off x="4586487" y="2743200"/>
            <a:ext cx="3935505" cy="3496878"/>
          </a:xfrm>
        </p:spPr>
        <p:txBody>
          <a:bodyPr anchor="ctr">
            <a:normAutofit/>
          </a:bodyPr>
          <a:lstStyle/>
          <a:p>
            <a:r>
              <a:rPr lang="en-GB" sz="1700"/>
              <a:t>Parents of Thompson and Venables could were also on trial - </a:t>
            </a:r>
            <a:r>
              <a:rPr lang="en-GB" sz="1700" b="1"/>
              <a:t>that the blame for this terrible murder was placed at the door of their shambolic households.</a:t>
            </a:r>
          </a:p>
          <a:p>
            <a:r>
              <a:rPr lang="en-GB" sz="1700"/>
              <a:t>After the trial, Mr Justice Morland laid the moral responsibility squarely with the parents. He said a public debate about </a:t>
            </a:r>
            <a:r>
              <a:rPr lang="en-GB" sz="1700" b="1"/>
              <a:t>the parenting and family background of Thompson and Venables was required.</a:t>
            </a:r>
          </a:p>
          <a:p>
            <a:r>
              <a:rPr lang="en-GB" sz="1700"/>
              <a:t>A public decision on guilt – mugshots, CCTV images, family background was all unearthed. </a:t>
            </a:r>
          </a:p>
        </p:txBody>
      </p:sp>
    </p:spTree>
    <p:extLst>
      <p:ext uri="{BB962C8B-B14F-4D97-AF65-F5344CB8AC3E}">
        <p14:creationId xmlns:p14="http://schemas.microsoft.com/office/powerpoint/2010/main" val="379278239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F4CBFA-B385-4B16-B63B-29D40EBF73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F698CE04-5039-4B4D-B676-5DDF9467EA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35037" y="563918"/>
            <a:ext cx="3122981" cy="5978614"/>
            <a:chOff x="7513372" y="803186"/>
            <a:chExt cx="4163968" cy="5978614"/>
          </a:xfrm>
        </p:grpSpPr>
        <p:sp>
          <p:nvSpPr>
            <p:cNvPr id="11" name="Freeform 6">
              <a:extLst>
                <a:ext uri="{FF2B5EF4-FFF2-40B4-BE49-F238E27FC236}">
                  <a16:creationId xmlns:a16="http://schemas.microsoft.com/office/drawing/2014/main" id="{A5B7FFC8-6FAA-4120-AC51-F1C9C825A0D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9586" y="1070835"/>
              <a:ext cx="687754"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FF5B224B-4446-4B75-8B12-7FAFA8ED83C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8949" y="803186"/>
              <a:ext cx="409371"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Rectangle 8">
              <a:extLst>
                <a:ext uri="{FF2B5EF4-FFF2-40B4-BE49-F238E27FC236}">
                  <a16:creationId xmlns:a16="http://schemas.microsoft.com/office/drawing/2014/main" id="{C807611F-497E-428E-9B8B-0192C78970C6}"/>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7513372" y="804101"/>
              <a:ext cx="3880238"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B2604668-5861-4A5E-B393-DFF154235B33}"/>
              </a:ext>
            </a:extLst>
          </p:cNvPr>
          <p:cNvSpPr>
            <a:spLocks noGrp="1"/>
          </p:cNvSpPr>
          <p:nvPr>
            <p:ph type="title"/>
          </p:nvPr>
        </p:nvSpPr>
        <p:spPr>
          <a:xfrm>
            <a:off x="5876329" y="1132517"/>
            <a:ext cx="2434882" cy="4367531"/>
          </a:xfrm>
        </p:spPr>
        <p:txBody>
          <a:bodyPr>
            <a:normAutofit/>
          </a:bodyPr>
          <a:lstStyle/>
          <a:p>
            <a:r>
              <a:rPr lang="en-GB">
                <a:solidFill>
                  <a:srgbClr val="FFFFFF"/>
                </a:solidFill>
              </a:rPr>
              <a:t>Thompson and Venables</a:t>
            </a:r>
          </a:p>
        </p:txBody>
      </p:sp>
      <p:sp>
        <p:nvSpPr>
          <p:cNvPr id="3" name="Content Placeholder 2">
            <a:extLst>
              <a:ext uri="{FF2B5EF4-FFF2-40B4-BE49-F238E27FC236}">
                <a16:creationId xmlns:a16="http://schemas.microsoft.com/office/drawing/2014/main" id="{691B0383-A511-4682-B841-ABA90BB32312}"/>
              </a:ext>
            </a:extLst>
          </p:cNvPr>
          <p:cNvSpPr>
            <a:spLocks noGrp="1"/>
          </p:cNvSpPr>
          <p:nvPr>
            <p:ph idx="1"/>
          </p:nvPr>
        </p:nvSpPr>
        <p:spPr>
          <a:xfrm>
            <a:off x="628650" y="1132519"/>
            <a:ext cx="4725731" cy="4367530"/>
          </a:xfrm>
        </p:spPr>
        <p:txBody>
          <a:bodyPr anchor="ctr">
            <a:normAutofit/>
          </a:bodyPr>
          <a:lstStyle/>
          <a:p>
            <a:r>
              <a:rPr lang="en-GB"/>
              <a:t>Thompson remained stonily silent. </a:t>
            </a:r>
          </a:p>
          <a:p>
            <a:r>
              <a:rPr lang="en-GB"/>
              <a:t>Venables collapsed after his arrest and wept for days. </a:t>
            </a:r>
          </a:p>
          <a:p>
            <a:r>
              <a:rPr lang="en-GB"/>
              <a:t>Both boys were said to have suffered from post- traumatic stress disorder.</a:t>
            </a:r>
          </a:p>
          <a:p>
            <a:r>
              <a:rPr lang="en-GB"/>
              <a:t>Psychologist have not discovered why they killed that day</a:t>
            </a:r>
          </a:p>
          <a:p>
            <a:r>
              <a:rPr lang="en-GB"/>
              <a:t>Detective Roberts that day “I stared evil in the face. A match made in hell. They went out that day to kill and if had not been caught would have killed again. Pure evil”. </a:t>
            </a:r>
          </a:p>
        </p:txBody>
      </p:sp>
    </p:spTree>
    <p:extLst>
      <p:ext uri="{BB962C8B-B14F-4D97-AF65-F5344CB8AC3E}">
        <p14:creationId xmlns:p14="http://schemas.microsoft.com/office/powerpoint/2010/main" val="374083265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07282" y="1022350"/>
            <a:ext cx="532209"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07282" y="837744"/>
            <a:ext cx="302419"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83495" y="640894"/>
            <a:ext cx="126206"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417402" y="635716"/>
            <a:ext cx="246459"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83041" y="635715"/>
            <a:ext cx="8180897"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9D94D3F2-0486-4D75-AEC3-8532F4C469C5}"/>
              </a:ext>
            </a:extLst>
          </p:cNvPr>
          <p:cNvSpPr>
            <a:spLocks noGrp="1"/>
          </p:cNvSpPr>
          <p:nvPr>
            <p:ph type="title"/>
          </p:nvPr>
        </p:nvSpPr>
        <p:spPr>
          <a:xfrm>
            <a:off x="718879" y="800392"/>
            <a:ext cx="7698523" cy="1212102"/>
          </a:xfrm>
        </p:spPr>
        <p:txBody>
          <a:bodyPr>
            <a:normAutofit/>
          </a:bodyPr>
          <a:lstStyle/>
          <a:p>
            <a:r>
              <a:rPr lang="en-GB" sz="3500">
                <a:solidFill>
                  <a:srgbClr val="FFFFFF"/>
                </a:solidFill>
              </a:rPr>
              <a:t>The Trondheim case</a:t>
            </a:r>
          </a:p>
        </p:txBody>
      </p:sp>
      <p:sp>
        <p:nvSpPr>
          <p:cNvPr id="3" name="Content Placeholder 2">
            <a:extLst>
              <a:ext uri="{FF2B5EF4-FFF2-40B4-BE49-F238E27FC236}">
                <a16:creationId xmlns:a16="http://schemas.microsoft.com/office/drawing/2014/main" id="{6CFA9761-2AB4-4004-94EE-EC83E4B75840}"/>
              </a:ext>
            </a:extLst>
          </p:cNvPr>
          <p:cNvSpPr>
            <a:spLocks noGrp="1"/>
          </p:cNvSpPr>
          <p:nvPr>
            <p:ph idx="1"/>
          </p:nvPr>
        </p:nvSpPr>
        <p:spPr>
          <a:xfrm>
            <a:off x="1025718" y="2490436"/>
            <a:ext cx="7281746" cy="3567173"/>
          </a:xfrm>
        </p:spPr>
        <p:txBody>
          <a:bodyPr anchor="ctr">
            <a:normAutofit/>
          </a:bodyPr>
          <a:lstStyle/>
          <a:p>
            <a:r>
              <a:rPr lang="en-GB"/>
              <a:t>15 October 1994, in Trondheim, Norway five-year-old Silje Redergard was beaten to death by two little boys. </a:t>
            </a:r>
          </a:p>
          <a:p>
            <a:r>
              <a:rPr lang="en-GB"/>
              <a:t>Echoes the Bulger killing</a:t>
            </a:r>
          </a:p>
          <a:p>
            <a:r>
              <a:rPr lang="en-GB"/>
              <a:t>Parents were neighbours/children has played together before</a:t>
            </a:r>
          </a:p>
          <a:p>
            <a:r>
              <a:rPr lang="en-GB"/>
              <a:t>Trigger where the boys turned onto the girl punching, kicking and beating her with stones.</a:t>
            </a:r>
          </a:p>
          <a:p>
            <a:r>
              <a:rPr lang="en-GB"/>
              <a:t>They stripped her and ran away, leaving her to die in the snow.</a:t>
            </a:r>
          </a:p>
          <a:p>
            <a:r>
              <a:rPr lang="en-GB"/>
              <a:t>The difference was the way Norway dealt with the killing</a:t>
            </a:r>
          </a:p>
        </p:txBody>
      </p:sp>
    </p:spTree>
    <p:extLst>
      <p:ext uri="{BB962C8B-B14F-4D97-AF65-F5344CB8AC3E}">
        <p14:creationId xmlns:p14="http://schemas.microsoft.com/office/powerpoint/2010/main" val="56178818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07282" y="1022350"/>
            <a:ext cx="532209"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07282" y="837744"/>
            <a:ext cx="302419"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83495" y="640894"/>
            <a:ext cx="126206"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417402" y="635716"/>
            <a:ext cx="246459"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83041" y="635715"/>
            <a:ext cx="8180897"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3EE90C51-4892-4DCE-B341-EC3BB79AEAA9}"/>
              </a:ext>
            </a:extLst>
          </p:cNvPr>
          <p:cNvSpPr>
            <a:spLocks noGrp="1"/>
          </p:cNvSpPr>
          <p:nvPr>
            <p:ph type="title"/>
          </p:nvPr>
        </p:nvSpPr>
        <p:spPr>
          <a:xfrm>
            <a:off x="718879" y="800392"/>
            <a:ext cx="7698523" cy="1212102"/>
          </a:xfrm>
        </p:spPr>
        <p:txBody>
          <a:bodyPr>
            <a:normAutofit/>
          </a:bodyPr>
          <a:lstStyle/>
          <a:p>
            <a:r>
              <a:rPr lang="en-GB" sz="3500" dirty="0">
                <a:solidFill>
                  <a:srgbClr val="FFFFFF"/>
                </a:solidFill>
                <a:ea typeface="+mj-lt"/>
                <a:cs typeface="+mj-lt"/>
              </a:rPr>
              <a:t>The Trondheim case</a:t>
            </a:r>
            <a:endParaRPr lang="en-GB" sz="3500" dirty="0">
              <a:ea typeface="+mj-lt"/>
              <a:cs typeface="+mj-lt"/>
            </a:endParaRPr>
          </a:p>
          <a:p>
            <a:endParaRPr lang="en-GB" sz="3500" dirty="0">
              <a:solidFill>
                <a:srgbClr val="FFFFFF"/>
              </a:solidFill>
              <a:cs typeface="Calibri Light"/>
            </a:endParaRPr>
          </a:p>
        </p:txBody>
      </p:sp>
      <p:sp>
        <p:nvSpPr>
          <p:cNvPr id="3" name="Content Placeholder 2">
            <a:extLst>
              <a:ext uri="{FF2B5EF4-FFF2-40B4-BE49-F238E27FC236}">
                <a16:creationId xmlns:a16="http://schemas.microsoft.com/office/drawing/2014/main" id="{8A8743F3-C821-4489-9DA9-F564606CC25D}"/>
              </a:ext>
            </a:extLst>
          </p:cNvPr>
          <p:cNvSpPr>
            <a:spLocks noGrp="1"/>
          </p:cNvSpPr>
          <p:nvPr>
            <p:ph idx="1"/>
          </p:nvPr>
        </p:nvSpPr>
        <p:spPr>
          <a:xfrm>
            <a:off x="1025718" y="2490436"/>
            <a:ext cx="7281746" cy="3567173"/>
          </a:xfrm>
        </p:spPr>
        <p:txBody>
          <a:bodyPr anchor="ctr">
            <a:normAutofit/>
          </a:bodyPr>
          <a:lstStyle/>
          <a:p>
            <a:pPr>
              <a:spcBef>
                <a:spcPts val="0"/>
              </a:spcBef>
              <a:spcAft>
                <a:spcPts val="600"/>
              </a:spcAft>
            </a:pPr>
            <a:r>
              <a:rPr lang="en-GB"/>
              <a:t>Norway, the age of criminal responsibility is 15</a:t>
            </a:r>
          </a:p>
          <a:p>
            <a:pPr>
              <a:spcBef>
                <a:spcPts val="0"/>
              </a:spcBef>
              <a:spcAft>
                <a:spcPts val="600"/>
              </a:spcAft>
            </a:pPr>
            <a:r>
              <a:rPr lang="en-GB"/>
              <a:t>Mum and Stepdad were blamed as the killers</a:t>
            </a:r>
          </a:p>
          <a:p>
            <a:pPr>
              <a:spcBef>
                <a:spcPts val="0"/>
              </a:spcBef>
              <a:spcAft>
                <a:spcPts val="600"/>
              </a:spcAft>
            </a:pPr>
            <a:r>
              <a:rPr lang="en-GB"/>
              <a:t>There was a lynch mob atmosphere but once they knew it was kids who killed the mob mood died down.  </a:t>
            </a:r>
          </a:p>
          <a:p>
            <a:pPr>
              <a:spcBef>
                <a:spcPts val="0"/>
              </a:spcBef>
              <a:spcAft>
                <a:spcPts val="600"/>
              </a:spcAft>
            </a:pPr>
            <a:r>
              <a:rPr lang="en-GB"/>
              <a:t>Very little in the Norwegian newspapers</a:t>
            </a:r>
          </a:p>
          <a:p>
            <a:pPr>
              <a:spcBef>
                <a:spcPts val="0"/>
              </a:spcBef>
              <a:spcAft>
                <a:spcPts val="600"/>
              </a:spcAft>
            </a:pPr>
            <a:r>
              <a:rPr lang="en-GB"/>
              <a:t>The names of the boys never given although they are known in the area. </a:t>
            </a:r>
          </a:p>
          <a:p>
            <a:pPr>
              <a:spcBef>
                <a:spcPts val="0"/>
              </a:spcBef>
              <a:spcAft>
                <a:spcPts val="600"/>
              </a:spcAft>
            </a:pPr>
            <a:r>
              <a:rPr lang="en-GB"/>
              <a:t>New schools the new parents were consulted about the new pupils.</a:t>
            </a:r>
          </a:p>
          <a:p>
            <a:pPr>
              <a:spcBef>
                <a:spcPts val="0"/>
              </a:spcBef>
              <a:spcAft>
                <a:spcPts val="600"/>
              </a:spcAft>
            </a:pPr>
            <a:r>
              <a:rPr lang="en-GB"/>
              <a:t>Whole care package in place for boys</a:t>
            </a:r>
          </a:p>
        </p:txBody>
      </p:sp>
    </p:spTree>
    <p:extLst>
      <p:ext uri="{BB962C8B-B14F-4D97-AF65-F5344CB8AC3E}">
        <p14:creationId xmlns:p14="http://schemas.microsoft.com/office/powerpoint/2010/main" val="84072903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07282" y="1022350"/>
            <a:ext cx="532209"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07282" y="837744"/>
            <a:ext cx="302419"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83495" y="640894"/>
            <a:ext cx="126206"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417402" y="635716"/>
            <a:ext cx="246459"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83041" y="635715"/>
            <a:ext cx="8180897"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313E1632-27C9-4736-A311-518AD512ABBC}"/>
              </a:ext>
            </a:extLst>
          </p:cNvPr>
          <p:cNvSpPr>
            <a:spLocks noGrp="1"/>
          </p:cNvSpPr>
          <p:nvPr>
            <p:ph type="title"/>
          </p:nvPr>
        </p:nvSpPr>
        <p:spPr>
          <a:xfrm>
            <a:off x="718879" y="800392"/>
            <a:ext cx="7698523" cy="1212102"/>
          </a:xfrm>
        </p:spPr>
        <p:txBody>
          <a:bodyPr>
            <a:normAutofit/>
          </a:bodyPr>
          <a:lstStyle/>
          <a:p>
            <a:r>
              <a:rPr lang="en-GB" sz="3500">
                <a:solidFill>
                  <a:srgbClr val="FFFFFF"/>
                </a:solidFill>
              </a:rPr>
              <a:t>Trondheim Adults</a:t>
            </a:r>
          </a:p>
        </p:txBody>
      </p:sp>
      <p:sp>
        <p:nvSpPr>
          <p:cNvPr id="3" name="Content Placeholder 2">
            <a:extLst>
              <a:ext uri="{FF2B5EF4-FFF2-40B4-BE49-F238E27FC236}">
                <a16:creationId xmlns:a16="http://schemas.microsoft.com/office/drawing/2014/main" id="{55647A32-5260-452D-8B78-EEDB9309521F}"/>
              </a:ext>
            </a:extLst>
          </p:cNvPr>
          <p:cNvSpPr>
            <a:spLocks noGrp="1"/>
          </p:cNvSpPr>
          <p:nvPr>
            <p:ph idx="1"/>
          </p:nvPr>
        </p:nvSpPr>
        <p:spPr>
          <a:xfrm>
            <a:off x="1025718" y="2490436"/>
            <a:ext cx="7281746" cy="3567173"/>
          </a:xfrm>
        </p:spPr>
        <p:txBody>
          <a:bodyPr anchor="ctr">
            <a:normAutofit/>
          </a:bodyPr>
          <a:lstStyle/>
          <a:p>
            <a:r>
              <a:rPr lang="en-GB"/>
              <a:t>18 can turn care down but can run up to aged 23</a:t>
            </a:r>
          </a:p>
          <a:p>
            <a:r>
              <a:rPr lang="en-GB"/>
              <a:t>Although all the support given one of the boys is homeless, has been in trouble, not coping, using drugs – ‘Living a nightmare’</a:t>
            </a:r>
          </a:p>
          <a:p>
            <a:r>
              <a:rPr lang="en-GB"/>
              <a:t>We've forgiven them for being children but we'll never forgive them for what they did. </a:t>
            </a:r>
          </a:p>
        </p:txBody>
      </p:sp>
    </p:spTree>
    <p:extLst>
      <p:ext uri="{BB962C8B-B14F-4D97-AF65-F5344CB8AC3E}">
        <p14:creationId xmlns:p14="http://schemas.microsoft.com/office/powerpoint/2010/main" val="304972823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8C253-EDF8-CF5F-8C38-9D7BE864CE29}"/>
              </a:ext>
            </a:extLst>
          </p:cNvPr>
          <p:cNvSpPr>
            <a:spLocks noGrp="1"/>
          </p:cNvSpPr>
          <p:nvPr>
            <p:ph type="title"/>
          </p:nvPr>
        </p:nvSpPr>
        <p:spPr>
          <a:xfrm>
            <a:off x="628650" y="365126"/>
            <a:ext cx="7886700" cy="554214"/>
          </a:xfrm>
        </p:spPr>
        <p:txBody>
          <a:bodyPr>
            <a:normAutofit/>
          </a:bodyPr>
          <a:lstStyle/>
          <a:p>
            <a:r>
              <a:rPr lang="en-GB" sz="2800" dirty="0">
                <a:cs typeface="Calibri Light"/>
              </a:rPr>
              <a:t>Youth Crime 2010 – Troubled Families </a:t>
            </a:r>
            <a:endParaRPr lang="en-GB" sz="2800" dirty="0"/>
          </a:p>
        </p:txBody>
      </p:sp>
      <p:graphicFrame>
        <p:nvGraphicFramePr>
          <p:cNvPr id="5" name="Content Placeholder 2">
            <a:extLst>
              <a:ext uri="{FF2B5EF4-FFF2-40B4-BE49-F238E27FC236}">
                <a16:creationId xmlns:a16="http://schemas.microsoft.com/office/drawing/2014/main" id="{5EE78932-1F69-8E0A-CD4E-991E2FAF1D38}"/>
              </a:ext>
            </a:extLst>
          </p:cNvPr>
          <p:cNvGraphicFramePr>
            <a:graphicFrameLocks noGrp="1"/>
          </p:cNvGraphicFramePr>
          <p:nvPr>
            <p:ph idx="1"/>
            <p:extLst>
              <p:ext uri="{D42A27DB-BD31-4B8C-83A1-F6EECF244321}">
                <p14:modId xmlns:p14="http://schemas.microsoft.com/office/powerpoint/2010/main" val="3131770003"/>
              </p:ext>
            </p:extLst>
          </p:nvPr>
        </p:nvGraphicFramePr>
        <p:xfrm>
          <a:off x="786801" y="1266408"/>
          <a:ext cx="7886700" cy="44915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5851337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55076" y="687480"/>
            <a:ext cx="5591252" cy="548474"/>
          </a:xfrm>
        </p:spPr>
        <p:txBody>
          <a:bodyPr>
            <a:normAutofit fontScale="90000"/>
          </a:bodyPr>
          <a:lstStyle/>
          <a:p>
            <a:br>
              <a:rPr lang="en-GB" sz="2700"/>
            </a:br>
            <a:r>
              <a:rPr lang="en-GB" sz="2000"/>
              <a:t>History </a:t>
            </a:r>
            <a:r>
              <a:rPr lang="en-GB" sz="2000">
                <a:ea typeface="+mj-lt"/>
                <a:cs typeface="+mj-lt"/>
              </a:rPr>
              <a:t>Troubled Families Initiative  </a:t>
            </a:r>
          </a:p>
          <a:p>
            <a:endParaRPr lang="en-GB" sz="2700">
              <a:cs typeface="Calibri Light"/>
            </a:endParaRPr>
          </a:p>
        </p:txBody>
      </p:sp>
      <p:sp>
        <p:nvSpPr>
          <p:cNvPr id="3" name="Content Placeholder 2"/>
          <p:cNvSpPr>
            <a:spLocks noGrp="1"/>
          </p:cNvSpPr>
          <p:nvPr>
            <p:ph idx="1"/>
          </p:nvPr>
        </p:nvSpPr>
        <p:spPr>
          <a:xfrm>
            <a:off x="852321" y="1307793"/>
            <a:ext cx="5033221" cy="5254716"/>
          </a:xfrm>
        </p:spPr>
        <p:txBody>
          <a:bodyPr anchor="ctr">
            <a:normAutofit/>
          </a:bodyPr>
          <a:lstStyle/>
          <a:p>
            <a:r>
              <a:rPr lang="en-GB" sz="2000"/>
              <a:t>The Troubled Families programme was launched by the former PM Cameron in 2011. </a:t>
            </a:r>
            <a:endParaRPr lang="en-GB" sz="2000">
              <a:cs typeface="Calibri"/>
            </a:endParaRPr>
          </a:p>
          <a:p>
            <a:r>
              <a:rPr lang="en-GB" sz="2000"/>
              <a:t>In response to the 2011 riots and change the repeating generational patterns of poor parenting, abuse, violence, drug use, anti-social behaviour and crime in the most troubled families in the UK</a:t>
            </a:r>
            <a:endParaRPr lang="en-GB" sz="2000">
              <a:cs typeface="Calibri"/>
            </a:endParaRPr>
          </a:p>
          <a:p>
            <a:r>
              <a:rPr lang="en-GB" sz="2000" b="1" i="1"/>
              <a:t>“...these families are the source of a large proportion of the problems in society. Drug addiction. Alcohol abuse. Crime. A culture of disruption and irresponsibility that cascades down the generations... a small number of these families cost an extraordinary amount of money.”</a:t>
            </a:r>
            <a:r>
              <a:rPr lang="en-GB" sz="2000" i="1"/>
              <a:t>   Cameron, 2011 </a:t>
            </a:r>
            <a:r>
              <a:rPr lang="en-GB" sz="2000"/>
              <a:t> </a:t>
            </a:r>
            <a:endParaRPr lang="en-GB" sz="2000">
              <a:cs typeface="Calibri"/>
            </a:endParaRPr>
          </a:p>
        </p:txBody>
      </p:sp>
      <p:sp>
        <p:nvSpPr>
          <p:cNvPr id="9" name="Rectangle 8">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9435" y="0"/>
            <a:ext cx="195456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1" name="Oval 10">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9567" y="2369132"/>
            <a:ext cx="2119736" cy="2119736"/>
          </a:xfrm>
          <a:prstGeom prst="ellipse">
            <a:avLst/>
          </a:prstGeom>
          <a:solidFill>
            <a:srgbClr val="FFFFFF"/>
          </a:solidFill>
          <a:ln w="222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4" name="Graphic 4" descr="Family with two children with solid fill">
            <a:extLst>
              <a:ext uri="{FF2B5EF4-FFF2-40B4-BE49-F238E27FC236}">
                <a16:creationId xmlns:a16="http://schemas.microsoft.com/office/drawing/2014/main" id="{FCAC103E-9AD9-45C6-F1FF-EB4628F03AB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624964" y="2865141"/>
            <a:ext cx="1143455" cy="1143455"/>
          </a:xfrm>
          <a:prstGeom prst="rect">
            <a:avLst/>
          </a:prstGeom>
        </p:spPr>
      </p:pic>
    </p:spTree>
    <p:extLst>
      <p:ext uri="{BB962C8B-B14F-4D97-AF65-F5344CB8AC3E}">
        <p14:creationId xmlns:p14="http://schemas.microsoft.com/office/powerpoint/2010/main" val="235770156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910934" y="629266"/>
            <a:ext cx="4817137" cy="713320"/>
          </a:xfrm>
        </p:spPr>
        <p:txBody>
          <a:bodyPr>
            <a:normAutofit/>
          </a:bodyPr>
          <a:lstStyle/>
          <a:p>
            <a:r>
              <a:rPr lang="en-GB" sz="2000"/>
              <a:t>Troubled Families Initiative </a:t>
            </a:r>
            <a:endParaRPr lang="en-GB" sz="2000">
              <a:cs typeface="Calibri Light"/>
            </a:endParaRPr>
          </a:p>
        </p:txBody>
      </p:sp>
      <p:sp>
        <p:nvSpPr>
          <p:cNvPr id="10" name="Rectangle 9">
            <a:extLst>
              <a:ext uri="{FF2B5EF4-FFF2-40B4-BE49-F238E27FC236}">
                <a16:creationId xmlns:a16="http://schemas.microsoft.com/office/drawing/2014/main" id="{8E20FA99-AAAC-4AF3-9FAE-707420324F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77006"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ounded Rectangle 9">
            <a:extLst>
              <a:ext uri="{FF2B5EF4-FFF2-40B4-BE49-F238E27FC236}">
                <a16:creationId xmlns:a16="http://schemas.microsoft.com/office/drawing/2014/main" id="{9573BE85-6043-4C3A-A7DD-483A0A5FB7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474" y="559407"/>
            <a:ext cx="275005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phic 4" descr="Family with two children with solid fill">
            <a:extLst>
              <a:ext uri="{FF2B5EF4-FFF2-40B4-BE49-F238E27FC236}">
                <a16:creationId xmlns:a16="http://schemas.microsoft.com/office/drawing/2014/main" id="{68C991BC-4A42-DCC5-782C-BB34828C051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023" y="2261520"/>
            <a:ext cx="2334960" cy="2334960"/>
          </a:xfrm>
          <a:prstGeom prst="rect">
            <a:avLst/>
          </a:prstGeom>
          <a:effectLst/>
        </p:spPr>
      </p:pic>
      <p:sp>
        <p:nvSpPr>
          <p:cNvPr id="3" name="Content Placeholder 2"/>
          <p:cNvSpPr>
            <a:spLocks noGrp="1"/>
          </p:cNvSpPr>
          <p:nvPr>
            <p:ph idx="1"/>
          </p:nvPr>
        </p:nvSpPr>
        <p:spPr>
          <a:xfrm>
            <a:off x="3910935" y="1475117"/>
            <a:ext cx="4817136" cy="4748702"/>
          </a:xfrm>
        </p:spPr>
        <p:txBody>
          <a:bodyPr vert="horz" lIns="91440" tIns="45720" rIns="91440" bIns="45720" rtlCol="0" anchor="t">
            <a:normAutofit fontScale="92500"/>
          </a:bodyPr>
          <a:lstStyle/>
          <a:p>
            <a:r>
              <a:rPr lang="en-GB" sz="2000"/>
              <a:t>Troubled Families programme of targeted intervention for families with multiple problems, including crime, anti-social behaviour, truancy, unemployment, mental health problems and domestic abuse.</a:t>
            </a:r>
            <a:endParaRPr lang="en-GB" sz="2000">
              <a:cs typeface="Calibri"/>
            </a:endParaRPr>
          </a:p>
          <a:p>
            <a:r>
              <a:rPr lang="en-GB" sz="2000"/>
              <a:t>Local authorities identify ‘troubled families’ in their area and usually assign a key worker to act as a single point of contact.</a:t>
            </a:r>
            <a:endParaRPr lang="en-GB" sz="2000">
              <a:cs typeface="Calibri"/>
            </a:endParaRPr>
          </a:p>
          <a:p>
            <a:r>
              <a:rPr lang="en-GB" sz="2000"/>
              <a:t>Only happening in England.</a:t>
            </a:r>
            <a:endParaRPr lang="en-GB" sz="2000">
              <a:cs typeface="Calibri"/>
            </a:endParaRPr>
          </a:p>
          <a:p>
            <a:pPr fontAlgn="base"/>
            <a:r>
              <a:rPr lang="en-GB" sz="2000"/>
              <a:t>£448 million was allocated to the first phase 2012 to 2015. Local authorities worked with around 120,000 families, and ‘turned around’ 99%. </a:t>
            </a:r>
          </a:p>
          <a:p>
            <a:pPr fontAlgn="base"/>
            <a:r>
              <a:rPr lang="en-GB" sz="2000"/>
              <a:t>£920 million allocated  to second phase from 2015 to 2020, to help an additional 400,000 families. Report on successes out 2022.</a:t>
            </a:r>
            <a:endParaRPr lang="en-GB" sz="2000">
              <a:cs typeface="Calibri"/>
            </a:endParaRPr>
          </a:p>
        </p:txBody>
      </p:sp>
    </p:spTree>
    <p:extLst>
      <p:ext uri="{BB962C8B-B14F-4D97-AF65-F5344CB8AC3E}">
        <p14:creationId xmlns:p14="http://schemas.microsoft.com/office/powerpoint/2010/main" val="185387901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52321" y="287000"/>
            <a:ext cx="5033221" cy="5729170"/>
          </a:xfrm>
        </p:spPr>
        <p:txBody>
          <a:bodyPr anchor="ctr">
            <a:normAutofit/>
          </a:bodyPr>
          <a:lstStyle/>
          <a:p>
            <a:r>
              <a:rPr lang="en-GB" sz="2000"/>
              <a:t>Louise Casey Head of TF Service stated that:</a:t>
            </a:r>
            <a:endParaRPr lang="en-GB" sz="2000">
              <a:cs typeface="Calibri"/>
            </a:endParaRPr>
          </a:p>
          <a:p>
            <a:r>
              <a:rPr lang="en-GB" sz="2000" i="1"/>
              <a:t>“We are not running some cuddly social workers programme...we should be talking about things like shame and guilt...we have lost the ability to be judgmental because we worry about being seen as nasty to poor people”.</a:t>
            </a:r>
            <a:endParaRPr lang="en-GB" sz="2000" i="1">
              <a:cs typeface="Calibri"/>
            </a:endParaRPr>
          </a:p>
          <a:p>
            <a:endParaRPr lang="en-GB" sz="2000">
              <a:cs typeface="Calibri"/>
            </a:endParaRPr>
          </a:p>
          <a:p>
            <a:r>
              <a:rPr lang="en-GB" sz="2000"/>
              <a:t>Eric Pickles, (2012) then Communities Minister stated:</a:t>
            </a:r>
            <a:endParaRPr lang="en-GB" sz="2000">
              <a:cs typeface="Calibri"/>
            </a:endParaRPr>
          </a:p>
          <a:p>
            <a:r>
              <a:rPr lang="en-GB" sz="2000" i="1"/>
              <a:t>'We have sometimes run away from categorising, stigmatising, laying blame. We need a less understanding approach'.</a:t>
            </a:r>
            <a:endParaRPr lang="en-GB" sz="2000" i="1">
              <a:cs typeface="Calibri"/>
            </a:endParaRPr>
          </a:p>
          <a:p>
            <a:endParaRPr lang="en-GB" sz="2000">
              <a:cs typeface="Calibri"/>
            </a:endParaRPr>
          </a:p>
        </p:txBody>
      </p:sp>
      <p:sp>
        <p:nvSpPr>
          <p:cNvPr id="9" name="Rectangle 8">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9435" y="0"/>
            <a:ext cx="195456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1" name="Oval 10">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9567" y="2369132"/>
            <a:ext cx="2119736" cy="2119736"/>
          </a:xfrm>
          <a:prstGeom prst="ellipse">
            <a:avLst/>
          </a:prstGeom>
          <a:solidFill>
            <a:srgbClr val="FFFFFF"/>
          </a:solidFill>
          <a:ln w="222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4" name="Graphic 4" descr="Family with two children with solid fill">
            <a:extLst>
              <a:ext uri="{FF2B5EF4-FFF2-40B4-BE49-F238E27FC236}">
                <a16:creationId xmlns:a16="http://schemas.microsoft.com/office/drawing/2014/main" id="{5B4B8BE5-1188-C641-7559-6B70E8010AA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626074" y="2984046"/>
            <a:ext cx="1143455" cy="1143455"/>
          </a:xfrm>
          <a:prstGeom prst="rect">
            <a:avLst/>
          </a:prstGeom>
        </p:spPr>
      </p:pic>
    </p:spTree>
    <p:extLst>
      <p:ext uri="{BB962C8B-B14F-4D97-AF65-F5344CB8AC3E}">
        <p14:creationId xmlns:p14="http://schemas.microsoft.com/office/powerpoint/2010/main" val="226785067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9633" name="Group 4"/>
          <p:cNvGrpSpPr>
            <a:grpSpLocks/>
          </p:cNvGrpSpPr>
          <p:nvPr/>
        </p:nvGrpSpPr>
        <p:grpSpPr bwMode="auto">
          <a:xfrm>
            <a:off x="434340" y="857250"/>
            <a:ext cx="8229600" cy="4779875"/>
            <a:chOff x="157" y="439"/>
            <a:chExt cx="5603" cy="3755"/>
          </a:xfrm>
        </p:grpSpPr>
        <p:sp>
          <p:nvSpPr>
            <p:cNvPr id="60419" name="Oval 3"/>
            <p:cNvSpPr>
              <a:spLocks noChangeArrowheads="1"/>
            </p:cNvSpPr>
            <p:nvPr/>
          </p:nvSpPr>
          <p:spPr bwMode="auto">
            <a:xfrm>
              <a:off x="157" y="1979"/>
              <a:ext cx="1769" cy="417"/>
            </a:xfrm>
            <a:prstGeom prst="ellipse">
              <a:avLst/>
            </a:prstGeom>
            <a:solidFill>
              <a:schemeClr val="bg2">
                <a:lumMod val="90000"/>
                <a:alpha val="60001"/>
              </a:schemeClr>
            </a:solidFill>
            <a:ln>
              <a:noFill/>
            </a:ln>
            <a:effectLst/>
          </p:spPr>
          <p:txBody>
            <a:bodyPr wrap="none" anchor="ctr"/>
            <a:lstStyle/>
            <a:p>
              <a:pPr algn="ctr">
                <a:defRPr/>
              </a:pPr>
              <a:r>
                <a:rPr lang="en-GB" sz="1050"/>
                <a:t>Mother has mental health problems</a:t>
              </a:r>
            </a:p>
          </p:txBody>
        </p:sp>
        <p:grpSp>
          <p:nvGrpSpPr>
            <p:cNvPr id="3" name="Group 6"/>
            <p:cNvGrpSpPr>
              <a:grpSpLocks/>
            </p:cNvGrpSpPr>
            <p:nvPr/>
          </p:nvGrpSpPr>
          <p:grpSpPr bwMode="auto">
            <a:xfrm>
              <a:off x="2426" y="1751"/>
              <a:ext cx="210" cy="813"/>
              <a:chOff x="969" y="3052"/>
              <a:chExt cx="196" cy="732"/>
            </a:xfrm>
            <a:solidFill>
              <a:srgbClr val="7030A0"/>
            </a:solidFill>
          </p:grpSpPr>
          <p:sp>
            <p:nvSpPr>
              <p:cNvPr id="60423" name="Oval 7"/>
              <p:cNvSpPr>
                <a:spLocks noChangeArrowheads="1"/>
              </p:cNvSpPr>
              <p:nvPr/>
            </p:nvSpPr>
            <p:spPr bwMode="auto">
              <a:xfrm>
                <a:off x="975" y="3052"/>
                <a:ext cx="181" cy="181"/>
              </a:xfrm>
              <a:prstGeom prst="ellipse">
                <a:avLst/>
              </a:prstGeom>
              <a:grpFill/>
              <a:ln>
                <a:noFill/>
              </a:ln>
              <a:effectLst/>
            </p:spPr>
            <p:txBody>
              <a:bodyPr wrap="none" anchor="ctr"/>
              <a:lstStyle/>
              <a:p>
                <a:pPr>
                  <a:defRPr/>
                </a:pPr>
                <a:endParaRPr lang="en-GB" sz="1350"/>
              </a:p>
            </p:txBody>
          </p:sp>
          <p:sp>
            <p:nvSpPr>
              <p:cNvPr id="60424" name="Rectangle 8"/>
              <p:cNvSpPr>
                <a:spLocks noChangeArrowheads="1"/>
              </p:cNvSpPr>
              <p:nvPr/>
            </p:nvSpPr>
            <p:spPr bwMode="auto">
              <a:xfrm>
                <a:off x="969" y="3285"/>
                <a:ext cx="90" cy="499"/>
              </a:xfrm>
              <a:prstGeom prst="rect">
                <a:avLst/>
              </a:prstGeom>
              <a:grpFill/>
              <a:ln>
                <a:noFill/>
              </a:ln>
              <a:effectLst/>
            </p:spPr>
            <p:txBody>
              <a:bodyPr wrap="none" anchor="ctr"/>
              <a:lstStyle/>
              <a:p>
                <a:pPr>
                  <a:defRPr/>
                </a:pPr>
                <a:endParaRPr lang="en-GB" sz="1350"/>
              </a:p>
            </p:txBody>
          </p:sp>
          <p:sp>
            <p:nvSpPr>
              <p:cNvPr id="60425" name="Rectangle 9"/>
              <p:cNvSpPr>
                <a:spLocks noChangeArrowheads="1"/>
              </p:cNvSpPr>
              <p:nvPr/>
            </p:nvSpPr>
            <p:spPr bwMode="auto">
              <a:xfrm>
                <a:off x="1075" y="3285"/>
                <a:ext cx="90" cy="499"/>
              </a:xfrm>
              <a:prstGeom prst="rect">
                <a:avLst/>
              </a:prstGeom>
              <a:grpFill/>
              <a:ln>
                <a:noFill/>
              </a:ln>
              <a:effectLst/>
            </p:spPr>
            <p:txBody>
              <a:bodyPr wrap="none" anchor="ctr"/>
              <a:lstStyle/>
              <a:p>
                <a:pPr>
                  <a:defRPr/>
                </a:pPr>
                <a:endParaRPr lang="en-GB" sz="1350"/>
              </a:p>
            </p:txBody>
          </p:sp>
          <p:sp>
            <p:nvSpPr>
              <p:cNvPr id="60426" name="Rectangle 10"/>
              <p:cNvSpPr>
                <a:spLocks noChangeArrowheads="1"/>
              </p:cNvSpPr>
              <p:nvPr/>
            </p:nvSpPr>
            <p:spPr bwMode="auto">
              <a:xfrm>
                <a:off x="984" y="3285"/>
                <a:ext cx="166" cy="363"/>
              </a:xfrm>
              <a:prstGeom prst="rect">
                <a:avLst/>
              </a:prstGeom>
              <a:grpFill/>
              <a:ln>
                <a:noFill/>
              </a:ln>
              <a:effectLst/>
            </p:spPr>
            <p:txBody>
              <a:bodyPr wrap="none" anchor="ctr"/>
              <a:lstStyle/>
              <a:p>
                <a:pPr>
                  <a:defRPr/>
                </a:pPr>
                <a:endParaRPr lang="en-GB" sz="1350"/>
              </a:p>
            </p:txBody>
          </p:sp>
          <p:sp>
            <p:nvSpPr>
              <p:cNvPr id="60427" name="AutoShape 11"/>
              <p:cNvSpPr>
                <a:spLocks noChangeArrowheads="1"/>
              </p:cNvSpPr>
              <p:nvPr/>
            </p:nvSpPr>
            <p:spPr bwMode="auto">
              <a:xfrm>
                <a:off x="971" y="3253"/>
                <a:ext cx="193" cy="137"/>
              </a:xfrm>
              <a:prstGeom prst="roundRect">
                <a:avLst>
                  <a:gd name="adj" fmla="val 16667"/>
                </a:avLst>
              </a:prstGeom>
              <a:grpFill/>
              <a:ln>
                <a:noFill/>
              </a:ln>
              <a:effectLst/>
            </p:spPr>
            <p:txBody>
              <a:bodyPr wrap="none" anchor="ctr"/>
              <a:lstStyle/>
              <a:p>
                <a:pPr>
                  <a:defRPr/>
                </a:pPr>
                <a:endParaRPr lang="en-GB" sz="1350"/>
              </a:p>
            </p:txBody>
          </p:sp>
        </p:grpSp>
        <p:grpSp>
          <p:nvGrpSpPr>
            <p:cNvPr id="4" name="Group 12"/>
            <p:cNvGrpSpPr>
              <a:grpSpLocks/>
            </p:cNvGrpSpPr>
            <p:nvPr/>
          </p:nvGrpSpPr>
          <p:grpSpPr bwMode="auto">
            <a:xfrm>
              <a:off x="2653" y="1799"/>
              <a:ext cx="341" cy="766"/>
              <a:chOff x="1181" y="3095"/>
              <a:chExt cx="318" cy="690"/>
            </a:xfrm>
            <a:solidFill>
              <a:srgbClr val="7030A0"/>
            </a:solidFill>
          </p:grpSpPr>
          <p:sp>
            <p:nvSpPr>
              <p:cNvPr id="60429" name="AutoShape 13"/>
              <p:cNvSpPr>
                <a:spLocks noChangeArrowheads="1"/>
              </p:cNvSpPr>
              <p:nvPr/>
            </p:nvSpPr>
            <p:spPr bwMode="auto">
              <a:xfrm>
                <a:off x="1181" y="3286"/>
                <a:ext cx="318" cy="317"/>
              </a:xfrm>
              <a:prstGeom prst="triangle">
                <a:avLst>
                  <a:gd name="adj" fmla="val 50000"/>
                </a:avLst>
              </a:prstGeom>
              <a:grpFill/>
              <a:ln>
                <a:noFill/>
              </a:ln>
              <a:effectLst/>
            </p:spPr>
            <p:txBody>
              <a:bodyPr wrap="none" anchor="ctr"/>
              <a:lstStyle/>
              <a:p>
                <a:pPr>
                  <a:defRPr/>
                </a:pPr>
                <a:endParaRPr lang="en-GB" sz="1350"/>
              </a:p>
            </p:txBody>
          </p:sp>
          <p:sp>
            <p:nvSpPr>
              <p:cNvPr id="60430" name="Rectangle 14"/>
              <p:cNvSpPr>
                <a:spLocks noChangeArrowheads="1"/>
              </p:cNvSpPr>
              <p:nvPr/>
            </p:nvSpPr>
            <p:spPr bwMode="auto">
              <a:xfrm>
                <a:off x="1255" y="3513"/>
                <a:ext cx="68" cy="272"/>
              </a:xfrm>
              <a:prstGeom prst="rect">
                <a:avLst/>
              </a:prstGeom>
              <a:grpFill/>
              <a:ln>
                <a:noFill/>
              </a:ln>
              <a:effectLst/>
            </p:spPr>
            <p:txBody>
              <a:bodyPr wrap="none" anchor="ctr"/>
              <a:lstStyle/>
              <a:p>
                <a:pPr>
                  <a:defRPr/>
                </a:pPr>
                <a:endParaRPr lang="en-GB" sz="1350"/>
              </a:p>
            </p:txBody>
          </p:sp>
          <p:sp>
            <p:nvSpPr>
              <p:cNvPr id="60431" name="Rectangle 15"/>
              <p:cNvSpPr>
                <a:spLocks noChangeArrowheads="1"/>
              </p:cNvSpPr>
              <p:nvPr/>
            </p:nvSpPr>
            <p:spPr bwMode="auto">
              <a:xfrm>
                <a:off x="1344" y="3513"/>
                <a:ext cx="68" cy="272"/>
              </a:xfrm>
              <a:prstGeom prst="rect">
                <a:avLst/>
              </a:prstGeom>
              <a:grpFill/>
              <a:ln>
                <a:noFill/>
              </a:ln>
              <a:effectLst/>
            </p:spPr>
            <p:txBody>
              <a:bodyPr wrap="none" anchor="ctr"/>
              <a:lstStyle/>
              <a:p>
                <a:pPr>
                  <a:defRPr/>
                </a:pPr>
                <a:endParaRPr lang="en-GB" sz="1350"/>
              </a:p>
            </p:txBody>
          </p:sp>
          <p:sp>
            <p:nvSpPr>
              <p:cNvPr id="60432" name="AutoShape 16"/>
              <p:cNvSpPr>
                <a:spLocks noChangeArrowheads="1"/>
              </p:cNvSpPr>
              <p:nvPr/>
            </p:nvSpPr>
            <p:spPr bwMode="auto">
              <a:xfrm>
                <a:off x="1270" y="3273"/>
                <a:ext cx="137" cy="198"/>
              </a:xfrm>
              <a:prstGeom prst="roundRect">
                <a:avLst>
                  <a:gd name="adj" fmla="val 16667"/>
                </a:avLst>
              </a:prstGeom>
              <a:grpFill/>
              <a:ln>
                <a:noFill/>
              </a:ln>
              <a:effectLst/>
            </p:spPr>
            <p:txBody>
              <a:bodyPr wrap="none" anchor="ctr"/>
              <a:lstStyle/>
              <a:p>
                <a:pPr>
                  <a:defRPr/>
                </a:pPr>
                <a:endParaRPr lang="en-GB" sz="1350"/>
              </a:p>
            </p:txBody>
          </p:sp>
          <p:sp>
            <p:nvSpPr>
              <p:cNvPr id="60433" name="Oval 17"/>
              <p:cNvSpPr>
                <a:spLocks noChangeArrowheads="1"/>
              </p:cNvSpPr>
              <p:nvPr/>
            </p:nvSpPr>
            <p:spPr bwMode="auto">
              <a:xfrm>
                <a:off x="1262" y="3095"/>
                <a:ext cx="149" cy="162"/>
              </a:xfrm>
              <a:prstGeom prst="ellipse">
                <a:avLst/>
              </a:prstGeom>
              <a:grpFill/>
              <a:ln>
                <a:noFill/>
              </a:ln>
              <a:effectLst/>
            </p:spPr>
            <p:txBody>
              <a:bodyPr wrap="none" anchor="ctr"/>
              <a:lstStyle/>
              <a:p>
                <a:pPr>
                  <a:defRPr/>
                </a:pPr>
                <a:endParaRPr lang="en-GB" sz="1350"/>
              </a:p>
            </p:txBody>
          </p:sp>
        </p:grpSp>
        <p:grpSp>
          <p:nvGrpSpPr>
            <p:cNvPr id="5" name="Group 18"/>
            <p:cNvGrpSpPr>
              <a:grpSpLocks/>
            </p:cNvGrpSpPr>
            <p:nvPr/>
          </p:nvGrpSpPr>
          <p:grpSpPr bwMode="auto">
            <a:xfrm>
              <a:off x="3016" y="2003"/>
              <a:ext cx="145" cy="561"/>
              <a:chOff x="969" y="3052"/>
              <a:chExt cx="196" cy="732"/>
            </a:xfrm>
            <a:solidFill>
              <a:srgbClr val="7030A0"/>
            </a:solidFill>
          </p:grpSpPr>
          <p:sp>
            <p:nvSpPr>
              <p:cNvPr id="60435" name="Oval 19"/>
              <p:cNvSpPr>
                <a:spLocks noChangeArrowheads="1"/>
              </p:cNvSpPr>
              <p:nvPr/>
            </p:nvSpPr>
            <p:spPr bwMode="auto">
              <a:xfrm>
                <a:off x="975" y="3052"/>
                <a:ext cx="181" cy="181"/>
              </a:xfrm>
              <a:prstGeom prst="ellipse">
                <a:avLst/>
              </a:prstGeom>
              <a:grpFill/>
              <a:ln>
                <a:noFill/>
              </a:ln>
              <a:effectLst/>
            </p:spPr>
            <p:txBody>
              <a:bodyPr wrap="none" anchor="ctr"/>
              <a:lstStyle/>
              <a:p>
                <a:pPr>
                  <a:defRPr/>
                </a:pPr>
                <a:endParaRPr lang="en-GB" sz="1350"/>
              </a:p>
            </p:txBody>
          </p:sp>
          <p:sp>
            <p:nvSpPr>
              <p:cNvPr id="60436" name="Rectangle 20"/>
              <p:cNvSpPr>
                <a:spLocks noChangeArrowheads="1"/>
              </p:cNvSpPr>
              <p:nvPr/>
            </p:nvSpPr>
            <p:spPr bwMode="auto">
              <a:xfrm>
                <a:off x="969" y="3285"/>
                <a:ext cx="90" cy="499"/>
              </a:xfrm>
              <a:prstGeom prst="rect">
                <a:avLst/>
              </a:prstGeom>
              <a:grpFill/>
              <a:ln>
                <a:noFill/>
              </a:ln>
              <a:effectLst/>
            </p:spPr>
            <p:txBody>
              <a:bodyPr wrap="none" anchor="ctr"/>
              <a:lstStyle/>
              <a:p>
                <a:pPr>
                  <a:defRPr/>
                </a:pPr>
                <a:endParaRPr lang="en-GB" sz="1350"/>
              </a:p>
            </p:txBody>
          </p:sp>
          <p:sp>
            <p:nvSpPr>
              <p:cNvPr id="60437" name="Rectangle 21"/>
              <p:cNvSpPr>
                <a:spLocks noChangeArrowheads="1"/>
              </p:cNvSpPr>
              <p:nvPr/>
            </p:nvSpPr>
            <p:spPr bwMode="auto">
              <a:xfrm>
                <a:off x="1075" y="3285"/>
                <a:ext cx="90" cy="499"/>
              </a:xfrm>
              <a:prstGeom prst="rect">
                <a:avLst/>
              </a:prstGeom>
              <a:grpFill/>
              <a:ln>
                <a:noFill/>
              </a:ln>
              <a:effectLst/>
            </p:spPr>
            <p:txBody>
              <a:bodyPr wrap="none" anchor="ctr"/>
              <a:lstStyle/>
              <a:p>
                <a:pPr>
                  <a:defRPr/>
                </a:pPr>
                <a:endParaRPr lang="en-GB" sz="1350"/>
              </a:p>
            </p:txBody>
          </p:sp>
          <p:sp>
            <p:nvSpPr>
              <p:cNvPr id="60438" name="Rectangle 22"/>
              <p:cNvSpPr>
                <a:spLocks noChangeArrowheads="1"/>
              </p:cNvSpPr>
              <p:nvPr/>
            </p:nvSpPr>
            <p:spPr bwMode="auto">
              <a:xfrm>
                <a:off x="984" y="3285"/>
                <a:ext cx="166" cy="363"/>
              </a:xfrm>
              <a:prstGeom prst="rect">
                <a:avLst/>
              </a:prstGeom>
              <a:grpFill/>
              <a:ln>
                <a:noFill/>
              </a:ln>
              <a:effectLst/>
            </p:spPr>
            <p:txBody>
              <a:bodyPr wrap="none" anchor="ctr"/>
              <a:lstStyle/>
              <a:p>
                <a:pPr>
                  <a:defRPr/>
                </a:pPr>
                <a:endParaRPr lang="en-GB" sz="1350"/>
              </a:p>
            </p:txBody>
          </p:sp>
          <p:sp>
            <p:nvSpPr>
              <p:cNvPr id="60439" name="AutoShape 23"/>
              <p:cNvSpPr>
                <a:spLocks noChangeArrowheads="1"/>
              </p:cNvSpPr>
              <p:nvPr/>
            </p:nvSpPr>
            <p:spPr bwMode="auto">
              <a:xfrm>
                <a:off x="971" y="3253"/>
                <a:ext cx="193" cy="137"/>
              </a:xfrm>
              <a:prstGeom prst="roundRect">
                <a:avLst>
                  <a:gd name="adj" fmla="val 16667"/>
                </a:avLst>
              </a:prstGeom>
              <a:grpFill/>
              <a:ln>
                <a:noFill/>
              </a:ln>
              <a:effectLst/>
            </p:spPr>
            <p:txBody>
              <a:bodyPr wrap="none" anchor="ctr"/>
              <a:lstStyle/>
              <a:p>
                <a:pPr>
                  <a:defRPr/>
                </a:pPr>
                <a:endParaRPr lang="en-GB" sz="1350"/>
              </a:p>
            </p:txBody>
          </p:sp>
        </p:grpSp>
        <p:grpSp>
          <p:nvGrpSpPr>
            <p:cNvPr id="6" name="Group 24"/>
            <p:cNvGrpSpPr>
              <a:grpSpLocks/>
            </p:cNvGrpSpPr>
            <p:nvPr/>
          </p:nvGrpSpPr>
          <p:grpSpPr bwMode="auto">
            <a:xfrm>
              <a:off x="3188" y="2053"/>
              <a:ext cx="265" cy="515"/>
              <a:chOff x="1181" y="3095"/>
              <a:chExt cx="318" cy="690"/>
            </a:xfrm>
            <a:solidFill>
              <a:srgbClr val="7030A0"/>
            </a:solidFill>
          </p:grpSpPr>
          <p:sp>
            <p:nvSpPr>
              <p:cNvPr id="60441" name="AutoShape 25"/>
              <p:cNvSpPr>
                <a:spLocks noChangeArrowheads="1"/>
              </p:cNvSpPr>
              <p:nvPr/>
            </p:nvSpPr>
            <p:spPr bwMode="auto">
              <a:xfrm>
                <a:off x="1181" y="3286"/>
                <a:ext cx="318" cy="317"/>
              </a:xfrm>
              <a:prstGeom prst="triangle">
                <a:avLst>
                  <a:gd name="adj" fmla="val 50000"/>
                </a:avLst>
              </a:prstGeom>
              <a:grpFill/>
              <a:ln>
                <a:noFill/>
              </a:ln>
              <a:effectLst/>
            </p:spPr>
            <p:txBody>
              <a:bodyPr wrap="none" anchor="ctr"/>
              <a:lstStyle/>
              <a:p>
                <a:pPr>
                  <a:defRPr/>
                </a:pPr>
                <a:endParaRPr lang="en-GB" sz="1350"/>
              </a:p>
            </p:txBody>
          </p:sp>
          <p:sp>
            <p:nvSpPr>
              <p:cNvPr id="60442" name="Rectangle 26"/>
              <p:cNvSpPr>
                <a:spLocks noChangeArrowheads="1"/>
              </p:cNvSpPr>
              <p:nvPr/>
            </p:nvSpPr>
            <p:spPr bwMode="auto">
              <a:xfrm>
                <a:off x="1255" y="3513"/>
                <a:ext cx="68" cy="272"/>
              </a:xfrm>
              <a:prstGeom prst="rect">
                <a:avLst/>
              </a:prstGeom>
              <a:grpFill/>
              <a:ln>
                <a:noFill/>
              </a:ln>
              <a:effectLst/>
            </p:spPr>
            <p:txBody>
              <a:bodyPr wrap="none" anchor="ctr"/>
              <a:lstStyle/>
              <a:p>
                <a:pPr>
                  <a:defRPr/>
                </a:pPr>
                <a:endParaRPr lang="en-GB" sz="1350"/>
              </a:p>
            </p:txBody>
          </p:sp>
          <p:sp>
            <p:nvSpPr>
              <p:cNvPr id="60443" name="Rectangle 27"/>
              <p:cNvSpPr>
                <a:spLocks noChangeArrowheads="1"/>
              </p:cNvSpPr>
              <p:nvPr/>
            </p:nvSpPr>
            <p:spPr bwMode="auto">
              <a:xfrm>
                <a:off x="1344" y="3513"/>
                <a:ext cx="68" cy="272"/>
              </a:xfrm>
              <a:prstGeom prst="rect">
                <a:avLst/>
              </a:prstGeom>
              <a:grpFill/>
              <a:ln>
                <a:noFill/>
              </a:ln>
              <a:effectLst/>
            </p:spPr>
            <p:txBody>
              <a:bodyPr wrap="none" anchor="ctr"/>
              <a:lstStyle/>
              <a:p>
                <a:pPr>
                  <a:defRPr/>
                </a:pPr>
                <a:endParaRPr lang="en-GB" sz="1350"/>
              </a:p>
            </p:txBody>
          </p:sp>
          <p:sp>
            <p:nvSpPr>
              <p:cNvPr id="60444" name="AutoShape 28"/>
              <p:cNvSpPr>
                <a:spLocks noChangeArrowheads="1"/>
              </p:cNvSpPr>
              <p:nvPr/>
            </p:nvSpPr>
            <p:spPr bwMode="auto">
              <a:xfrm>
                <a:off x="1270" y="3273"/>
                <a:ext cx="137" cy="198"/>
              </a:xfrm>
              <a:prstGeom prst="roundRect">
                <a:avLst>
                  <a:gd name="adj" fmla="val 16667"/>
                </a:avLst>
              </a:prstGeom>
              <a:grpFill/>
              <a:ln>
                <a:noFill/>
              </a:ln>
              <a:effectLst/>
            </p:spPr>
            <p:txBody>
              <a:bodyPr wrap="none" anchor="ctr"/>
              <a:lstStyle/>
              <a:p>
                <a:pPr>
                  <a:defRPr/>
                </a:pPr>
                <a:endParaRPr lang="en-GB" sz="1350"/>
              </a:p>
            </p:txBody>
          </p:sp>
          <p:sp>
            <p:nvSpPr>
              <p:cNvPr id="60445" name="Oval 29"/>
              <p:cNvSpPr>
                <a:spLocks noChangeArrowheads="1"/>
              </p:cNvSpPr>
              <p:nvPr/>
            </p:nvSpPr>
            <p:spPr bwMode="auto">
              <a:xfrm>
                <a:off x="1262" y="3095"/>
                <a:ext cx="149" cy="162"/>
              </a:xfrm>
              <a:prstGeom prst="ellipse">
                <a:avLst/>
              </a:prstGeom>
              <a:grpFill/>
              <a:ln>
                <a:noFill/>
              </a:ln>
              <a:effectLst/>
            </p:spPr>
            <p:txBody>
              <a:bodyPr wrap="none" anchor="ctr"/>
              <a:lstStyle/>
              <a:p>
                <a:pPr>
                  <a:defRPr/>
                </a:pPr>
                <a:endParaRPr lang="en-GB" sz="1350"/>
              </a:p>
            </p:txBody>
          </p:sp>
        </p:grpSp>
        <p:sp>
          <p:nvSpPr>
            <p:cNvPr id="60446" name="Oval 30"/>
            <p:cNvSpPr>
              <a:spLocks noChangeArrowheads="1"/>
            </p:cNvSpPr>
            <p:nvPr/>
          </p:nvSpPr>
          <p:spPr bwMode="auto">
            <a:xfrm>
              <a:off x="1246" y="760"/>
              <a:ext cx="1725" cy="417"/>
            </a:xfrm>
            <a:prstGeom prst="ellipse">
              <a:avLst/>
            </a:prstGeom>
            <a:solidFill>
              <a:schemeClr val="bg2">
                <a:lumMod val="90000"/>
                <a:alpha val="60001"/>
              </a:schemeClr>
            </a:solidFill>
            <a:ln>
              <a:noFill/>
            </a:ln>
            <a:effectLst/>
          </p:spPr>
          <p:txBody>
            <a:bodyPr wrap="none" anchor="ctr"/>
            <a:lstStyle/>
            <a:p>
              <a:pPr algn="ctr">
                <a:defRPr/>
              </a:pPr>
              <a:r>
                <a:rPr lang="en-GB" sz="1050"/>
                <a:t>No parent in the family is working</a:t>
              </a:r>
            </a:p>
          </p:txBody>
        </p:sp>
        <p:sp>
          <p:nvSpPr>
            <p:cNvPr id="60447" name="Oval 31"/>
            <p:cNvSpPr>
              <a:spLocks noChangeArrowheads="1"/>
            </p:cNvSpPr>
            <p:nvPr/>
          </p:nvSpPr>
          <p:spPr bwMode="auto">
            <a:xfrm>
              <a:off x="701" y="1162"/>
              <a:ext cx="1725" cy="417"/>
            </a:xfrm>
            <a:prstGeom prst="ellipse">
              <a:avLst/>
            </a:prstGeom>
            <a:solidFill>
              <a:schemeClr val="bg2">
                <a:lumMod val="90000"/>
                <a:alpha val="60001"/>
              </a:schemeClr>
            </a:solidFill>
            <a:ln>
              <a:noFill/>
            </a:ln>
            <a:effectLst/>
          </p:spPr>
          <p:txBody>
            <a:bodyPr wrap="none" anchor="ctr"/>
            <a:lstStyle/>
            <a:p>
              <a:pPr algn="ctr">
                <a:defRPr/>
              </a:pPr>
              <a:r>
                <a:rPr lang="en-GB" sz="1050"/>
                <a:t>Family lives in poor-quality</a:t>
              </a:r>
            </a:p>
            <a:p>
              <a:pPr algn="ctr">
                <a:defRPr/>
              </a:pPr>
              <a:r>
                <a:rPr lang="en-GB" sz="1050"/>
                <a:t> or overcrowded housing</a:t>
              </a:r>
            </a:p>
          </p:txBody>
        </p:sp>
        <p:sp>
          <p:nvSpPr>
            <p:cNvPr id="60448" name="Oval 32"/>
            <p:cNvSpPr>
              <a:spLocks noChangeArrowheads="1"/>
            </p:cNvSpPr>
            <p:nvPr/>
          </p:nvSpPr>
          <p:spPr bwMode="auto">
            <a:xfrm>
              <a:off x="339" y="1570"/>
              <a:ext cx="1725" cy="417"/>
            </a:xfrm>
            <a:prstGeom prst="ellipse">
              <a:avLst/>
            </a:prstGeom>
            <a:solidFill>
              <a:schemeClr val="bg2">
                <a:lumMod val="90000"/>
                <a:alpha val="60001"/>
              </a:schemeClr>
            </a:solidFill>
            <a:ln>
              <a:noFill/>
            </a:ln>
            <a:effectLst/>
          </p:spPr>
          <p:txBody>
            <a:bodyPr wrap="none" anchor="ctr"/>
            <a:lstStyle/>
            <a:p>
              <a:pPr algn="ctr">
                <a:defRPr/>
              </a:pPr>
              <a:r>
                <a:rPr lang="en-GB" sz="1050"/>
                <a:t>No parent has any qualifications</a:t>
              </a:r>
            </a:p>
          </p:txBody>
        </p:sp>
        <p:sp>
          <p:nvSpPr>
            <p:cNvPr id="60449" name="Oval 33"/>
            <p:cNvSpPr>
              <a:spLocks noChangeArrowheads="1"/>
            </p:cNvSpPr>
            <p:nvPr/>
          </p:nvSpPr>
          <p:spPr bwMode="auto">
            <a:xfrm>
              <a:off x="293" y="2387"/>
              <a:ext cx="1725" cy="417"/>
            </a:xfrm>
            <a:prstGeom prst="ellipse">
              <a:avLst/>
            </a:prstGeom>
            <a:solidFill>
              <a:schemeClr val="bg2">
                <a:lumMod val="90000"/>
                <a:alpha val="60001"/>
              </a:schemeClr>
            </a:solidFill>
            <a:ln>
              <a:noFill/>
            </a:ln>
            <a:effectLst/>
          </p:spPr>
          <p:txBody>
            <a:bodyPr wrap="none" anchor="ctr"/>
            <a:lstStyle/>
            <a:p>
              <a:pPr algn="ctr">
                <a:defRPr/>
              </a:pPr>
              <a:r>
                <a:rPr lang="en-GB" sz="900"/>
                <a:t>At least one parent has a long-standing </a:t>
              </a:r>
            </a:p>
            <a:p>
              <a:pPr algn="ctr">
                <a:defRPr/>
              </a:pPr>
              <a:r>
                <a:rPr lang="en-GB" sz="900"/>
                <a:t>limiting illness, disability or infirmity</a:t>
              </a:r>
            </a:p>
          </p:txBody>
        </p:sp>
        <p:sp>
          <p:nvSpPr>
            <p:cNvPr id="60450" name="Oval 34"/>
            <p:cNvSpPr>
              <a:spLocks noChangeArrowheads="1"/>
            </p:cNvSpPr>
            <p:nvPr/>
          </p:nvSpPr>
          <p:spPr bwMode="auto">
            <a:xfrm>
              <a:off x="1246" y="3194"/>
              <a:ext cx="1725" cy="417"/>
            </a:xfrm>
            <a:prstGeom prst="ellipse">
              <a:avLst/>
            </a:prstGeom>
            <a:solidFill>
              <a:schemeClr val="bg2">
                <a:lumMod val="90000"/>
                <a:alpha val="60001"/>
              </a:schemeClr>
            </a:solidFill>
            <a:ln>
              <a:noFill/>
            </a:ln>
            <a:effectLst/>
          </p:spPr>
          <p:txBody>
            <a:bodyPr wrap="none" anchor="ctr"/>
            <a:lstStyle/>
            <a:p>
              <a:pPr algn="ctr">
                <a:defRPr/>
              </a:pPr>
              <a:r>
                <a:rPr lang="en-GB" sz="1050"/>
                <a:t>Family cannot afford a number </a:t>
              </a:r>
            </a:p>
            <a:p>
              <a:pPr algn="ctr">
                <a:defRPr/>
              </a:pPr>
              <a:r>
                <a:rPr lang="en-GB" sz="1050"/>
                <a:t>of food and clothing items</a:t>
              </a:r>
            </a:p>
          </p:txBody>
        </p:sp>
        <p:sp>
          <p:nvSpPr>
            <p:cNvPr id="60451" name="Oval 35"/>
            <p:cNvSpPr>
              <a:spLocks noChangeArrowheads="1"/>
            </p:cNvSpPr>
            <p:nvPr/>
          </p:nvSpPr>
          <p:spPr bwMode="auto">
            <a:xfrm>
              <a:off x="701" y="2795"/>
              <a:ext cx="1725" cy="417"/>
            </a:xfrm>
            <a:prstGeom prst="ellipse">
              <a:avLst/>
            </a:prstGeom>
            <a:solidFill>
              <a:schemeClr val="bg2">
                <a:lumMod val="90000"/>
                <a:alpha val="60001"/>
              </a:schemeClr>
            </a:solidFill>
            <a:ln>
              <a:noFill/>
            </a:ln>
            <a:effectLst/>
          </p:spPr>
          <p:txBody>
            <a:bodyPr wrap="none" anchor="ctr"/>
            <a:lstStyle/>
            <a:p>
              <a:pPr algn="ctr">
                <a:defRPr/>
              </a:pPr>
              <a:r>
                <a:rPr lang="en-GB" sz="1050"/>
                <a:t>Family has low income </a:t>
              </a:r>
            </a:p>
            <a:p>
              <a:pPr algn="ctr">
                <a:defRPr/>
              </a:pPr>
              <a:r>
                <a:rPr lang="en-GB" sz="1050"/>
                <a:t>(below 60% of the median)</a:t>
              </a:r>
            </a:p>
          </p:txBody>
        </p:sp>
        <p:sp>
          <p:nvSpPr>
            <p:cNvPr id="69647" name="Oval 36"/>
            <p:cNvSpPr>
              <a:spLocks noChangeArrowheads="1"/>
            </p:cNvSpPr>
            <p:nvPr/>
          </p:nvSpPr>
          <p:spPr bwMode="auto">
            <a:xfrm>
              <a:off x="2968" y="754"/>
              <a:ext cx="1725" cy="417"/>
            </a:xfrm>
            <a:prstGeom prst="ellipse">
              <a:avLst/>
            </a:prstGeom>
            <a:solidFill>
              <a:srgbClr val="CC66FF">
                <a:alpha val="59999"/>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sz="1050"/>
                <a:t>Poor parenting</a:t>
              </a:r>
            </a:p>
          </p:txBody>
        </p:sp>
        <p:sp>
          <p:nvSpPr>
            <p:cNvPr id="69648" name="Oval 37"/>
            <p:cNvSpPr>
              <a:spLocks noChangeArrowheads="1"/>
            </p:cNvSpPr>
            <p:nvPr/>
          </p:nvSpPr>
          <p:spPr bwMode="auto">
            <a:xfrm>
              <a:off x="3332" y="1162"/>
              <a:ext cx="1725" cy="417"/>
            </a:xfrm>
            <a:prstGeom prst="ellipse">
              <a:avLst/>
            </a:prstGeom>
            <a:solidFill>
              <a:srgbClr val="CC66FF">
                <a:alpha val="59999"/>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sz="1050"/>
                <a:t>Truancy, exclusion or low </a:t>
              </a:r>
            </a:p>
            <a:p>
              <a:pPr algn="ctr"/>
              <a:r>
                <a:rPr lang="en-GB" altLang="en-US" sz="1050"/>
                <a:t>educational attainment</a:t>
              </a:r>
            </a:p>
          </p:txBody>
        </p:sp>
        <p:sp>
          <p:nvSpPr>
            <p:cNvPr id="69649" name="Oval 38"/>
            <p:cNvSpPr>
              <a:spLocks noChangeArrowheads="1"/>
            </p:cNvSpPr>
            <p:nvPr/>
          </p:nvSpPr>
          <p:spPr bwMode="auto">
            <a:xfrm>
              <a:off x="3604" y="1570"/>
              <a:ext cx="1725" cy="417"/>
            </a:xfrm>
            <a:prstGeom prst="ellipse">
              <a:avLst/>
            </a:prstGeom>
            <a:solidFill>
              <a:srgbClr val="CC66FF">
                <a:alpha val="59999"/>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sz="1050"/>
                <a:t>Family in debt</a:t>
              </a:r>
            </a:p>
          </p:txBody>
        </p:sp>
        <p:sp>
          <p:nvSpPr>
            <p:cNvPr id="69650" name="Oval 39"/>
            <p:cNvSpPr>
              <a:spLocks noChangeArrowheads="1"/>
            </p:cNvSpPr>
            <p:nvPr/>
          </p:nvSpPr>
          <p:spPr bwMode="auto">
            <a:xfrm>
              <a:off x="3877" y="1978"/>
              <a:ext cx="1725" cy="417"/>
            </a:xfrm>
            <a:prstGeom prst="ellipse">
              <a:avLst/>
            </a:prstGeom>
            <a:solidFill>
              <a:srgbClr val="CC66FF">
                <a:alpha val="59999"/>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sz="1050"/>
                <a:t>Drugs or alcohol misuse</a:t>
              </a:r>
            </a:p>
          </p:txBody>
        </p:sp>
        <p:sp>
          <p:nvSpPr>
            <p:cNvPr id="69651" name="Oval 40"/>
            <p:cNvSpPr>
              <a:spLocks noChangeArrowheads="1"/>
            </p:cNvSpPr>
            <p:nvPr/>
          </p:nvSpPr>
          <p:spPr bwMode="auto">
            <a:xfrm>
              <a:off x="3604" y="2387"/>
              <a:ext cx="1725" cy="417"/>
            </a:xfrm>
            <a:prstGeom prst="ellipse">
              <a:avLst/>
            </a:prstGeom>
            <a:solidFill>
              <a:srgbClr val="CC66FF">
                <a:alpha val="59999"/>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sz="1050"/>
                <a:t>Marriage, relationship </a:t>
              </a:r>
            </a:p>
            <a:p>
              <a:pPr algn="ctr"/>
              <a:r>
                <a:rPr lang="en-GB" altLang="en-US" sz="1050"/>
                <a:t>or family breakdown</a:t>
              </a:r>
            </a:p>
          </p:txBody>
        </p:sp>
        <p:sp>
          <p:nvSpPr>
            <p:cNvPr id="69652" name="Oval 41"/>
            <p:cNvSpPr>
              <a:spLocks noChangeArrowheads="1"/>
            </p:cNvSpPr>
            <p:nvPr/>
          </p:nvSpPr>
          <p:spPr bwMode="auto">
            <a:xfrm>
              <a:off x="3287" y="2795"/>
              <a:ext cx="1725" cy="417"/>
            </a:xfrm>
            <a:prstGeom prst="ellipse">
              <a:avLst/>
            </a:prstGeom>
            <a:solidFill>
              <a:srgbClr val="CC66FF">
                <a:alpha val="59999"/>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sz="1050"/>
                <a:t>Domestic violence</a:t>
              </a:r>
            </a:p>
          </p:txBody>
        </p:sp>
        <p:sp>
          <p:nvSpPr>
            <p:cNvPr id="69653" name="Oval 42"/>
            <p:cNvSpPr>
              <a:spLocks noChangeArrowheads="1"/>
            </p:cNvSpPr>
            <p:nvPr/>
          </p:nvSpPr>
          <p:spPr bwMode="auto">
            <a:xfrm>
              <a:off x="2968" y="3203"/>
              <a:ext cx="1725" cy="417"/>
            </a:xfrm>
            <a:prstGeom prst="ellipse">
              <a:avLst/>
            </a:prstGeom>
            <a:solidFill>
              <a:srgbClr val="CC66FF">
                <a:alpha val="59999"/>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sz="1050"/>
                <a:t>Child protection issues</a:t>
              </a:r>
            </a:p>
          </p:txBody>
        </p:sp>
        <p:sp>
          <p:nvSpPr>
            <p:cNvPr id="69654" name="Text Box 43"/>
            <p:cNvSpPr txBox="1">
              <a:spLocks noChangeArrowheads="1"/>
            </p:cNvSpPr>
            <p:nvPr/>
          </p:nvSpPr>
          <p:spPr bwMode="auto">
            <a:xfrm>
              <a:off x="2111" y="3748"/>
              <a:ext cx="3649"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GB" altLang="en-US" sz="750"/>
                <a:t>Risk factors attributed to families with 5 or more disadvantages (from) Families At Risk: Background on families with multiple  disadvantages, Social Exclusion Taskforce Research Report, 2007 </a:t>
              </a:r>
            </a:p>
          </p:txBody>
        </p:sp>
        <p:sp>
          <p:nvSpPr>
            <p:cNvPr id="69655" name="Rectangle 44"/>
            <p:cNvSpPr>
              <a:spLocks noChangeArrowheads="1"/>
            </p:cNvSpPr>
            <p:nvPr/>
          </p:nvSpPr>
          <p:spPr bwMode="auto">
            <a:xfrm>
              <a:off x="2111" y="4020"/>
              <a:ext cx="347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GB" altLang="en-US" sz="750"/>
                <a:t>Additional risk factors from families supported through family intervention (NatCen, Mar 2010).</a:t>
              </a:r>
            </a:p>
          </p:txBody>
        </p:sp>
        <p:sp>
          <p:nvSpPr>
            <p:cNvPr id="60461" name="Rectangle 45"/>
            <p:cNvSpPr>
              <a:spLocks noChangeArrowheads="1"/>
            </p:cNvSpPr>
            <p:nvPr/>
          </p:nvSpPr>
          <p:spPr bwMode="auto">
            <a:xfrm>
              <a:off x="1927" y="3823"/>
              <a:ext cx="94" cy="99"/>
            </a:xfrm>
            <a:prstGeom prst="rect">
              <a:avLst/>
            </a:prstGeom>
            <a:solidFill>
              <a:schemeClr val="bg2">
                <a:lumMod val="90000"/>
                <a:alpha val="60001"/>
              </a:schemeClr>
            </a:solidFill>
            <a:ln w="9525" algn="ctr">
              <a:solidFill>
                <a:schemeClr val="tx1"/>
              </a:solidFill>
              <a:miter lim="800000"/>
              <a:headEnd/>
              <a:tailEnd/>
            </a:ln>
            <a:effectLst/>
          </p:spPr>
          <p:txBody>
            <a:bodyPr wrap="none" anchor="ctr"/>
            <a:lstStyle/>
            <a:p>
              <a:pPr>
                <a:defRPr/>
              </a:pPr>
              <a:endParaRPr lang="en-GB" sz="1350"/>
            </a:p>
          </p:txBody>
        </p:sp>
        <p:sp>
          <p:nvSpPr>
            <p:cNvPr id="69657" name="Rectangle 46"/>
            <p:cNvSpPr>
              <a:spLocks noChangeArrowheads="1"/>
            </p:cNvSpPr>
            <p:nvPr/>
          </p:nvSpPr>
          <p:spPr bwMode="auto">
            <a:xfrm>
              <a:off x="1927" y="4048"/>
              <a:ext cx="94" cy="99"/>
            </a:xfrm>
            <a:prstGeom prst="rect">
              <a:avLst/>
            </a:prstGeom>
            <a:solidFill>
              <a:srgbClr val="CC66FF">
                <a:alpha val="59999"/>
              </a:srgbClr>
            </a:solidFill>
            <a:ln w="9525" algn="ctr">
              <a:solidFill>
                <a:schemeClr val="tx1"/>
              </a:solidFill>
              <a:miter lim="800000"/>
              <a:headEnd/>
              <a:tailEnd/>
            </a:ln>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en-US" altLang="en-US" sz="1350"/>
            </a:p>
          </p:txBody>
        </p:sp>
        <p:grpSp>
          <p:nvGrpSpPr>
            <p:cNvPr id="69658" name="Group 54"/>
            <p:cNvGrpSpPr>
              <a:grpSpLocks/>
            </p:cNvGrpSpPr>
            <p:nvPr/>
          </p:nvGrpSpPr>
          <p:grpSpPr bwMode="auto">
            <a:xfrm>
              <a:off x="1156" y="1162"/>
              <a:ext cx="3364" cy="2095"/>
              <a:chOff x="1834830" y="1844824"/>
              <a:chExt cx="5341411" cy="3326283"/>
            </a:xfrm>
          </p:grpSpPr>
          <p:sp>
            <p:nvSpPr>
              <p:cNvPr id="69660" name="Oval 3"/>
              <p:cNvSpPr>
                <a:spLocks noChangeArrowheads="1"/>
              </p:cNvSpPr>
              <p:nvPr/>
            </p:nvSpPr>
            <p:spPr bwMode="auto">
              <a:xfrm>
                <a:off x="3131840" y="1844824"/>
                <a:ext cx="2808287" cy="661987"/>
              </a:xfrm>
              <a:prstGeom prst="ellipse">
                <a:avLst/>
              </a:prstGeom>
              <a:solidFill>
                <a:srgbClr val="FFFF00">
                  <a:alpha val="59999"/>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sz="1050"/>
                  <a:t>Child Behavioural Problems</a:t>
                </a:r>
              </a:p>
            </p:txBody>
          </p:sp>
          <p:sp>
            <p:nvSpPr>
              <p:cNvPr id="69661" name="Oval 3"/>
              <p:cNvSpPr>
                <a:spLocks noChangeArrowheads="1"/>
              </p:cNvSpPr>
              <p:nvPr/>
            </p:nvSpPr>
            <p:spPr bwMode="auto">
              <a:xfrm>
                <a:off x="4860032" y="2852936"/>
                <a:ext cx="2316209" cy="661987"/>
              </a:xfrm>
              <a:prstGeom prst="ellipse">
                <a:avLst/>
              </a:prstGeom>
              <a:solidFill>
                <a:srgbClr val="FFFF00">
                  <a:alpha val="59999"/>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sz="1050"/>
                  <a:t>Child Substance abuse problems</a:t>
                </a:r>
              </a:p>
            </p:txBody>
          </p:sp>
          <p:sp>
            <p:nvSpPr>
              <p:cNvPr id="69662" name="Oval 3"/>
              <p:cNvSpPr>
                <a:spLocks noChangeArrowheads="1"/>
              </p:cNvSpPr>
              <p:nvPr/>
            </p:nvSpPr>
            <p:spPr bwMode="auto">
              <a:xfrm>
                <a:off x="3275856" y="4509120"/>
                <a:ext cx="2808287" cy="661987"/>
              </a:xfrm>
              <a:prstGeom prst="ellipse">
                <a:avLst/>
              </a:prstGeom>
              <a:solidFill>
                <a:srgbClr val="FFFF00">
                  <a:alpha val="59999"/>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sz="1050"/>
                  <a:t>Teenage Parent(s)</a:t>
                </a:r>
              </a:p>
            </p:txBody>
          </p:sp>
          <p:sp>
            <p:nvSpPr>
              <p:cNvPr id="69663" name="Oval 3"/>
              <p:cNvSpPr>
                <a:spLocks noChangeArrowheads="1"/>
              </p:cNvSpPr>
              <p:nvPr/>
            </p:nvSpPr>
            <p:spPr bwMode="auto">
              <a:xfrm>
                <a:off x="2411760" y="3933056"/>
                <a:ext cx="2808287" cy="661987"/>
              </a:xfrm>
              <a:prstGeom prst="ellipse">
                <a:avLst/>
              </a:prstGeom>
              <a:solidFill>
                <a:srgbClr val="FFFF00">
                  <a:alpha val="59999"/>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sz="1050"/>
                  <a:t>NEET</a:t>
                </a:r>
              </a:p>
            </p:txBody>
          </p:sp>
          <p:sp>
            <p:nvSpPr>
              <p:cNvPr id="69664" name="Oval 3"/>
              <p:cNvSpPr>
                <a:spLocks noChangeArrowheads="1"/>
              </p:cNvSpPr>
              <p:nvPr/>
            </p:nvSpPr>
            <p:spPr bwMode="auto">
              <a:xfrm>
                <a:off x="1834830" y="2852936"/>
                <a:ext cx="2305097" cy="661987"/>
              </a:xfrm>
              <a:prstGeom prst="ellipse">
                <a:avLst/>
              </a:prstGeom>
              <a:solidFill>
                <a:srgbClr val="FFFF00">
                  <a:alpha val="59999"/>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sz="1050"/>
                  <a:t>Child is a carer</a:t>
                </a:r>
              </a:p>
            </p:txBody>
          </p:sp>
          <p:sp>
            <p:nvSpPr>
              <p:cNvPr id="69665" name="Oval 3"/>
              <p:cNvSpPr>
                <a:spLocks noChangeArrowheads="1"/>
              </p:cNvSpPr>
              <p:nvPr/>
            </p:nvSpPr>
            <p:spPr bwMode="auto">
              <a:xfrm>
                <a:off x="3851920" y="2348880"/>
                <a:ext cx="2808287" cy="661987"/>
              </a:xfrm>
              <a:prstGeom prst="ellipse">
                <a:avLst/>
              </a:prstGeom>
              <a:solidFill>
                <a:srgbClr val="FFFF00">
                  <a:alpha val="59999"/>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sz="1050"/>
                  <a:t>Limited support network</a:t>
                </a:r>
              </a:p>
            </p:txBody>
          </p:sp>
          <p:sp>
            <p:nvSpPr>
              <p:cNvPr id="69666" name="Oval 3"/>
              <p:cNvSpPr>
                <a:spLocks noChangeArrowheads="1"/>
              </p:cNvSpPr>
              <p:nvPr/>
            </p:nvSpPr>
            <p:spPr bwMode="auto">
              <a:xfrm>
                <a:off x="2122889" y="3356992"/>
                <a:ext cx="2233061" cy="661987"/>
              </a:xfrm>
              <a:prstGeom prst="ellipse">
                <a:avLst/>
              </a:prstGeom>
              <a:solidFill>
                <a:srgbClr val="FFFF00">
                  <a:alpha val="59999"/>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sz="1050"/>
                  <a:t>Adult with learning difficulties</a:t>
                </a:r>
              </a:p>
            </p:txBody>
          </p:sp>
          <p:sp>
            <p:nvSpPr>
              <p:cNvPr id="69667" name="Oval 3"/>
              <p:cNvSpPr>
                <a:spLocks noChangeArrowheads="1"/>
              </p:cNvSpPr>
              <p:nvPr/>
            </p:nvSpPr>
            <p:spPr bwMode="auto">
              <a:xfrm>
                <a:off x="4644008" y="3356992"/>
                <a:ext cx="2316209" cy="661987"/>
              </a:xfrm>
              <a:prstGeom prst="ellipse">
                <a:avLst/>
              </a:prstGeom>
              <a:solidFill>
                <a:srgbClr val="FFFF00">
                  <a:alpha val="59999"/>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sz="1050"/>
                  <a:t>Communications problems</a:t>
                </a:r>
              </a:p>
            </p:txBody>
          </p:sp>
          <p:sp>
            <p:nvSpPr>
              <p:cNvPr id="57" name="Oval 3"/>
              <p:cNvSpPr>
                <a:spLocks noChangeArrowheads="1"/>
              </p:cNvSpPr>
              <p:nvPr/>
            </p:nvSpPr>
            <p:spPr bwMode="auto">
              <a:xfrm>
                <a:off x="4796432" y="3548968"/>
                <a:ext cx="1863775" cy="598849"/>
              </a:xfrm>
              <a:prstGeom prst="ellipse">
                <a:avLst/>
              </a:prstGeom>
              <a:solidFill>
                <a:srgbClr val="FFFF00">
                  <a:alpha val="59999"/>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endParaRPr lang="en-GB" altLang="en-US" sz="1050"/>
              </a:p>
            </p:txBody>
          </p:sp>
        </p:grpSp>
        <p:sp>
          <p:nvSpPr>
            <p:cNvPr id="55" name="Oval 30"/>
            <p:cNvSpPr>
              <a:spLocks noChangeArrowheads="1"/>
            </p:cNvSpPr>
            <p:nvPr/>
          </p:nvSpPr>
          <p:spPr bwMode="auto">
            <a:xfrm>
              <a:off x="2083" y="439"/>
              <a:ext cx="1725" cy="417"/>
            </a:xfrm>
            <a:prstGeom prst="ellipse">
              <a:avLst/>
            </a:prstGeom>
            <a:solidFill>
              <a:schemeClr val="bg2">
                <a:lumMod val="90000"/>
                <a:alpha val="60001"/>
              </a:schemeClr>
            </a:solidFill>
            <a:ln>
              <a:noFill/>
            </a:ln>
            <a:effectLst/>
          </p:spPr>
          <p:txBody>
            <a:bodyPr wrap="none" anchor="ctr"/>
            <a:lstStyle/>
            <a:p>
              <a:pPr algn="ctr">
                <a:defRPr/>
              </a:pPr>
              <a:r>
                <a:rPr lang="en-GB" sz="1050"/>
                <a:t>Involvement in crime/ASB</a:t>
              </a:r>
            </a:p>
          </p:txBody>
        </p:sp>
      </p:grpSp>
      <p:sp>
        <p:nvSpPr>
          <p:cNvPr id="69634" name="Text Box 37"/>
          <p:cNvSpPr txBox="1">
            <a:spLocks noChangeArrowheads="1"/>
          </p:cNvSpPr>
          <p:nvPr/>
        </p:nvSpPr>
        <p:spPr bwMode="auto">
          <a:xfrm>
            <a:off x="701660" y="857250"/>
            <a:ext cx="333229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GB" altLang="en-US" sz="2400" b="1">
                <a:solidFill>
                  <a:srgbClr val="7030A0"/>
                </a:solidFill>
                <a:latin typeface="Calibri" panose="020F0502020204030204" pitchFamily="34" charset="0"/>
              </a:rPr>
              <a:t>Troubled Family Risk Factors</a:t>
            </a:r>
          </a:p>
        </p:txBody>
      </p:sp>
      <p:sp>
        <p:nvSpPr>
          <p:cNvPr id="56" name="Slide Number Placeholder 55"/>
          <p:cNvSpPr>
            <a:spLocks noGrp="1"/>
          </p:cNvSpPr>
          <p:nvPr>
            <p:ph type="sldNum" sz="quarter" idx="12"/>
          </p:nvPr>
        </p:nvSpPr>
        <p:spPr/>
        <p:txBody>
          <a:bodyPr/>
          <a:lstStyle>
            <a:lvl1pPr>
              <a:defRPr>
                <a:solidFill>
                  <a:schemeClr val="tx1"/>
                </a:solidFill>
                <a:latin typeface="Arial" panose="020B0604020202020204" pitchFamily="34" charset="0"/>
              </a:defRPr>
            </a:lvl1pPr>
            <a:lvl2pPr marL="557213" indent="-214313">
              <a:defRPr>
                <a:solidFill>
                  <a:schemeClr val="tx1"/>
                </a:solidFill>
                <a:latin typeface="Arial" panose="020B0604020202020204" pitchFamily="34" charset="0"/>
              </a:defRPr>
            </a:lvl2pPr>
            <a:lvl3pPr marL="857250" indent="-171450">
              <a:defRPr>
                <a:solidFill>
                  <a:schemeClr val="tx1"/>
                </a:solidFill>
                <a:latin typeface="Arial" panose="020B0604020202020204" pitchFamily="34" charset="0"/>
              </a:defRPr>
            </a:lvl3pPr>
            <a:lvl4pPr marL="1200150" indent="-171450">
              <a:defRPr>
                <a:solidFill>
                  <a:schemeClr val="tx1"/>
                </a:solidFill>
                <a:latin typeface="Arial" panose="020B0604020202020204" pitchFamily="34" charset="0"/>
              </a:defRPr>
            </a:lvl4pPr>
            <a:lvl5pPr marL="1543050" indent="-171450">
              <a:defRPr>
                <a:solidFill>
                  <a:schemeClr val="tx1"/>
                </a:solidFill>
                <a:latin typeface="Arial" panose="020B0604020202020204" pitchFamily="34" charset="0"/>
              </a:defRPr>
            </a:lvl5pPr>
            <a:lvl6pPr marL="1885950" indent="-171450" fontAlgn="base">
              <a:spcBef>
                <a:spcPct val="0"/>
              </a:spcBef>
              <a:spcAft>
                <a:spcPct val="0"/>
              </a:spcAft>
              <a:defRPr>
                <a:solidFill>
                  <a:schemeClr val="tx1"/>
                </a:solidFill>
                <a:latin typeface="Arial" panose="020B0604020202020204" pitchFamily="34" charset="0"/>
              </a:defRPr>
            </a:lvl6pPr>
            <a:lvl7pPr marL="2228850" indent="-171450" fontAlgn="base">
              <a:spcBef>
                <a:spcPct val="0"/>
              </a:spcBef>
              <a:spcAft>
                <a:spcPct val="0"/>
              </a:spcAft>
              <a:defRPr>
                <a:solidFill>
                  <a:schemeClr val="tx1"/>
                </a:solidFill>
                <a:latin typeface="Arial" panose="020B0604020202020204" pitchFamily="34" charset="0"/>
              </a:defRPr>
            </a:lvl7pPr>
            <a:lvl8pPr marL="2571750" indent="-171450" fontAlgn="base">
              <a:spcBef>
                <a:spcPct val="0"/>
              </a:spcBef>
              <a:spcAft>
                <a:spcPct val="0"/>
              </a:spcAft>
              <a:defRPr>
                <a:solidFill>
                  <a:schemeClr val="tx1"/>
                </a:solidFill>
                <a:latin typeface="Arial" panose="020B0604020202020204" pitchFamily="34" charset="0"/>
              </a:defRPr>
            </a:lvl8pPr>
            <a:lvl9pPr marL="2914650" indent="-171450" fontAlgn="base">
              <a:spcBef>
                <a:spcPct val="0"/>
              </a:spcBef>
              <a:spcAft>
                <a:spcPct val="0"/>
              </a:spcAft>
              <a:defRPr>
                <a:solidFill>
                  <a:schemeClr val="tx1"/>
                </a:solidFill>
                <a:latin typeface="Arial" panose="020B0604020202020204" pitchFamily="34" charset="0"/>
              </a:defRPr>
            </a:lvl9pPr>
          </a:lstStyle>
          <a:p>
            <a:fld id="{C7351EBD-9833-432A-8D74-E9119A2621B5}" type="slidenum">
              <a:rPr lang="en-GB" altLang="en-US">
                <a:solidFill>
                  <a:srgbClr val="898989"/>
                </a:solidFill>
                <a:latin typeface="Calibri" panose="020F0502020204030204" pitchFamily="34" charset="0"/>
              </a:rPr>
              <a:pPr/>
              <a:t>35</a:t>
            </a:fld>
            <a:endParaRPr lang="en-GB" altLang="en-US">
              <a:solidFill>
                <a:srgbClr val="898989"/>
              </a:solidFill>
              <a:latin typeface="Calibri" panose="020F0502020204030204" pitchFamily="34" charset="0"/>
            </a:endParaRPr>
          </a:p>
        </p:txBody>
      </p:sp>
    </p:spTree>
    <p:extLst>
      <p:ext uri="{BB962C8B-B14F-4D97-AF65-F5344CB8AC3E}">
        <p14:creationId xmlns:p14="http://schemas.microsoft.com/office/powerpoint/2010/main" val="293895184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1F32EBA-ED97-466E-8CFA-8382584155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23899" y="851517"/>
            <a:ext cx="3848096" cy="671024"/>
          </a:xfrm>
        </p:spPr>
        <p:txBody>
          <a:bodyPr>
            <a:normAutofit/>
          </a:bodyPr>
          <a:lstStyle/>
          <a:p>
            <a:r>
              <a:rPr lang="en-GB" sz="1800"/>
              <a:t>Criticism of Troubled Families</a:t>
            </a:r>
            <a:endParaRPr lang="en-GB" sz="1800">
              <a:cs typeface="Calibri Light"/>
            </a:endParaRPr>
          </a:p>
        </p:txBody>
      </p:sp>
      <p:sp>
        <p:nvSpPr>
          <p:cNvPr id="3" name="Content Placeholder 2"/>
          <p:cNvSpPr>
            <a:spLocks noGrp="1"/>
          </p:cNvSpPr>
          <p:nvPr>
            <p:ph idx="1"/>
          </p:nvPr>
        </p:nvSpPr>
        <p:spPr>
          <a:xfrm>
            <a:off x="723900" y="1717074"/>
            <a:ext cx="3625729" cy="4704243"/>
          </a:xfrm>
        </p:spPr>
        <p:txBody>
          <a:bodyPr vert="horz" lIns="91440" tIns="45720" rIns="91440" bIns="45720" rtlCol="0" anchor="t">
            <a:normAutofit fontScale="92500"/>
          </a:bodyPr>
          <a:lstStyle/>
          <a:p>
            <a:r>
              <a:rPr lang="en-GB" sz="2000" dirty="0"/>
              <a:t>Most of the people targeted were not involved in crime or anti-social behaviour; most were not alcohol or drug dependent.</a:t>
            </a:r>
            <a:endParaRPr lang="en-GB" sz="2000" dirty="0">
              <a:cs typeface="Calibri"/>
            </a:endParaRPr>
          </a:p>
          <a:p>
            <a:r>
              <a:rPr lang="en-GB" sz="2000" dirty="0"/>
              <a:t>Most were poor, unemployed and with very high levels of mental / physical illnesses and disabilities in adults and children</a:t>
            </a:r>
            <a:endParaRPr lang="en-GB" sz="2000" dirty="0">
              <a:cs typeface="Calibri"/>
            </a:endParaRPr>
          </a:p>
          <a:p>
            <a:r>
              <a:rPr lang="en-GB" sz="2000" dirty="0"/>
              <a:t>Characteristics shared by most of the  families were unemployment, poverty illness, disabilities =  high welfare cost to the state.</a:t>
            </a:r>
          </a:p>
          <a:p>
            <a:r>
              <a:rPr lang="en-GB" sz="2000" dirty="0">
                <a:cs typeface="Calibri"/>
              </a:rPr>
              <a:t>Now called – </a:t>
            </a:r>
            <a:r>
              <a:rPr lang="en-GB" sz="2000" b="1" dirty="0">
                <a:cs typeface="Calibri"/>
              </a:rPr>
              <a:t>Supporting Families Programme</a:t>
            </a:r>
          </a:p>
          <a:p>
            <a:endParaRPr lang="en-GB" sz="2000" dirty="0">
              <a:cs typeface="Calibri"/>
            </a:endParaRPr>
          </a:p>
        </p:txBody>
      </p:sp>
      <p:sp>
        <p:nvSpPr>
          <p:cNvPr id="12" name="Freeform: Shape 11">
            <a:extLst>
              <a:ext uri="{FF2B5EF4-FFF2-40B4-BE49-F238E27FC236}">
                <a16:creationId xmlns:a16="http://schemas.microsoft.com/office/drawing/2014/main" id="{62A38935-BB53-4DF7-A56E-48DD25B685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32777" y="851518"/>
            <a:ext cx="4638605"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1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4 h 5154967"/>
              <a:gd name="connsiteX37" fmla="*/ 1625714 w 6184806"/>
              <a:gd name="connsiteY37" fmla="*/ 109244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1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1"/>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4"/>
                  <a:pt x="2445216" y="109244"/>
                </a:cubicBezTo>
                <a:cubicBezTo>
                  <a:pt x="1625714" y="109244"/>
                  <a:pt x="1625714" y="109244"/>
                  <a:pt x="1625714" y="109244"/>
                </a:cubicBezTo>
                <a:cubicBezTo>
                  <a:pt x="1572615" y="109244"/>
                  <a:pt x="1524825" y="137459"/>
                  <a:pt x="1498276" y="183309"/>
                </a:cubicBezTo>
                <a:cubicBezTo>
                  <a:pt x="1089410" y="890450"/>
                  <a:pt x="1089410" y="890450"/>
                  <a:pt x="1089410" y="890450"/>
                </a:cubicBezTo>
                <a:cubicBezTo>
                  <a:pt x="1062860" y="934537"/>
                  <a:pt x="1062860" y="990968"/>
                  <a:pt x="1089410" y="1035054"/>
                </a:cubicBezTo>
                <a:cubicBezTo>
                  <a:pt x="1498276" y="1742196"/>
                  <a:pt x="1498276" y="1742196"/>
                  <a:pt x="1498276" y="1742196"/>
                </a:cubicBezTo>
                <a:cubicBezTo>
                  <a:pt x="1511551" y="1765121"/>
                  <a:pt x="1530135" y="1783637"/>
                  <a:pt x="1552039" y="1796421"/>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Graphic 4" descr="Family with two children with solid fill">
            <a:extLst>
              <a:ext uri="{FF2B5EF4-FFF2-40B4-BE49-F238E27FC236}">
                <a16:creationId xmlns:a16="http://schemas.microsoft.com/office/drawing/2014/main" id="{E99F4FF3-C288-EF6A-A908-1F49FB3DFA3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651497" y="2507636"/>
            <a:ext cx="2413000" cy="2413000"/>
          </a:xfrm>
          <a:prstGeom prst="rect">
            <a:avLst/>
          </a:prstGeom>
        </p:spPr>
      </p:pic>
    </p:spTree>
    <p:extLst>
      <p:ext uri="{BB962C8B-B14F-4D97-AF65-F5344CB8AC3E}">
        <p14:creationId xmlns:p14="http://schemas.microsoft.com/office/powerpoint/2010/main" val="246934193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3F9237-544E-4B44-9858-4DF98EFF688B}"/>
              </a:ext>
            </a:extLst>
          </p:cNvPr>
          <p:cNvSpPr>
            <a:spLocks noGrp="1"/>
          </p:cNvSpPr>
          <p:nvPr>
            <p:ph type="title"/>
          </p:nvPr>
        </p:nvSpPr>
        <p:spPr/>
        <p:txBody>
          <a:bodyPr/>
          <a:lstStyle/>
          <a:p>
            <a:r>
              <a:rPr lang="en-GB"/>
              <a:t>Statistics</a:t>
            </a:r>
          </a:p>
        </p:txBody>
      </p:sp>
      <p:sp>
        <p:nvSpPr>
          <p:cNvPr id="3" name="Content Placeholder 2">
            <a:extLst>
              <a:ext uri="{FF2B5EF4-FFF2-40B4-BE49-F238E27FC236}">
                <a16:creationId xmlns:a16="http://schemas.microsoft.com/office/drawing/2014/main" id="{1D556BF3-AC0D-435C-8837-0BE354525E89}"/>
              </a:ext>
            </a:extLst>
          </p:cNvPr>
          <p:cNvSpPr>
            <a:spLocks noGrp="1"/>
          </p:cNvSpPr>
          <p:nvPr>
            <p:ph idx="1"/>
          </p:nvPr>
        </p:nvSpPr>
        <p:spPr>
          <a:xfrm>
            <a:off x="457200" y="1296237"/>
            <a:ext cx="8229600" cy="4220996"/>
          </a:xfrm>
        </p:spPr>
        <p:txBody>
          <a:bodyPr>
            <a:normAutofit/>
          </a:bodyPr>
          <a:lstStyle/>
          <a:p>
            <a:r>
              <a:rPr lang="en-GB"/>
              <a:t>9% lone parent families</a:t>
            </a:r>
          </a:p>
          <a:p>
            <a:r>
              <a:rPr lang="en-GB"/>
              <a:t>90% of adults </a:t>
            </a:r>
            <a:r>
              <a:rPr lang="en-GB" b="1">
                <a:effectLst>
                  <a:outerShdw blurRad="38100" dist="38100" dir="2700000" algn="tl">
                    <a:srgbClr val="000000">
                      <a:alpha val="43137"/>
                    </a:srgbClr>
                  </a:outerShdw>
                </a:effectLst>
              </a:rPr>
              <a:t>had not been </a:t>
            </a:r>
            <a:r>
              <a:rPr lang="en-GB"/>
              <a:t>convicted of a criminal offence and 93% of adults </a:t>
            </a:r>
            <a:r>
              <a:rPr lang="en-GB" b="1">
                <a:effectLst>
                  <a:outerShdw blurRad="38100" dist="38100" dir="2700000" algn="tl">
                    <a:srgbClr val="000000">
                      <a:alpha val="43137"/>
                    </a:srgbClr>
                  </a:outerShdw>
                </a:effectLst>
              </a:rPr>
              <a:t>had no record </a:t>
            </a:r>
            <a:r>
              <a:rPr lang="en-GB"/>
              <a:t>of anti-social behaviour,  88% of children </a:t>
            </a:r>
            <a:r>
              <a:rPr lang="en-GB" b="1">
                <a:effectLst>
                  <a:outerShdw blurRad="38100" dist="38100" dir="2700000" algn="tl">
                    <a:srgbClr val="000000">
                      <a:alpha val="43137"/>
                    </a:srgbClr>
                  </a:outerShdw>
                </a:effectLst>
              </a:rPr>
              <a:t>had no record </a:t>
            </a:r>
            <a:r>
              <a:rPr lang="en-GB"/>
              <a:t>of anti-social behaviour. </a:t>
            </a:r>
          </a:p>
          <a:p>
            <a:r>
              <a:rPr lang="en-GB"/>
              <a:t>3% of adults were recorded as alcoholic &amp; 3% of adults for drug dependency. </a:t>
            </a:r>
          </a:p>
          <a:p>
            <a:r>
              <a:rPr lang="en-GB"/>
              <a:t>46% adults &amp; 33% children had mental health problem;</a:t>
            </a:r>
          </a:p>
          <a:p>
            <a:r>
              <a:rPr lang="en-GB"/>
              <a:t>32% adults &amp; 20% of children long-standing physical illness or disability; </a:t>
            </a:r>
          </a:p>
          <a:p>
            <a:r>
              <a:rPr lang="en-GB"/>
              <a:t>39% had a child or children with SEN statements; 46% had a child with school problems; 15% had a child with a temporary exclusion. </a:t>
            </a:r>
          </a:p>
          <a:p>
            <a:r>
              <a:rPr lang="en-GB"/>
              <a:t>Poverty - 74% of households were workless; 83% received out of work benefits; 27% were in rent arrears; 21% were at risk of eviction.</a:t>
            </a:r>
          </a:p>
          <a:p>
            <a:endParaRPr lang="en-GB"/>
          </a:p>
        </p:txBody>
      </p:sp>
    </p:spTree>
    <p:extLst>
      <p:ext uri="{BB962C8B-B14F-4D97-AF65-F5344CB8AC3E}">
        <p14:creationId xmlns:p14="http://schemas.microsoft.com/office/powerpoint/2010/main" val="395424475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t>Troubled Families Kid’s as Victims</a:t>
            </a:r>
          </a:p>
        </p:txBody>
      </p:sp>
      <p:sp>
        <p:nvSpPr>
          <p:cNvPr id="3" name="Content Placeholder 2"/>
          <p:cNvSpPr>
            <a:spLocks noGrp="1"/>
          </p:cNvSpPr>
          <p:nvPr>
            <p:ph idx="1"/>
          </p:nvPr>
        </p:nvSpPr>
        <p:spPr/>
        <p:txBody>
          <a:bodyPr vert="horz" lIns="91440" tIns="45720" rIns="91440" bIns="45720" rtlCol="0" anchor="t">
            <a:normAutofit/>
          </a:bodyPr>
          <a:lstStyle/>
          <a:p>
            <a:pPr algn="ctr"/>
            <a:r>
              <a:rPr lang="en-GB" b="1" i="1"/>
              <a:t>"The behaviour of older children must be understood in the context of trauma.“</a:t>
            </a:r>
            <a:endParaRPr lang="en-GB" b="1" i="1">
              <a:cs typeface="Calibri"/>
            </a:endParaRPr>
          </a:p>
          <a:p>
            <a:pPr fontAlgn="base"/>
            <a:r>
              <a:rPr lang="en-GB"/>
              <a:t>Want to spend more time away from their neglectful home</a:t>
            </a:r>
          </a:p>
          <a:p>
            <a:pPr fontAlgn="base"/>
            <a:r>
              <a:rPr lang="en-GB"/>
              <a:t>More vulnerable to risks such as going missing, offending behaviour, taking drugs/drinking or exploitation.</a:t>
            </a:r>
          </a:p>
          <a:p>
            <a:pPr fontAlgn="base"/>
            <a:r>
              <a:rPr lang="en-GB"/>
              <a:t>However, parents and professionals often see only the issues in front of their eyes without taking the context of neglect into account.</a:t>
            </a:r>
          </a:p>
          <a:p>
            <a:pPr fontAlgn="base"/>
            <a:r>
              <a:rPr lang="en-GB"/>
              <a:t>Reports say: "Children are not the problem"</a:t>
            </a:r>
          </a:p>
          <a:p>
            <a:pPr marL="0" indent="0">
              <a:buNone/>
            </a:pPr>
            <a:endParaRPr lang="en-GB" b="1" i="1"/>
          </a:p>
        </p:txBody>
      </p:sp>
    </p:spTree>
    <p:extLst>
      <p:ext uri="{BB962C8B-B14F-4D97-AF65-F5344CB8AC3E}">
        <p14:creationId xmlns:p14="http://schemas.microsoft.com/office/powerpoint/2010/main" val="414616948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7F409E1B-90CD-4B12-8CB9-18AF964555C9}"/>
              </a:ext>
            </a:extLst>
          </p:cNvPr>
          <p:cNvSpPr>
            <a:spLocks noGrp="1" noChangeArrowheads="1"/>
          </p:cNvSpPr>
          <p:nvPr>
            <p:ph type="title"/>
          </p:nvPr>
        </p:nvSpPr>
        <p:spPr bwMode="auto">
          <a:xfrm>
            <a:off x="457200" y="553750"/>
            <a:ext cx="533832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1" i="0" u="none" strike="noStrike" cap="none" normalizeH="0" baseline="0">
                <a:ln>
                  <a:noFill/>
                </a:ln>
                <a:solidFill>
                  <a:srgbClr val="0B0C0C"/>
                </a:solidFill>
                <a:effectLst/>
                <a:latin typeface="GDS Transport"/>
              </a:rPr>
              <a:t>The </a:t>
            </a:r>
            <a:r>
              <a:rPr kumimoji="0" lang="en-US" altLang="en-US" sz="3200" b="0" i="0" u="none" strike="noStrike" cap="none" normalizeH="0" baseline="0">
                <a:ln>
                  <a:noFill/>
                </a:ln>
                <a:solidFill>
                  <a:schemeClr val="tx1"/>
                </a:solidFill>
                <a:effectLst/>
              </a:rPr>
              <a:t>CAPRICORN</a:t>
            </a:r>
            <a:r>
              <a:rPr kumimoji="0" lang="en-US" altLang="en-US" sz="3200" b="1" i="0" u="none" strike="noStrike" cap="none" normalizeH="0" baseline="0">
                <a:ln>
                  <a:noFill/>
                </a:ln>
                <a:solidFill>
                  <a:srgbClr val="0B0C0C"/>
                </a:solidFill>
                <a:effectLst/>
                <a:latin typeface="GDS Transport"/>
              </a:rPr>
              <a:t> framework</a:t>
            </a:r>
            <a:endParaRPr kumimoji="0" lang="en-US" altLang="en-US" sz="3200" b="0" i="0" u="none" strike="noStrike" cap="none" normalizeH="0" baseline="0">
              <a:ln>
                <a:noFill/>
              </a:ln>
              <a:solidFill>
                <a:schemeClr val="tx1"/>
              </a:solidFill>
              <a:effectLst/>
              <a:latin typeface="Arial" panose="020B0604020202020204" pitchFamily="34" charset="0"/>
            </a:endParaRPr>
          </a:p>
        </p:txBody>
      </p:sp>
      <p:sp>
        <p:nvSpPr>
          <p:cNvPr id="3" name="Content Placeholder 2">
            <a:extLst>
              <a:ext uri="{FF2B5EF4-FFF2-40B4-BE49-F238E27FC236}">
                <a16:creationId xmlns:a16="http://schemas.microsoft.com/office/drawing/2014/main" id="{5B568DB9-4811-4DCF-8A5E-CB702A17A1CB}"/>
              </a:ext>
            </a:extLst>
          </p:cNvPr>
          <p:cNvSpPr>
            <a:spLocks noGrp="1"/>
          </p:cNvSpPr>
          <p:nvPr>
            <p:ph idx="1"/>
          </p:nvPr>
        </p:nvSpPr>
        <p:spPr>
          <a:xfrm>
            <a:off x="457200" y="1138526"/>
            <a:ext cx="8229600" cy="4378708"/>
          </a:xfrm>
        </p:spPr>
        <p:txBody>
          <a:bodyPr>
            <a:normAutofit/>
          </a:bodyPr>
          <a:lstStyle/>
          <a:p>
            <a:r>
              <a:rPr lang="en-GB"/>
              <a:t>England</a:t>
            </a:r>
          </a:p>
          <a:p>
            <a:r>
              <a:rPr lang="en-GB"/>
              <a:t>Collaborative approaches to preventing offending and re-offending by children</a:t>
            </a:r>
          </a:p>
          <a:p>
            <a:r>
              <a:rPr lang="en-GB"/>
              <a:t>A framework to help local authorities prevent young people offending and re-offending by looking at primary causes of offending.</a:t>
            </a:r>
          </a:p>
          <a:p>
            <a:r>
              <a:rPr lang="en-GB"/>
              <a:t>Involves family, relationships and community involvement to change and prevent. </a:t>
            </a:r>
          </a:p>
        </p:txBody>
      </p:sp>
    </p:spTree>
    <p:extLst>
      <p:ext uri="{BB962C8B-B14F-4D97-AF65-F5344CB8AC3E}">
        <p14:creationId xmlns:p14="http://schemas.microsoft.com/office/powerpoint/2010/main" val="382206064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D5086-D906-4997-A8BE-2D9C94A4C91E}"/>
              </a:ext>
            </a:extLst>
          </p:cNvPr>
          <p:cNvSpPr>
            <a:spLocks noGrp="1"/>
          </p:cNvSpPr>
          <p:nvPr>
            <p:ph type="title"/>
          </p:nvPr>
        </p:nvSpPr>
        <p:spPr>
          <a:xfrm>
            <a:off x="457200" y="274638"/>
            <a:ext cx="8229600" cy="157441"/>
          </a:xfrm>
        </p:spPr>
        <p:txBody>
          <a:bodyPr>
            <a:normAutofit fontScale="90000"/>
          </a:bodyPr>
          <a:lstStyle/>
          <a:p>
            <a:endParaRPr lang="en-GB"/>
          </a:p>
        </p:txBody>
      </p:sp>
      <p:pic>
        <p:nvPicPr>
          <p:cNvPr id="4" name="Content Placeholder 3">
            <a:extLst>
              <a:ext uri="{FF2B5EF4-FFF2-40B4-BE49-F238E27FC236}">
                <a16:creationId xmlns:a16="http://schemas.microsoft.com/office/drawing/2014/main" id="{70B99CE1-AC9C-4115-AE64-FE0EE75F4F24}"/>
              </a:ext>
            </a:extLst>
          </p:cNvPr>
          <p:cNvPicPr>
            <a:picLocks noGrp="1" noChangeAspect="1"/>
          </p:cNvPicPr>
          <p:nvPr>
            <p:ph idx="1"/>
          </p:nvPr>
        </p:nvPicPr>
        <p:blipFill>
          <a:blip r:embed="rId3"/>
          <a:stretch>
            <a:fillRect/>
          </a:stretch>
        </p:blipFill>
        <p:spPr>
          <a:xfrm>
            <a:off x="301451" y="180870"/>
            <a:ext cx="8641582" cy="5697099"/>
          </a:xfrm>
          <a:prstGeom prst="rect">
            <a:avLst/>
          </a:prstGeom>
        </p:spPr>
      </p:pic>
    </p:spTree>
    <p:extLst>
      <p:ext uri="{BB962C8B-B14F-4D97-AF65-F5344CB8AC3E}">
        <p14:creationId xmlns:p14="http://schemas.microsoft.com/office/powerpoint/2010/main" val="135566095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676D6CDF-C512-4739-B158-55EE955E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27" y="-1"/>
            <a:ext cx="9143999"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A8E10EA-971D-0FA7-998A-9CAD9141AB16}"/>
              </a:ext>
            </a:extLst>
          </p:cNvPr>
          <p:cNvSpPr>
            <a:spLocks noGrp="1"/>
          </p:cNvSpPr>
          <p:nvPr>
            <p:ph type="title"/>
          </p:nvPr>
        </p:nvSpPr>
        <p:spPr>
          <a:xfrm>
            <a:off x="852774" y="670559"/>
            <a:ext cx="3512491" cy="2148841"/>
          </a:xfrm>
        </p:spPr>
        <p:txBody>
          <a:bodyPr anchor="t">
            <a:normAutofit/>
          </a:bodyPr>
          <a:lstStyle/>
          <a:p>
            <a:r>
              <a:rPr lang="en-GB">
                <a:ea typeface="+mj-lt"/>
                <a:cs typeface="+mj-lt"/>
              </a:rPr>
              <a:t>Reoccurring Themes on What Works</a:t>
            </a:r>
            <a:endParaRPr lang="en-US">
              <a:ea typeface="Calibri Light"/>
              <a:cs typeface="Calibri Light"/>
            </a:endParaRPr>
          </a:p>
        </p:txBody>
      </p:sp>
      <p:pic>
        <p:nvPicPr>
          <p:cNvPr id="5" name="Picture 4">
            <a:extLst>
              <a:ext uri="{FF2B5EF4-FFF2-40B4-BE49-F238E27FC236}">
                <a16:creationId xmlns:a16="http://schemas.microsoft.com/office/drawing/2014/main" id="{3D43EA6C-670A-68C6-A82F-CEB1277469B6}"/>
              </a:ext>
            </a:extLst>
          </p:cNvPr>
          <p:cNvPicPr>
            <a:picLocks noChangeAspect="1"/>
          </p:cNvPicPr>
          <p:nvPr/>
        </p:nvPicPr>
        <p:blipFill rotWithShape="1">
          <a:blip r:embed="rId2"/>
          <a:srcRect l="11417" r="16415" b="-2"/>
          <a:stretch/>
        </p:blipFill>
        <p:spPr>
          <a:xfrm>
            <a:off x="20" y="3105151"/>
            <a:ext cx="4836298"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p:spPr>
      </p:pic>
      <p:sp>
        <p:nvSpPr>
          <p:cNvPr id="3" name="Content Placeholder 2">
            <a:extLst>
              <a:ext uri="{FF2B5EF4-FFF2-40B4-BE49-F238E27FC236}">
                <a16:creationId xmlns:a16="http://schemas.microsoft.com/office/drawing/2014/main" id="{862A8957-807D-27EA-9000-6D85DB33EECE}"/>
              </a:ext>
            </a:extLst>
          </p:cNvPr>
          <p:cNvSpPr>
            <a:spLocks noGrp="1"/>
          </p:cNvSpPr>
          <p:nvPr>
            <p:ph idx="1"/>
          </p:nvPr>
        </p:nvSpPr>
        <p:spPr>
          <a:xfrm>
            <a:off x="5097753" y="670559"/>
            <a:ext cx="3416836" cy="5660349"/>
          </a:xfrm>
        </p:spPr>
        <p:txBody>
          <a:bodyPr vert="horz" lIns="91440" tIns="45720" rIns="91440" bIns="45720" rtlCol="0" anchor="t">
            <a:noAutofit/>
          </a:bodyPr>
          <a:lstStyle/>
          <a:p>
            <a:pPr marL="0" indent="0">
              <a:buNone/>
            </a:pPr>
            <a:r>
              <a:rPr lang="en-GB" sz="2000" dirty="0">
                <a:ea typeface="+mn-lt"/>
                <a:cs typeface="+mn-lt"/>
              </a:rPr>
              <a:t>Early intervention</a:t>
            </a:r>
            <a:endParaRPr lang="en-US" sz="2000" dirty="0">
              <a:ea typeface="+mn-lt"/>
              <a:cs typeface="+mn-lt"/>
            </a:endParaRPr>
          </a:p>
          <a:p>
            <a:r>
              <a:rPr lang="en-GB" sz="2000" dirty="0">
                <a:ea typeface="+mn-lt"/>
                <a:cs typeface="+mn-lt"/>
              </a:rPr>
              <a:t>Building resilience</a:t>
            </a:r>
            <a:endParaRPr lang="en-US" sz="2000" dirty="0">
              <a:ea typeface="+mn-lt"/>
              <a:cs typeface="+mn-lt"/>
            </a:endParaRPr>
          </a:p>
          <a:p>
            <a:r>
              <a:rPr lang="en-GB" sz="2000" dirty="0">
                <a:ea typeface="+mn-lt"/>
                <a:cs typeface="+mn-lt"/>
              </a:rPr>
              <a:t>Stability, continuity and transitions</a:t>
            </a:r>
            <a:endParaRPr lang="en-US" sz="2000" dirty="0">
              <a:ea typeface="+mn-lt"/>
              <a:cs typeface="+mn-lt"/>
            </a:endParaRPr>
          </a:p>
          <a:p>
            <a:r>
              <a:rPr lang="en-GB" sz="2000" dirty="0">
                <a:ea typeface="+mn-lt"/>
                <a:cs typeface="+mn-lt"/>
              </a:rPr>
              <a:t>Effective parenting and supporting families</a:t>
            </a:r>
            <a:endParaRPr lang="en-US" sz="2000" dirty="0">
              <a:ea typeface="+mn-lt"/>
              <a:cs typeface="+mn-lt"/>
            </a:endParaRPr>
          </a:p>
          <a:p>
            <a:r>
              <a:rPr lang="en-GB" sz="2000" dirty="0">
                <a:ea typeface="+mn-lt"/>
                <a:cs typeface="+mn-lt"/>
              </a:rPr>
              <a:t>Tackling educational performance</a:t>
            </a:r>
            <a:endParaRPr lang="en-US" sz="2000" dirty="0">
              <a:ea typeface="+mn-lt"/>
              <a:cs typeface="+mn-lt"/>
            </a:endParaRPr>
          </a:p>
          <a:p>
            <a:r>
              <a:rPr lang="en-GB" sz="2000" dirty="0">
                <a:ea typeface="+mn-lt"/>
                <a:cs typeface="+mn-lt"/>
              </a:rPr>
              <a:t>Tackling worklessness</a:t>
            </a:r>
            <a:endParaRPr lang="en-US" sz="2000" dirty="0">
              <a:ea typeface="+mn-lt"/>
              <a:cs typeface="+mn-lt"/>
            </a:endParaRPr>
          </a:p>
          <a:p>
            <a:r>
              <a:rPr lang="en-GB" sz="2000" dirty="0">
                <a:ea typeface="+mn-lt"/>
                <a:cs typeface="+mn-lt"/>
              </a:rPr>
              <a:t>Tackling poor health</a:t>
            </a:r>
            <a:endParaRPr lang="en-US" sz="2000" dirty="0">
              <a:ea typeface="+mn-lt"/>
              <a:cs typeface="+mn-lt"/>
            </a:endParaRPr>
          </a:p>
          <a:p>
            <a:r>
              <a:rPr lang="en-GB" sz="2000" dirty="0">
                <a:ea typeface="+mn-lt"/>
                <a:cs typeface="+mn-lt"/>
              </a:rPr>
              <a:t>Tackling poverty</a:t>
            </a:r>
            <a:endParaRPr lang="en-US" sz="2000" dirty="0">
              <a:ea typeface="+mn-lt"/>
              <a:cs typeface="+mn-lt"/>
            </a:endParaRPr>
          </a:p>
          <a:p>
            <a:r>
              <a:rPr lang="en-GB" sz="2000" dirty="0">
                <a:ea typeface="+mn-lt"/>
                <a:cs typeface="+mn-lt"/>
              </a:rPr>
              <a:t>Involving communities and building social capital</a:t>
            </a:r>
            <a:endParaRPr lang="en-US" sz="2000" dirty="0">
              <a:ea typeface="+mn-lt"/>
              <a:cs typeface="+mn-lt"/>
            </a:endParaRPr>
          </a:p>
          <a:p>
            <a:r>
              <a:rPr lang="en-GB" sz="2000" dirty="0">
                <a:ea typeface="+mn-lt"/>
                <a:cs typeface="+mn-lt"/>
              </a:rPr>
              <a:t>Building capabilities, resilience and skills development</a:t>
            </a:r>
            <a:endParaRPr lang="en-US" sz="2000" dirty="0">
              <a:ea typeface="+mn-lt"/>
              <a:cs typeface="+mn-lt"/>
            </a:endParaRPr>
          </a:p>
          <a:p>
            <a:pPr marL="0" indent="0">
              <a:buNone/>
            </a:pPr>
            <a:endParaRPr lang="en-GB" sz="2000" dirty="0">
              <a:ea typeface="+mn-lt"/>
              <a:cs typeface="+mn-lt"/>
            </a:endParaRPr>
          </a:p>
          <a:p>
            <a:endParaRPr lang="en-GB" sz="1700">
              <a:ea typeface="+mn-lt"/>
              <a:cs typeface="+mn-lt"/>
            </a:endParaRPr>
          </a:p>
          <a:p>
            <a:endParaRPr lang="en-GB" sz="1700">
              <a:cs typeface="Calibri"/>
            </a:endParaRPr>
          </a:p>
          <a:p>
            <a:endParaRPr lang="en-GB" sz="1700">
              <a:cs typeface="Calibri"/>
            </a:endParaRPr>
          </a:p>
        </p:txBody>
      </p:sp>
    </p:spTree>
    <p:extLst>
      <p:ext uri="{BB962C8B-B14F-4D97-AF65-F5344CB8AC3E}">
        <p14:creationId xmlns:p14="http://schemas.microsoft.com/office/powerpoint/2010/main" val="220195361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7831" name="Rectangle 77830">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833" name="Freeform: Shape 77832">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826" name="Rectangle 2"/>
          <p:cNvSpPr>
            <a:spLocks/>
          </p:cNvSpPr>
          <p:nvPr/>
        </p:nvSpPr>
        <p:spPr bwMode="auto">
          <a:xfrm>
            <a:off x="515125" y="1153572"/>
            <a:ext cx="2400300" cy="4461163"/>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nSpc>
                <a:spcPct val="90000"/>
              </a:lnSpc>
              <a:spcBef>
                <a:spcPct val="0"/>
              </a:spcBef>
              <a:spcAft>
                <a:spcPts val="600"/>
              </a:spcAft>
            </a:pPr>
            <a:r>
              <a:rPr lang="en-US" altLang="en-US" sz="4400" b="1" kern="1200">
                <a:solidFill>
                  <a:srgbClr val="FFFFFF"/>
                </a:solidFill>
                <a:latin typeface="+mj-lt"/>
                <a:ea typeface="+mj-ea"/>
                <a:cs typeface="+mj-cs"/>
              </a:rPr>
              <a:t>Family Support Model - Key Principles</a:t>
            </a:r>
          </a:p>
        </p:txBody>
      </p:sp>
      <p:sp>
        <p:nvSpPr>
          <p:cNvPr id="77835" name="Arc 7783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7825" name="Rectangle 3"/>
          <p:cNvSpPr>
            <a:spLocks/>
          </p:cNvSpPr>
          <p:nvPr/>
        </p:nvSpPr>
        <p:spPr bwMode="auto">
          <a:xfrm>
            <a:off x="3335481" y="591344"/>
            <a:ext cx="5179868" cy="5585619"/>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indent="-228600">
              <a:lnSpc>
                <a:spcPct val="90000"/>
              </a:lnSpc>
              <a:spcBef>
                <a:spcPct val="20000"/>
              </a:spcBef>
              <a:buFont typeface="Arial" panose="020B0604020202020204" pitchFamily="34" charset="0"/>
              <a:buChar char="•"/>
            </a:pPr>
            <a:r>
              <a:rPr lang="en-US" altLang="en-US">
                <a:latin typeface="+mn-lt"/>
              </a:rPr>
              <a:t>Aims to move families closer to independence from public services</a:t>
            </a:r>
          </a:p>
          <a:p>
            <a:pPr indent="-228600">
              <a:lnSpc>
                <a:spcPct val="90000"/>
              </a:lnSpc>
              <a:spcBef>
                <a:spcPct val="20000"/>
              </a:spcBef>
              <a:buFont typeface="Arial" panose="020B0604020202020204" pitchFamily="34" charset="0"/>
              <a:buChar char="•"/>
            </a:pPr>
            <a:r>
              <a:rPr lang="en-US" altLang="en-US">
                <a:latin typeface="+mn-lt"/>
              </a:rPr>
              <a:t>Supports early intervention</a:t>
            </a:r>
            <a:endParaRPr lang="en-US" altLang="en-US">
              <a:latin typeface="+mn-lt"/>
              <a:cs typeface="Calibri"/>
            </a:endParaRPr>
          </a:p>
          <a:p>
            <a:pPr indent="-228600">
              <a:lnSpc>
                <a:spcPct val="90000"/>
              </a:lnSpc>
              <a:spcBef>
                <a:spcPct val="20000"/>
              </a:spcBef>
              <a:buFont typeface="Arial" panose="020B0604020202020204" pitchFamily="34" charset="0"/>
              <a:buChar char="•"/>
            </a:pPr>
            <a:r>
              <a:rPr lang="en-US" altLang="en-US">
                <a:latin typeface="+mn-lt"/>
              </a:rPr>
              <a:t>Multi-agency working with sharing information</a:t>
            </a:r>
            <a:endParaRPr lang="en-US" altLang="en-US">
              <a:latin typeface="+mn-lt"/>
              <a:cs typeface="Calibri"/>
            </a:endParaRPr>
          </a:p>
          <a:p>
            <a:pPr indent="-228600">
              <a:lnSpc>
                <a:spcPct val="90000"/>
              </a:lnSpc>
              <a:spcBef>
                <a:spcPct val="20000"/>
              </a:spcBef>
              <a:buFont typeface="Arial" panose="020B0604020202020204" pitchFamily="34" charset="0"/>
              <a:buChar char="•"/>
            </a:pPr>
            <a:r>
              <a:rPr lang="en-US" altLang="en-US">
                <a:latin typeface="+mn-lt"/>
              </a:rPr>
              <a:t>Single Family Assessment Framework</a:t>
            </a:r>
            <a:endParaRPr lang="en-US" altLang="en-US">
              <a:latin typeface="+mn-lt"/>
              <a:cs typeface="Calibri"/>
            </a:endParaRPr>
          </a:p>
          <a:p>
            <a:pPr indent="-228600">
              <a:lnSpc>
                <a:spcPct val="90000"/>
              </a:lnSpc>
              <a:spcBef>
                <a:spcPct val="20000"/>
              </a:spcBef>
              <a:buFont typeface="Arial" panose="020B0604020202020204" pitchFamily="34" charset="0"/>
              <a:buChar char="•"/>
            </a:pPr>
            <a:r>
              <a:rPr lang="en-US" altLang="en-US">
                <a:latin typeface="+mn-lt"/>
              </a:rPr>
              <a:t>Families/workers are able to access services required quickly with some priority</a:t>
            </a:r>
            <a:endParaRPr lang="en-US" altLang="en-US" b="1">
              <a:latin typeface="+mn-lt"/>
            </a:endParaRPr>
          </a:p>
          <a:p>
            <a:pPr indent="-228600">
              <a:lnSpc>
                <a:spcPct val="90000"/>
              </a:lnSpc>
              <a:spcBef>
                <a:spcPct val="20000"/>
              </a:spcBef>
              <a:buFont typeface="Arial" panose="020B0604020202020204" pitchFamily="34" charset="0"/>
              <a:buChar char="•"/>
            </a:pPr>
            <a:r>
              <a:rPr lang="en-US" altLang="en-US">
                <a:latin typeface="+mn-lt"/>
              </a:rPr>
              <a:t>Sustainable services</a:t>
            </a:r>
            <a:endParaRPr lang="en-US" altLang="en-US">
              <a:latin typeface="+mn-lt"/>
              <a:cs typeface="Calibri"/>
            </a:endParaRPr>
          </a:p>
          <a:p>
            <a:pPr indent="-228600">
              <a:lnSpc>
                <a:spcPct val="90000"/>
              </a:lnSpc>
              <a:spcBef>
                <a:spcPct val="20000"/>
              </a:spcBef>
              <a:buFont typeface="Arial" panose="020B0604020202020204" pitchFamily="34" charset="0"/>
              <a:buChar char="•"/>
            </a:pPr>
            <a:r>
              <a:rPr lang="en-US" altLang="en-US">
                <a:latin typeface="+mn-lt"/>
              </a:rPr>
              <a:t>Sustainable families</a:t>
            </a:r>
            <a:endParaRPr lang="en-US" altLang="en-US">
              <a:latin typeface="+mn-lt"/>
              <a:cs typeface="Calibri"/>
            </a:endParaRPr>
          </a:p>
          <a:p>
            <a:pPr indent="-228600">
              <a:lnSpc>
                <a:spcPct val="90000"/>
              </a:lnSpc>
              <a:spcBef>
                <a:spcPts val="750"/>
              </a:spcBef>
              <a:buFont typeface="Arial" panose="020B0604020202020204" pitchFamily="34" charset="0"/>
              <a:buChar char="•"/>
            </a:pPr>
            <a:r>
              <a:rPr lang="en-US">
                <a:latin typeface="+mn-lt"/>
              </a:rPr>
              <a:t>Troubled children / teenagers can seem 'resilient' and appear to be making 'lifestyle choices' when they are in fact finding unsafe ways of coping - gangs, misusing drugs and alcohol, crime.</a:t>
            </a:r>
            <a:endParaRPr lang="en-US">
              <a:latin typeface="+mn-lt"/>
              <a:cs typeface="Calibri"/>
            </a:endParaRPr>
          </a:p>
          <a:p>
            <a:pPr indent="-228600">
              <a:lnSpc>
                <a:spcPct val="90000"/>
              </a:lnSpc>
              <a:spcBef>
                <a:spcPts val="750"/>
              </a:spcBef>
              <a:buFont typeface="Arial" panose="020B0604020202020204" pitchFamily="34" charset="0"/>
              <a:buChar char="•"/>
            </a:pPr>
            <a:r>
              <a:rPr lang="en-US">
                <a:latin typeface="+mn-lt"/>
              </a:rPr>
              <a:t>‘These children are incredibly vulnerable’.</a:t>
            </a:r>
            <a:endParaRPr lang="en-US">
              <a:latin typeface="+mn-lt"/>
              <a:cs typeface="Calibri"/>
            </a:endParaRPr>
          </a:p>
          <a:p>
            <a:pPr indent="-228600">
              <a:lnSpc>
                <a:spcPct val="90000"/>
              </a:lnSpc>
              <a:spcBef>
                <a:spcPct val="20000"/>
              </a:spcBef>
              <a:buFont typeface="Arial" panose="020B0604020202020204" pitchFamily="34" charset="0"/>
              <a:buChar char="•"/>
            </a:pPr>
            <a:endParaRPr lang="en-US" altLang="en-US">
              <a:latin typeface="+mn-lt"/>
            </a:endParaRPr>
          </a:p>
          <a:p>
            <a:pPr marL="0" indent="-228600">
              <a:lnSpc>
                <a:spcPct val="90000"/>
              </a:lnSpc>
              <a:spcBef>
                <a:spcPct val="20000"/>
              </a:spcBef>
              <a:buFont typeface="Arial" panose="020B0604020202020204" pitchFamily="34" charset="0"/>
              <a:buChar char="•"/>
            </a:pPr>
            <a:endParaRPr lang="en-US" altLang="en-US">
              <a:latin typeface="+mn-lt"/>
            </a:endParaRPr>
          </a:p>
          <a:p>
            <a:pPr indent="-228600">
              <a:lnSpc>
                <a:spcPct val="90000"/>
              </a:lnSpc>
              <a:spcBef>
                <a:spcPct val="20000"/>
              </a:spcBef>
              <a:buFont typeface="Arial" panose="020B0604020202020204" pitchFamily="34" charset="0"/>
              <a:buChar char="•"/>
            </a:pPr>
            <a:endParaRPr lang="en-US" altLang="en-US">
              <a:latin typeface="+mn-lt"/>
            </a:endParaRPr>
          </a:p>
          <a:p>
            <a:pPr indent="-228600">
              <a:lnSpc>
                <a:spcPct val="90000"/>
              </a:lnSpc>
              <a:spcBef>
                <a:spcPct val="20000"/>
              </a:spcBef>
              <a:buFont typeface="Arial" panose="020B0604020202020204" pitchFamily="34" charset="0"/>
              <a:buChar char="•"/>
            </a:pPr>
            <a:endParaRPr lang="en-US" altLang="en-US">
              <a:latin typeface="+mn-lt"/>
            </a:endParaRPr>
          </a:p>
        </p:txBody>
      </p:sp>
      <p:sp>
        <p:nvSpPr>
          <p:cNvPr id="4" name="Slide Number Placeholder 3"/>
          <p:cNvSpPr>
            <a:spLocks noGrp="1"/>
          </p:cNvSpPr>
          <p:nvPr>
            <p:ph type="sldNum" sz="quarter" idx="12"/>
          </p:nvPr>
        </p:nvSpPr>
        <p:spPr>
          <a:xfrm>
            <a:off x="7156173" y="6356350"/>
            <a:ext cx="1359176" cy="365125"/>
          </a:xfrm>
        </p:spPr>
        <p:txBody>
          <a:bodyPr vert="horz" lIns="91440" tIns="45720" rIns="91440" bIns="45720" rtlCol="0" anchor="ctr">
            <a:normAutofit/>
          </a:bodyPr>
          <a:lstStyle>
            <a:lvl1pPr>
              <a:defRPr>
                <a:solidFill>
                  <a:schemeClr val="tx1"/>
                </a:solidFill>
                <a:latin typeface="Arial" panose="020B0604020202020204" pitchFamily="34" charset="0"/>
              </a:defRPr>
            </a:lvl1pPr>
            <a:lvl2pPr marL="557213" indent="-214313">
              <a:defRPr>
                <a:solidFill>
                  <a:schemeClr val="tx1"/>
                </a:solidFill>
                <a:latin typeface="Arial" panose="020B0604020202020204" pitchFamily="34" charset="0"/>
              </a:defRPr>
            </a:lvl2pPr>
            <a:lvl3pPr marL="857250" indent="-171450">
              <a:defRPr>
                <a:solidFill>
                  <a:schemeClr val="tx1"/>
                </a:solidFill>
                <a:latin typeface="Arial" panose="020B0604020202020204" pitchFamily="34" charset="0"/>
              </a:defRPr>
            </a:lvl3pPr>
            <a:lvl4pPr marL="1200150" indent="-171450">
              <a:defRPr>
                <a:solidFill>
                  <a:schemeClr val="tx1"/>
                </a:solidFill>
                <a:latin typeface="Arial" panose="020B0604020202020204" pitchFamily="34" charset="0"/>
              </a:defRPr>
            </a:lvl4pPr>
            <a:lvl5pPr marL="1543050" indent="-171450">
              <a:defRPr>
                <a:solidFill>
                  <a:schemeClr val="tx1"/>
                </a:solidFill>
                <a:latin typeface="Arial" panose="020B0604020202020204" pitchFamily="34" charset="0"/>
              </a:defRPr>
            </a:lvl5pPr>
            <a:lvl6pPr marL="1885950" indent="-171450" fontAlgn="base">
              <a:spcBef>
                <a:spcPct val="0"/>
              </a:spcBef>
              <a:spcAft>
                <a:spcPct val="0"/>
              </a:spcAft>
              <a:defRPr>
                <a:solidFill>
                  <a:schemeClr val="tx1"/>
                </a:solidFill>
                <a:latin typeface="Arial" panose="020B0604020202020204" pitchFamily="34" charset="0"/>
              </a:defRPr>
            </a:lvl6pPr>
            <a:lvl7pPr marL="2228850" indent="-171450" fontAlgn="base">
              <a:spcBef>
                <a:spcPct val="0"/>
              </a:spcBef>
              <a:spcAft>
                <a:spcPct val="0"/>
              </a:spcAft>
              <a:defRPr>
                <a:solidFill>
                  <a:schemeClr val="tx1"/>
                </a:solidFill>
                <a:latin typeface="Arial" panose="020B0604020202020204" pitchFamily="34" charset="0"/>
              </a:defRPr>
            </a:lvl7pPr>
            <a:lvl8pPr marL="2571750" indent="-171450" fontAlgn="base">
              <a:spcBef>
                <a:spcPct val="0"/>
              </a:spcBef>
              <a:spcAft>
                <a:spcPct val="0"/>
              </a:spcAft>
              <a:defRPr>
                <a:solidFill>
                  <a:schemeClr val="tx1"/>
                </a:solidFill>
                <a:latin typeface="Arial" panose="020B0604020202020204" pitchFamily="34" charset="0"/>
              </a:defRPr>
            </a:lvl8pPr>
            <a:lvl9pPr marL="2914650" indent="-171450" fontAlgn="base">
              <a:spcBef>
                <a:spcPct val="0"/>
              </a:spcBef>
              <a:spcAft>
                <a:spcPct val="0"/>
              </a:spcAft>
              <a:defRPr>
                <a:solidFill>
                  <a:schemeClr val="tx1"/>
                </a:solidFill>
                <a:latin typeface="Arial" panose="020B0604020202020204" pitchFamily="34" charset="0"/>
              </a:defRPr>
            </a:lvl9pPr>
          </a:lstStyle>
          <a:p>
            <a:pPr>
              <a:spcAft>
                <a:spcPts val="600"/>
              </a:spcAft>
            </a:pPr>
            <a:fld id="{D8E1161A-D354-41A6-83F6-B9C074F1043D}" type="slidenum">
              <a:rPr lang="en-US" altLang="en-US" sz="1200">
                <a:solidFill>
                  <a:schemeClr val="tx1">
                    <a:tint val="75000"/>
                  </a:schemeClr>
                </a:solidFill>
                <a:latin typeface="+mn-lt"/>
              </a:rPr>
              <a:pPr>
                <a:spcAft>
                  <a:spcPts val="600"/>
                </a:spcAft>
              </a:pPr>
              <a:t>42</a:t>
            </a:fld>
            <a:endParaRPr lang="en-US" altLang="en-US" sz="1200">
              <a:solidFill>
                <a:schemeClr val="tx1">
                  <a:tint val="75000"/>
                </a:schemeClr>
              </a:solidFill>
              <a:latin typeface="+mn-lt"/>
            </a:endParaRPr>
          </a:p>
        </p:txBody>
      </p:sp>
    </p:spTree>
    <p:extLst>
      <p:ext uri="{BB962C8B-B14F-4D97-AF65-F5344CB8AC3E}">
        <p14:creationId xmlns:p14="http://schemas.microsoft.com/office/powerpoint/2010/main" val="1857771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7E3E5F56-04AC-48F6-B30E-D9C4C17816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ounded Rectangle 26">
            <a:extLst>
              <a:ext uri="{FF2B5EF4-FFF2-40B4-BE49-F238E27FC236}">
                <a16:creationId xmlns:a16="http://schemas.microsoft.com/office/drawing/2014/main" id="{CDAEFB19-78B1-4412-8791-DEBC3BFF0E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5058" y="640080"/>
            <a:ext cx="8190312"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48A06A8A-8B3C-43EB-BF15-8F10CAAF49F4}"/>
              </a:ext>
            </a:extLst>
          </p:cNvPr>
          <p:cNvPicPr>
            <a:picLocks noChangeAspect="1"/>
          </p:cNvPicPr>
          <p:nvPr/>
        </p:nvPicPr>
        <p:blipFill rotWithShape="1">
          <a:blip r:embed="rId3"/>
          <a:srcRect l="9287" r="5631" b="-1"/>
          <a:stretch/>
        </p:blipFill>
        <p:spPr>
          <a:xfrm>
            <a:off x="726948" y="960120"/>
            <a:ext cx="7708392" cy="4937760"/>
          </a:xfrm>
          <a:prstGeom prst="rect">
            <a:avLst/>
          </a:prstGeom>
        </p:spPr>
      </p:pic>
    </p:spTree>
    <p:extLst>
      <p:ext uri="{BB962C8B-B14F-4D97-AF65-F5344CB8AC3E}">
        <p14:creationId xmlns:p14="http://schemas.microsoft.com/office/powerpoint/2010/main" val="241379704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hand of two adults and a kid on top of each other">
            <a:extLst>
              <a:ext uri="{FF2B5EF4-FFF2-40B4-BE49-F238E27FC236}">
                <a16:creationId xmlns:a16="http://schemas.microsoft.com/office/drawing/2014/main" id="{91B6CFAD-03ED-CA8E-7385-988BCC32F64B}"/>
              </a:ext>
            </a:extLst>
          </p:cNvPr>
          <p:cNvPicPr>
            <a:picLocks noChangeAspect="1"/>
          </p:cNvPicPr>
          <p:nvPr/>
        </p:nvPicPr>
        <p:blipFill rotWithShape="1">
          <a:blip r:embed="rId3"/>
          <a:srcRect l="263" t="9090" r="18955" b="8"/>
          <a:stretch/>
        </p:blipFill>
        <p:spPr>
          <a:xfrm>
            <a:off x="20" y="10"/>
            <a:ext cx="9143980" cy="6857990"/>
          </a:xfrm>
          <a:prstGeom prst="rect">
            <a:avLst/>
          </a:prstGeom>
        </p:spPr>
      </p:pic>
      <p:sp>
        <p:nvSpPr>
          <p:cNvPr id="9" name="Rectangle 8">
            <a:extLst>
              <a:ext uri="{FF2B5EF4-FFF2-40B4-BE49-F238E27FC236}">
                <a16:creationId xmlns:a16="http://schemas.microsoft.com/office/drawing/2014/main" id="{2B1D4F77-A17C-43D7-B7FA-545148E4E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52663" y="321176"/>
            <a:ext cx="3249230"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46103" y="640263"/>
            <a:ext cx="2819430" cy="611730"/>
          </a:xfrm>
        </p:spPr>
        <p:txBody>
          <a:bodyPr>
            <a:normAutofit fontScale="90000"/>
          </a:bodyPr>
          <a:lstStyle/>
          <a:p>
            <a:br>
              <a:rPr lang="en-GB" sz="3000"/>
            </a:br>
            <a:r>
              <a:rPr lang="en-GB" sz="1800"/>
              <a:t>Getting Support</a:t>
            </a:r>
            <a:br>
              <a:rPr lang="en-GB" sz="3000"/>
            </a:br>
            <a:endParaRPr lang="en-GB" sz="3000"/>
          </a:p>
        </p:txBody>
      </p:sp>
      <p:sp>
        <p:nvSpPr>
          <p:cNvPr id="3" name="Content Placeholder 2"/>
          <p:cNvSpPr>
            <a:spLocks noGrp="1"/>
          </p:cNvSpPr>
          <p:nvPr>
            <p:ph idx="1"/>
          </p:nvPr>
        </p:nvSpPr>
        <p:spPr>
          <a:xfrm>
            <a:off x="445582" y="1460405"/>
            <a:ext cx="2823620" cy="4434368"/>
          </a:xfrm>
        </p:spPr>
        <p:txBody>
          <a:bodyPr vert="horz" lIns="91440" tIns="45720" rIns="91440" bIns="45720" rtlCol="0" anchor="t">
            <a:normAutofit/>
          </a:bodyPr>
          <a:lstStyle/>
          <a:p>
            <a:r>
              <a:rPr lang="en-GB" sz="1800"/>
              <a:t>Support to be offered to the </a:t>
            </a:r>
            <a:r>
              <a:rPr lang="en-GB" sz="1800" b="1" u="sng"/>
              <a:t>whole family </a:t>
            </a:r>
            <a:endParaRPr lang="en-GB" sz="1800" b="1" u="sng">
              <a:cs typeface="Calibri"/>
            </a:endParaRPr>
          </a:p>
          <a:p>
            <a:r>
              <a:rPr lang="en-GB" sz="1800"/>
              <a:t>Support to help them to keep their children safe and give them the care they need.</a:t>
            </a:r>
            <a:endParaRPr lang="en-GB" sz="1800">
              <a:cs typeface="Calibri"/>
            </a:endParaRPr>
          </a:p>
          <a:p>
            <a:r>
              <a:rPr lang="en-GB" sz="1800"/>
              <a:t>Early Intervention.</a:t>
            </a:r>
            <a:endParaRPr lang="en-GB" sz="1800">
              <a:cs typeface="Calibri"/>
            </a:endParaRPr>
          </a:p>
          <a:p>
            <a:r>
              <a:rPr lang="en-GB" sz="1800"/>
              <a:t>Families who don’t care and will not take up support.</a:t>
            </a:r>
            <a:endParaRPr lang="en-GB" sz="1800">
              <a:cs typeface="Calibri"/>
            </a:endParaRPr>
          </a:p>
          <a:p>
            <a:r>
              <a:rPr lang="en-GB" sz="1800"/>
              <a:t>Why? – environment,  history, happy as they are, no desire to change, would mean changes in life. </a:t>
            </a:r>
            <a:endParaRPr lang="en-GB" sz="1800">
              <a:cs typeface="Calibri"/>
            </a:endParaRPr>
          </a:p>
        </p:txBody>
      </p:sp>
    </p:spTree>
    <p:extLst>
      <p:ext uri="{BB962C8B-B14F-4D97-AF65-F5344CB8AC3E}">
        <p14:creationId xmlns:p14="http://schemas.microsoft.com/office/powerpoint/2010/main" val="368964341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5705"/>
            <a:ext cx="9143993"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97DA99A-AF46-4624-868F-3F7ADEB621DF}"/>
              </a:ext>
            </a:extLst>
          </p:cNvPr>
          <p:cNvSpPr>
            <a:spLocks noGrp="1"/>
          </p:cNvSpPr>
          <p:nvPr>
            <p:ph type="title"/>
          </p:nvPr>
        </p:nvSpPr>
        <p:spPr>
          <a:xfrm>
            <a:off x="867638" y="637762"/>
            <a:ext cx="7416372" cy="900131"/>
          </a:xfrm>
        </p:spPr>
        <p:txBody>
          <a:bodyPr anchor="t">
            <a:normAutofit/>
          </a:bodyPr>
          <a:lstStyle/>
          <a:p>
            <a:r>
              <a:rPr lang="en-GB" sz="3500">
                <a:solidFill>
                  <a:schemeClr val="bg1"/>
                </a:solidFill>
              </a:rPr>
              <a:t>Wales</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9143992"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638" y="2010758"/>
            <a:ext cx="3428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475CD24-CB7D-4A5F-A43C-3E119EF563C8}"/>
              </a:ext>
            </a:extLst>
          </p:cNvPr>
          <p:cNvSpPr>
            <a:spLocks noGrp="1"/>
          </p:cNvSpPr>
          <p:nvPr>
            <p:ph idx="1"/>
          </p:nvPr>
        </p:nvSpPr>
        <p:spPr>
          <a:xfrm>
            <a:off x="866661" y="2217343"/>
            <a:ext cx="7410669" cy="3959619"/>
          </a:xfrm>
        </p:spPr>
        <p:txBody>
          <a:bodyPr>
            <a:normAutofit/>
          </a:bodyPr>
          <a:lstStyle/>
          <a:p>
            <a:r>
              <a:rPr lang="en-GB" sz="1900"/>
              <a:t>Families First Teams / Team Around the Family</a:t>
            </a:r>
          </a:p>
          <a:p>
            <a:r>
              <a:rPr lang="en-GB" sz="1900"/>
              <a:t>For all families who need help </a:t>
            </a:r>
          </a:p>
          <a:p>
            <a:pPr marL="0" indent="0">
              <a:buNone/>
            </a:pPr>
            <a:r>
              <a:rPr lang="en-GB" sz="1900" b="1"/>
              <a:t>Principles of Families First?</a:t>
            </a:r>
          </a:p>
          <a:p>
            <a:r>
              <a:rPr lang="en-GB" sz="1900" b="1"/>
              <a:t>Family-focussed</a:t>
            </a:r>
            <a:r>
              <a:rPr lang="en-GB" sz="1900"/>
              <a:t> – services should look at the needs of your whole family rather than the needs of individual family members. </a:t>
            </a:r>
          </a:p>
          <a:p>
            <a:r>
              <a:rPr lang="en-GB" sz="1900" b="1"/>
              <a:t>Bespoke</a:t>
            </a:r>
            <a:r>
              <a:rPr lang="en-GB" sz="1900"/>
              <a:t> – services tailored to meet family’s specific needs.</a:t>
            </a:r>
          </a:p>
          <a:p>
            <a:r>
              <a:rPr lang="en-GB" sz="1900" b="1"/>
              <a:t>Empowering</a:t>
            </a:r>
            <a:r>
              <a:rPr lang="en-GB" sz="1900"/>
              <a:t> – families to take control of their lives.</a:t>
            </a:r>
          </a:p>
          <a:p>
            <a:r>
              <a:rPr lang="en-GB" sz="1900" b="1"/>
              <a:t>Integrated</a:t>
            </a:r>
            <a:r>
              <a:rPr lang="en-GB" sz="1900"/>
              <a:t> – agencies must work together </a:t>
            </a:r>
          </a:p>
          <a:p>
            <a:r>
              <a:rPr lang="en-GB" sz="1900" b="1"/>
              <a:t>Pro-active</a:t>
            </a:r>
            <a:r>
              <a:rPr lang="en-GB" sz="1900"/>
              <a:t> – needs are identified as early as possible </a:t>
            </a:r>
          </a:p>
          <a:p>
            <a:r>
              <a:rPr lang="en-GB" sz="1900" b="1"/>
              <a:t>Sustainable</a:t>
            </a:r>
            <a:r>
              <a:rPr lang="en-GB" sz="1900"/>
              <a:t> – support given should enable families to continue to make progress </a:t>
            </a:r>
          </a:p>
          <a:p>
            <a:endParaRPr lang="en-GB" sz="1900"/>
          </a:p>
        </p:txBody>
      </p:sp>
    </p:spTree>
    <p:extLst>
      <p:ext uri="{BB962C8B-B14F-4D97-AF65-F5344CB8AC3E}">
        <p14:creationId xmlns:p14="http://schemas.microsoft.com/office/powerpoint/2010/main" val="413123300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3AAD0F-8E3B-41E2-A311-F488210AF6BF}"/>
              </a:ext>
            </a:extLst>
          </p:cNvPr>
          <p:cNvSpPr>
            <a:spLocks noGrp="1"/>
          </p:cNvSpPr>
          <p:nvPr>
            <p:ph type="title"/>
          </p:nvPr>
        </p:nvSpPr>
        <p:spPr>
          <a:xfrm>
            <a:off x="457200" y="274638"/>
            <a:ext cx="8229600" cy="870874"/>
          </a:xfrm>
        </p:spPr>
        <p:txBody>
          <a:bodyPr>
            <a:noAutofit/>
          </a:bodyPr>
          <a:lstStyle/>
          <a:p>
            <a:r>
              <a:rPr lang="en-GB" sz="3600"/>
              <a:t>Operation Encompass</a:t>
            </a:r>
            <a:br>
              <a:rPr lang="en-GB" sz="3600"/>
            </a:br>
            <a:r>
              <a:rPr lang="en-GB" sz="3600"/>
              <a:t>Gwent Police</a:t>
            </a:r>
          </a:p>
        </p:txBody>
      </p:sp>
      <p:sp>
        <p:nvSpPr>
          <p:cNvPr id="3" name="Content Placeholder 2">
            <a:extLst>
              <a:ext uri="{FF2B5EF4-FFF2-40B4-BE49-F238E27FC236}">
                <a16:creationId xmlns:a16="http://schemas.microsoft.com/office/drawing/2014/main" id="{70B8062B-28D8-4D29-9FC0-0B4C6458D194}"/>
              </a:ext>
            </a:extLst>
          </p:cNvPr>
          <p:cNvSpPr>
            <a:spLocks noGrp="1"/>
          </p:cNvSpPr>
          <p:nvPr>
            <p:ph idx="1"/>
          </p:nvPr>
        </p:nvSpPr>
        <p:spPr>
          <a:xfrm>
            <a:off x="457200" y="1386673"/>
            <a:ext cx="8229600" cy="4130560"/>
          </a:xfrm>
        </p:spPr>
        <p:txBody>
          <a:bodyPr vert="horz" lIns="91440" tIns="45720" rIns="91440" bIns="45720" rtlCol="0" anchor="t">
            <a:normAutofit/>
          </a:bodyPr>
          <a:lstStyle/>
          <a:p>
            <a:r>
              <a:rPr lang="en-GB" dirty="0">
                <a:ea typeface="+mn-lt"/>
                <a:cs typeface="+mn-lt"/>
              </a:rPr>
              <a:t>Operation Encompass is a police and education early information safeguarding partnership enabling schools to offer immediate support to children experiencing domestic abuse.</a:t>
            </a:r>
            <a:endParaRPr lang="en-GB" dirty="0"/>
          </a:p>
          <a:p>
            <a:r>
              <a:rPr lang="en-GB" dirty="0"/>
              <a:t>A system which ensures the police contact a school before the next school day when one of their pupils has been exposed to domestic abuse.</a:t>
            </a:r>
            <a:endParaRPr lang="en-GB" dirty="0">
              <a:ea typeface="Calibri"/>
              <a:cs typeface="Calibri"/>
            </a:endParaRPr>
          </a:p>
          <a:p>
            <a:r>
              <a:rPr lang="en-GB" dirty="0"/>
              <a:t>School is aware of issues such as food, uniform, homework, mental health.</a:t>
            </a:r>
            <a:endParaRPr lang="en-GB" dirty="0">
              <a:ea typeface="Calibri"/>
              <a:cs typeface="Calibri"/>
            </a:endParaRPr>
          </a:p>
          <a:p>
            <a:r>
              <a:rPr lang="en-GB" dirty="0"/>
              <a:t>Time out rooms available as well as food and uniform </a:t>
            </a:r>
            <a:endParaRPr lang="en-GB" dirty="0">
              <a:ea typeface="Calibri"/>
              <a:cs typeface="Calibri"/>
            </a:endParaRPr>
          </a:p>
          <a:p>
            <a:r>
              <a:rPr lang="en-GB" dirty="0"/>
              <a:t>Emotional support also available if needed</a:t>
            </a:r>
            <a:endParaRPr lang="en-GB" dirty="0">
              <a:ea typeface="Calibri"/>
              <a:cs typeface="Calibri"/>
            </a:endParaRPr>
          </a:p>
          <a:p>
            <a:r>
              <a:rPr lang="en-GB" dirty="0"/>
              <a:t>Keeping children in school – safe environment</a:t>
            </a:r>
            <a:endParaRPr lang="en-GB" dirty="0">
              <a:ea typeface="Calibri"/>
              <a:cs typeface="Calibri"/>
            </a:endParaRPr>
          </a:p>
          <a:p>
            <a:endParaRPr lang="en-GB"/>
          </a:p>
        </p:txBody>
      </p:sp>
    </p:spTree>
    <p:extLst>
      <p:ext uri="{BB962C8B-B14F-4D97-AF65-F5344CB8AC3E}">
        <p14:creationId xmlns:p14="http://schemas.microsoft.com/office/powerpoint/2010/main" val="354371034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bstract blurred public library with bookshelves">
            <a:extLst>
              <a:ext uri="{FF2B5EF4-FFF2-40B4-BE49-F238E27FC236}">
                <a16:creationId xmlns:a16="http://schemas.microsoft.com/office/drawing/2014/main" id="{73C1DA53-A9ED-5209-F97C-F20037D4E01B}"/>
              </a:ext>
            </a:extLst>
          </p:cNvPr>
          <p:cNvPicPr>
            <a:picLocks noChangeAspect="1"/>
          </p:cNvPicPr>
          <p:nvPr/>
        </p:nvPicPr>
        <p:blipFill rotWithShape="1">
          <a:blip r:embed="rId3"/>
          <a:srcRect l="19083" r="41423" b="-2"/>
          <a:stretch/>
        </p:blipFill>
        <p:spPr>
          <a:xfrm>
            <a:off x="20" y="-2"/>
            <a:ext cx="4057627"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57647" y="-1"/>
            <a:ext cx="508635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586487" y="405685"/>
            <a:ext cx="4098726" cy="1559301"/>
          </a:xfrm>
        </p:spPr>
        <p:txBody>
          <a:bodyPr>
            <a:normAutofit/>
          </a:bodyPr>
          <a:lstStyle/>
          <a:p>
            <a:r>
              <a:rPr lang="en-GB" sz="3500"/>
              <a:t>Centre for Crime &amp; Justice Studies</a:t>
            </a:r>
          </a:p>
        </p:txBody>
      </p:sp>
      <p:sp>
        <p:nvSpPr>
          <p:cNvPr id="3" name="Content Placeholder 2"/>
          <p:cNvSpPr>
            <a:spLocks noGrp="1"/>
          </p:cNvSpPr>
          <p:nvPr>
            <p:ph idx="1"/>
          </p:nvPr>
        </p:nvSpPr>
        <p:spPr>
          <a:xfrm>
            <a:off x="4586487" y="2743200"/>
            <a:ext cx="3935505" cy="3496878"/>
          </a:xfrm>
        </p:spPr>
        <p:txBody>
          <a:bodyPr anchor="ctr">
            <a:normAutofit/>
          </a:bodyPr>
          <a:lstStyle/>
          <a:p>
            <a:r>
              <a:rPr lang="en-GB" sz="2800" dirty="0"/>
              <a:t>Child criminalisation and the mistake of early intervention publication.</a:t>
            </a:r>
          </a:p>
          <a:p>
            <a:r>
              <a:rPr lang="en-GB" sz="2800" dirty="0"/>
              <a:t>Early intervention was the hallmark of the ‘new youth justice’ after the election of Labour Government 1997</a:t>
            </a:r>
          </a:p>
        </p:txBody>
      </p:sp>
    </p:spTree>
    <p:extLst>
      <p:ext uri="{BB962C8B-B14F-4D97-AF65-F5344CB8AC3E}">
        <p14:creationId xmlns:p14="http://schemas.microsoft.com/office/powerpoint/2010/main" val="49366834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6521" y="1"/>
            <a:ext cx="851299"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Title 5"/>
          <p:cNvSpPr>
            <a:spLocks noGrp="1"/>
          </p:cNvSpPr>
          <p:nvPr>
            <p:ph type="title"/>
          </p:nvPr>
        </p:nvSpPr>
        <p:spPr>
          <a:xfrm>
            <a:off x="628650" y="365125"/>
            <a:ext cx="7886700" cy="470471"/>
          </a:xfrm>
        </p:spPr>
        <p:txBody>
          <a:bodyPr>
            <a:normAutofit fontScale="90000"/>
          </a:bodyPr>
          <a:lstStyle/>
          <a:p>
            <a:r>
              <a:rPr lang="en-GB" dirty="0"/>
              <a:t>Research</a:t>
            </a:r>
          </a:p>
        </p:txBody>
      </p:sp>
      <p:sp>
        <p:nvSpPr>
          <p:cNvPr id="15" name="Arc 1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93647" y="2693652"/>
            <a:ext cx="4083433" cy="3062575"/>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 name="Rectangle 1"/>
          <p:cNvSpPr>
            <a:spLocks noGrp="1" noChangeArrowheads="1"/>
          </p:cNvSpPr>
          <p:nvPr>
            <p:ph idx="1"/>
          </p:nvPr>
        </p:nvSpPr>
        <p:spPr>
          <a:xfrm>
            <a:off x="628650" y="1825625"/>
            <a:ext cx="7886700" cy="4351338"/>
          </a:xfrm>
        </p:spPr>
        <p:txBody>
          <a:bodyPr vert="horz" lIns="91440" tIns="45720" rIns="91440" bIns="45720" rtlCol="0">
            <a:normAutofit/>
          </a:bodyPr>
          <a:lstStyle/>
          <a:p>
            <a:pPr lvl="0"/>
            <a:r>
              <a:rPr lang="en-US" altLang="en-US" dirty="0"/>
              <a:t>Lesley </a:t>
            </a:r>
            <a:r>
              <a:rPr lang="en-US" altLang="en-US" dirty="0" err="1"/>
              <a:t>MeAra</a:t>
            </a:r>
            <a:r>
              <a:rPr lang="en-US" altLang="en-US" dirty="0"/>
              <a:t> and Susan </a:t>
            </a:r>
            <a:r>
              <a:rPr lang="en-US" altLang="en-US" dirty="0" err="1"/>
              <a:t>MeVie</a:t>
            </a:r>
            <a:r>
              <a:rPr lang="en-US" altLang="en-US" dirty="0"/>
              <a:t> (2007) research </a:t>
            </a:r>
            <a:r>
              <a:rPr lang="en-US" altLang="en-US" b="1" dirty="0"/>
              <a:t>‘Edinburgh Study of Youth Transitions and Crime’:</a:t>
            </a:r>
          </a:p>
          <a:p>
            <a:pPr lvl="0"/>
            <a:r>
              <a:rPr lang="en-US" altLang="en-US" dirty="0"/>
              <a:t>Findings indicate that the key to reducing offending lie in minimal intervention and maximum diversion</a:t>
            </a:r>
            <a:endParaRPr lang="en-US" altLang="en-US" dirty="0">
              <a:cs typeface="Calibri"/>
            </a:endParaRPr>
          </a:p>
          <a:p>
            <a:pPr lvl="0"/>
            <a:r>
              <a:rPr lang="en-US" altLang="en-US" dirty="0"/>
              <a:t>Doing less rather than more in individual cases</a:t>
            </a:r>
            <a:endParaRPr lang="en-US" altLang="en-US" dirty="0">
              <a:cs typeface="Calibri"/>
            </a:endParaRPr>
          </a:p>
          <a:p>
            <a:pPr lvl="0"/>
            <a:r>
              <a:rPr lang="en-US" altLang="en-US" dirty="0"/>
              <a:t>Repeated and more intensive forms of contact with agencies of youth justice may be damaging to young people in the longer term</a:t>
            </a:r>
            <a:endParaRPr lang="en-US" altLang="en-US" dirty="0">
              <a:cs typeface="Calibri"/>
            </a:endParaRPr>
          </a:p>
          <a:p>
            <a:r>
              <a:rPr lang="en-US" dirty="0"/>
              <a:t>Barry Goldson (2000)  asserts that history has taught us that diversion is more effective than intervention</a:t>
            </a:r>
            <a:endParaRPr lang="en-US" altLang="en-US" dirty="0">
              <a:cs typeface="Calibri"/>
            </a:endParaRPr>
          </a:p>
          <a:p>
            <a:pPr lvl="0"/>
            <a:endParaRPr lang="en-US" altLang="en-US" dirty="0">
              <a:cs typeface="Calibri"/>
            </a:endParaRPr>
          </a:p>
        </p:txBody>
      </p:sp>
    </p:spTree>
    <p:extLst>
      <p:ext uri="{BB962C8B-B14F-4D97-AF65-F5344CB8AC3E}">
        <p14:creationId xmlns:p14="http://schemas.microsoft.com/office/powerpoint/2010/main" val="237128326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4098F8-51CD-4B66-9C07-27E1DF4E1391}"/>
              </a:ext>
            </a:extLst>
          </p:cNvPr>
          <p:cNvSpPr>
            <a:spLocks noGrp="1"/>
          </p:cNvSpPr>
          <p:nvPr>
            <p:ph type="title"/>
          </p:nvPr>
        </p:nvSpPr>
        <p:spPr>
          <a:xfrm>
            <a:off x="4885341" y="365125"/>
            <a:ext cx="3630007" cy="714626"/>
          </a:xfrm>
        </p:spPr>
        <p:txBody>
          <a:bodyPr>
            <a:normAutofit fontScale="90000"/>
          </a:bodyPr>
          <a:lstStyle/>
          <a:p>
            <a:br>
              <a:rPr lang="en-GB"/>
            </a:br>
            <a:r>
              <a:rPr lang="en-GB"/>
              <a:t>Young Persons view</a:t>
            </a:r>
            <a:br>
              <a:rPr lang="en-GB"/>
            </a:br>
            <a:endParaRPr lang="en-GB">
              <a:cs typeface="Calibri Light"/>
            </a:endParaRPr>
          </a:p>
        </p:txBody>
      </p:sp>
      <p:pic>
        <p:nvPicPr>
          <p:cNvPr id="5" name="Picture 5" descr="A picture containing person, young, looking, staring&#10;&#10;Description automatically generated">
            <a:extLst>
              <a:ext uri="{FF2B5EF4-FFF2-40B4-BE49-F238E27FC236}">
                <a16:creationId xmlns:a16="http://schemas.microsoft.com/office/drawing/2014/main" id="{CF927C37-7D41-44A6-9C6B-8D9EDAE3BA77}"/>
              </a:ext>
            </a:extLst>
          </p:cNvPr>
          <p:cNvPicPr>
            <a:picLocks noChangeAspect="1"/>
          </p:cNvPicPr>
          <p:nvPr/>
        </p:nvPicPr>
        <p:blipFill rotWithShape="1">
          <a:blip r:embed="rId2"/>
          <a:srcRect l="40555" r="17805"/>
          <a:stretch/>
        </p:blipFill>
        <p:spPr>
          <a:xfrm>
            <a:off x="20" y="10"/>
            <a:ext cx="4587406"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0F2CEBC7-D106-4123-A216-85D21D4AE1C1}"/>
              </a:ext>
            </a:extLst>
          </p:cNvPr>
          <p:cNvSpPr>
            <a:spLocks noGrp="1"/>
          </p:cNvSpPr>
          <p:nvPr>
            <p:ph idx="1"/>
          </p:nvPr>
        </p:nvSpPr>
        <p:spPr>
          <a:xfrm>
            <a:off x="4885341" y="1485033"/>
            <a:ext cx="3630007" cy="4691930"/>
          </a:xfrm>
        </p:spPr>
        <p:txBody>
          <a:bodyPr vert="horz" lIns="91440" tIns="45720" rIns="91440" bIns="45720" rtlCol="0" anchor="t">
            <a:normAutofit/>
          </a:bodyPr>
          <a:lstStyle/>
          <a:p>
            <a:pPr marL="0" indent="0">
              <a:buNone/>
            </a:pPr>
            <a:r>
              <a:rPr lang="en-GB" sz="2400" i="1" dirty="0"/>
              <a:t>when I’ve been arrested, it’s like, you’re a kid in care, you’re never going to get out of this way of life. You’re in care, kids in care are always on drugs, kids in care always make themselves unsafe, kids in care always self-harm. So they sort of put a title on kids in care like they’re something bad.</a:t>
            </a:r>
            <a:endParaRPr lang="en-GB" sz="2400" dirty="0">
              <a:cs typeface="Calibri"/>
            </a:endParaRPr>
          </a:p>
        </p:txBody>
      </p:sp>
    </p:spTree>
    <p:extLst>
      <p:ext uri="{BB962C8B-B14F-4D97-AF65-F5344CB8AC3E}">
        <p14:creationId xmlns:p14="http://schemas.microsoft.com/office/powerpoint/2010/main" val="71427964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A99D0-E8D3-2F67-93D9-DB1BFB112CC1}"/>
              </a:ext>
            </a:extLst>
          </p:cNvPr>
          <p:cNvSpPr>
            <a:spLocks noGrp="1"/>
          </p:cNvSpPr>
          <p:nvPr>
            <p:ph type="title"/>
          </p:nvPr>
        </p:nvSpPr>
        <p:spPr>
          <a:xfrm>
            <a:off x="486696" y="629266"/>
            <a:ext cx="2629122" cy="1622321"/>
          </a:xfrm>
        </p:spPr>
        <p:txBody>
          <a:bodyPr>
            <a:normAutofit/>
          </a:bodyPr>
          <a:lstStyle/>
          <a:p>
            <a:r>
              <a:rPr lang="en-GB">
                <a:cs typeface="Calibri Light"/>
              </a:rPr>
              <a:t>Gangs</a:t>
            </a:r>
            <a:endParaRPr lang="en-GB"/>
          </a:p>
        </p:txBody>
      </p:sp>
      <p:sp>
        <p:nvSpPr>
          <p:cNvPr id="3" name="Content Placeholder 2">
            <a:extLst>
              <a:ext uri="{FF2B5EF4-FFF2-40B4-BE49-F238E27FC236}">
                <a16:creationId xmlns:a16="http://schemas.microsoft.com/office/drawing/2014/main" id="{D62B6439-6824-1B5E-0378-6FB5D1DEA274}"/>
              </a:ext>
            </a:extLst>
          </p:cNvPr>
          <p:cNvSpPr>
            <a:spLocks noGrp="1"/>
          </p:cNvSpPr>
          <p:nvPr>
            <p:ph idx="1"/>
          </p:nvPr>
        </p:nvSpPr>
        <p:spPr>
          <a:xfrm>
            <a:off x="486698" y="2438400"/>
            <a:ext cx="2629120" cy="3785419"/>
          </a:xfrm>
        </p:spPr>
        <p:txBody>
          <a:bodyPr vert="horz" lIns="91440" tIns="45720" rIns="91440" bIns="45720" rtlCol="0">
            <a:normAutofit/>
          </a:bodyPr>
          <a:lstStyle/>
          <a:p>
            <a:r>
              <a:rPr lang="en-GB" sz="1700">
                <a:cs typeface="Calibri"/>
              </a:rPr>
              <a:t>Gangs mean different things in different contexts.</a:t>
            </a:r>
          </a:p>
          <a:p>
            <a:r>
              <a:rPr lang="en-GB" sz="1700">
                <a:cs typeface="Calibri"/>
              </a:rPr>
              <a:t>It is not illegal for a young person to be in a gang</a:t>
            </a:r>
          </a:p>
          <a:p>
            <a:r>
              <a:rPr lang="en-GB" sz="1700">
                <a:cs typeface="Calibri"/>
              </a:rPr>
              <a:t>Different types of gangs</a:t>
            </a:r>
          </a:p>
          <a:p>
            <a:r>
              <a:rPr lang="en-GB" sz="1700">
                <a:cs typeface="Calibri"/>
              </a:rPr>
              <a:t>Not all 'gangs' are dangerous or criminal</a:t>
            </a:r>
          </a:p>
          <a:p>
            <a:r>
              <a:rPr lang="en-GB" sz="1700">
                <a:cs typeface="Calibri"/>
              </a:rPr>
              <a:t>However – gang membership is linked to illegal activities</a:t>
            </a:r>
          </a:p>
        </p:txBody>
      </p:sp>
      <p:sp>
        <p:nvSpPr>
          <p:cNvPr id="9" name="Rectangle 8">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9292" y="0"/>
            <a:ext cx="5664708"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42766" y="557784"/>
            <a:ext cx="4938073"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a16="http://schemas.microsoft.com/office/drawing/2014/main" id="{510C4770-E520-A19C-A5D6-C5045087764E}"/>
              </a:ext>
            </a:extLst>
          </p:cNvPr>
          <p:cNvPicPr>
            <a:picLocks noChangeAspect="1"/>
          </p:cNvPicPr>
          <p:nvPr/>
        </p:nvPicPr>
        <p:blipFill>
          <a:blip r:embed="rId2"/>
          <a:stretch>
            <a:fillRect/>
          </a:stretch>
        </p:blipFill>
        <p:spPr>
          <a:xfrm>
            <a:off x="4054396" y="1736619"/>
            <a:ext cx="4514498" cy="3381515"/>
          </a:xfrm>
          <a:prstGeom prst="rect">
            <a:avLst/>
          </a:prstGeom>
          <a:effectLst/>
        </p:spPr>
      </p:pic>
    </p:spTree>
    <p:extLst>
      <p:ext uri="{BB962C8B-B14F-4D97-AF65-F5344CB8AC3E}">
        <p14:creationId xmlns:p14="http://schemas.microsoft.com/office/powerpoint/2010/main" val="118271625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9E74B-A7A4-1FDC-18B9-0517FA4FF326}"/>
              </a:ext>
            </a:extLst>
          </p:cNvPr>
          <p:cNvSpPr>
            <a:spLocks noGrp="1"/>
          </p:cNvSpPr>
          <p:nvPr>
            <p:ph type="title"/>
          </p:nvPr>
        </p:nvSpPr>
        <p:spPr>
          <a:xfrm>
            <a:off x="628650" y="365127"/>
            <a:ext cx="7886700" cy="549274"/>
          </a:xfrm>
        </p:spPr>
        <p:txBody>
          <a:bodyPr/>
          <a:lstStyle/>
          <a:p>
            <a:r>
              <a:rPr lang="en-GB" dirty="0"/>
              <a:t>Gang meaning - </a:t>
            </a:r>
          </a:p>
        </p:txBody>
      </p:sp>
      <p:sp>
        <p:nvSpPr>
          <p:cNvPr id="3" name="Content Placeholder 2">
            <a:extLst>
              <a:ext uri="{FF2B5EF4-FFF2-40B4-BE49-F238E27FC236}">
                <a16:creationId xmlns:a16="http://schemas.microsoft.com/office/drawing/2014/main" id="{13E9C752-74FD-AAEC-203D-BCBE3217E314}"/>
              </a:ext>
            </a:extLst>
          </p:cNvPr>
          <p:cNvSpPr>
            <a:spLocks noGrp="1"/>
          </p:cNvSpPr>
          <p:nvPr>
            <p:ph idx="1"/>
          </p:nvPr>
        </p:nvSpPr>
        <p:spPr>
          <a:xfrm>
            <a:off x="628650" y="1340069"/>
            <a:ext cx="7886700" cy="4836894"/>
          </a:xfrm>
        </p:spPr>
        <p:txBody>
          <a:bodyPr>
            <a:normAutofit lnSpcReduction="10000"/>
          </a:bodyPr>
          <a:lstStyle/>
          <a:p>
            <a:pPr algn="l"/>
            <a:r>
              <a:rPr lang="en-GB" b="0" i="0" dirty="0">
                <a:effectLst/>
                <a:latin typeface="Arial" panose="020B0604020202020204" pitchFamily="34" charset="0"/>
              </a:rPr>
              <a:t>The word ‘gang’ means different things</a:t>
            </a:r>
          </a:p>
          <a:p>
            <a:pPr algn="l"/>
            <a:r>
              <a:rPr lang="en-GB" b="0" i="0" dirty="0">
                <a:effectLst/>
                <a:latin typeface="Arial" panose="020B0604020202020204" pitchFamily="34" charset="0"/>
              </a:rPr>
              <a:t>Government paper ‘Safeguarding children and young people who may be affected by gang activity’ distinguishes between the following:</a:t>
            </a:r>
          </a:p>
          <a:p>
            <a:pPr algn="l">
              <a:buFont typeface="Arial" panose="020B0604020202020204" pitchFamily="34" charset="0"/>
              <a:buChar char="•"/>
            </a:pPr>
            <a:r>
              <a:rPr lang="en-GB" b="1" i="0" dirty="0">
                <a:effectLst/>
                <a:latin typeface="Arial" panose="020B0604020202020204" pitchFamily="34" charset="0"/>
              </a:rPr>
              <a:t>Peer group</a:t>
            </a:r>
            <a:br>
              <a:rPr lang="en-GB" b="0" i="0" dirty="0">
                <a:effectLst/>
                <a:latin typeface="Arial" panose="020B0604020202020204" pitchFamily="34" charset="0"/>
              </a:rPr>
            </a:br>
            <a:r>
              <a:rPr lang="en-GB" b="0" i="0" dirty="0">
                <a:effectLst/>
                <a:latin typeface="Arial" panose="020B0604020202020204" pitchFamily="34" charset="0"/>
              </a:rPr>
              <a:t>A relatively small and transient social grouping which may or may not describe themselves as a gang depending on the context.</a:t>
            </a:r>
          </a:p>
          <a:p>
            <a:pPr algn="l">
              <a:spcBef>
                <a:spcPts val="750"/>
              </a:spcBef>
              <a:buFont typeface="Arial" panose="020B0604020202020204" pitchFamily="34" charset="0"/>
              <a:buChar char="•"/>
            </a:pPr>
            <a:r>
              <a:rPr lang="en-GB" b="1" i="0" dirty="0">
                <a:effectLst/>
                <a:latin typeface="Arial" panose="020B0604020202020204" pitchFamily="34" charset="0"/>
              </a:rPr>
              <a:t>Street gang</a:t>
            </a:r>
            <a:br>
              <a:rPr lang="en-GB" b="0" i="0" dirty="0">
                <a:effectLst/>
                <a:latin typeface="Arial" panose="020B0604020202020204" pitchFamily="34" charset="0"/>
              </a:rPr>
            </a:br>
            <a:r>
              <a:rPr lang="en-GB" b="0" i="0" dirty="0">
                <a:effectLst/>
                <a:latin typeface="Arial" panose="020B0604020202020204" pitchFamily="34" charset="0"/>
              </a:rPr>
              <a:t>“Groups of young people who see themselves (and are seen by others) as a discernible group for whom crime and violence is integral to the group's identity.”</a:t>
            </a:r>
          </a:p>
          <a:p>
            <a:pPr algn="l">
              <a:spcBef>
                <a:spcPts val="750"/>
              </a:spcBef>
              <a:buFont typeface="Arial" panose="020B0604020202020204" pitchFamily="34" charset="0"/>
              <a:buChar char="•"/>
            </a:pPr>
            <a:r>
              <a:rPr lang="en-GB" b="1" i="0" dirty="0">
                <a:effectLst/>
                <a:latin typeface="Arial" panose="020B0604020202020204" pitchFamily="34" charset="0"/>
              </a:rPr>
              <a:t>Organised criminal gangs</a:t>
            </a:r>
            <a:br>
              <a:rPr lang="en-GB" b="0" i="0" dirty="0">
                <a:effectLst/>
                <a:latin typeface="Arial" panose="020B0604020202020204" pitchFamily="34" charset="0"/>
              </a:rPr>
            </a:br>
            <a:r>
              <a:rPr lang="en-GB" b="0" i="0" dirty="0">
                <a:effectLst/>
                <a:latin typeface="Arial" panose="020B0604020202020204" pitchFamily="34" charset="0"/>
              </a:rPr>
              <a:t>“A group of individuals for whom involvement in crime is for personal gain (financial or otherwise). For most crime is their 'occupation.”</a:t>
            </a:r>
          </a:p>
          <a:p>
            <a:endParaRPr lang="en-GB" dirty="0"/>
          </a:p>
        </p:txBody>
      </p:sp>
    </p:spTree>
    <p:extLst>
      <p:ext uri="{BB962C8B-B14F-4D97-AF65-F5344CB8AC3E}">
        <p14:creationId xmlns:p14="http://schemas.microsoft.com/office/powerpoint/2010/main" val="280403553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CFF50B-801D-892F-9A62-E6F27A93E06B}"/>
              </a:ext>
            </a:extLst>
          </p:cNvPr>
          <p:cNvSpPr>
            <a:spLocks noGrp="1"/>
          </p:cNvSpPr>
          <p:nvPr>
            <p:ph type="title"/>
          </p:nvPr>
        </p:nvSpPr>
        <p:spPr>
          <a:xfrm>
            <a:off x="628650" y="365127"/>
            <a:ext cx="7886700" cy="612336"/>
          </a:xfrm>
        </p:spPr>
        <p:txBody>
          <a:bodyPr/>
          <a:lstStyle/>
          <a:p>
            <a:r>
              <a:rPr lang="en-GB" dirty="0"/>
              <a:t>Gangs</a:t>
            </a:r>
          </a:p>
        </p:txBody>
      </p:sp>
      <p:sp>
        <p:nvSpPr>
          <p:cNvPr id="3" name="Content Placeholder 2">
            <a:extLst>
              <a:ext uri="{FF2B5EF4-FFF2-40B4-BE49-F238E27FC236}">
                <a16:creationId xmlns:a16="http://schemas.microsoft.com/office/drawing/2014/main" id="{A0A07BEA-7D67-BB77-AD74-851B95F875AC}"/>
              </a:ext>
            </a:extLst>
          </p:cNvPr>
          <p:cNvSpPr>
            <a:spLocks noGrp="1"/>
          </p:cNvSpPr>
          <p:nvPr>
            <p:ph idx="1"/>
          </p:nvPr>
        </p:nvSpPr>
        <p:spPr>
          <a:xfrm>
            <a:off x="628650" y="1213945"/>
            <a:ext cx="7886700" cy="4963018"/>
          </a:xfrm>
        </p:spPr>
        <p:txBody>
          <a:bodyPr>
            <a:normAutofit fontScale="92500"/>
          </a:bodyPr>
          <a:lstStyle/>
          <a:p>
            <a:pPr algn="l">
              <a:spcAft>
                <a:spcPts val="1800"/>
              </a:spcAft>
            </a:pPr>
            <a:r>
              <a:rPr lang="en-GB" b="0" i="0" dirty="0">
                <a:effectLst/>
                <a:latin typeface="tondo"/>
              </a:rPr>
              <a:t>Gang membership and associated youth violence can have a devastating impact on children, young people and their families.</a:t>
            </a:r>
          </a:p>
          <a:p>
            <a:pPr algn="l">
              <a:spcAft>
                <a:spcPts val="1800"/>
              </a:spcAft>
            </a:pPr>
            <a:r>
              <a:rPr lang="en-GB" b="0" i="0" dirty="0">
                <a:effectLst/>
                <a:latin typeface="tondo"/>
              </a:rPr>
              <a:t>Being part of a peer group is seen as a normal part of childhood development. </a:t>
            </a:r>
          </a:p>
          <a:p>
            <a:pPr algn="l">
              <a:spcAft>
                <a:spcPts val="1800"/>
              </a:spcAft>
            </a:pPr>
            <a:r>
              <a:rPr lang="en-GB" b="0" i="0" dirty="0">
                <a:effectLst/>
                <a:latin typeface="tondo"/>
              </a:rPr>
              <a:t>Peer groups are less defined and organised than gangs, and membership of peer groups is fairly fluid, i.e., members can come and go as they please.</a:t>
            </a:r>
          </a:p>
          <a:p>
            <a:pPr algn="l">
              <a:spcAft>
                <a:spcPts val="1800"/>
              </a:spcAft>
            </a:pPr>
            <a:r>
              <a:rPr lang="en-GB" b="0" i="0" dirty="0">
                <a:effectLst/>
                <a:latin typeface="tondo"/>
              </a:rPr>
              <a:t>It’s also relatively normal for groups of children to get together in public places – their development</a:t>
            </a:r>
          </a:p>
          <a:p>
            <a:pPr algn="l">
              <a:spcAft>
                <a:spcPts val="1800"/>
              </a:spcAft>
            </a:pPr>
            <a:r>
              <a:rPr lang="en-GB" b="0" i="0" dirty="0">
                <a:effectLst/>
                <a:latin typeface="tondo"/>
              </a:rPr>
              <a:t>For some, this may mean getting involve low-level criminality, however, this does not necessarily make them a gang</a:t>
            </a:r>
          </a:p>
          <a:p>
            <a:pPr algn="l">
              <a:spcAft>
                <a:spcPts val="1800"/>
              </a:spcAft>
            </a:pPr>
            <a:r>
              <a:rPr lang="en-GB" b="0" i="0" dirty="0">
                <a:effectLst/>
                <a:latin typeface="tondo"/>
              </a:rPr>
              <a:t>Gangs have clear structures and tasks.</a:t>
            </a:r>
          </a:p>
          <a:p>
            <a:endParaRPr lang="en-GB" dirty="0"/>
          </a:p>
        </p:txBody>
      </p:sp>
    </p:spTree>
    <p:extLst>
      <p:ext uri="{BB962C8B-B14F-4D97-AF65-F5344CB8AC3E}">
        <p14:creationId xmlns:p14="http://schemas.microsoft.com/office/powerpoint/2010/main" val="321226324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D7FE1-1FF2-3A09-A318-DEE400154961}"/>
              </a:ext>
            </a:extLst>
          </p:cNvPr>
          <p:cNvSpPr>
            <a:spLocks noGrp="1"/>
          </p:cNvSpPr>
          <p:nvPr>
            <p:ph type="title"/>
          </p:nvPr>
        </p:nvSpPr>
        <p:spPr>
          <a:xfrm>
            <a:off x="628650" y="365127"/>
            <a:ext cx="7886700" cy="754226"/>
          </a:xfrm>
        </p:spPr>
        <p:txBody>
          <a:bodyPr>
            <a:normAutofit fontScale="90000"/>
          </a:bodyPr>
          <a:lstStyle/>
          <a:p>
            <a:br>
              <a:rPr lang="en-GB" b="1" i="0" dirty="0">
                <a:effectLst/>
                <a:latin typeface="tondo"/>
              </a:rPr>
            </a:br>
            <a:r>
              <a:rPr lang="en-GB" b="1" i="0" dirty="0">
                <a:effectLst/>
                <a:latin typeface="tondo"/>
              </a:rPr>
              <a:t>Definition of a gang</a:t>
            </a:r>
            <a:br>
              <a:rPr lang="en-GB" b="1" i="0" dirty="0">
                <a:effectLst/>
                <a:latin typeface="tondo"/>
              </a:rPr>
            </a:br>
            <a:endParaRPr lang="en-GB" dirty="0"/>
          </a:p>
        </p:txBody>
      </p:sp>
      <p:sp>
        <p:nvSpPr>
          <p:cNvPr id="3" name="Content Placeholder 2">
            <a:extLst>
              <a:ext uri="{FF2B5EF4-FFF2-40B4-BE49-F238E27FC236}">
                <a16:creationId xmlns:a16="http://schemas.microsoft.com/office/drawing/2014/main" id="{BA910CFD-01CD-98E5-C369-18C6BFB63EDF}"/>
              </a:ext>
            </a:extLst>
          </p:cNvPr>
          <p:cNvSpPr>
            <a:spLocks noGrp="1"/>
          </p:cNvSpPr>
          <p:nvPr>
            <p:ph idx="1"/>
          </p:nvPr>
        </p:nvSpPr>
        <p:spPr/>
        <p:txBody>
          <a:bodyPr/>
          <a:lstStyle/>
          <a:p>
            <a:r>
              <a:rPr lang="en-GB" sz="2400" b="0" i="0" dirty="0">
                <a:effectLst/>
                <a:latin typeface="tondo"/>
              </a:rPr>
              <a:t>A gang is a relatively durable, predominantly street-based group of young people who see themselves (and are seen by others) as a discernible group and engage in a range of criminal activity and violence. They may also identify with or lay claim over territory, have some form of identifying structure feature, and/or are in conflict with other, similar gangs.</a:t>
            </a:r>
          </a:p>
          <a:p>
            <a:pPr marL="0" indent="0">
              <a:buNone/>
            </a:pPr>
            <a:endParaRPr lang="en-GB" dirty="0">
              <a:solidFill>
                <a:srgbClr val="1F2937"/>
              </a:solidFill>
              <a:latin typeface="tondo"/>
            </a:endParaRPr>
          </a:p>
          <a:p>
            <a:r>
              <a:rPr lang="en-GB" dirty="0">
                <a:hlinkClick r:id="rId2"/>
              </a:rPr>
              <a:t>Serious Youth Violence - House of Commons Library</a:t>
            </a:r>
            <a:endParaRPr lang="en-GB" dirty="0"/>
          </a:p>
        </p:txBody>
      </p:sp>
    </p:spTree>
    <p:extLst>
      <p:ext uri="{BB962C8B-B14F-4D97-AF65-F5344CB8AC3E}">
        <p14:creationId xmlns:p14="http://schemas.microsoft.com/office/powerpoint/2010/main" val="205799492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154CA9-4E7A-F0C3-684B-DC9727DB36AF}"/>
              </a:ext>
            </a:extLst>
          </p:cNvPr>
          <p:cNvSpPr>
            <a:spLocks noGrp="1"/>
          </p:cNvSpPr>
          <p:nvPr>
            <p:ph type="title"/>
          </p:nvPr>
        </p:nvSpPr>
        <p:spPr>
          <a:xfrm>
            <a:off x="628650" y="365126"/>
            <a:ext cx="7886700" cy="596571"/>
          </a:xfrm>
        </p:spPr>
        <p:txBody>
          <a:bodyPr/>
          <a:lstStyle/>
          <a:p>
            <a:r>
              <a:rPr lang="en-GB" dirty="0"/>
              <a:t>Children in Need</a:t>
            </a:r>
          </a:p>
        </p:txBody>
      </p:sp>
      <p:sp>
        <p:nvSpPr>
          <p:cNvPr id="3" name="Content Placeholder 2">
            <a:extLst>
              <a:ext uri="{FF2B5EF4-FFF2-40B4-BE49-F238E27FC236}">
                <a16:creationId xmlns:a16="http://schemas.microsoft.com/office/drawing/2014/main" id="{52916DFC-9FDA-E4EB-4EAE-5073E9988819}"/>
              </a:ext>
            </a:extLst>
          </p:cNvPr>
          <p:cNvSpPr>
            <a:spLocks noGrp="1"/>
          </p:cNvSpPr>
          <p:nvPr>
            <p:ph idx="1"/>
          </p:nvPr>
        </p:nvSpPr>
        <p:spPr>
          <a:xfrm>
            <a:off x="628650" y="1166648"/>
            <a:ext cx="7886700" cy="5010315"/>
          </a:xfrm>
        </p:spPr>
        <p:txBody>
          <a:bodyPr>
            <a:normAutofit/>
          </a:bodyPr>
          <a:lstStyle/>
          <a:p>
            <a:r>
              <a:rPr lang="en-GB" sz="2400" b="0" i="0" dirty="0">
                <a:effectLst/>
              </a:rPr>
              <a:t>In 2023, 11,110 </a:t>
            </a:r>
            <a:r>
              <a:rPr lang="en-GB" sz="2400" b="0" i="0" u="sng" dirty="0">
                <a:effectLst/>
                <a:hlinkClick r:id="rId3">
                  <a:extLst>
                    <a:ext uri="{A12FA001-AC4F-418D-AE19-62706E023703}">
                      <ahyp:hlinkClr xmlns:ahyp="http://schemas.microsoft.com/office/drawing/2018/hyperlinkcolor" val="tx"/>
                    </a:ext>
                  </a:extLst>
                </a:hlinkClick>
              </a:rPr>
              <a:t>children assessed by children’s social care</a:t>
            </a:r>
            <a:r>
              <a:rPr lang="en-GB" sz="2400" b="0" i="0" dirty="0">
                <a:effectLst/>
              </a:rPr>
              <a:t> were deemed to be at risk due to gang involvement</a:t>
            </a:r>
          </a:p>
          <a:p>
            <a:r>
              <a:rPr lang="en-GB" sz="2400" dirty="0"/>
              <a:t>Could be more – many gangs are unknow to authorities</a:t>
            </a:r>
          </a:p>
          <a:p>
            <a:r>
              <a:rPr lang="en-GB" sz="2400" b="0" i="0" dirty="0">
                <a:effectLst/>
              </a:rPr>
              <a:t>Children in need are a legally defined group of children under </a:t>
            </a:r>
            <a:r>
              <a:rPr lang="en-GB" sz="2400" dirty="0"/>
              <a:t>C</a:t>
            </a:r>
            <a:r>
              <a:rPr lang="en-GB" sz="2400" b="0" i="0" dirty="0">
                <a:effectLst/>
              </a:rPr>
              <a:t>hildren Act 1989:</a:t>
            </a:r>
          </a:p>
          <a:p>
            <a:r>
              <a:rPr lang="en-GB" sz="2400" dirty="0"/>
              <a:t>Those who are - </a:t>
            </a:r>
            <a:r>
              <a:rPr lang="en-GB" sz="2400" b="0" i="0" dirty="0">
                <a:effectLst/>
              </a:rPr>
              <a:t>needing help and protection as a result of risks to their development or health. Including:</a:t>
            </a:r>
          </a:p>
          <a:p>
            <a:r>
              <a:rPr lang="en-GB" sz="2400" b="0" i="0" dirty="0">
                <a:effectLst/>
              </a:rPr>
              <a:t>Children on child protection plans, children looked after by local authorities, care leavers and disabled children. Children in need also include young people aged 18 or over who continue to receive care, accommodation or support from children's services, and unborn children.</a:t>
            </a:r>
            <a:endParaRPr lang="en-GB" sz="2400" dirty="0"/>
          </a:p>
        </p:txBody>
      </p:sp>
    </p:spTree>
    <p:extLst>
      <p:ext uri="{BB962C8B-B14F-4D97-AF65-F5344CB8AC3E}">
        <p14:creationId xmlns:p14="http://schemas.microsoft.com/office/powerpoint/2010/main" val="350144876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FFAA56-D136-61F2-EB99-72FDA03F7A9C}"/>
              </a:ext>
            </a:extLst>
          </p:cNvPr>
          <p:cNvSpPr>
            <a:spLocks noGrp="1"/>
          </p:cNvSpPr>
          <p:nvPr>
            <p:ph type="title"/>
          </p:nvPr>
        </p:nvSpPr>
        <p:spPr>
          <a:xfrm>
            <a:off x="628650" y="365126"/>
            <a:ext cx="7886700" cy="1038005"/>
          </a:xfrm>
        </p:spPr>
        <p:txBody>
          <a:bodyPr/>
          <a:lstStyle/>
          <a:p>
            <a:r>
              <a:rPr lang="en-GB" dirty="0"/>
              <a:t>What is Serious and Organised Crime?</a:t>
            </a:r>
          </a:p>
        </p:txBody>
      </p:sp>
      <p:sp>
        <p:nvSpPr>
          <p:cNvPr id="3" name="Content Placeholder 2">
            <a:extLst>
              <a:ext uri="{FF2B5EF4-FFF2-40B4-BE49-F238E27FC236}">
                <a16:creationId xmlns:a16="http://schemas.microsoft.com/office/drawing/2014/main" id="{BD5B0320-9AE6-21A8-47B4-843A980558A2}"/>
              </a:ext>
            </a:extLst>
          </p:cNvPr>
          <p:cNvSpPr>
            <a:spLocks noGrp="1"/>
          </p:cNvSpPr>
          <p:nvPr>
            <p:ph idx="1"/>
          </p:nvPr>
        </p:nvSpPr>
        <p:spPr>
          <a:xfrm>
            <a:off x="628650" y="1403131"/>
            <a:ext cx="7886700" cy="4773832"/>
          </a:xfrm>
        </p:spPr>
        <p:txBody>
          <a:bodyPr>
            <a:normAutofit lnSpcReduction="10000"/>
          </a:bodyPr>
          <a:lstStyle/>
          <a:p>
            <a:r>
              <a:rPr lang="en-GB" dirty="0"/>
              <a:t>SOC are individuals who plan, co-ordinate and commit serious offences, whether individually, in groups or as part of transnational networks</a:t>
            </a:r>
          </a:p>
          <a:p>
            <a:r>
              <a:rPr lang="en-GB" dirty="0"/>
              <a:t>distinction between Organised Crime Groups (OCG) and Urban Street Gangs</a:t>
            </a:r>
          </a:p>
          <a:p>
            <a:r>
              <a:rPr lang="en-GB" dirty="0"/>
              <a:t>connections between gangs and organised crime: urban gang members may engage in street drug dealing on behalf of organised criminals and some gangs aspire to and may become organised crime groups</a:t>
            </a:r>
          </a:p>
          <a:p>
            <a:r>
              <a:rPr lang="en-GB" dirty="0"/>
              <a:t>Urban Street Gangs (USGs)</a:t>
            </a:r>
          </a:p>
          <a:p>
            <a:r>
              <a:rPr lang="en-GB" dirty="0"/>
              <a:t>OCGs have traditionally been the wholesalers of drugs and USGs the street retailers. However, USGs are now becoming increasingly involved in the wholesale of drugs.</a:t>
            </a:r>
          </a:p>
          <a:p>
            <a:r>
              <a:rPr lang="en-GB" dirty="0"/>
              <a:t>For example, in Merseyside, young people are forming gangs and are frequently becoming involved in crime that is focused on a business‑based model driven by profits</a:t>
            </a:r>
          </a:p>
        </p:txBody>
      </p:sp>
    </p:spTree>
    <p:extLst>
      <p:ext uri="{BB962C8B-B14F-4D97-AF65-F5344CB8AC3E}">
        <p14:creationId xmlns:p14="http://schemas.microsoft.com/office/powerpoint/2010/main" val="156435271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ECE20B-8DE7-B17D-3C59-2B97F04470D7}"/>
              </a:ext>
            </a:extLst>
          </p:cNvPr>
          <p:cNvSpPr>
            <a:spLocks noGrp="1"/>
          </p:cNvSpPr>
          <p:nvPr>
            <p:ph type="title"/>
          </p:nvPr>
        </p:nvSpPr>
        <p:spPr>
          <a:xfrm>
            <a:off x="628650" y="365127"/>
            <a:ext cx="7886700" cy="754226"/>
          </a:xfrm>
        </p:spPr>
        <p:txBody>
          <a:bodyPr/>
          <a:lstStyle/>
          <a:p>
            <a:r>
              <a:rPr lang="en-GB" dirty="0">
                <a:latin typeface="+mn-lt"/>
              </a:rPr>
              <a:t>Every Child Matters</a:t>
            </a:r>
          </a:p>
        </p:txBody>
      </p:sp>
      <p:sp>
        <p:nvSpPr>
          <p:cNvPr id="3" name="Content Placeholder 2">
            <a:extLst>
              <a:ext uri="{FF2B5EF4-FFF2-40B4-BE49-F238E27FC236}">
                <a16:creationId xmlns:a16="http://schemas.microsoft.com/office/drawing/2014/main" id="{6ADE613D-19C3-7487-104B-6E070717BA69}"/>
              </a:ext>
            </a:extLst>
          </p:cNvPr>
          <p:cNvSpPr>
            <a:spLocks noGrp="1"/>
          </p:cNvSpPr>
          <p:nvPr>
            <p:ph idx="1"/>
          </p:nvPr>
        </p:nvSpPr>
        <p:spPr/>
        <p:txBody>
          <a:bodyPr/>
          <a:lstStyle/>
          <a:p>
            <a:r>
              <a:rPr lang="en-GB" dirty="0"/>
              <a:t>legal framework, which requires relevant agencies to take responsibility for safeguarding and promoting the welfare of every child to enable them to:</a:t>
            </a:r>
          </a:p>
          <a:p>
            <a:r>
              <a:rPr lang="en-GB" dirty="0"/>
              <a:t>be healthy</a:t>
            </a:r>
          </a:p>
          <a:p>
            <a:r>
              <a:rPr lang="en-GB" dirty="0"/>
              <a:t>stay safe</a:t>
            </a:r>
          </a:p>
          <a:p>
            <a:r>
              <a:rPr lang="en-GB" dirty="0"/>
              <a:t>enjoy and achieve</a:t>
            </a:r>
          </a:p>
          <a:p>
            <a:r>
              <a:rPr lang="en-GB" dirty="0"/>
              <a:t>make a positive contribution</a:t>
            </a:r>
          </a:p>
          <a:p>
            <a:r>
              <a:rPr lang="en-GB" dirty="0"/>
              <a:t>achieve economic well-being.</a:t>
            </a:r>
          </a:p>
        </p:txBody>
      </p:sp>
    </p:spTree>
    <p:extLst>
      <p:ext uri="{BB962C8B-B14F-4D97-AF65-F5344CB8AC3E}">
        <p14:creationId xmlns:p14="http://schemas.microsoft.com/office/powerpoint/2010/main" val="228486980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8B612-8E17-F694-3A5C-FEE6B0007252}"/>
              </a:ext>
            </a:extLst>
          </p:cNvPr>
          <p:cNvSpPr>
            <a:spLocks noGrp="1"/>
          </p:cNvSpPr>
          <p:nvPr>
            <p:ph type="title"/>
          </p:nvPr>
        </p:nvSpPr>
        <p:spPr/>
        <p:txBody>
          <a:bodyPr/>
          <a:lstStyle/>
          <a:p>
            <a:r>
              <a:rPr lang="en-GB" dirty="0"/>
              <a:t>County Lines</a:t>
            </a:r>
          </a:p>
        </p:txBody>
      </p:sp>
      <p:sp>
        <p:nvSpPr>
          <p:cNvPr id="3" name="Content Placeholder 2">
            <a:extLst>
              <a:ext uri="{FF2B5EF4-FFF2-40B4-BE49-F238E27FC236}">
                <a16:creationId xmlns:a16="http://schemas.microsoft.com/office/drawing/2014/main" id="{CD267DBC-C076-6C12-BEB3-C8E58F655D60}"/>
              </a:ext>
            </a:extLst>
          </p:cNvPr>
          <p:cNvSpPr>
            <a:spLocks noGrp="1"/>
          </p:cNvSpPr>
          <p:nvPr>
            <p:ph idx="1"/>
          </p:nvPr>
        </p:nvSpPr>
        <p:spPr/>
        <p:txBody>
          <a:bodyPr/>
          <a:lstStyle/>
          <a:p>
            <a:r>
              <a:rPr lang="en-GB" dirty="0"/>
              <a:t>NPCC definition of a county line is the term used to describe gangs and organised criminal networks involved in exporting illegal drugs into one or more area within the UK using a dedicated mobile phone</a:t>
            </a:r>
          </a:p>
          <a:p>
            <a:r>
              <a:rPr lang="en-GB" dirty="0"/>
              <a:t>January 2019 the NCA estimated that there were at least 1,000 county lines operating</a:t>
            </a:r>
          </a:p>
          <a:p>
            <a:r>
              <a:rPr lang="en-GB" dirty="0"/>
              <a:t>Appropriate 300 lines within Greater London</a:t>
            </a:r>
          </a:p>
          <a:p>
            <a:r>
              <a:rPr lang="en-GB" dirty="0"/>
              <a:t>Gangs create a network between urban hubs and county locations to supply illegal drugs</a:t>
            </a:r>
          </a:p>
          <a:p>
            <a:r>
              <a:rPr lang="en-GB" dirty="0"/>
              <a:t>New markets are established by gangs </a:t>
            </a:r>
          </a:p>
          <a:p>
            <a:r>
              <a:rPr lang="en-GB" dirty="0"/>
              <a:t>Sometimes they are the main line  / some overtake other lines / some may operate several lines in towns</a:t>
            </a:r>
          </a:p>
        </p:txBody>
      </p:sp>
    </p:spTree>
    <p:extLst>
      <p:ext uri="{BB962C8B-B14F-4D97-AF65-F5344CB8AC3E}">
        <p14:creationId xmlns:p14="http://schemas.microsoft.com/office/powerpoint/2010/main" val="323629391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048D4C-5419-BB8E-0607-1B3C60E0DA1A}"/>
              </a:ext>
            </a:extLst>
          </p:cNvPr>
          <p:cNvSpPr>
            <a:spLocks noGrp="1"/>
          </p:cNvSpPr>
          <p:nvPr>
            <p:ph type="title"/>
          </p:nvPr>
        </p:nvSpPr>
        <p:spPr>
          <a:xfrm>
            <a:off x="629841" y="365127"/>
            <a:ext cx="7886700" cy="533508"/>
          </a:xfrm>
        </p:spPr>
        <p:txBody>
          <a:bodyPr>
            <a:normAutofit fontScale="90000"/>
          </a:bodyPr>
          <a:lstStyle/>
          <a:p>
            <a:r>
              <a:rPr lang="en-GB" dirty="0"/>
              <a:t>Terms associating with County Lines</a:t>
            </a:r>
          </a:p>
        </p:txBody>
      </p:sp>
      <p:sp>
        <p:nvSpPr>
          <p:cNvPr id="3" name="Text Placeholder 2">
            <a:extLst>
              <a:ext uri="{FF2B5EF4-FFF2-40B4-BE49-F238E27FC236}">
                <a16:creationId xmlns:a16="http://schemas.microsoft.com/office/drawing/2014/main" id="{58ED74A2-07DE-12D3-DA52-723E4F3F90FC}"/>
              </a:ext>
            </a:extLst>
          </p:cNvPr>
          <p:cNvSpPr>
            <a:spLocks noGrp="1"/>
          </p:cNvSpPr>
          <p:nvPr>
            <p:ph type="body" idx="1"/>
          </p:nvPr>
        </p:nvSpPr>
        <p:spPr>
          <a:xfrm>
            <a:off x="629842" y="898635"/>
            <a:ext cx="3868340" cy="823912"/>
          </a:xfrm>
        </p:spPr>
        <p:txBody>
          <a:bodyPr/>
          <a:lstStyle/>
          <a:p>
            <a:r>
              <a:rPr lang="en-GB" dirty="0"/>
              <a:t>Cuckooing</a:t>
            </a:r>
          </a:p>
        </p:txBody>
      </p:sp>
      <p:sp>
        <p:nvSpPr>
          <p:cNvPr id="4" name="Content Placeholder 3">
            <a:extLst>
              <a:ext uri="{FF2B5EF4-FFF2-40B4-BE49-F238E27FC236}">
                <a16:creationId xmlns:a16="http://schemas.microsoft.com/office/drawing/2014/main" id="{1640C191-23D1-9F6C-EF79-2D10522805CF}"/>
              </a:ext>
            </a:extLst>
          </p:cNvPr>
          <p:cNvSpPr>
            <a:spLocks noGrp="1"/>
          </p:cNvSpPr>
          <p:nvPr>
            <p:ph sz="half" idx="2"/>
          </p:nvPr>
        </p:nvSpPr>
        <p:spPr/>
        <p:txBody>
          <a:bodyPr/>
          <a:lstStyle/>
          <a:p>
            <a:r>
              <a:rPr lang="en-GB" dirty="0"/>
              <a:t>Cuckoos take over other bird’s nests – Gang will take over a vulnerable persons home using acts of violence and intimidation.</a:t>
            </a:r>
          </a:p>
          <a:p>
            <a:r>
              <a:rPr lang="en-GB" dirty="0"/>
              <a:t>Gang will use the house as their trap house</a:t>
            </a:r>
          </a:p>
          <a:p>
            <a:r>
              <a:rPr lang="en-GB" dirty="0"/>
              <a:t>Vulnerable person – drug dependency, mental health, health problems, financial issues</a:t>
            </a:r>
          </a:p>
        </p:txBody>
      </p:sp>
      <p:sp>
        <p:nvSpPr>
          <p:cNvPr id="5" name="Text Placeholder 4">
            <a:extLst>
              <a:ext uri="{FF2B5EF4-FFF2-40B4-BE49-F238E27FC236}">
                <a16:creationId xmlns:a16="http://schemas.microsoft.com/office/drawing/2014/main" id="{CE1D3B5B-CCE6-A7F3-0470-375480A8D61F}"/>
              </a:ext>
            </a:extLst>
          </p:cNvPr>
          <p:cNvSpPr>
            <a:spLocks noGrp="1"/>
          </p:cNvSpPr>
          <p:nvPr>
            <p:ph type="body" sz="quarter" idx="3"/>
          </p:nvPr>
        </p:nvSpPr>
        <p:spPr>
          <a:xfrm>
            <a:off x="4645820" y="898635"/>
            <a:ext cx="3887391" cy="823912"/>
          </a:xfrm>
        </p:spPr>
        <p:txBody>
          <a:bodyPr/>
          <a:lstStyle/>
          <a:p>
            <a:r>
              <a:rPr lang="en-GB" dirty="0"/>
              <a:t>Trap House</a:t>
            </a:r>
          </a:p>
        </p:txBody>
      </p:sp>
      <p:sp>
        <p:nvSpPr>
          <p:cNvPr id="6" name="Content Placeholder 5">
            <a:extLst>
              <a:ext uri="{FF2B5EF4-FFF2-40B4-BE49-F238E27FC236}">
                <a16:creationId xmlns:a16="http://schemas.microsoft.com/office/drawing/2014/main" id="{5AC16EC6-6EEA-F8A9-6A15-F96485B7554C}"/>
              </a:ext>
            </a:extLst>
          </p:cNvPr>
          <p:cNvSpPr>
            <a:spLocks noGrp="1"/>
          </p:cNvSpPr>
          <p:nvPr>
            <p:ph sz="quarter" idx="4"/>
          </p:nvPr>
        </p:nvSpPr>
        <p:spPr/>
        <p:txBody>
          <a:bodyPr/>
          <a:lstStyle/>
          <a:p>
            <a:r>
              <a:rPr lang="en-GB" dirty="0"/>
              <a:t>Building in the county location which is used as a base from which drugs are sold</a:t>
            </a:r>
          </a:p>
          <a:p>
            <a:r>
              <a:rPr lang="en-GB" dirty="0"/>
              <a:t>Occupants include drug users</a:t>
            </a:r>
          </a:p>
          <a:p>
            <a:r>
              <a:rPr lang="en-GB" dirty="0"/>
              <a:t>Homes that are cuckooed but also short let homes or cheap hotel accommodation</a:t>
            </a:r>
          </a:p>
        </p:txBody>
      </p:sp>
    </p:spTree>
    <p:extLst>
      <p:ext uri="{BB962C8B-B14F-4D97-AF65-F5344CB8AC3E}">
        <p14:creationId xmlns:p14="http://schemas.microsoft.com/office/powerpoint/2010/main" val="94810276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5DE0B5-DFB3-6FFA-7FC2-DE15EE9B6FA1}"/>
              </a:ext>
            </a:extLst>
          </p:cNvPr>
          <p:cNvSpPr>
            <a:spLocks noGrp="1"/>
          </p:cNvSpPr>
          <p:nvPr>
            <p:ph type="title"/>
          </p:nvPr>
        </p:nvSpPr>
        <p:spPr>
          <a:xfrm>
            <a:off x="629841" y="365127"/>
            <a:ext cx="7886700" cy="675398"/>
          </a:xfrm>
        </p:spPr>
        <p:txBody>
          <a:bodyPr/>
          <a:lstStyle/>
          <a:p>
            <a:r>
              <a:rPr lang="en-GB" dirty="0"/>
              <a:t>Terms associating with County Lines</a:t>
            </a:r>
          </a:p>
        </p:txBody>
      </p:sp>
      <p:sp>
        <p:nvSpPr>
          <p:cNvPr id="3" name="Text Placeholder 2">
            <a:extLst>
              <a:ext uri="{FF2B5EF4-FFF2-40B4-BE49-F238E27FC236}">
                <a16:creationId xmlns:a16="http://schemas.microsoft.com/office/drawing/2014/main" id="{937A0364-6E83-A0A9-8E62-5104953C84CA}"/>
              </a:ext>
            </a:extLst>
          </p:cNvPr>
          <p:cNvSpPr>
            <a:spLocks noGrp="1"/>
          </p:cNvSpPr>
          <p:nvPr>
            <p:ph type="body" idx="1"/>
          </p:nvPr>
        </p:nvSpPr>
        <p:spPr/>
        <p:txBody>
          <a:bodyPr/>
          <a:lstStyle/>
          <a:p>
            <a:r>
              <a:rPr lang="en-GB" dirty="0"/>
              <a:t>Trapping</a:t>
            </a:r>
          </a:p>
          <a:p>
            <a:endParaRPr lang="en-GB" dirty="0"/>
          </a:p>
        </p:txBody>
      </p:sp>
      <p:sp>
        <p:nvSpPr>
          <p:cNvPr id="4" name="Content Placeholder 3">
            <a:extLst>
              <a:ext uri="{FF2B5EF4-FFF2-40B4-BE49-F238E27FC236}">
                <a16:creationId xmlns:a16="http://schemas.microsoft.com/office/drawing/2014/main" id="{B81D28F0-EE66-5B6F-9868-9D16412F44EA}"/>
              </a:ext>
            </a:extLst>
          </p:cNvPr>
          <p:cNvSpPr>
            <a:spLocks noGrp="1"/>
          </p:cNvSpPr>
          <p:nvPr>
            <p:ph sz="half" idx="2"/>
          </p:nvPr>
        </p:nvSpPr>
        <p:spPr/>
        <p:txBody>
          <a:bodyPr/>
          <a:lstStyle/>
          <a:p>
            <a:r>
              <a:rPr lang="en-GB" dirty="0"/>
              <a:t>Either selling or moving drugs via a county line from urban area hub to the county location hub</a:t>
            </a:r>
          </a:p>
          <a:p>
            <a:endParaRPr lang="en-GB" dirty="0"/>
          </a:p>
        </p:txBody>
      </p:sp>
      <p:sp>
        <p:nvSpPr>
          <p:cNvPr id="5" name="Text Placeholder 4">
            <a:extLst>
              <a:ext uri="{FF2B5EF4-FFF2-40B4-BE49-F238E27FC236}">
                <a16:creationId xmlns:a16="http://schemas.microsoft.com/office/drawing/2014/main" id="{31317190-BC2E-44CF-F21E-A0A0050558FF}"/>
              </a:ext>
            </a:extLst>
          </p:cNvPr>
          <p:cNvSpPr>
            <a:spLocks noGrp="1"/>
          </p:cNvSpPr>
          <p:nvPr>
            <p:ph type="body" sz="quarter" idx="3"/>
          </p:nvPr>
        </p:nvSpPr>
        <p:spPr/>
        <p:txBody>
          <a:bodyPr/>
          <a:lstStyle/>
          <a:p>
            <a:r>
              <a:rPr lang="en-GB" dirty="0"/>
              <a:t>Going Country / Out there / OT</a:t>
            </a:r>
          </a:p>
        </p:txBody>
      </p:sp>
      <p:sp>
        <p:nvSpPr>
          <p:cNvPr id="6" name="Content Placeholder 5">
            <a:extLst>
              <a:ext uri="{FF2B5EF4-FFF2-40B4-BE49-F238E27FC236}">
                <a16:creationId xmlns:a16="http://schemas.microsoft.com/office/drawing/2014/main" id="{E36159B7-A5C5-9F9E-85B5-EA8E1C7B6934}"/>
              </a:ext>
            </a:extLst>
          </p:cNvPr>
          <p:cNvSpPr>
            <a:spLocks noGrp="1"/>
          </p:cNvSpPr>
          <p:nvPr>
            <p:ph sz="quarter" idx="4"/>
          </p:nvPr>
        </p:nvSpPr>
        <p:spPr/>
        <p:txBody>
          <a:bodyPr/>
          <a:lstStyle/>
          <a:p>
            <a:r>
              <a:rPr lang="en-GB" dirty="0"/>
              <a:t>An individual becoming involved in county line</a:t>
            </a:r>
          </a:p>
          <a:p>
            <a:r>
              <a:rPr lang="en-GB" dirty="0"/>
              <a:t>Act of travelling to another area</a:t>
            </a:r>
          </a:p>
          <a:p>
            <a:r>
              <a:rPr lang="en-GB" dirty="0"/>
              <a:t>City or town reference to deliver or pick up drugs</a:t>
            </a:r>
          </a:p>
        </p:txBody>
      </p:sp>
    </p:spTree>
    <p:extLst>
      <p:ext uri="{BB962C8B-B14F-4D97-AF65-F5344CB8AC3E}">
        <p14:creationId xmlns:p14="http://schemas.microsoft.com/office/powerpoint/2010/main" val="86954291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7B3D2C-B9E0-7E67-1AA3-8AF79BC874B2}"/>
              </a:ext>
            </a:extLst>
          </p:cNvPr>
          <p:cNvSpPr>
            <a:spLocks noGrp="1"/>
          </p:cNvSpPr>
          <p:nvPr>
            <p:ph type="title"/>
          </p:nvPr>
        </p:nvSpPr>
        <p:spPr/>
        <p:txBody>
          <a:bodyPr/>
          <a:lstStyle/>
          <a:p>
            <a:r>
              <a:rPr lang="en-GB" dirty="0"/>
              <a:t>Terms associating with County Lines</a:t>
            </a:r>
          </a:p>
        </p:txBody>
      </p:sp>
      <p:sp>
        <p:nvSpPr>
          <p:cNvPr id="3" name="Text Placeholder 2">
            <a:extLst>
              <a:ext uri="{FF2B5EF4-FFF2-40B4-BE49-F238E27FC236}">
                <a16:creationId xmlns:a16="http://schemas.microsoft.com/office/drawing/2014/main" id="{23CC0586-B268-739E-4C5E-B5343D32E986}"/>
              </a:ext>
            </a:extLst>
          </p:cNvPr>
          <p:cNvSpPr>
            <a:spLocks noGrp="1"/>
          </p:cNvSpPr>
          <p:nvPr>
            <p:ph type="body" idx="1"/>
          </p:nvPr>
        </p:nvSpPr>
        <p:spPr/>
        <p:txBody>
          <a:bodyPr/>
          <a:lstStyle/>
          <a:p>
            <a:r>
              <a:rPr lang="en-GB" dirty="0"/>
              <a:t>Deal line</a:t>
            </a:r>
          </a:p>
        </p:txBody>
      </p:sp>
      <p:sp>
        <p:nvSpPr>
          <p:cNvPr id="4" name="Content Placeholder 3">
            <a:extLst>
              <a:ext uri="{FF2B5EF4-FFF2-40B4-BE49-F238E27FC236}">
                <a16:creationId xmlns:a16="http://schemas.microsoft.com/office/drawing/2014/main" id="{813B8571-3B5E-7AA1-E104-1718A32DCEE0}"/>
              </a:ext>
            </a:extLst>
          </p:cNvPr>
          <p:cNvSpPr>
            <a:spLocks noGrp="1"/>
          </p:cNvSpPr>
          <p:nvPr>
            <p:ph sz="half" idx="2"/>
          </p:nvPr>
        </p:nvSpPr>
        <p:spPr/>
        <p:txBody>
          <a:bodyPr/>
          <a:lstStyle/>
          <a:p>
            <a:r>
              <a:rPr lang="en-GB" dirty="0"/>
              <a:t>The mobile phone number operated by the county line group and used to communicate with drug users</a:t>
            </a:r>
          </a:p>
          <a:p>
            <a:r>
              <a:rPr lang="en-GB" dirty="0"/>
              <a:t>Communication with potentially hundreds of individuals </a:t>
            </a:r>
          </a:p>
          <a:p>
            <a:r>
              <a:rPr lang="en-GB" dirty="0"/>
              <a:t>Take orders for drugs</a:t>
            </a:r>
          </a:p>
        </p:txBody>
      </p:sp>
      <p:sp>
        <p:nvSpPr>
          <p:cNvPr id="5" name="Text Placeholder 4">
            <a:extLst>
              <a:ext uri="{FF2B5EF4-FFF2-40B4-BE49-F238E27FC236}">
                <a16:creationId xmlns:a16="http://schemas.microsoft.com/office/drawing/2014/main" id="{1B850FD7-6EFF-7CEA-675B-64B938B36337}"/>
              </a:ext>
            </a:extLst>
          </p:cNvPr>
          <p:cNvSpPr>
            <a:spLocks noGrp="1"/>
          </p:cNvSpPr>
          <p:nvPr>
            <p:ph type="body" sz="quarter" idx="3"/>
          </p:nvPr>
        </p:nvSpPr>
        <p:spPr/>
        <p:txBody>
          <a:bodyPr/>
          <a:lstStyle/>
          <a:p>
            <a:r>
              <a:rPr lang="en-GB" dirty="0"/>
              <a:t>Taxing</a:t>
            </a:r>
          </a:p>
        </p:txBody>
      </p:sp>
      <p:sp>
        <p:nvSpPr>
          <p:cNvPr id="6" name="Content Placeholder 5">
            <a:extLst>
              <a:ext uri="{FF2B5EF4-FFF2-40B4-BE49-F238E27FC236}">
                <a16:creationId xmlns:a16="http://schemas.microsoft.com/office/drawing/2014/main" id="{18E27C4E-983E-3E87-3C69-26EC1FE655B4}"/>
              </a:ext>
            </a:extLst>
          </p:cNvPr>
          <p:cNvSpPr>
            <a:spLocks noGrp="1"/>
          </p:cNvSpPr>
          <p:nvPr>
            <p:ph sz="quarter" idx="4"/>
          </p:nvPr>
        </p:nvSpPr>
        <p:spPr/>
        <p:txBody>
          <a:bodyPr/>
          <a:lstStyle/>
          <a:p>
            <a:r>
              <a:rPr lang="en-GB" dirty="0"/>
              <a:t>Use of violence to exercise control over a county line member</a:t>
            </a:r>
          </a:p>
          <a:p>
            <a:r>
              <a:rPr lang="en-GB" dirty="0"/>
              <a:t>Injuring, marking or worse</a:t>
            </a:r>
          </a:p>
        </p:txBody>
      </p:sp>
    </p:spTree>
    <p:extLst>
      <p:ext uri="{BB962C8B-B14F-4D97-AF65-F5344CB8AC3E}">
        <p14:creationId xmlns:p14="http://schemas.microsoft.com/office/powerpoint/2010/main" val="200177266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73D0D-913F-DD7A-788D-E754EA7823EE}"/>
              </a:ext>
            </a:extLst>
          </p:cNvPr>
          <p:cNvSpPr>
            <a:spLocks noGrp="1"/>
          </p:cNvSpPr>
          <p:nvPr>
            <p:ph type="title"/>
          </p:nvPr>
        </p:nvSpPr>
        <p:spPr>
          <a:xfrm>
            <a:off x="628650" y="365127"/>
            <a:ext cx="7886700" cy="864584"/>
          </a:xfrm>
        </p:spPr>
        <p:txBody>
          <a:bodyPr/>
          <a:lstStyle/>
          <a:p>
            <a:r>
              <a:rPr lang="en-GB" dirty="0"/>
              <a:t>Offences associated with county Lines</a:t>
            </a:r>
          </a:p>
        </p:txBody>
      </p:sp>
      <p:sp>
        <p:nvSpPr>
          <p:cNvPr id="3" name="Content Placeholder 2">
            <a:extLst>
              <a:ext uri="{FF2B5EF4-FFF2-40B4-BE49-F238E27FC236}">
                <a16:creationId xmlns:a16="http://schemas.microsoft.com/office/drawing/2014/main" id="{C85EE290-EDA6-6029-9E06-455F3954B422}"/>
              </a:ext>
            </a:extLst>
          </p:cNvPr>
          <p:cNvSpPr>
            <a:spLocks noGrp="1"/>
          </p:cNvSpPr>
          <p:nvPr>
            <p:ph idx="1"/>
          </p:nvPr>
        </p:nvSpPr>
        <p:spPr>
          <a:xfrm>
            <a:off x="628650" y="1639614"/>
            <a:ext cx="7886700" cy="4537349"/>
          </a:xfrm>
        </p:spPr>
        <p:txBody>
          <a:bodyPr/>
          <a:lstStyle/>
          <a:p>
            <a:r>
              <a:rPr lang="en-GB" dirty="0"/>
              <a:t>Illegal drug supply – illegal distribution and dealing with potentially dangerous drugs</a:t>
            </a:r>
          </a:p>
          <a:p>
            <a:pPr lvl="1"/>
            <a:r>
              <a:rPr lang="en-GB" dirty="0"/>
              <a:t>Section 4 of Misuse of Drugs Act 1971</a:t>
            </a:r>
          </a:p>
          <a:p>
            <a:r>
              <a:rPr lang="en-GB" dirty="0"/>
              <a:t>Firearms, offensive weapons and bladed objects</a:t>
            </a:r>
          </a:p>
          <a:p>
            <a:pPr lvl="1"/>
            <a:r>
              <a:rPr lang="en-GB" dirty="0"/>
              <a:t>Firearms Act 1968, The Prevention of Crime Act 1953, Criminal Justice Act 1988</a:t>
            </a:r>
          </a:p>
          <a:p>
            <a:r>
              <a:rPr lang="en-GB" dirty="0"/>
              <a:t>Violence – used to intimidate to recruit or use homes</a:t>
            </a:r>
          </a:p>
          <a:p>
            <a:pPr lvl="1"/>
            <a:r>
              <a:rPr lang="en-GB" dirty="0"/>
              <a:t>Offences Against the Person Act 1861</a:t>
            </a:r>
          </a:p>
          <a:p>
            <a:r>
              <a:rPr lang="en-GB" dirty="0"/>
              <a:t>Abuse / exploitation – move drugs/money/weapons/relationships/controlled/sexual abuse/perform sex acts</a:t>
            </a:r>
          </a:p>
          <a:p>
            <a:pPr lvl="1"/>
            <a:r>
              <a:rPr lang="en-GB" dirty="0"/>
              <a:t>Sexual Offences Act 2003, Modern Slavery Act 2015</a:t>
            </a:r>
          </a:p>
          <a:p>
            <a:endParaRPr lang="en-GB" dirty="0"/>
          </a:p>
          <a:p>
            <a:endParaRPr lang="en-GB" dirty="0"/>
          </a:p>
        </p:txBody>
      </p:sp>
    </p:spTree>
    <p:extLst>
      <p:ext uri="{BB962C8B-B14F-4D97-AF65-F5344CB8AC3E}">
        <p14:creationId xmlns:p14="http://schemas.microsoft.com/office/powerpoint/2010/main" val="66342741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p14:dur="10" advClick="0">
        <p159:morph option="byObject"/>
      </p:transition>
    </mc:Choice>
    <mc:Fallback>
      <p:transition advClick="0">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nextCondLst>
                <p:cond evt="onClick" delay="0">
                  <p:tgtEl>
                    <p:spTgt spid="3"/>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5CE775-9FDA-5214-FFCF-98BAA47195D3}"/>
              </a:ext>
            </a:extLst>
          </p:cNvPr>
          <p:cNvSpPr>
            <a:spLocks noGrp="1"/>
          </p:cNvSpPr>
          <p:nvPr>
            <p:ph type="title"/>
          </p:nvPr>
        </p:nvSpPr>
        <p:spPr>
          <a:xfrm>
            <a:off x="628650" y="365127"/>
            <a:ext cx="7886700" cy="533508"/>
          </a:xfrm>
        </p:spPr>
        <p:txBody>
          <a:bodyPr>
            <a:normAutofit fontScale="90000"/>
          </a:bodyPr>
          <a:lstStyle/>
          <a:p>
            <a:r>
              <a:rPr lang="en-GB" dirty="0"/>
              <a:t>Law Response </a:t>
            </a:r>
          </a:p>
        </p:txBody>
      </p:sp>
      <p:sp>
        <p:nvSpPr>
          <p:cNvPr id="3" name="Content Placeholder 2">
            <a:extLst>
              <a:ext uri="{FF2B5EF4-FFF2-40B4-BE49-F238E27FC236}">
                <a16:creationId xmlns:a16="http://schemas.microsoft.com/office/drawing/2014/main" id="{0C0E9648-1361-58F0-328E-7D63F802D638}"/>
              </a:ext>
            </a:extLst>
          </p:cNvPr>
          <p:cNvSpPr>
            <a:spLocks noGrp="1"/>
          </p:cNvSpPr>
          <p:nvPr>
            <p:ph idx="1"/>
          </p:nvPr>
        </p:nvSpPr>
        <p:spPr>
          <a:xfrm>
            <a:off x="628650" y="1072055"/>
            <a:ext cx="7886700" cy="5104908"/>
          </a:xfrm>
        </p:spPr>
        <p:txBody>
          <a:bodyPr/>
          <a:lstStyle/>
          <a:p>
            <a:r>
              <a:rPr lang="en-GB" dirty="0"/>
              <a:t>Complex nature – young people, geographical, offender/child/victim</a:t>
            </a:r>
          </a:p>
          <a:p>
            <a:r>
              <a:rPr lang="en-GB" dirty="0"/>
              <a:t>Multi-agency approach – LA, Regional Organised Crime</a:t>
            </a:r>
          </a:p>
          <a:p>
            <a:r>
              <a:rPr lang="en-GB" dirty="0"/>
              <a:t>Detect and disrupt activities – Police to agree</a:t>
            </a:r>
          </a:p>
          <a:p>
            <a:r>
              <a:rPr lang="en-GB" dirty="0"/>
              <a:t>NCA and NPCC – National County Lines Coordination Centre NCLCC</a:t>
            </a:r>
          </a:p>
          <a:p>
            <a:r>
              <a:rPr lang="en-GB" dirty="0"/>
              <a:t>Maps out threats of CL</a:t>
            </a:r>
          </a:p>
          <a:p>
            <a:r>
              <a:rPr lang="en-GB" dirty="0"/>
              <a:t>Provide support to disrupt lines</a:t>
            </a:r>
          </a:p>
          <a:p>
            <a:r>
              <a:rPr lang="en-GB" dirty="0"/>
              <a:t>Intensification week IW</a:t>
            </a:r>
          </a:p>
          <a:p>
            <a:r>
              <a:rPr lang="en-GB" dirty="0"/>
              <a:t>Safeguarding issues – multi-agency response</a:t>
            </a:r>
          </a:p>
          <a:p>
            <a:r>
              <a:rPr lang="en-GB" dirty="0"/>
              <a:t>Safeguarding referral  with a pathway process</a:t>
            </a:r>
          </a:p>
          <a:p>
            <a:r>
              <a:rPr lang="en-GB" dirty="0"/>
              <a:t>S47 Children Act 1989 a child is suffering or is likely to suffer significant harm </a:t>
            </a:r>
          </a:p>
        </p:txBody>
      </p:sp>
    </p:spTree>
    <p:extLst>
      <p:ext uri="{BB962C8B-B14F-4D97-AF65-F5344CB8AC3E}">
        <p14:creationId xmlns:p14="http://schemas.microsoft.com/office/powerpoint/2010/main" val="233686921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FBDBC5-8965-78F7-D46F-59AC2CD99F4E}"/>
              </a:ext>
            </a:extLst>
          </p:cNvPr>
          <p:cNvSpPr>
            <a:spLocks noGrp="1"/>
          </p:cNvSpPr>
          <p:nvPr>
            <p:ph type="title"/>
          </p:nvPr>
        </p:nvSpPr>
        <p:spPr>
          <a:xfrm>
            <a:off x="628650" y="365127"/>
            <a:ext cx="7886700" cy="565040"/>
          </a:xfrm>
        </p:spPr>
        <p:txBody>
          <a:bodyPr/>
          <a:lstStyle/>
          <a:p>
            <a:r>
              <a:rPr lang="en-GB" dirty="0"/>
              <a:t>Characteristics of county lines</a:t>
            </a:r>
          </a:p>
        </p:txBody>
      </p:sp>
      <p:sp>
        <p:nvSpPr>
          <p:cNvPr id="3" name="Content Placeholder 2">
            <a:extLst>
              <a:ext uri="{FF2B5EF4-FFF2-40B4-BE49-F238E27FC236}">
                <a16:creationId xmlns:a16="http://schemas.microsoft.com/office/drawing/2014/main" id="{1B407457-F24F-D0A9-97DF-D2A1106B01E9}"/>
              </a:ext>
            </a:extLst>
          </p:cNvPr>
          <p:cNvSpPr>
            <a:spLocks noGrp="1"/>
          </p:cNvSpPr>
          <p:nvPr>
            <p:ph idx="1"/>
          </p:nvPr>
        </p:nvSpPr>
        <p:spPr>
          <a:xfrm>
            <a:off x="628650" y="1292772"/>
            <a:ext cx="7886700" cy="4884191"/>
          </a:xfrm>
        </p:spPr>
        <p:txBody>
          <a:bodyPr>
            <a:normAutofit/>
          </a:bodyPr>
          <a:lstStyle/>
          <a:p>
            <a:pPr marL="457200" indent="-457200">
              <a:buFont typeface="+mj-lt"/>
              <a:buAutoNum type="arabicPeriod"/>
            </a:pPr>
            <a:r>
              <a:rPr lang="en-GB" dirty="0"/>
              <a:t>Where they bases? </a:t>
            </a:r>
          </a:p>
          <a:p>
            <a:pPr marL="457200" indent="-457200">
              <a:buFont typeface="+mj-lt"/>
              <a:buAutoNum type="arabicPeriod"/>
            </a:pPr>
            <a:r>
              <a:rPr lang="en-GB" dirty="0"/>
              <a:t>Informal structure</a:t>
            </a:r>
            <a:endParaRPr lang="en-GB" dirty="0">
              <a:solidFill>
                <a:srgbClr val="FF0000"/>
              </a:solidFill>
            </a:endParaRPr>
          </a:p>
          <a:p>
            <a:pPr marL="457200" indent="-457200">
              <a:buFont typeface="+mj-lt"/>
              <a:buAutoNum type="arabicPeriod"/>
            </a:pPr>
            <a:r>
              <a:rPr lang="en-GB" dirty="0"/>
              <a:t>Operation mileage</a:t>
            </a:r>
          </a:p>
          <a:p>
            <a:pPr marL="457200" indent="-457200">
              <a:buFont typeface="+mj-lt"/>
              <a:buAutoNum type="arabicPeriod"/>
            </a:pPr>
            <a:r>
              <a:rPr lang="en-GB" dirty="0"/>
              <a:t>Locations</a:t>
            </a:r>
          </a:p>
          <a:p>
            <a:pPr marL="457200" indent="-457200">
              <a:buFont typeface="+mj-lt"/>
              <a:buAutoNum type="arabicPeriod"/>
            </a:pPr>
            <a:r>
              <a:rPr lang="en-GB" dirty="0"/>
              <a:t>Transport</a:t>
            </a:r>
          </a:p>
          <a:p>
            <a:pPr marL="457200" indent="-457200">
              <a:buFont typeface="+mj-lt"/>
              <a:buAutoNum type="arabicPeriod"/>
            </a:pPr>
            <a:r>
              <a:rPr lang="en-GB" dirty="0"/>
              <a:t>Runners </a:t>
            </a:r>
          </a:p>
          <a:p>
            <a:pPr marL="457200" indent="-457200">
              <a:buFont typeface="+mj-lt"/>
              <a:buAutoNum type="arabicPeriod"/>
            </a:pPr>
            <a:r>
              <a:rPr lang="en-GB" dirty="0"/>
              <a:t>Branded mobile</a:t>
            </a:r>
          </a:p>
          <a:p>
            <a:pPr marL="457200" indent="-457200">
              <a:buFont typeface="+mj-lt"/>
              <a:buAutoNum type="arabicPeriod"/>
            </a:pPr>
            <a:r>
              <a:rPr lang="en-GB" dirty="0"/>
              <a:t>Promotion how?</a:t>
            </a:r>
          </a:p>
          <a:p>
            <a:pPr marL="457200" indent="-457200">
              <a:buFont typeface="+mj-lt"/>
              <a:buAutoNum type="arabicPeriod"/>
            </a:pPr>
            <a:r>
              <a:rPr lang="en-GB" dirty="0"/>
              <a:t>Plugged</a:t>
            </a:r>
          </a:p>
          <a:p>
            <a:pPr marL="457200" indent="-457200">
              <a:buFont typeface="+mj-lt"/>
              <a:buAutoNum type="arabicPeriod"/>
            </a:pPr>
            <a:r>
              <a:rPr lang="en-GB" dirty="0"/>
              <a:t>Clean skins</a:t>
            </a:r>
          </a:p>
          <a:p>
            <a:pPr marL="457200" indent="-457200">
              <a:buFont typeface="+mj-lt"/>
              <a:buAutoNum type="arabicPeriod"/>
            </a:pPr>
            <a:r>
              <a:rPr lang="en-GB" dirty="0"/>
              <a:t>Types of recruitment </a:t>
            </a:r>
          </a:p>
          <a:p>
            <a:pPr marL="457200" indent="-457200">
              <a:buFont typeface="+mj-lt"/>
              <a:buAutoNum type="arabicPeriod"/>
            </a:pPr>
            <a:endParaRPr lang="en-GB" dirty="0"/>
          </a:p>
          <a:p>
            <a:endParaRPr lang="en-GB" dirty="0"/>
          </a:p>
          <a:p>
            <a:endParaRPr lang="en-GB" dirty="0"/>
          </a:p>
        </p:txBody>
      </p:sp>
    </p:spTree>
    <p:extLst>
      <p:ext uri="{BB962C8B-B14F-4D97-AF65-F5344CB8AC3E}">
        <p14:creationId xmlns:p14="http://schemas.microsoft.com/office/powerpoint/2010/main" val="211457858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EF6ED9-5F27-D0E3-E3B8-B71CAA2B93C8}"/>
              </a:ext>
            </a:extLst>
          </p:cNvPr>
          <p:cNvSpPr>
            <a:spLocks noGrp="1"/>
          </p:cNvSpPr>
          <p:nvPr>
            <p:ph type="title"/>
          </p:nvPr>
        </p:nvSpPr>
        <p:spPr>
          <a:xfrm>
            <a:off x="628650" y="365126"/>
            <a:ext cx="7886700" cy="517743"/>
          </a:xfrm>
        </p:spPr>
        <p:txBody>
          <a:bodyPr>
            <a:normAutofit fontScale="90000"/>
          </a:bodyPr>
          <a:lstStyle/>
          <a:p>
            <a:r>
              <a:rPr lang="en-GB" dirty="0"/>
              <a:t>Answers</a:t>
            </a:r>
          </a:p>
        </p:txBody>
      </p:sp>
      <p:sp>
        <p:nvSpPr>
          <p:cNvPr id="3" name="Content Placeholder 2">
            <a:extLst>
              <a:ext uri="{FF2B5EF4-FFF2-40B4-BE49-F238E27FC236}">
                <a16:creationId xmlns:a16="http://schemas.microsoft.com/office/drawing/2014/main" id="{13B83A38-BD9B-CE10-1E6C-59C433DBF08C}"/>
              </a:ext>
            </a:extLst>
          </p:cNvPr>
          <p:cNvSpPr>
            <a:spLocks noGrp="1"/>
          </p:cNvSpPr>
          <p:nvPr>
            <p:ph idx="1"/>
          </p:nvPr>
        </p:nvSpPr>
        <p:spPr>
          <a:xfrm>
            <a:off x="628650" y="993228"/>
            <a:ext cx="7886700" cy="5183735"/>
          </a:xfrm>
        </p:spPr>
        <p:txBody>
          <a:bodyPr>
            <a:normAutofit fontScale="85000" lnSpcReduction="10000"/>
          </a:bodyPr>
          <a:lstStyle/>
          <a:p>
            <a:pPr marL="457200" indent="-457200">
              <a:buAutoNum type="arabicPeriod"/>
            </a:pPr>
            <a:r>
              <a:rPr lang="en-GB" sz="2400" dirty="0"/>
              <a:t>Where they bases? County line based in urban location</a:t>
            </a:r>
          </a:p>
          <a:p>
            <a:pPr marL="457200" indent="-457200">
              <a:buAutoNum type="arabicPeriod"/>
            </a:pPr>
            <a:r>
              <a:rPr lang="en-GB" sz="2400" dirty="0"/>
              <a:t>Informal structure – runners, youngers, baby mamas, girls, elders, </a:t>
            </a:r>
            <a:r>
              <a:rPr lang="en-GB" sz="2400" dirty="0" err="1"/>
              <a:t>olders</a:t>
            </a:r>
            <a:endParaRPr lang="en-GB" sz="2400" dirty="0">
              <a:solidFill>
                <a:srgbClr val="FF0000"/>
              </a:solidFill>
            </a:endParaRPr>
          </a:p>
          <a:p>
            <a:pPr marL="457200" indent="-457200">
              <a:buFont typeface="+mj-lt"/>
              <a:buAutoNum type="arabicPeriod"/>
            </a:pPr>
            <a:r>
              <a:rPr lang="en-GB" sz="2400" dirty="0"/>
              <a:t>Operation mileage - Span many miles 50 to 100 miles</a:t>
            </a:r>
          </a:p>
          <a:p>
            <a:pPr marL="457200" indent="-457200">
              <a:buFont typeface="+mj-lt"/>
              <a:buAutoNum type="arabicPeriod"/>
            </a:pPr>
            <a:r>
              <a:rPr lang="en-GB" sz="2400" dirty="0"/>
              <a:t>Location – where economic problems exist and affluent towns/university</a:t>
            </a:r>
          </a:p>
          <a:p>
            <a:pPr marL="457200" indent="-457200">
              <a:buFont typeface="+mj-lt"/>
              <a:buAutoNum type="arabicPeriod"/>
            </a:pPr>
            <a:r>
              <a:rPr lang="en-GB" sz="2400" dirty="0"/>
              <a:t>Use of public transport but stop short before final destination/rent cars</a:t>
            </a:r>
          </a:p>
          <a:p>
            <a:pPr marL="457200" indent="-457200">
              <a:buFont typeface="+mj-lt"/>
              <a:buAutoNum type="arabicPeriod"/>
            </a:pPr>
            <a:r>
              <a:rPr lang="en-GB" sz="2400" dirty="0"/>
              <a:t>Runners – </a:t>
            </a:r>
            <a:r>
              <a:rPr lang="en-GB" sz="2400" dirty="0" err="1"/>
              <a:t>yp</a:t>
            </a:r>
            <a:r>
              <a:rPr lang="en-GB" sz="2400" dirty="0"/>
              <a:t>, young women </a:t>
            </a:r>
          </a:p>
          <a:p>
            <a:pPr marL="457200" indent="-457200">
              <a:buFont typeface="+mj-lt"/>
              <a:buAutoNum type="arabicPeriod"/>
            </a:pPr>
            <a:r>
              <a:rPr lang="en-GB" sz="2400" dirty="0"/>
              <a:t>Branded Mobile – the brand of drugs available so uses associate with</a:t>
            </a:r>
          </a:p>
          <a:p>
            <a:pPr marL="457200" indent="-457200">
              <a:buFont typeface="+mj-lt"/>
              <a:buAutoNum type="arabicPeriod"/>
            </a:pPr>
            <a:r>
              <a:rPr lang="en-GB" sz="2400" dirty="0"/>
              <a:t>Promotion – S/media, business cards, free cigarette lighters / WhatsApp.</a:t>
            </a:r>
          </a:p>
          <a:p>
            <a:pPr marL="457200" indent="-457200">
              <a:buFont typeface="+mj-lt"/>
              <a:buAutoNum type="arabicPeriod"/>
            </a:pPr>
            <a:r>
              <a:rPr lang="en-GB" sz="2400" dirty="0"/>
              <a:t>Plugged- plugged with drugs usually placed in the rectum and/or vagina</a:t>
            </a:r>
          </a:p>
          <a:p>
            <a:pPr marL="457200" indent="-457200">
              <a:buFont typeface="+mj-lt"/>
              <a:buAutoNum type="arabicPeriod"/>
            </a:pPr>
            <a:r>
              <a:rPr lang="en-GB" sz="2400" dirty="0"/>
              <a:t>Clean skins  - very young people, no criminal record who are runners</a:t>
            </a:r>
          </a:p>
          <a:p>
            <a:pPr marL="457200" indent="-457200">
              <a:buFont typeface="+mj-lt"/>
              <a:buAutoNum type="arabicPeriod"/>
            </a:pPr>
            <a:r>
              <a:rPr lang="en-GB" sz="2400" dirty="0"/>
              <a:t>Types of recruitment – financial, coercion, violence, debt, intimidation</a:t>
            </a:r>
          </a:p>
          <a:p>
            <a:pPr marL="457200" indent="-457200">
              <a:buFont typeface="+mj-lt"/>
              <a:buAutoNum type="arabicPeriod"/>
            </a:pPr>
            <a:endParaRPr lang="en-GB" dirty="0"/>
          </a:p>
          <a:p>
            <a:pPr marL="457200" indent="-457200">
              <a:buFont typeface="+mj-lt"/>
              <a:buAutoNum type="arabicPeriod"/>
            </a:pPr>
            <a:endParaRPr lang="en-GB" dirty="0"/>
          </a:p>
          <a:p>
            <a:pPr marL="457200" indent="-457200">
              <a:buFont typeface="+mj-lt"/>
              <a:buAutoNum type="arabicPeriod"/>
            </a:pPr>
            <a:endParaRPr lang="en-GB" dirty="0"/>
          </a:p>
          <a:p>
            <a:endParaRPr lang="en-GB" dirty="0"/>
          </a:p>
        </p:txBody>
      </p:sp>
    </p:spTree>
    <p:extLst>
      <p:ext uri="{BB962C8B-B14F-4D97-AF65-F5344CB8AC3E}">
        <p14:creationId xmlns:p14="http://schemas.microsoft.com/office/powerpoint/2010/main" val="104875208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F031F8-CFA6-46D4-9018-B376F7D1C469}"/>
              </a:ext>
            </a:extLst>
          </p:cNvPr>
          <p:cNvSpPr>
            <a:spLocks noGrp="1"/>
          </p:cNvSpPr>
          <p:nvPr>
            <p:ph type="title"/>
          </p:nvPr>
        </p:nvSpPr>
        <p:spPr>
          <a:xfrm>
            <a:off x="429369" y="238539"/>
            <a:ext cx="8263890" cy="1434415"/>
          </a:xfrm>
        </p:spPr>
        <p:txBody>
          <a:bodyPr anchor="b">
            <a:normAutofit/>
          </a:bodyPr>
          <a:lstStyle/>
          <a:p>
            <a:r>
              <a:rPr lang="en-GB" sz="4700"/>
              <a:t>Young People &amp; Gangs </a:t>
            </a:r>
          </a:p>
        </p:txBody>
      </p:sp>
      <p:sp>
        <p:nvSpPr>
          <p:cNvPr id="42"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369" y="1681544"/>
            <a:ext cx="8229600" cy="18288"/>
          </a:xfrm>
          <a:custGeom>
            <a:avLst/>
            <a:gdLst>
              <a:gd name="connsiteX0" fmla="*/ 0 w 8229600"/>
              <a:gd name="connsiteY0" fmla="*/ 0 h 18288"/>
              <a:gd name="connsiteX1" fmla="*/ 521208 w 8229600"/>
              <a:gd name="connsiteY1" fmla="*/ 0 h 18288"/>
              <a:gd name="connsiteX2" fmla="*/ 1371600 w 8229600"/>
              <a:gd name="connsiteY2" fmla="*/ 0 h 18288"/>
              <a:gd name="connsiteX3" fmla="*/ 2221992 w 8229600"/>
              <a:gd name="connsiteY3" fmla="*/ 0 h 18288"/>
              <a:gd name="connsiteX4" fmla="*/ 3072384 w 8229600"/>
              <a:gd name="connsiteY4" fmla="*/ 0 h 18288"/>
              <a:gd name="connsiteX5" fmla="*/ 3511296 w 8229600"/>
              <a:gd name="connsiteY5" fmla="*/ 0 h 18288"/>
              <a:gd name="connsiteX6" fmla="*/ 4114800 w 8229600"/>
              <a:gd name="connsiteY6" fmla="*/ 0 h 18288"/>
              <a:gd name="connsiteX7" fmla="*/ 4553712 w 8229600"/>
              <a:gd name="connsiteY7" fmla="*/ 0 h 18288"/>
              <a:gd name="connsiteX8" fmla="*/ 5239512 w 8229600"/>
              <a:gd name="connsiteY8" fmla="*/ 0 h 18288"/>
              <a:gd name="connsiteX9" fmla="*/ 5843016 w 8229600"/>
              <a:gd name="connsiteY9" fmla="*/ 0 h 18288"/>
              <a:gd name="connsiteX10" fmla="*/ 6611112 w 8229600"/>
              <a:gd name="connsiteY10" fmla="*/ 0 h 18288"/>
              <a:gd name="connsiteX11" fmla="*/ 7461504 w 8229600"/>
              <a:gd name="connsiteY11" fmla="*/ 0 h 18288"/>
              <a:gd name="connsiteX12" fmla="*/ 8229600 w 8229600"/>
              <a:gd name="connsiteY12" fmla="*/ 0 h 18288"/>
              <a:gd name="connsiteX13" fmla="*/ 8229600 w 8229600"/>
              <a:gd name="connsiteY13" fmla="*/ 18288 h 18288"/>
              <a:gd name="connsiteX14" fmla="*/ 7461504 w 8229600"/>
              <a:gd name="connsiteY14" fmla="*/ 18288 h 18288"/>
              <a:gd name="connsiteX15" fmla="*/ 6940296 w 8229600"/>
              <a:gd name="connsiteY15" fmla="*/ 18288 h 18288"/>
              <a:gd name="connsiteX16" fmla="*/ 6419088 w 8229600"/>
              <a:gd name="connsiteY16" fmla="*/ 18288 h 18288"/>
              <a:gd name="connsiteX17" fmla="*/ 5650992 w 8229600"/>
              <a:gd name="connsiteY17" fmla="*/ 18288 h 18288"/>
              <a:gd name="connsiteX18" fmla="*/ 5129784 w 8229600"/>
              <a:gd name="connsiteY18" fmla="*/ 18288 h 18288"/>
              <a:gd name="connsiteX19" fmla="*/ 4690872 w 8229600"/>
              <a:gd name="connsiteY19" fmla="*/ 18288 h 18288"/>
              <a:gd name="connsiteX20" fmla="*/ 4087368 w 8229600"/>
              <a:gd name="connsiteY20" fmla="*/ 18288 h 18288"/>
              <a:gd name="connsiteX21" fmla="*/ 3401568 w 8229600"/>
              <a:gd name="connsiteY21" fmla="*/ 18288 h 18288"/>
              <a:gd name="connsiteX22" fmla="*/ 2798064 w 8229600"/>
              <a:gd name="connsiteY22" fmla="*/ 18288 h 18288"/>
              <a:gd name="connsiteX23" fmla="*/ 2276856 w 8229600"/>
              <a:gd name="connsiteY23" fmla="*/ 18288 h 18288"/>
              <a:gd name="connsiteX24" fmla="*/ 1426464 w 8229600"/>
              <a:gd name="connsiteY24" fmla="*/ 18288 h 18288"/>
              <a:gd name="connsiteX25" fmla="*/ 740664 w 8229600"/>
              <a:gd name="connsiteY25" fmla="*/ 18288 h 18288"/>
              <a:gd name="connsiteX26" fmla="*/ 0 w 8229600"/>
              <a:gd name="connsiteY26" fmla="*/ 18288 h 18288"/>
              <a:gd name="connsiteX27" fmla="*/ 0 w 8229600"/>
              <a:gd name="connsiteY27" fmla="*/ 0 h 18288"/>
              <a:gd name="connsiteX0" fmla="*/ 0 w 8229600"/>
              <a:gd name="connsiteY0" fmla="*/ 0 h 18288"/>
              <a:gd name="connsiteX1" fmla="*/ 521208 w 8229600"/>
              <a:gd name="connsiteY1" fmla="*/ 0 h 18288"/>
              <a:gd name="connsiteX2" fmla="*/ 960120 w 8229600"/>
              <a:gd name="connsiteY2" fmla="*/ 0 h 18288"/>
              <a:gd name="connsiteX3" fmla="*/ 1481328 w 8229600"/>
              <a:gd name="connsiteY3" fmla="*/ 0 h 18288"/>
              <a:gd name="connsiteX4" fmla="*/ 2167128 w 8229600"/>
              <a:gd name="connsiteY4" fmla="*/ 0 h 18288"/>
              <a:gd name="connsiteX5" fmla="*/ 2935224 w 8229600"/>
              <a:gd name="connsiteY5" fmla="*/ 0 h 18288"/>
              <a:gd name="connsiteX6" fmla="*/ 3785616 w 8229600"/>
              <a:gd name="connsiteY6" fmla="*/ 0 h 18288"/>
              <a:gd name="connsiteX7" fmla="*/ 4636008 w 8229600"/>
              <a:gd name="connsiteY7" fmla="*/ 0 h 18288"/>
              <a:gd name="connsiteX8" fmla="*/ 5239512 w 8229600"/>
              <a:gd name="connsiteY8" fmla="*/ 0 h 18288"/>
              <a:gd name="connsiteX9" fmla="*/ 6007608 w 8229600"/>
              <a:gd name="connsiteY9" fmla="*/ 0 h 18288"/>
              <a:gd name="connsiteX10" fmla="*/ 6693408 w 8229600"/>
              <a:gd name="connsiteY10" fmla="*/ 0 h 18288"/>
              <a:gd name="connsiteX11" fmla="*/ 7296912 w 8229600"/>
              <a:gd name="connsiteY11" fmla="*/ 0 h 18288"/>
              <a:gd name="connsiteX12" fmla="*/ 8229600 w 8229600"/>
              <a:gd name="connsiteY12" fmla="*/ 0 h 18288"/>
              <a:gd name="connsiteX13" fmla="*/ 8229600 w 8229600"/>
              <a:gd name="connsiteY13" fmla="*/ 18288 h 18288"/>
              <a:gd name="connsiteX14" fmla="*/ 7626096 w 8229600"/>
              <a:gd name="connsiteY14" fmla="*/ 18288 h 18288"/>
              <a:gd name="connsiteX15" fmla="*/ 7022592 w 8229600"/>
              <a:gd name="connsiteY15" fmla="*/ 18288 h 18288"/>
              <a:gd name="connsiteX16" fmla="*/ 6172200 w 8229600"/>
              <a:gd name="connsiteY16" fmla="*/ 18288 h 18288"/>
              <a:gd name="connsiteX17" fmla="*/ 5650992 w 8229600"/>
              <a:gd name="connsiteY17" fmla="*/ 18288 h 18288"/>
              <a:gd name="connsiteX18" fmla="*/ 4882896 w 8229600"/>
              <a:gd name="connsiteY18" fmla="*/ 18288 h 18288"/>
              <a:gd name="connsiteX19" fmla="*/ 4443984 w 8229600"/>
              <a:gd name="connsiteY19" fmla="*/ 18288 h 18288"/>
              <a:gd name="connsiteX20" fmla="*/ 3758184 w 8229600"/>
              <a:gd name="connsiteY20" fmla="*/ 18288 h 18288"/>
              <a:gd name="connsiteX21" fmla="*/ 3236976 w 8229600"/>
              <a:gd name="connsiteY21" fmla="*/ 18288 h 18288"/>
              <a:gd name="connsiteX22" fmla="*/ 2386584 w 8229600"/>
              <a:gd name="connsiteY22" fmla="*/ 18288 h 18288"/>
              <a:gd name="connsiteX23" fmla="*/ 1947672 w 8229600"/>
              <a:gd name="connsiteY23" fmla="*/ 18288 h 18288"/>
              <a:gd name="connsiteX24" fmla="*/ 1261872 w 8229600"/>
              <a:gd name="connsiteY24" fmla="*/ 18288 h 18288"/>
              <a:gd name="connsiteX25" fmla="*/ 822960 w 8229600"/>
              <a:gd name="connsiteY25" fmla="*/ 18288 h 18288"/>
              <a:gd name="connsiteX26" fmla="*/ 0 w 8229600"/>
              <a:gd name="connsiteY26" fmla="*/ 18288 h 18288"/>
              <a:gd name="connsiteX27" fmla="*/ 0 w 8229600"/>
              <a:gd name="connsiteY2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229600" h="18288" fill="none" extrusionOk="0">
                <a:moveTo>
                  <a:pt x="0" y="0"/>
                </a:moveTo>
                <a:cubicBezTo>
                  <a:pt x="215278" y="6969"/>
                  <a:pt x="340572" y="21894"/>
                  <a:pt x="521208" y="0"/>
                </a:cubicBezTo>
                <a:cubicBezTo>
                  <a:pt x="745939" y="29643"/>
                  <a:pt x="1127486" y="-40512"/>
                  <a:pt x="1371600" y="0"/>
                </a:cubicBezTo>
                <a:cubicBezTo>
                  <a:pt x="1567490" y="28416"/>
                  <a:pt x="1945702" y="13075"/>
                  <a:pt x="2221992" y="0"/>
                </a:cubicBezTo>
                <a:cubicBezTo>
                  <a:pt x="2446218" y="-17340"/>
                  <a:pt x="2853686" y="-7924"/>
                  <a:pt x="3072384" y="0"/>
                </a:cubicBezTo>
                <a:cubicBezTo>
                  <a:pt x="3286960" y="20656"/>
                  <a:pt x="3324417" y="20174"/>
                  <a:pt x="3511296" y="0"/>
                </a:cubicBezTo>
                <a:cubicBezTo>
                  <a:pt x="3710690" y="-39182"/>
                  <a:pt x="3945457" y="-64074"/>
                  <a:pt x="4114800" y="0"/>
                </a:cubicBezTo>
                <a:cubicBezTo>
                  <a:pt x="4336079" y="28138"/>
                  <a:pt x="4420759" y="12117"/>
                  <a:pt x="4553712" y="0"/>
                </a:cubicBezTo>
                <a:cubicBezTo>
                  <a:pt x="4688252" y="-2224"/>
                  <a:pt x="5047430" y="19664"/>
                  <a:pt x="5239512" y="0"/>
                </a:cubicBezTo>
                <a:cubicBezTo>
                  <a:pt x="5424392" y="-49610"/>
                  <a:pt x="5708717" y="13540"/>
                  <a:pt x="5843016" y="0"/>
                </a:cubicBezTo>
                <a:cubicBezTo>
                  <a:pt x="6005788" y="32949"/>
                  <a:pt x="6198255" y="37080"/>
                  <a:pt x="6611112" y="0"/>
                </a:cubicBezTo>
                <a:cubicBezTo>
                  <a:pt x="6954152" y="635"/>
                  <a:pt x="7244390" y="18057"/>
                  <a:pt x="7461504" y="0"/>
                </a:cubicBezTo>
                <a:cubicBezTo>
                  <a:pt x="7693790" y="9882"/>
                  <a:pt x="7984486" y="17646"/>
                  <a:pt x="8229600" y="0"/>
                </a:cubicBezTo>
                <a:cubicBezTo>
                  <a:pt x="8228428" y="6016"/>
                  <a:pt x="8229853" y="9684"/>
                  <a:pt x="8229600" y="18288"/>
                </a:cubicBezTo>
                <a:cubicBezTo>
                  <a:pt x="7945777" y="19945"/>
                  <a:pt x="7812308" y="-8511"/>
                  <a:pt x="7461504" y="18288"/>
                </a:cubicBezTo>
                <a:cubicBezTo>
                  <a:pt x="7129391" y="53185"/>
                  <a:pt x="7087333" y="41906"/>
                  <a:pt x="6940296" y="18288"/>
                </a:cubicBezTo>
                <a:cubicBezTo>
                  <a:pt x="6810862" y="-23020"/>
                  <a:pt x="6701312" y="19361"/>
                  <a:pt x="6419088" y="18288"/>
                </a:cubicBezTo>
                <a:cubicBezTo>
                  <a:pt x="6152777" y="18855"/>
                  <a:pt x="5868611" y="48802"/>
                  <a:pt x="5650992" y="18288"/>
                </a:cubicBezTo>
                <a:cubicBezTo>
                  <a:pt x="5439747" y="15250"/>
                  <a:pt x="5334901" y="-1044"/>
                  <a:pt x="5129784" y="18288"/>
                </a:cubicBezTo>
                <a:cubicBezTo>
                  <a:pt x="4955906" y="40458"/>
                  <a:pt x="4793216" y="33888"/>
                  <a:pt x="4690872" y="18288"/>
                </a:cubicBezTo>
                <a:cubicBezTo>
                  <a:pt x="4552374" y="31087"/>
                  <a:pt x="4318742" y="6248"/>
                  <a:pt x="4087368" y="18288"/>
                </a:cubicBezTo>
                <a:cubicBezTo>
                  <a:pt x="3849418" y="32625"/>
                  <a:pt x="3751577" y="29688"/>
                  <a:pt x="3401568" y="18288"/>
                </a:cubicBezTo>
                <a:cubicBezTo>
                  <a:pt x="3067953" y="20409"/>
                  <a:pt x="3012425" y="26879"/>
                  <a:pt x="2798064" y="18288"/>
                </a:cubicBezTo>
                <a:cubicBezTo>
                  <a:pt x="2565154" y="16520"/>
                  <a:pt x="2426719" y="-31794"/>
                  <a:pt x="2276856" y="18288"/>
                </a:cubicBezTo>
                <a:cubicBezTo>
                  <a:pt x="2090980" y="4382"/>
                  <a:pt x="1702030" y="-8180"/>
                  <a:pt x="1426464" y="18288"/>
                </a:cubicBezTo>
                <a:cubicBezTo>
                  <a:pt x="1104481" y="69643"/>
                  <a:pt x="985013" y="-7690"/>
                  <a:pt x="740664" y="18288"/>
                </a:cubicBezTo>
                <a:cubicBezTo>
                  <a:pt x="507391" y="41643"/>
                  <a:pt x="191740" y="-11654"/>
                  <a:pt x="0" y="18288"/>
                </a:cubicBezTo>
                <a:cubicBezTo>
                  <a:pt x="714" y="9707"/>
                  <a:pt x="1025" y="3120"/>
                  <a:pt x="0" y="0"/>
                </a:cubicBezTo>
                <a:close/>
              </a:path>
              <a:path w="8229600" h="18288" stroke="0" extrusionOk="0">
                <a:moveTo>
                  <a:pt x="0" y="0"/>
                </a:moveTo>
                <a:cubicBezTo>
                  <a:pt x="270709" y="-27213"/>
                  <a:pt x="397128" y="23656"/>
                  <a:pt x="521208" y="0"/>
                </a:cubicBezTo>
                <a:cubicBezTo>
                  <a:pt x="631319" y="-5947"/>
                  <a:pt x="842157" y="28261"/>
                  <a:pt x="960120" y="0"/>
                </a:cubicBezTo>
                <a:cubicBezTo>
                  <a:pt x="1077930" y="6549"/>
                  <a:pt x="1318669" y="-15893"/>
                  <a:pt x="1481328" y="0"/>
                </a:cubicBezTo>
                <a:cubicBezTo>
                  <a:pt x="1659104" y="-21090"/>
                  <a:pt x="1870243" y="69945"/>
                  <a:pt x="2167128" y="0"/>
                </a:cubicBezTo>
                <a:cubicBezTo>
                  <a:pt x="2460684" y="-5519"/>
                  <a:pt x="2753885" y="-62993"/>
                  <a:pt x="2935224" y="0"/>
                </a:cubicBezTo>
                <a:cubicBezTo>
                  <a:pt x="3115119" y="56580"/>
                  <a:pt x="3535280" y="40687"/>
                  <a:pt x="3785616" y="0"/>
                </a:cubicBezTo>
                <a:cubicBezTo>
                  <a:pt x="4057881" y="25645"/>
                  <a:pt x="4308335" y="-2666"/>
                  <a:pt x="4636008" y="0"/>
                </a:cubicBezTo>
                <a:cubicBezTo>
                  <a:pt x="4987152" y="19805"/>
                  <a:pt x="5025979" y="14149"/>
                  <a:pt x="5239512" y="0"/>
                </a:cubicBezTo>
                <a:cubicBezTo>
                  <a:pt x="5437586" y="211"/>
                  <a:pt x="5752721" y="5618"/>
                  <a:pt x="6007608" y="0"/>
                </a:cubicBezTo>
                <a:cubicBezTo>
                  <a:pt x="6280137" y="-5132"/>
                  <a:pt x="6386079" y="-21510"/>
                  <a:pt x="6693408" y="0"/>
                </a:cubicBezTo>
                <a:cubicBezTo>
                  <a:pt x="6986580" y="4991"/>
                  <a:pt x="7015252" y="-18088"/>
                  <a:pt x="7296912" y="0"/>
                </a:cubicBezTo>
                <a:cubicBezTo>
                  <a:pt x="7569796" y="10390"/>
                  <a:pt x="7895472" y="71473"/>
                  <a:pt x="8229600" y="0"/>
                </a:cubicBezTo>
                <a:cubicBezTo>
                  <a:pt x="8230227" y="7450"/>
                  <a:pt x="8228885" y="11999"/>
                  <a:pt x="8229600" y="18288"/>
                </a:cubicBezTo>
                <a:cubicBezTo>
                  <a:pt x="8094333" y="-5252"/>
                  <a:pt x="7850928" y="37448"/>
                  <a:pt x="7626096" y="18288"/>
                </a:cubicBezTo>
                <a:cubicBezTo>
                  <a:pt x="7448378" y="-569"/>
                  <a:pt x="7315174" y="-1844"/>
                  <a:pt x="7022592" y="18288"/>
                </a:cubicBezTo>
                <a:cubicBezTo>
                  <a:pt x="6686163" y="50499"/>
                  <a:pt x="6352629" y="23510"/>
                  <a:pt x="6172200" y="18288"/>
                </a:cubicBezTo>
                <a:cubicBezTo>
                  <a:pt x="6015590" y="42345"/>
                  <a:pt x="5770309" y="21278"/>
                  <a:pt x="5650992" y="18288"/>
                </a:cubicBezTo>
                <a:cubicBezTo>
                  <a:pt x="5483975" y="12092"/>
                  <a:pt x="5165324" y="68948"/>
                  <a:pt x="4882896" y="18288"/>
                </a:cubicBezTo>
                <a:cubicBezTo>
                  <a:pt x="4568934" y="7053"/>
                  <a:pt x="4556334" y="27676"/>
                  <a:pt x="4443984" y="18288"/>
                </a:cubicBezTo>
                <a:cubicBezTo>
                  <a:pt x="4320775" y="10576"/>
                  <a:pt x="4034988" y="-3490"/>
                  <a:pt x="3758184" y="18288"/>
                </a:cubicBezTo>
                <a:cubicBezTo>
                  <a:pt x="3445155" y="-998"/>
                  <a:pt x="3367892" y="13824"/>
                  <a:pt x="3236976" y="18288"/>
                </a:cubicBezTo>
                <a:cubicBezTo>
                  <a:pt x="3093796" y="26408"/>
                  <a:pt x="2635824" y="24132"/>
                  <a:pt x="2386584" y="18288"/>
                </a:cubicBezTo>
                <a:cubicBezTo>
                  <a:pt x="2139815" y="-3297"/>
                  <a:pt x="2105958" y="25945"/>
                  <a:pt x="1947672" y="18288"/>
                </a:cubicBezTo>
                <a:cubicBezTo>
                  <a:pt x="1801011" y="-19911"/>
                  <a:pt x="1533636" y="14646"/>
                  <a:pt x="1261872" y="18288"/>
                </a:cubicBezTo>
                <a:cubicBezTo>
                  <a:pt x="989528" y="32227"/>
                  <a:pt x="1025848" y="14685"/>
                  <a:pt x="822960" y="18288"/>
                </a:cubicBezTo>
                <a:cubicBezTo>
                  <a:pt x="653456" y="20956"/>
                  <a:pt x="304027" y="8001"/>
                  <a:pt x="0" y="18288"/>
                </a:cubicBezTo>
                <a:cubicBezTo>
                  <a:pt x="-27" y="11611"/>
                  <a:pt x="-1713" y="5475"/>
                  <a:pt x="0" y="0"/>
                </a:cubicBezTo>
                <a:close/>
              </a:path>
              <a:path w="8229600" h="18288" fill="none" stroke="0" extrusionOk="0">
                <a:moveTo>
                  <a:pt x="0" y="0"/>
                </a:moveTo>
                <a:cubicBezTo>
                  <a:pt x="205130" y="6064"/>
                  <a:pt x="324007" y="6684"/>
                  <a:pt x="521208" y="0"/>
                </a:cubicBezTo>
                <a:cubicBezTo>
                  <a:pt x="695888" y="-14632"/>
                  <a:pt x="1101879" y="6017"/>
                  <a:pt x="1371600" y="0"/>
                </a:cubicBezTo>
                <a:cubicBezTo>
                  <a:pt x="1622968" y="4691"/>
                  <a:pt x="1936552" y="-7433"/>
                  <a:pt x="2221992" y="0"/>
                </a:cubicBezTo>
                <a:cubicBezTo>
                  <a:pt x="2498663" y="51226"/>
                  <a:pt x="2885875" y="-8757"/>
                  <a:pt x="3072384" y="0"/>
                </a:cubicBezTo>
                <a:cubicBezTo>
                  <a:pt x="3288944" y="24235"/>
                  <a:pt x="3331110" y="5443"/>
                  <a:pt x="3511296" y="0"/>
                </a:cubicBezTo>
                <a:cubicBezTo>
                  <a:pt x="3687973" y="-19690"/>
                  <a:pt x="3901025" y="-20092"/>
                  <a:pt x="4114800" y="0"/>
                </a:cubicBezTo>
                <a:cubicBezTo>
                  <a:pt x="4336102" y="32988"/>
                  <a:pt x="4416982" y="-5831"/>
                  <a:pt x="4553712" y="0"/>
                </a:cubicBezTo>
                <a:cubicBezTo>
                  <a:pt x="4674310" y="-5056"/>
                  <a:pt x="5080160" y="-12181"/>
                  <a:pt x="5239512" y="0"/>
                </a:cubicBezTo>
                <a:cubicBezTo>
                  <a:pt x="5419031" y="-38513"/>
                  <a:pt x="5691629" y="2226"/>
                  <a:pt x="5843016" y="0"/>
                </a:cubicBezTo>
                <a:cubicBezTo>
                  <a:pt x="5978317" y="-40553"/>
                  <a:pt x="6314754" y="9782"/>
                  <a:pt x="6611112" y="0"/>
                </a:cubicBezTo>
                <a:cubicBezTo>
                  <a:pt x="6973004" y="-17646"/>
                  <a:pt x="7175490" y="18489"/>
                  <a:pt x="7461504" y="0"/>
                </a:cubicBezTo>
                <a:cubicBezTo>
                  <a:pt x="7746737" y="-34159"/>
                  <a:pt x="7962178" y="39853"/>
                  <a:pt x="8229600" y="0"/>
                </a:cubicBezTo>
                <a:cubicBezTo>
                  <a:pt x="8228796" y="5852"/>
                  <a:pt x="8229698" y="10429"/>
                  <a:pt x="8229600" y="18288"/>
                </a:cubicBezTo>
                <a:cubicBezTo>
                  <a:pt x="7944174" y="-29104"/>
                  <a:pt x="7795646" y="-34405"/>
                  <a:pt x="7461504" y="18288"/>
                </a:cubicBezTo>
                <a:cubicBezTo>
                  <a:pt x="7129776" y="51087"/>
                  <a:pt x="7082769" y="31446"/>
                  <a:pt x="6940296" y="18288"/>
                </a:cubicBezTo>
                <a:cubicBezTo>
                  <a:pt x="6799665" y="-15875"/>
                  <a:pt x="6652769" y="31783"/>
                  <a:pt x="6419088" y="18288"/>
                </a:cubicBezTo>
                <a:cubicBezTo>
                  <a:pt x="6143970" y="52275"/>
                  <a:pt x="5863165" y="-16531"/>
                  <a:pt x="5650992" y="18288"/>
                </a:cubicBezTo>
                <a:cubicBezTo>
                  <a:pt x="5419172" y="40606"/>
                  <a:pt x="5309448" y="-405"/>
                  <a:pt x="5129784" y="18288"/>
                </a:cubicBezTo>
                <a:cubicBezTo>
                  <a:pt x="4947928" y="26023"/>
                  <a:pt x="4795021" y="5860"/>
                  <a:pt x="4690872" y="18288"/>
                </a:cubicBezTo>
                <a:cubicBezTo>
                  <a:pt x="4564358" y="-9579"/>
                  <a:pt x="4295485" y="-25280"/>
                  <a:pt x="4087368" y="18288"/>
                </a:cubicBezTo>
                <a:cubicBezTo>
                  <a:pt x="3871704" y="40406"/>
                  <a:pt x="3732927" y="-10898"/>
                  <a:pt x="3401568" y="18288"/>
                </a:cubicBezTo>
                <a:cubicBezTo>
                  <a:pt x="3075889" y="19660"/>
                  <a:pt x="3025898" y="44400"/>
                  <a:pt x="2798064" y="18288"/>
                </a:cubicBezTo>
                <a:cubicBezTo>
                  <a:pt x="2581856" y="-20869"/>
                  <a:pt x="2428311" y="-4900"/>
                  <a:pt x="2276856" y="18288"/>
                </a:cubicBezTo>
                <a:cubicBezTo>
                  <a:pt x="2098246" y="53283"/>
                  <a:pt x="1737531" y="55959"/>
                  <a:pt x="1426464" y="18288"/>
                </a:cubicBezTo>
                <a:cubicBezTo>
                  <a:pt x="1104708" y="26489"/>
                  <a:pt x="1006595" y="15928"/>
                  <a:pt x="740664" y="18288"/>
                </a:cubicBezTo>
                <a:cubicBezTo>
                  <a:pt x="480378" y="33084"/>
                  <a:pt x="202592" y="-12357"/>
                  <a:pt x="0" y="18288"/>
                </a:cubicBezTo>
                <a:cubicBezTo>
                  <a:pt x="888" y="9601"/>
                  <a:pt x="860" y="4150"/>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custGeom>
                    <a:avLst/>
                    <a:gdLst>
                      <a:gd name="connsiteX0" fmla="*/ 0 w 8229600"/>
                      <a:gd name="connsiteY0" fmla="*/ 0 h 18288"/>
                      <a:gd name="connsiteX1" fmla="*/ 521208 w 8229600"/>
                      <a:gd name="connsiteY1" fmla="*/ 0 h 18288"/>
                      <a:gd name="connsiteX2" fmla="*/ 1371600 w 8229600"/>
                      <a:gd name="connsiteY2" fmla="*/ 0 h 18288"/>
                      <a:gd name="connsiteX3" fmla="*/ 2221992 w 8229600"/>
                      <a:gd name="connsiteY3" fmla="*/ 0 h 18288"/>
                      <a:gd name="connsiteX4" fmla="*/ 3072384 w 8229600"/>
                      <a:gd name="connsiteY4" fmla="*/ 0 h 18288"/>
                      <a:gd name="connsiteX5" fmla="*/ 3511296 w 8229600"/>
                      <a:gd name="connsiteY5" fmla="*/ 0 h 18288"/>
                      <a:gd name="connsiteX6" fmla="*/ 4114800 w 8229600"/>
                      <a:gd name="connsiteY6" fmla="*/ 0 h 18288"/>
                      <a:gd name="connsiteX7" fmla="*/ 4553712 w 8229600"/>
                      <a:gd name="connsiteY7" fmla="*/ 0 h 18288"/>
                      <a:gd name="connsiteX8" fmla="*/ 5239512 w 8229600"/>
                      <a:gd name="connsiteY8" fmla="*/ 0 h 18288"/>
                      <a:gd name="connsiteX9" fmla="*/ 5843016 w 8229600"/>
                      <a:gd name="connsiteY9" fmla="*/ 0 h 18288"/>
                      <a:gd name="connsiteX10" fmla="*/ 6611112 w 8229600"/>
                      <a:gd name="connsiteY10" fmla="*/ 0 h 18288"/>
                      <a:gd name="connsiteX11" fmla="*/ 7461504 w 8229600"/>
                      <a:gd name="connsiteY11" fmla="*/ 0 h 18288"/>
                      <a:gd name="connsiteX12" fmla="*/ 8229600 w 8229600"/>
                      <a:gd name="connsiteY12" fmla="*/ 0 h 18288"/>
                      <a:gd name="connsiteX13" fmla="*/ 8229600 w 8229600"/>
                      <a:gd name="connsiteY13" fmla="*/ 18288 h 18288"/>
                      <a:gd name="connsiteX14" fmla="*/ 7461504 w 8229600"/>
                      <a:gd name="connsiteY14" fmla="*/ 18288 h 18288"/>
                      <a:gd name="connsiteX15" fmla="*/ 6940296 w 8229600"/>
                      <a:gd name="connsiteY15" fmla="*/ 18288 h 18288"/>
                      <a:gd name="connsiteX16" fmla="*/ 6419088 w 8229600"/>
                      <a:gd name="connsiteY16" fmla="*/ 18288 h 18288"/>
                      <a:gd name="connsiteX17" fmla="*/ 5650992 w 8229600"/>
                      <a:gd name="connsiteY17" fmla="*/ 18288 h 18288"/>
                      <a:gd name="connsiteX18" fmla="*/ 5129784 w 8229600"/>
                      <a:gd name="connsiteY18" fmla="*/ 18288 h 18288"/>
                      <a:gd name="connsiteX19" fmla="*/ 4690872 w 8229600"/>
                      <a:gd name="connsiteY19" fmla="*/ 18288 h 18288"/>
                      <a:gd name="connsiteX20" fmla="*/ 4087368 w 8229600"/>
                      <a:gd name="connsiteY20" fmla="*/ 18288 h 18288"/>
                      <a:gd name="connsiteX21" fmla="*/ 3401568 w 8229600"/>
                      <a:gd name="connsiteY21" fmla="*/ 18288 h 18288"/>
                      <a:gd name="connsiteX22" fmla="*/ 2798064 w 8229600"/>
                      <a:gd name="connsiteY22" fmla="*/ 18288 h 18288"/>
                      <a:gd name="connsiteX23" fmla="*/ 2276856 w 8229600"/>
                      <a:gd name="connsiteY23" fmla="*/ 18288 h 18288"/>
                      <a:gd name="connsiteX24" fmla="*/ 1426464 w 8229600"/>
                      <a:gd name="connsiteY24" fmla="*/ 18288 h 18288"/>
                      <a:gd name="connsiteX25" fmla="*/ 740664 w 8229600"/>
                      <a:gd name="connsiteY25" fmla="*/ 18288 h 18288"/>
                      <a:gd name="connsiteX26" fmla="*/ 0 w 8229600"/>
                      <a:gd name="connsiteY26" fmla="*/ 18288 h 18288"/>
                      <a:gd name="connsiteX27" fmla="*/ 0 w 8229600"/>
                      <a:gd name="connsiteY2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229600" h="18288" fill="none" extrusionOk="0">
                        <a:moveTo>
                          <a:pt x="0" y="0"/>
                        </a:moveTo>
                        <a:cubicBezTo>
                          <a:pt x="227594" y="-4267"/>
                          <a:pt x="329693" y="13251"/>
                          <a:pt x="521208" y="0"/>
                        </a:cubicBezTo>
                        <a:cubicBezTo>
                          <a:pt x="712723" y="-13251"/>
                          <a:pt x="1137373" y="-13618"/>
                          <a:pt x="1371600" y="0"/>
                        </a:cubicBezTo>
                        <a:cubicBezTo>
                          <a:pt x="1605827" y="13618"/>
                          <a:pt x="1975382" y="-27374"/>
                          <a:pt x="2221992" y="0"/>
                        </a:cubicBezTo>
                        <a:cubicBezTo>
                          <a:pt x="2468602" y="27374"/>
                          <a:pt x="2863316" y="-20517"/>
                          <a:pt x="3072384" y="0"/>
                        </a:cubicBezTo>
                        <a:cubicBezTo>
                          <a:pt x="3281452" y="20517"/>
                          <a:pt x="3331438" y="10793"/>
                          <a:pt x="3511296" y="0"/>
                        </a:cubicBezTo>
                        <a:cubicBezTo>
                          <a:pt x="3691154" y="-10793"/>
                          <a:pt x="3906405" y="-29737"/>
                          <a:pt x="4114800" y="0"/>
                        </a:cubicBezTo>
                        <a:cubicBezTo>
                          <a:pt x="4323195" y="29737"/>
                          <a:pt x="4428852" y="-2234"/>
                          <a:pt x="4553712" y="0"/>
                        </a:cubicBezTo>
                        <a:cubicBezTo>
                          <a:pt x="4678572" y="2234"/>
                          <a:pt x="5065629" y="29368"/>
                          <a:pt x="5239512" y="0"/>
                        </a:cubicBezTo>
                        <a:cubicBezTo>
                          <a:pt x="5413395" y="-29368"/>
                          <a:pt x="5703888" y="11839"/>
                          <a:pt x="5843016" y="0"/>
                        </a:cubicBezTo>
                        <a:cubicBezTo>
                          <a:pt x="5982144" y="-11839"/>
                          <a:pt x="6260765" y="24719"/>
                          <a:pt x="6611112" y="0"/>
                        </a:cubicBezTo>
                        <a:cubicBezTo>
                          <a:pt x="6961459" y="-24719"/>
                          <a:pt x="7228293" y="32959"/>
                          <a:pt x="7461504" y="0"/>
                        </a:cubicBezTo>
                        <a:cubicBezTo>
                          <a:pt x="7694715" y="-32959"/>
                          <a:pt x="7990029" y="-3422"/>
                          <a:pt x="8229600" y="0"/>
                        </a:cubicBezTo>
                        <a:cubicBezTo>
                          <a:pt x="8228940" y="5812"/>
                          <a:pt x="8229447" y="9773"/>
                          <a:pt x="8229600" y="18288"/>
                        </a:cubicBezTo>
                        <a:cubicBezTo>
                          <a:pt x="7940706" y="-9293"/>
                          <a:pt x="7792584" y="-16009"/>
                          <a:pt x="7461504" y="18288"/>
                        </a:cubicBezTo>
                        <a:cubicBezTo>
                          <a:pt x="7130424" y="52585"/>
                          <a:pt x="7080072" y="43845"/>
                          <a:pt x="6940296" y="18288"/>
                        </a:cubicBezTo>
                        <a:cubicBezTo>
                          <a:pt x="6800520" y="-7269"/>
                          <a:pt x="6672872" y="26671"/>
                          <a:pt x="6419088" y="18288"/>
                        </a:cubicBezTo>
                        <a:cubicBezTo>
                          <a:pt x="6165304" y="9905"/>
                          <a:pt x="5869721" y="4987"/>
                          <a:pt x="5650992" y="18288"/>
                        </a:cubicBezTo>
                        <a:cubicBezTo>
                          <a:pt x="5432263" y="31589"/>
                          <a:pt x="5308310" y="3023"/>
                          <a:pt x="5129784" y="18288"/>
                        </a:cubicBezTo>
                        <a:cubicBezTo>
                          <a:pt x="4951258" y="33553"/>
                          <a:pt x="4799696" y="15357"/>
                          <a:pt x="4690872" y="18288"/>
                        </a:cubicBezTo>
                        <a:cubicBezTo>
                          <a:pt x="4582048" y="21219"/>
                          <a:pt x="4311124" y="-7836"/>
                          <a:pt x="4087368" y="18288"/>
                        </a:cubicBezTo>
                        <a:cubicBezTo>
                          <a:pt x="3863612" y="44412"/>
                          <a:pt x="3730288" y="13374"/>
                          <a:pt x="3401568" y="18288"/>
                        </a:cubicBezTo>
                        <a:cubicBezTo>
                          <a:pt x="3072848" y="23202"/>
                          <a:pt x="3020684" y="32425"/>
                          <a:pt x="2798064" y="18288"/>
                        </a:cubicBezTo>
                        <a:cubicBezTo>
                          <a:pt x="2575444" y="4151"/>
                          <a:pt x="2440915" y="-7352"/>
                          <a:pt x="2276856" y="18288"/>
                        </a:cubicBezTo>
                        <a:cubicBezTo>
                          <a:pt x="2112797" y="43928"/>
                          <a:pt x="1726502" y="-9560"/>
                          <a:pt x="1426464" y="18288"/>
                        </a:cubicBezTo>
                        <a:cubicBezTo>
                          <a:pt x="1126426" y="46136"/>
                          <a:pt x="992925" y="21016"/>
                          <a:pt x="740664" y="18288"/>
                        </a:cubicBezTo>
                        <a:cubicBezTo>
                          <a:pt x="488403" y="15560"/>
                          <a:pt x="195650" y="-16061"/>
                          <a:pt x="0" y="18288"/>
                        </a:cubicBezTo>
                        <a:cubicBezTo>
                          <a:pt x="348" y="9455"/>
                          <a:pt x="654" y="3983"/>
                          <a:pt x="0" y="0"/>
                        </a:cubicBezTo>
                        <a:close/>
                      </a:path>
                      <a:path w="8229600" h="18288" stroke="0" extrusionOk="0">
                        <a:moveTo>
                          <a:pt x="0" y="0"/>
                        </a:moveTo>
                        <a:cubicBezTo>
                          <a:pt x="259263" y="-9445"/>
                          <a:pt x="404731" y="4427"/>
                          <a:pt x="521208" y="0"/>
                        </a:cubicBezTo>
                        <a:cubicBezTo>
                          <a:pt x="637685" y="-4427"/>
                          <a:pt x="839187" y="564"/>
                          <a:pt x="960120" y="0"/>
                        </a:cubicBezTo>
                        <a:cubicBezTo>
                          <a:pt x="1081053" y="-564"/>
                          <a:pt x="1313469" y="-16481"/>
                          <a:pt x="1481328" y="0"/>
                        </a:cubicBezTo>
                        <a:cubicBezTo>
                          <a:pt x="1649187" y="16481"/>
                          <a:pt x="1885247" y="26161"/>
                          <a:pt x="2167128" y="0"/>
                        </a:cubicBezTo>
                        <a:cubicBezTo>
                          <a:pt x="2449009" y="-26161"/>
                          <a:pt x="2761875" y="-22202"/>
                          <a:pt x="2935224" y="0"/>
                        </a:cubicBezTo>
                        <a:cubicBezTo>
                          <a:pt x="3108573" y="22202"/>
                          <a:pt x="3540687" y="-2863"/>
                          <a:pt x="3785616" y="0"/>
                        </a:cubicBezTo>
                        <a:cubicBezTo>
                          <a:pt x="4030545" y="2863"/>
                          <a:pt x="4280774" y="-12442"/>
                          <a:pt x="4636008" y="0"/>
                        </a:cubicBezTo>
                        <a:cubicBezTo>
                          <a:pt x="4991242" y="12442"/>
                          <a:pt x="5025483" y="16914"/>
                          <a:pt x="5239512" y="0"/>
                        </a:cubicBezTo>
                        <a:cubicBezTo>
                          <a:pt x="5453541" y="-16914"/>
                          <a:pt x="5754008" y="16592"/>
                          <a:pt x="6007608" y="0"/>
                        </a:cubicBezTo>
                        <a:cubicBezTo>
                          <a:pt x="6261208" y="-16592"/>
                          <a:pt x="6407957" y="-11909"/>
                          <a:pt x="6693408" y="0"/>
                        </a:cubicBezTo>
                        <a:cubicBezTo>
                          <a:pt x="6978859" y="11909"/>
                          <a:pt x="7015437" y="-20890"/>
                          <a:pt x="7296912" y="0"/>
                        </a:cubicBezTo>
                        <a:cubicBezTo>
                          <a:pt x="7578387" y="20890"/>
                          <a:pt x="7859622" y="46406"/>
                          <a:pt x="8229600" y="0"/>
                        </a:cubicBezTo>
                        <a:cubicBezTo>
                          <a:pt x="8230508" y="6337"/>
                          <a:pt x="8228722" y="11778"/>
                          <a:pt x="8229600" y="18288"/>
                        </a:cubicBezTo>
                        <a:cubicBezTo>
                          <a:pt x="8075287" y="35054"/>
                          <a:pt x="7821366" y="21850"/>
                          <a:pt x="7626096" y="18288"/>
                        </a:cubicBezTo>
                        <a:cubicBezTo>
                          <a:pt x="7430826" y="14726"/>
                          <a:pt x="7320004" y="-9669"/>
                          <a:pt x="7022592" y="18288"/>
                        </a:cubicBezTo>
                        <a:cubicBezTo>
                          <a:pt x="6725180" y="46245"/>
                          <a:pt x="6348804" y="-14025"/>
                          <a:pt x="6172200" y="18288"/>
                        </a:cubicBezTo>
                        <a:cubicBezTo>
                          <a:pt x="5995596" y="50601"/>
                          <a:pt x="5788102" y="22890"/>
                          <a:pt x="5650992" y="18288"/>
                        </a:cubicBezTo>
                        <a:cubicBezTo>
                          <a:pt x="5513882" y="13686"/>
                          <a:pt x="5198399" y="29121"/>
                          <a:pt x="4882896" y="18288"/>
                        </a:cubicBezTo>
                        <a:cubicBezTo>
                          <a:pt x="4567393" y="7455"/>
                          <a:pt x="4557008" y="26965"/>
                          <a:pt x="4443984" y="18288"/>
                        </a:cubicBezTo>
                        <a:cubicBezTo>
                          <a:pt x="4330960" y="9611"/>
                          <a:pt x="4061674" y="28891"/>
                          <a:pt x="3758184" y="18288"/>
                        </a:cubicBezTo>
                        <a:cubicBezTo>
                          <a:pt x="3454694" y="7685"/>
                          <a:pt x="3380392" y="19119"/>
                          <a:pt x="3236976" y="18288"/>
                        </a:cubicBezTo>
                        <a:cubicBezTo>
                          <a:pt x="3093560" y="17457"/>
                          <a:pt x="2632116" y="37607"/>
                          <a:pt x="2386584" y="18288"/>
                        </a:cubicBezTo>
                        <a:cubicBezTo>
                          <a:pt x="2141052" y="-1031"/>
                          <a:pt x="2110884" y="28777"/>
                          <a:pt x="1947672" y="18288"/>
                        </a:cubicBezTo>
                        <a:cubicBezTo>
                          <a:pt x="1784460" y="7799"/>
                          <a:pt x="1535467" y="461"/>
                          <a:pt x="1261872" y="18288"/>
                        </a:cubicBezTo>
                        <a:cubicBezTo>
                          <a:pt x="988277" y="36115"/>
                          <a:pt x="1021096" y="10375"/>
                          <a:pt x="822960" y="18288"/>
                        </a:cubicBezTo>
                        <a:cubicBezTo>
                          <a:pt x="624824" y="26201"/>
                          <a:pt x="298309" y="1283"/>
                          <a:pt x="0" y="18288"/>
                        </a:cubicBezTo>
                        <a:cubicBezTo>
                          <a:pt x="-633" y="12278"/>
                          <a:pt x="-757" y="5867"/>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535D10C-B553-43FF-A947-03B7CE4B9102}"/>
              </a:ext>
            </a:extLst>
          </p:cNvPr>
          <p:cNvSpPr>
            <a:spLocks noGrp="1"/>
          </p:cNvSpPr>
          <p:nvPr>
            <p:ph idx="1"/>
          </p:nvPr>
        </p:nvSpPr>
        <p:spPr>
          <a:xfrm>
            <a:off x="429369" y="2071316"/>
            <a:ext cx="5035164" cy="4119172"/>
          </a:xfrm>
        </p:spPr>
        <p:txBody>
          <a:bodyPr anchor="t">
            <a:normAutofit/>
          </a:bodyPr>
          <a:lstStyle/>
          <a:p>
            <a:r>
              <a:rPr lang="en-GB" sz="1900" dirty="0"/>
              <a:t>An identity at a time when they are looking for one?</a:t>
            </a:r>
          </a:p>
          <a:p>
            <a:r>
              <a:rPr lang="en-GB" sz="1900" dirty="0"/>
              <a:t>But it’s is not the identity they want or need. </a:t>
            </a:r>
          </a:p>
          <a:p>
            <a:r>
              <a:rPr lang="en-GB" sz="1900" dirty="0"/>
              <a:t>To be a “gangster” reinforces all that is most dangerous and inadequate about their own behaviour. </a:t>
            </a:r>
          </a:p>
          <a:p>
            <a:r>
              <a:rPr lang="en-GB" sz="1900" dirty="0"/>
              <a:t>Attractive to young people who want respect but fear they are unworthy of it. </a:t>
            </a:r>
          </a:p>
          <a:p>
            <a:r>
              <a:rPr lang="en-GB" sz="1900" dirty="0"/>
              <a:t>Glamorises and normalises behaviour that is much worse.</a:t>
            </a:r>
          </a:p>
          <a:p>
            <a:r>
              <a:rPr lang="en-GB" sz="1900" dirty="0"/>
              <a:t>Cuts young people further off from the society around them. </a:t>
            </a:r>
          </a:p>
        </p:txBody>
      </p:sp>
      <p:pic>
        <p:nvPicPr>
          <p:cNvPr id="4" name="Picture 4" descr="A picture containing person, standing, group, people&#10;&#10;Description automatically generated">
            <a:extLst>
              <a:ext uri="{FF2B5EF4-FFF2-40B4-BE49-F238E27FC236}">
                <a16:creationId xmlns:a16="http://schemas.microsoft.com/office/drawing/2014/main" id="{3D74E5FB-ACC6-0BAF-DACC-CA008E81BC08}"/>
              </a:ext>
            </a:extLst>
          </p:cNvPr>
          <p:cNvPicPr>
            <a:picLocks noChangeAspect="1"/>
          </p:cNvPicPr>
          <p:nvPr/>
        </p:nvPicPr>
        <p:blipFill rotWithShape="1">
          <a:blip r:embed="rId3"/>
          <a:srcRect l="34741" r="17243" b="-1"/>
          <a:stretch/>
        </p:blipFill>
        <p:spPr>
          <a:xfrm>
            <a:off x="5756743" y="2093976"/>
            <a:ext cx="2955798" cy="4096512"/>
          </a:xfrm>
          <a:prstGeom prst="rect">
            <a:avLst/>
          </a:prstGeom>
        </p:spPr>
      </p:pic>
    </p:spTree>
    <p:extLst>
      <p:ext uri="{BB962C8B-B14F-4D97-AF65-F5344CB8AC3E}">
        <p14:creationId xmlns:p14="http://schemas.microsoft.com/office/powerpoint/2010/main" val="96436603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Freeform 6">
            <a:extLst>
              <a:ext uri="{FF2B5EF4-FFF2-40B4-BE49-F238E27FC236}">
                <a16:creationId xmlns:a16="http://schemas.microsoft.com/office/drawing/2014/main" id="{69D184B2-2226-4E31-BCCB-4443307674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338899" y="918266"/>
            <a:ext cx="529596" cy="5863534"/>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7">
            <a:extLst>
              <a:ext uri="{FF2B5EF4-FFF2-40B4-BE49-F238E27FC236}">
                <a16:creationId xmlns:a16="http://schemas.microsoft.com/office/drawing/2014/main" id="{1AC4D4E3-486A-464A-8EC8-D448810972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338409" y="643467"/>
            <a:ext cx="315230" cy="5668919"/>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Rectangle 10">
            <a:extLst>
              <a:ext uri="{FF2B5EF4-FFF2-40B4-BE49-F238E27FC236}">
                <a16:creationId xmlns:a16="http://schemas.microsoft.com/office/drawing/2014/main" id="{864DE13E-58EB-4475-B79C-0D4FC65123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78790" y="643467"/>
            <a:ext cx="8200127" cy="5391944"/>
          </a:xfrm>
          <a:prstGeom prst="rect">
            <a:avLst/>
          </a:prstGeom>
          <a:solidFill>
            <a:srgbClr val="FFFFFF"/>
          </a:solidFill>
          <a:ln w="12700">
            <a:solidFill>
              <a:schemeClr val="accent1"/>
            </a:solidFill>
            <a:miter lim="800000"/>
          </a:ln>
        </p:spPr>
        <p:txBody>
          <a:bodyPr vert="horz" wrap="square" lIns="91440" tIns="45720" rIns="91440" bIns="45720" numCol="1" anchor="t" anchorCtr="0" compatLnSpc="1">
            <a:prstTxWarp prst="textNoShape">
              <a:avLst/>
            </a:prstTxWarp>
          </a:bodyPr>
          <a:lstStyle/>
          <a:p>
            <a:endParaRPr lang="en-US"/>
          </a:p>
        </p:txBody>
      </p:sp>
      <p:pic>
        <p:nvPicPr>
          <p:cNvPr id="2" name="Picture 2" descr="Text&#10;&#10;Description automatically generated">
            <a:extLst>
              <a:ext uri="{FF2B5EF4-FFF2-40B4-BE49-F238E27FC236}">
                <a16:creationId xmlns:a16="http://schemas.microsoft.com/office/drawing/2014/main" id="{7EEFAE76-4F7D-27DD-FD5F-1C3C32534E2B}"/>
              </a:ext>
            </a:extLst>
          </p:cNvPr>
          <p:cNvPicPr>
            <a:picLocks noChangeAspect="1"/>
          </p:cNvPicPr>
          <p:nvPr/>
        </p:nvPicPr>
        <p:blipFill>
          <a:blip r:embed="rId2"/>
          <a:stretch>
            <a:fillRect/>
          </a:stretch>
        </p:blipFill>
        <p:spPr>
          <a:xfrm>
            <a:off x="947683" y="1094874"/>
            <a:ext cx="7248635" cy="4259179"/>
          </a:xfrm>
          <a:prstGeom prst="rect">
            <a:avLst/>
          </a:prstGeom>
        </p:spPr>
      </p:pic>
    </p:spTree>
    <p:extLst>
      <p:ext uri="{BB962C8B-B14F-4D97-AF65-F5344CB8AC3E}">
        <p14:creationId xmlns:p14="http://schemas.microsoft.com/office/powerpoint/2010/main" val="136486022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 name="Title 1">
            <a:extLst>
              <a:ext uri="{FF2B5EF4-FFF2-40B4-BE49-F238E27FC236}">
                <a16:creationId xmlns:a16="http://schemas.microsoft.com/office/drawing/2014/main" id="{01CAC254-BB01-4EE7-9795-3618DCB4A2FE}"/>
              </a:ext>
            </a:extLst>
          </p:cNvPr>
          <p:cNvSpPr>
            <a:spLocks noGrp="1"/>
          </p:cNvSpPr>
          <p:nvPr>
            <p:ph type="title"/>
          </p:nvPr>
        </p:nvSpPr>
        <p:spPr>
          <a:xfrm>
            <a:off x="482600" y="1098551"/>
            <a:ext cx="8178800" cy="851803"/>
          </a:xfrm>
        </p:spPr>
        <p:txBody>
          <a:bodyPr>
            <a:normAutofit/>
          </a:bodyPr>
          <a:lstStyle/>
          <a:p>
            <a:r>
              <a:rPr lang="en-GB" sz="2700" dirty="0"/>
              <a:t>Gang’s</a:t>
            </a:r>
          </a:p>
        </p:txBody>
      </p:sp>
      <p:sp>
        <p:nvSpPr>
          <p:cNvPr id="3" name="Content Placeholder 2">
            <a:extLst>
              <a:ext uri="{FF2B5EF4-FFF2-40B4-BE49-F238E27FC236}">
                <a16:creationId xmlns:a16="http://schemas.microsoft.com/office/drawing/2014/main" id="{8F6F90AB-E06E-4175-9AE8-76BA41192101}"/>
              </a:ext>
            </a:extLst>
          </p:cNvPr>
          <p:cNvSpPr>
            <a:spLocks noGrp="1"/>
          </p:cNvSpPr>
          <p:nvPr>
            <p:ph idx="1"/>
          </p:nvPr>
        </p:nvSpPr>
        <p:spPr>
          <a:xfrm>
            <a:off x="482600" y="1950353"/>
            <a:ext cx="8178800" cy="3539619"/>
          </a:xfrm>
        </p:spPr>
        <p:txBody>
          <a:bodyPr vert="horz" lIns="91440" tIns="45720" rIns="91440" bIns="45720" rtlCol="0" anchor="t">
            <a:normAutofit/>
          </a:bodyPr>
          <a:lstStyle/>
          <a:p>
            <a:r>
              <a:rPr lang="en-GB" sz="1800" dirty="0"/>
              <a:t>House of Lords (2022) state Unknown figure of gangs. </a:t>
            </a:r>
          </a:p>
          <a:p>
            <a:r>
              <a:rPr lang="en-GB" sz="1800" dirty="0"/>
              <a:t>Childrens Commissioner estimates that there are 46,000 children involved in gangs in England &amp; 4,000 just in London. </a:t>
            </a:r>
          </a:p>
          <a:p>
            <a:r>
              <a:rPr lang="en-GB" sz="1800" dirty="0"/>
              <a:t>Thousands of girls and young women are associated with these gangs</a:t>
            </a:r>
          </a:p>
          <a:p>
            <a:r>
              <a:rPr lang="en-GB" sz="1800" dirty="0"/>
              <a:t>Official statistics do show that women are statistically far less likely to be involved in gang crime than men</a:t>
            </a:r>
          </a:p>
          <a:p>
            <a:r>
              <a:rPr lang="en-GB" sz="1800" dirty="0"/>
              <a:t>However, the gap is narrowing.</a:t>
            </a:r>
          </a:p>
          <a:p>
            <a:r>
              <a:rPr lang="en-GB" sz="1800" dirty="0"/>
              <a:t>Home Office figures from 2013 reveal that over 160,000 teenage girls or women were arrested. Almost one in three of those arrests were for violent attacks.</a:t>
            </a:r>
          </a:p>
          <a:p>
            <a:r>
              <a:rPr lang="en-GB" sz="1800" dirty="0"/>
              <a:t>https://www.centreforsocialjustice.org.uk/library/girls-and-gangs</a:t>
            </a:r>
          </a:p>
          <a:p>
            <a:endParaRPr lang="en-GB" sz="1500" dirty="0"/>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289472" y="2447268"/>
            <a:ext cx="484026" cy="484026"/>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716801" y="1864520"/>
            <a:ext cx="1899624" cy="954774"/>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6320" y="4684693"/>
            <a:ext cx="1513185" cy="760545"/>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20937" y="5153781"/>
            <a:ext cx="364184" cy="364184"/>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p>
        </p:txBody>
      </p:sp>
    </p:spTree>
    <p:extLst>
      <p:ext uri="{BB962C8B-B14F-4D97-AF65-F5344CB8AC3E}">
        <p14:creationId xmlns:p14="http://schemas.microsoft.com/office/powerpoint/2010/main" val="163906652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1D0AF59-99C3-4251-AB9A-C966C6AD4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855405F-37A2-4869-9154-F8BE3BECE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text, person&#10;&#10;Description automatically generated">
            <a:extLst>
              <a:ext uri="{FF2B5EF4-FFF2-40B4-BE49-F238E27FC236}">
                <a16:creationId xmlns:a16="http://schemas.microsoft.com/office/drawing/2014/main" id="{7DE9876E-296C-D75B-F2E1-B2F18CBED1D9}"/>
              </a:ext>
            </a:extLst>
          </p:cNvPr>
          <p:cNvPicPr>
            <a:picLocks noGrp="1" noChangeAspect="1"/>
          </p:cNvPicPr>
          <p:nvPr>
            <p:ph idx="1"/>
          </p:nvPr>
        </p:nvPicPr>
        <p:blipFill>
          <a:blip r:embed="rId2"/>
          <a:stretch>
            <a:fillRect/>
          </a:stretch>
        </p:blipFill>
        <p:spPr>
          <a:xfrm>
            <a:off x="1485536" y="643467"/>
            <a:ext cx="6172926" cy="5571066"/>
          </a:xfrm>
          <a:prstGeom prst="rect">
            <a:avLst/>
          </a:prstGeom>
        </p:spPr>
      </p:pic>
    </p:spTree>
    <p:extLst>
      <p:ext uri="{BB962C8B-B14F-4D97-AF65-F5344CB8AC3E}">
        <p14:creationId xmlns:p14="http://schemas.microsoft.com/office/powerpoint/2010/main" val="354228947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 name="Title 1">
            <a:extLst>
              <a:ext uri="{FF2B5EF4-FFF2-40B4-BE49-F238E27FC236}">
                <a16:creationId xmlns:a16="http://schemas.microsoft.com/office/drawing/2014/main" id="{EA334778-B91D-48B7-BDC8-7839221F75BD}"/>
              </a:ext>
            </a:extLst>
          </p:cNvPr>
          <p:cNvSpPr>
            <a:spLocks noGrp="1"/>
          </p:cNvSpPr>
          <p:nvPr>
            <p:ph type="title"/>
          </p:nvPr>
        </p:nvSpPr>
        <p:spPr>
          <a:xfrm>
            <a:off x="482600" y="1098551"/>
            <a:ext cx="8178800" cy="851803"/>
          </a:xfrm>
        </p:spPr>
        <p:txBody>
          <a:bodyPr>
            <a:normAutofit/>
          </a:bodyPr>
          <a:lstStyle/>
          <a:p>
            <a:r>
              <a:rPr lang="en-GB" sz="2700"/>
              <a:t>ISIS Poster Girls </a:t>
            </a:r>
          </a:p>
        </p:txBody>
      </p:sp>
      <p:sp>
        <p:nvSpPr>
          <p:cNvPr id="3" name="Content Placeholder 2">
            <a:extLst>
              <a:ext uri="{FF2B5EF4-FFF2-40B4-BE49-F238E27FC236}">
                <a16:creationId xmlns:a16="http://schemas.microsoft.com/office/drawing/2014/main" id="{F93BB3B9-C4EE-4147-8F1B-484FCA3324EB}"/>
              </a:ext>
            </a:extLst>
          </p:cNvPr>
          <p:cNvSpPr>
            <a:spLocks noGrp="1"/>
          </p:cNvSpPr>
          <p:nvPr>
            <p:ph idx="1"/>
          </p:nvPr>
        </p:nvSpPr>
        <p:spPr>
          <a:xfrm>
            <a:off x="482602" y="2194486"/>
            <a:ext cx="5132201" cy="3564963"/>
          </a:xfrm>
        </p:spPr>
        <p:txBody>
          <a:bodyPr>
            <a:normAutofit/>
          </a:bodyPr>
          <a:lstStyle/>
          <a:p>
            <a:pPr fontAlgn="base"/>
            <a:endParaRPr lang="en-GB" sz="1500" dirty="0"/>
          </a:p>
          <a:p>
            <a:pPr marL="0" indent="0" fontAlgn="base">
              <a:buNone/>
            </a:pPr>
            <a:r>
              <a:rPr lang="en-GB" sz="2000" dirty="0"/>
              <a:t>Bethnal Green Trio - Amira Abase, Shamima Begum, and </a:t>
            </a:r>
            <a:r>
              <a:rPr lang="en-GB" sz="2000" dirty="0" err="1"/>
              <a:t>Kadiza</a:t>
            </a:r>
            <a:r>
              <a:rPr lang="en-GB" sz="2000" dirty="0"/>
              <a:t> Sultana left UK 2015 during school half term to Marry Islamic State Fighters </a:t>
            </a:r>
          </a:p>
          <a:p>
            <a:pPr lvl="1" fontAlgn="base"/>
            <a:r>
              <a:rPr lang="en-GB" sz="2000" dirty="0"/>
              <a:t>Shamima has had to face her children dying, living in poor conditions, isolated, want to return to the UK, facing a ‘Non-citizenship’</a:t>
            </a:r>
          </a:p>
          <a:p>
            <a:pPr lvl="1" fontAlgn="base"/>
            <a:r>
              <a:rPr lang="en-GB" sz="2000" dirty="0"/>
              <a:t>Amira &amp; </a:t>
            </a:r>
            <a:r>
              <a:rPr lang="en-GB" sz="2000" dirty="0" err="1"/>
              <a:t>Kadiza</a:t>
            </a:r>
            <a:r>
              <a:rPr lang="en-GB" sz="2000" dirty="0"/>
              <a:t> reported dead</a:t>
            </a:r>
          </a:p>
          <a:p>
            <a:pPr lvl="1" fontAlgn="base"/>
            <a:endParaRPr lang="en-GB" sz="2000" dirty="0"/>
          </a:p>
          <a:p>
            <a:endParaRPr lang="en-GB" sz="1500" dirty="0"/>
          </a:p>
        </p:txBody>
      </p:sp>
      <p:sp>
        <p:nvSpPr>
          <p:cNvPr id="11" name="Rectangle 10">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289472" y="2447268"/>
            <a:ext cx="484026" cy="484026"/>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3" name="Isosceles Triangle 12">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716801" y="1864520"/>
            <a:ext cx="1899624" cy="954774"/>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5" name="Isosceles Triangle 14">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6320" y="4684693"/>
            <a:ext cx="1513185" cy="760545"/>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7" name="Rectangle 16">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20937" y="5153781"/>
            <a:ext cx="364184" cy="364184"/>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4" name="Picture 2" descr="Shamima Begum can return to UK to fight for citizenship, Court of Appeal  rules - BBC News">
            <a:extLst>
              <a:ext uri="{FF2B5EF4-FFF2-40B4-BE49-F238E27FC236}">
                <a16:creationId xmlns:a16="http://schemas.microsoft.com/office/drawing/2014/main" id="{D3646266-4218-45D1-AE49-09186036E3E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3749" r="2" b="2"/>
          <a:stretch/>
        </p:blipFill>
        <p:spPr bwMode="auto">
          <a:xfrm>
            <a:off x="6097403" y="2534862"/>
            <a:ext cx="2614734" cy="2614734"/>
          </a:xfrm>
          <a:custGeom>
            <a:avLst/>
            <a:gdLst/>
            <a:ahLst/>
            <a:cxnLst/>
            <a:rect l="l" t="t" r="r" b="b"/>
            <a:pathLst>
              <a:path w="4291285" h="4291285">
                <a:moveTo>
                  <a:pt x="2145643" y="0"/>
                </a:moveTo>
                <a:lnTo>
                  <a:pt x="4291285" y="2145643"/>
                </a:lnTo>
                <a:lnTo>
                  <a:pt x="2145643" y="4291285"/>
                </a:lnTo>
                <a:lnTo>
                  <a:pt x="0" y="2145643"/>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934271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4ECDE7A-6944-466D-8FFE-149A29BA6B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4000"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useBgFill="1">
        <p:nvSpPr>
          <p:cNvPr id="11" name="Rectangle 10">
            <a:extLst>
              <a:ext uri="{FF2B5EF4-FFF2-40B4-BE49-F238E27FC236}">
                <a16:creationId xmlns:a16="http://schemas.microsoft.com/office/drawing/2014/main" id="{B3420082-9415-44EC-802E-C77D71D59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8657" y="857250"/>
            <a:ext cx="8375585" cy="1514105"/>
          </a:xfrm>
          <a:prstGeom prst="rect">
            <a:avLst/>
          </a:prstGeom>
          <a:ln w="12700">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Calibri" panose="020F0502020204030204"/>
            </a:endParaRPr>
          </a:p>
        </p:txBody>
      </p:sp>
      <p:sp useBgFill="1">
        <p:nvSpPr>
          <p:cNvPr id="13" name="Rectangle 12">
            <a:extLst>
              <a:ext uri="{FF2B5EF4-FFF2-40B4-BE49-F238E27FC236}">
                <a16:creationId xmlns:a16="http://schemas.microsoft.com/office/drawing/2014/main" id="{55A52C45-1FCB-4636-A80F-2849B8226C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5196" y="857250"/>
            <a:ext cx="8366760" cy="1508760"/>
          </a:xfrm>
          <a:prstGeom prst="rect">
            <a:avLst/>
          </a:prstGeom>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Calibri" panose="020F0502020204030204"/>
            </a:endParaRPr>
          </a:p>
        </p:txBody>
      </p:sp>
      <p:sp>
        <p:nvSpPr>
          <p:cNvPr id="2" name="Title 1">
            <a:extLst>
              <a:ext uri="{FF2B5EF4-FFF2-40B4-BE49-F238E27FC236}">
                <a16:creationId xmlns:a16="http://schemas.microsoft.com/office/drawing/2014/main" id="{0A5DDE98-475D-4116-86C1-798E8BE35CCE}"/>
              </a:ext>
            </a:extLst>
          </p:cNvPr>
          <p:cNvSpPr>
            <a:spLocks noGrp="1"/>
          </p:cNvSpPr>
          <p:nvPr>
            <p:ph type="title"/>
          </p:nvPr>
        </p:nvSpPr>
        <p:spPr>
          <a:xfrm>
            <a:off x="817999" y="1347597"/>
            <a:ext cx="7626096" cy="528066"/>
          </a:xfrm>
        </p:spPr>
        <p:txBody>
          <a:bodyPr>
            <a:normAutofit/>
          </a:bodyPr>
          <a:lstStyle/>
          <a:p>
            <a:r>
              <a:rPr lang="en-GB" sz="3000"/>
              <a:t>ISIS Poster Girls </a:t>
            </a:r>
          </a:p>
        </p:txBody>
      </p:sp>
      <p:sp>
        <p:nvSpPr>
          <p:cNvPr id="15" name="Rectangle 14">
            <a:extLst>
              <a:ext uri="{FF2B5EF4-FFF2-40B4-BE49-F238E27FC236}">
                <a16:creationId xmlns:a16="http://schemas.microsoft.com/office/drawing/2014/main" id="{768EB4DD-3704-43AD-92B3-C4E0C6EA92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126" y="1435349"/>
            <a:ext cx="96012" cy="52806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Calibri" panose="020F0502020204030204"/>
            </a:endParaRPr>
          </a:p>
        </p:txBody>
      </p:sp>
      <p:pic>
        <p:nvPicPr>
          <p:cNvPr id="4" name="Picture 3">
            <a:extLst>
              <a:ext uri="{FF2B5EF4-FFF2-40B4-BE49-F238E27FC236}">
                <a16:creationId xmlns:a16="http://schemas.microsoft.com/office/drawing/2014/main" id="{ED6B3B5D-D189-4C86-9EE8-18BD46CC3764}"/>
              </a:ext>
            </a:extLst>
          </p:cNvPr>
          <p:cNvPicPr>
            <a:picLocks noChangeAspect="1"/>
          </p:cNvPicPr>
          <p:nvPr/>
        </p:nvPicPr>
        <p:blipFill rotWithShape="1">
          <a:blip r:embed="rId2"/>
          <a:srcRect r="2" b="1653"/>
          <a:stretch/>
        </p:blipFill>
        <p:spPr>
          <a:xfrm>
            <a:off x="681229" y="2715768"/>
            <a:ext cx="4507391" cy="2770632"/>
          </a:xfrm>
          <a:prstGeom prst="rect">
            <a:avLst/>
          </a:prstGeom>
        </p:spPr>
      </p:pic>
      <p:sp>
        <p:nvSpPr>
          <p:cNvPr id="3" name="Content Placeholder 2">
            <a:extLst>
              <a:ext uri="{FF2B5EF4-FFF2-40B4-BE49-F238E27FC236}">
                <a16:creationId xmlns:a16="http://schemas.microsoft.com/office/drawing/2014/main" id="{0CBB23E8-DB94-4785-AEA7-D1864974E3B8}"/>
              </a:ext>
            </a:extLst>
          </p:cNvPr>
          <p:cNvSpPr>
            <a:spLocks noGrp="1"/>
          </p:cNvSpPr>
          <p:nvPr>
            <p:ph idx="1"/>
          </p:nvPr>
        </p:nvSpPr>
        <p:spPr>
          <a:xfrm>
            <a:off x="5558590" y="2464594"/>
            <a:ext cx="2904182" cy="3236119"/>
          </a:xfrm>
        </p:spPr>
        <p:txBody>
          <a:bodyPr anchor="ctr">
            <a:normAutofit/>
          </a:bodyPr>
          <a:lstStyle/>
          <a:p>
            <a:pPr fontAlgn="base"/>
            <a:r>
              <a:rPr lang="en-GB" sz="1500" dirty="0"/>
              <a:t>Samra </a:t>
            </a:r>
            <a:r>
              <a:rPr lang="en-GB" sz="1500" dirty="0" err="1"/>
              <a:t>Kesinovic</a:t>
            </a:r>
            <a:r>
              <a:rPr lang="en-GB" sz="1500" dirty="0"/>
              <a:t> 17 yrs. &amp; Sabina Selimovic 15 yrs. disappeared from her home in Vienna to join </a:t>
            </a:r>
            <a:r>
              <a:rPr lang="en-GB" sz="1500" dirty="0" err="1"/>
              <a:t>IsIs</a:t>
            </a:r>
            <a:r>
              <a:rPr lang="en-GB" sz="1500" dirty="0"/>
              <a:t> in 2014. </a:t>
            </a:r>
            <a:endParaRPr lang="en-GB" sz="1500"/>
          </a:p>
          <a:p>
            <a:pPr lvl="1" fontAlgn="base"/>
            <a:r>
              <a:rPr lang="en-GB" sz="1500" dirty="0"/>
              <a:t>Left a note left for their parents read: </a:t>
            </a:r>
            <a:r>
              <a:rPr lang="en-GB" sz="1500" b="1" dirty="0"/>
              <a:t>“Don't look for us. We will serve Allah and we will die for him.”</a:t>
            </a:r>
            <a:endParaRPr lang="en-GB" sz="1500" b="1" dirty="0">
              <a:cs typeface="Calibri"/>
            </a:endParaRPr>
          </a:p>
          <a:p>
            <a:pPr lvl="1" fontAlgn="base"/>
            <a:r>
              <a:rPr lang="en-GB" sz="1500" dirty="0"/>
              <a:t>Sabina was killed, Samra used as a sex slave and wanted to go home. Was hammered to death trying to escape. </a:t>
            </a:r>
            <a:endParaRPr lang="en-GB" sz="1500" dirty="0">
              <a:cs typeface="Calibri"/>
            </a:endParaRPr>
          </a:p>
          <a:p>
            <a:pPr marL="0" indent="0">
              <a:buNone/>
            </a:pPr>
            <a:r>
              <a:rPr lang="en-GB" sz="1350" dirty="0">
                <a:cs typeface="Calibri" panose="020F0502020204030204"/>
              </a:rPr>
              <a:t>Brained washed into joining ISIS</a:t>
            </a:r>
          </a:p>
        </p:txBody>
      </p:sp>
    </p:spTree>
    <p:extLst>
      <p:ext uri="{BB962C8B-B14F-4D97-AF65-F5344CB8AC3E}">
        <p14:creationId xmlns:p14="http://schemas.microsoft.com/office/powerpoint/2010/main" val="305938568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2FD215-236E-4CEF-B00A-7FFC88F7826A}"/>
              </a:ext>
            </a:extLst>
          </p:cNvPr>
          <p:cNvSpPr>
            <a:spLocks noGrp="1"/>
          </p:cNvSpPr>
          <p:nvPr>
            <p:ph type="title"/>
          </p:nvPr>
        </p:nvSpPr>
        <p:spPr>
          <a:xfrm>
            <a:off x="486696" y="629266"/>
            <a:ext cx="4817137" cy="1676603"/>
          </a:xfrm>
        </p:spPr>
        <p:txBody>
          <a:bodyPr>
            <a:normAutofit/>
          </a:bodyPr>
          <a:lstStyle/>
          <a:p>
            <a:r>
              <a:rPr lang="en-GB"/>
              <a:t>Pull Factors</a:t>
            </a:r>
          </a:p>
        </p:txBody>
      </p:sp>
      <p:sp>
        <p:nvSpPr>
          <p:cNvPr id="3" name="Content Placeholder 2">
            <a:extLst>
              <a:ext uri="{FF2B5EF4-FFF2-40B4-BE49-F238E27FC236}">
                <a16:creationId xmlns:a16="http://schemas.microsoft.com/office/drawing/2014/main" id="{410B3A94-E516-4257-9916-D335897D71EB}"/>
              </a:ext>
            </a:extLst>
          </p:cNvPr>
          <p:cNvSpPr>
            <a:spLocks noGrp="1"/>
          </p:cNvSpPr>
          <p:nvPr>
            <p:ph idx="1"/>
          </p:nvPr>
        </p:nvSpPr>
        <p:spPr>
          <a:xfrm>
            <a:off x="486698" y="2141890"/>
            <a:ext cx="4817136" cy="4081929"/>
          </a:xfrm>
        </p:spPr>
        <p:txBody>
          <a:bodyPr vert="horz" lIns="91440" tIns="45720" rIns="91440" bIns="45720" rtlCol="0" anchor="t">
            <a:normAutofit/>
          </a:bodyPr>
          <a:lstStyle/>
          <a:p>
            <a:r>
              <a:rPr lang="en-GB" sz="1700" dirty="0"/>
              <a:t> What is attracting females to become linked to Terrorist groups?</a:t>
            </a:r>
          </a:p>
          <a:p>
            <a:pPr lvl="1"/>
            <a:r>
              <a:rPr lang="en-GB" sz="1700" dirty="0"/>
              <a:t>‘jihadi sisters’ – reached out to by others – poster girls</a:t>
            </a:r>
            <a:endParaRPr lang="en-GB" sz="1700" dirty="0">
              <a:cs typeface="Calibri"/>
            </a:endParaRPr>
          </a:p>
          <a:p>
            <a:pPr lvl="1"/>
            <a:r>
              <a:rPr lang="en-GB" sz="1700" dirty="0"/>
              <a:t>Attractive?</a:t>
            </a:r>
            <a:endParaRPr lang="en-GB" sz="1700" dirty="0">
              <a:cs typeface="Calibri"/>
            </a:endParaRPr>
          </a:p>
          <a:p>
            <a:pPr lvl="1"/>
            <a:r>
              <a:rPr lang="en-GB" sz="1700" dirty="0"/>
              <a:t>Brained Washed or manipulated</a:t>
            </a:r>
            <a:endParaRPr lang="en-GB" sz="1700" dirty="0">
              <a:cs typeface="Calibri"/>
            </a:endParaRPr>
          </a:p>
          <a:p>
            <a:pPr lvl="1"/>
            <a:r>
              <a:rPr lang="en-GB" sz="1700" dirty="0"/>
              <a:t>idea that by joining such groups and contributing to them </a:t>
            </a:r>
            <a:endParaRPr lang="en-GB" sz="1700" dirty="0">
              <a:cs typeface="Calibri"/>
            </a:endParaRPr>
          </a:p>
          <a:p>
            <a:pPr lvl="1"/>
            <a:r>
              <a:rPr lang="en-GB" sz="1700" dirty="0"/>
              <a:t>Making groups grow and flourish was the job of everybody</a:t>
            </a:r>
            <a:endParaRPr lang="en-GB" sz="1700" dirty="0">
              <a:cs typeface="Calibri"/>
            </a:endParaRPr>
          </a:p>
          <a:p>
            <a:pPr lvl="1"/>
            <a:r>
              <a:rPr lang="en-GB" sz="1700" dirty="0"/>
              <a:t>In reality, when it comes to joining violent extremist causes, women are susceptible to the very same processes as men.</a:t>
            </a:r>
            <a:endParaRPr lang="en-GB" sz="1700" dirty="0">
              <a:cs typeface="Calibri"/>
            </a:endParaRPr>
          </a:p>
        </p:txBody>
      </p:sp>
      <p:sp>
        <p:nvSpPr>
          <p:cNvPr id="9" name="Rectangle 8">
            <a:extLst>
              <a:ext uri="{FF2B5EF4-FFF2-40B4-BE49-F238E27FC236}">
                <a16:creationId xmlns:a16="http://schemas.microsoft.com/office/drawing/2014/main" id="{11C59EDF-5A1E-404D-B55D-8AEA5D8D6D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7307" y="0"/>
            <a:ext cx="3477006"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9">
            <a:extLst>
              <a:ext uri="{FF2B5EF4-FFF2-40B4-BE49-F238E27FC236}">
                <a16:creationId xmlns:a16="http://schemas.microsoft.com/office/drawing/2014/main" id="{FEE0385D-4151-43AA-9C6B-0365E10317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30781" y="557784"/>
            <a:ext cx="275005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4" descr="Rope Knot with solid fill">
            <a:extLst>
              <a:ext uri="{FF2B5EF4-FFF2-40B4-BE49-F238E27FC236}">
                <a16:creationId xmlns:a16="http://schemas.microsoft.com/office/drawing/2014/main" id="{81C1869C-9CA1-DC25-E79A-57955026EB2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270811" y="2292378"/>
            <a:ext cx="2269998" cy="2269998"/>
          </a:xfrm>
          <a:prstGeom prst="rect">
            <a:avLst/>
          </a:prstGeom>
          <a:effectLst/>
        </p:spPr>
      </p:pic>
    </p:spTree>
    <p:extLst>
      <p:ext uri="{BB962C8B-B14F-4D97-AF65-F5344CB8AC3E}">
        <p14:creationId xmlns:p14="http://schemas.microsoft.com/office/powerpoint/2010/main" val="250897433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7845966-6EFC-468A-9CC7-BAB4B95854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5779" y="857250"/>
            <a:ext cx="7112442" cy="5143500"/>
          </a:xfrm>
          <a:prstGeom prst="rect">
            <a:avLst/>
          </a:prstGeom>
          <a:solidFill>
            <a:srgbClr val="825A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9" name="Picture 8">
            <a:extLst>
              <a:ext uri="{FF2B5EF4-FFF2-40B4-BE49-F238E27FC236}">
                <a16:creationId xmlns:a16="http://schemas.microsoft.com/office/drawing/2014/main" id="{75554383-98AF-4A47-BB65-705FAAA4BE6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
        <p:nvSpPr>
          <p:cNvPr id="11" name="Freeform: Shape 10">
            <a:extLst>
              <a:ext uri="{FF2B5EF4-FFF2-40B4-BE49-F238E27FC236}">
                <a16:creationId xmlns:a16="http://schemas.microsoft.com/office/drawing/2014/main" id="{ADAD1991-FFD1-4E94-ABAB-7560D33008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08363" y="857250"/>
            <a:ext cx="5878287" cy="5143500"/>
          </a:xfrm>
          <a:custGeom>
            <a:avLst/>
            <a:gdLst>
              <a:gd name="connsiteX0" fmla="*/ 2232159 w 7837716"/>
              <a:gd name="connsiteY0" fmla="*/ 0 h 6858000"/>
              <a:gd name="connsiteX1" fmla="*/ 5605557 w 7837716"/>
              <a:gd name="connsiteY1" fmla="*/ 0 h 6858000"/>
              <a:gd name="connsiteX2" fmla="*/ 5617845 w 7837716"/>
              <a:gd name="connsiteY2" fmla="*/ 5384 h 6858000"/>
              <a:gd name="connsiteX3" fmla="*/ 7837716 w 7837716"/>
              <a:gd name="connsiteY3" fmla="*/ 3429000 h 6858000"/>
              <a:gd name="connsiteX4" fmla="*/ 5617845 w 7837716"/>
              <a:gd name="connsiteY4" fmla="*/ 6852616 h 6858000"/>
              <a:gd name="connsiteX5" fmla="*/ 5605557 w 7837716"/>
              <a:gd name="connsiteY5" fmla="*/ 6858000 h 6858000"/>
              <a:gd name="connsiteX6" fmla="*/ 2232159 w 7837716"/>
              <a:gd name="connsiteY6" fmla="*/ 6858000 h 6858000"/>
              <a:gd name="connsiteX7" fmla="*/ 2219871 w 7837716"/>
              <a:gd name="connsiteY7" fmla="*/ 6852616 h 6858000"/>
              <a:gd name="connsiteX8" fmla="*/ 0 w 7837716"/>
              <a:gd name="connsiteY8" fmla="*/ 3429000 h 6858000"/>
              <a:gd name="connsiteX9" fmla="*/ 2219871 w 7837716"/>
              <a:gd name="connsiteY9" fmla="*/ 538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37716" h="6858000">
                <a:moveTo>
                  <a:pt x="2232159" y="0"/>
                </a:moveTo>
                <a:lnTo>
                  <a:pt x="5605557" y="0"/>
                </a:lnTo>
                <a:lnTo>
                  <a:pt x="5617845" y="5384"/>
                </a:lnTo>
                <a:cubicBezTo>
                  <a:pt x="6931322" y="618789"/>
                  <a:pt x="7837716" y="1921305"/>
                  <a:pt x="7837716" y="3429000"/>
                </a:cubicBezTo>
                <a:cubicBezTo>
                  <a:pt x="7837716" y="4936696"/>
                  <a:pt x="6931322" y="6239212"/>
                  <a:pt x="5617845" y="6852616"/>
                </a:cubicBezTo>
                <a:lnTo>
                  <a:pt x="5605557" y="6858000"/>
                </a:lnTo>
                <a:lnTo>
                  <a:pt x="2232159" y="6858000"/>
                </a:lnTo>
                <a:lnTo>
                  <a:pt x="2219871" y="6852616"/>
                </a:lnTo>
                <a:cubicBezTo>
                  <a:pt x="906394" y="6239212"/>
                  <a:pt x="0" y="4936696"/>
                  <a:pt x="0" y="3429000"/>
                </a:cubicBezTo>
                <a:cubicBezTo>
                  <a:pt x="0" y="1921305"/>
                  <a:pt x="906394" y="618789"/>
                  <a:pt x="2219871" y="5384"/>
                </a:cubicBezTo>
                <a:close/>
              </a:path>
            </a:pathLst>
          </a:custGeom>
          <a:solidFill>
            <a:schemeClr val="bg1"/>
          </a:solidFill>
          <a:ln>
            <a:gradFill>
              <a:gsLst>
                <a:gs pos="0">
                  <a:schemeClr val="accent1">
                    <a:lumMod val="40000"/>
                    <a:lumOff val="60000"/>
                  </a:schemeClr>
                </a:gs>
                <a:gs pos="23000">
                  <a:schemeClr val="accent1">
                    <a:lumMod val="45000"/>
                    <a:lumOff val="55000"/>
                  </a:schemeClr>
                </a:gs>
                <a:gs pos="83000">
                  <a:schemeClr val="bg2">
                    <a:lumMod val="82000"/>
                  </a:schemeClr>
                </a:gs>
                <a:gs pos="100000">
                  <a:schemeClr val="bg2">
                    <a:lumMod val="87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p>
        </p:txBody>
      </p:sp>
      <p:pic>
        <p:nvPicPr>
          <p:cNvPr id="2" name="Picture 1" descr="A picture containing person, sign&#10;&#10;Description automatically generated">
            <a:extLst>
              <a:ext uri="{FF2B5EF4-FFF2-40B4-BE49-F238E27FC236}">
                <a16:creationId xmlns:a16="http://schemas.microsoft.com/office/drawing/2014/main" id="{4BB66328-1814-415E-9831-3FC4B9E43B35}"/>
              </a:ext>
            </a:extLst>
          </p:cNvPr>
          <p:cNvPicPr>
            <a:picLocks noChangeAspect="1"/>
          </p:cNvPicPr>
          <p:nvPr/>
        </p:nvPicPr>
        <p:blipFill>
          <a:blip r:embed="rId3"/>
          <a:stretch>
            <a:fillRect/>
          </a:stretch>
        </p:blipFill>
        <p:spPr>
          <a:xfrm>
            <a:off x="3089828" y="1739845"/>
            <a:ext cx="2771526" cy="3411110"/>
          </a:xfrm>
          <a:prstGeom prst="rect">
            <a:avLst/>
          </a:prstGeom>
        </p:spPr>
      </p:pic>
    </p:spTree>
    <p:extLst>
      <p:ext uri="{BB962C8B-B14F-4D97-AF65-F5344CB8AC3E}">
        <p14:creationId xmlns:p14="http://schemas.microsoft.com/office/powerpoint/2010/main" val="63870216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reference</a:t>
            </a:r>
          </a:p>
        </p:txBody>
      </p:sp>
      <p:sp>
        <p:nvSpPr>
          <p:cNvPr id="3" name="Content Placeholder 2"/>
          <p:cNvSpPr>
            <a:spLocks noGrp="1"/>
          </p:cNvSpPr>
          <p:nvPr>
            <p:ph idx="1"/>
          </p:nvPr>
        </p:nvSpPr>
        <p:spPr/>
        <p:txBody>
          <a:bodyPr>
            <a:normAutofit/>
          </a:bodyPr>
          <a:lstStyle/>
          <a:p>
            <a:r>
              <a:rPr lang="en-GB" sz="1600">
                <a:hlinkClick r:id="rId2"/>
              </a:rPr>
              <a:t>https://assets.publishing.service.gov.uk/government/uploads/system/uploads/attachment_data/file/6151/2183663.pdf</a:t>
            </a:r>
            <a:endParaRPr lang="en-GB" sz="1600"/>
          </a:p>
          <a:p>
            <a:r>
              <a:rPr lang="en-GB" sz="1600">
                <a:hlinkClick r:id="rId3"/>
              </a:rPr>
              <a:t>https://www.law.ox.ac.uk/sites/files/oxlaw/crime_and_the_family_mt16.pdf</a:t>
            </a:r>
            <a:endParaRPr lang="en-GB" sz="1600"/>
          </a:p>
          <a:p>
            <a:r>
              <a:rPr lang="en-GB" sz="1600">
                <a:hlinkClick r:id="rId4"/>
              </a:rPr>
              <a:t>https://www.theguardian.com/society/2016/oct/17/governments-448m-troubled-families-scheme-has-had-little-impact-thinktank</a:t>
            </a:r>
            <a:endParaRPr lang="en-GB" sz="1600"/>
          </a:p>
          <a:p>
            <a:r>
              <a:rPr lang="en-GB" sz="1600">
                <a:hlinkClick r:id="rId5"/>
              </a:rPr>
              <a:t>https://www.familylives.org.uk/advice/teenagers/behaviour/what-is-a-parenting-order/</a:t>
            </a:r>
            <a:endParaRPr lang="en-GB" sz="1600"/>
          </a:p>
          <a:p>
            <a:r>
              <a:rPr lang="en-GB" sz="1600">
                <a:hlinkClick r:id="rId6"/>
              </a:rPr>
              <a:t>https://www.bbc.co.uk/news/education-44725966</a:t>
            </a:r>
            <a:endParaRPr lang="en-GB" sz="1600"/>
          </a:p>
          <a:p>
            <a:r>
              <a:rPr lang="en-GB" sz="1600">
                <a:hlinkClick r:id="rId7"/>
              </a:rPr>
              <a:t>https://www.gov.uk/government/news/funding-boost-to-help-pupils-affected-by-domestic-abuse</a:t>
            </a:r>
            <a:endParaRPr lang="en-GB" sz="1600"/>
          </a:p>
          <a:p>
            <a:r>
              <a:rPr lang="en-GB" sz="1600">
                <a:hlinkClick r:id="rId8"/>
              </a:rPr>
              <a:t>https://www.crimeandjustice.org.uk/publications/cjm/article/child-criminalisation-and-mistake-early-intervention</a:t>
            </a:r>
            <a:endParaRPr lang="en-GB" sz="1600"/>
          </a:p>
          <a:p>
            <a:endParaRPr lang="en-GB" sz="1600"/>
          </a:p>
        </p:txBody>
      </p:sp>
    </p:spTree>
    <p:extLst>
      <p:ext uri="{BB962C8B-B14F-4D97-AF65-F5344CB8AC3E}">
        <p14:creationId xmlns:p14="http://schemas.microsoft.com/office/powerpoint/2010/main" val="299864406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71F03A-5243-4DAA-85FD-04C34E7D5EA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F830BB6-F0C4-AB2F-1145-C959B54937F9}"/>
              </a:ext>
            </a:extLst>
          </p:cNvPr>
          <p:cNvSpPr>
            <a:spLocks noGrp="1"/>
          </p:cNvSpPr>
          <p:nvPr>
            <p:ph idx="1"/>
          </p:nvPr>
        </p:nvSpPr>
        <p:spPr/>
        <p:txBody>
          <a:bodyPr vert="horz" lIns="91440" tIns="45720" rIns="91440" bIns="45720" rtlCol="0" anchor="t">
            <a:normAutofit/>
          </a:bodyPr>
          <a:lstStyle/>
          <a:p>
            <a:r>
              <a:rPr lang="en-GB" dirty="0">
                <a:ea typeface="+mn-lt"/>
                <a:cs typeface="+mn-lt"/>
                <a:hlinkClick r:id="rId2"/>
              </a:rPr>
              <a:t>https://www.nidirect.gov.uk/articles/preventing-involvement-crime</a:t>
            </a:r>
            <a:endParaRPr lang="en-GB" dirty="0">
              <a:ea typeface="+mn-lt"/>
              <a:cs typeface="+mn-lt"/>
            </a:endParaRPr>
          </a:p>
          <a:p>
            <a:r>
              <a:rPr lang="en-GB" dirty="0">
                <a:ea typeface="+mn-lt"/>
                <a:cs typeface="+mn-lt"/>
                <a:hlinkClick r:id="rId3"/>
              </a:rPr>
              <a:t>https://assets.publishing.service.gov.uk/government/uploads/system/uploads/attachment_data/file/251064/6288.pdf</a:t>
            </a:r>
            <a:endParaRPr lang="en-GB" dirty="0">
              <a:ea typeface="+mn-lt"/>
              <a:cs typeface="+mn-lt"/>
            </a:endParaRPr>
          </a:p>
          <a:p>
            <a:endParaRPr lang="en-GB">
              <a:cs typeface="Calibri"/>
            </a:endParaRPr>
          </a:p>
          <a:p>
            <a:r>
              <a:rPr lang="en-GB" dirty="0">
                <a:ea typeface="+mn-lt"/>
                <a:cs typeface="+mn-lt"/>
                <a:hlinkClick r:id="rId4"/>
              </a:rPr>
              <a:t>https://gov.wales/sites/default/files/publications/2019-05/youth-justice-blueprint_0.pdf</a:t>
            </a:r>
            <a:endParaRPr lang="en-GB" dirty="0">
              <a:ea typeface="+mn-lt"/>
              <a:cs typeface="+mn-lt"/>
            </a:endParaRPr>
          </a:p>
          <a:p>
            <a:r>
              <a:rPr lang="en-GB" dirty="0">
                <a:ea typeface="+mn-lt"/>
                <a:cs typeface="+mn-lt"/>
                <a:hlinkClick r:id="rId5"/>
              </a:rPr>
              <a:t>https://journals.sagepub.com/doi/abs/10.1177/0306396812446564</a:t>
            </a:r>
            <a:endParaRPr lang="en-GB">
              <a:ea typeface="+mn-lt"/>
              <a:cs typeface="+mn-lt"/>
            </a:endParaRPr>
          </a:p>
          <a:p>
            <a:r>
              <a:rPr lang="en-GB" dirty="0">
                <a:ea typeface="+mn-lt"/>
                <a:cs typeface="+mn-lt"/>
                <a:hlinkClick r:id="rId6"/>
              </a:rPr>
              <a:t>https://www.crimeandjustice.org.uk/sites/crimeandjustice.org.uk/files/09627250608553388.pdf</a:t>
            </a:r>
            <a:endParaRPr lang="en-GB" dirty="0">
              <a:ea typeface="+mn-lt"/>
              <a:cs typeface="+mn-lt"/>
            </a:endParaRPr>
          </a:p>
          <a:p>
            <a:r>
              <a:rPr lang="en-GB" dirty="0">
                <a:ea typeface="+mn-lt"/>
                <a:cs typeface="+mn-lt"/>
              </a:rPr>
              <a:t>https://www.gov.uk/government/news/next-phase-of-165-million-programme-for-vulnerable-families-launched</a:t>
            </a:r>
            <a:endParaRPr lang="en-GB" dirty="0">
              <a:cs typeface="Calibri"/>
            </a:endParaRPr>
          </a:p>
        </p:txBody>
      </p:sp>
    </p:spTree>
    <p:extLst>
      <p:ext uri="{BB962C8B-B14F-4D97-AF65-F5344CB8AC3E}">
        <p14:creationId xmlns:p14="http://schemas.microsoft.com/office/powerpoint/2010/main" val="25747666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group of people posing for a photo">
            <a:extLst>
              <a:ext uri="{FF2B5EF4-FFF2-40B4-BE49-F238E27FC236}">
                <a16:creationId xmlns:a16="http://schemas.microsoft.com/office/drawing/2014/main" id="{DC0189FE-2C59-2474-52D4-69CBCF897553}"/>
              </a:ext>
            </a:extLst>
          </p:cNvPr>
          <p:cNvPicPr>
            <a:picLocks noChangeAspect="1"/>
          </p:cNvPicPr>
          <p:nvPr/>
        </p:nvPicPr>
        <p:blipFill rotWithShape="1">
          <a:blip r:embed="rId2">
            <a:extLst>
              <a:ext uri="{28A0092B-C50C-407E-A947-70E740481C1C}">
                <a14:useLocalDpi xmlns:a14="http://schemas.microsoft.com/office/drawing/2010/main" val="0"/>
              </a:ext>
            </a:extLst>
          </a:blip>
          <a:srcRect l="1300" r="1301" b="1"/>
          <a:stretch/>
        </p:blipFill>
        <p:spPr>
          <a:xfrm>
            <a:off x="4139972" y="857257"/>
            <a:ext cx="5004027" cy="5143493"/>
          </a:xfrm>
          <a:prstGeom prst="rect">
            <a:avLst/>
          </a:prstGeom>
        </p:spPr>
      </p:pic>
      <p:sp>
        <p:nvSpPr>
          <p:cNvPr id="2" name="Title 1">
            <a:extLst>
              <a:ext uri="{FF2B5EF4-FFF2-40B4-BE49-F238E27FC236}">
                <a16:creationId xmlns:a16="http://schemas.microsoft.com/office/drawing/2014/main" id="{00834B8F-D19C-9100-1154-DA050DCED74E}"/>
              </a:ext>
            </a:extLst>
          </p:cNvPr>
          <p:cNvSpPr>
            <a:spLocks noGrp="1"/>
          </p:cNvSpPr>
          <p:nvPr>
            <p:ph type="title"/>
          </p:nvPr>
        </p:nvSpPr>
        <p:spPr>
          <a:xfrm>
            <a:off x="628650" y="1131094"/>
            <a:ext cx="2866642" cy="1424934"/>
          </a:xfrm>
        </p:spPr>
        <p:txBody>
          <a:bodyPr>
            <a:normAutofit/>
          </a:bodyPr>
          <a:lstStyle/>
          <a:p>
            <a:r>
              <a:rPr lang="en-GB" sz="3000"/>
              <a:t>Workhouses 1834 Poor Law Act</a:t>
            </a:r>
          </a:p>
        </p:txBody>
      </p:sp>
      <p:sp>
        <p:nvSpPr>
          <p:cNvPr id="3" name="Content Placeholder 2">
            <a:extLst>
              <a:ext uri="{FF2B5EF4-FFF2-40B4-BE49-F238E27FC236}">
                <a16:creationId xmlns:a16="http://schemas.microsoft.com/office/drawing/2014/main" id="{B2764461-8DFC-4EBB-0372-F3F789EB3284}"/>
              </a:ext>
            </a:extLst>
          </p:cNvPr>
          <p:cNvSpPr>
            <a:spLocks noGrp="1"/>
          </p:cNvSpPr>
          <p:nvPr>
            <p:ph idx="1"/>
          </p:nvPr>
        </p:nvSpPr>
        <p:spPr>
          <a:xfrm>
            <a:off x="628650" y="2556028"/>
            <a:ext cx="2866642" cy="3690027"/>
          </a:xfrm>
        </p:spPr>
        <p:txBody>
          <a:bodyPr>
            <a:normAutofit/>
          </a:bodyPr>
          <a:lstStyle/>
          <a:p>
            <a:r>
              <a:rPr lang="en-GB" sz="1400"/>
              <a:t>Most children who ended up here were:</a:t>
            </a:r>
          </a:p>
          <a:p>
            <a:r>
              <a:rPr lang="en-GB" sz="1400"/>
              <a:t>Orphans</a:t>
            </a:r>
          </a:p>
          <a:p>
            <a:r>
              <a:rPr lang="en-GB" sz="1400"/>
              <a:t>Deserted Children</a:t>
            </a:r>
          </a:p>
          <a:p>
            <a:r>
              <a:rPr lang="en-GB" sz="1400"/>
              <a:t>Bastards</a:t>
            </a:r>
          </a:p>
          <a:p>
            <a:r>
              <a:rPr lang="en-GB" sz="1400"/>
              <a:t>Children of idiots or of cripples or of felons</a:t>
            </a:r>
          </a:p>
          <a:p>
            <a:r>
              <a:rPr lang="en-GB" sz="1400"/>
              <a:t>If an abled man was sent to working House his whole family would</a:t>
            </a:r>
          </a:p>
          <a:p>
            <a:r>
              <a:rPr lang="en-GB" sz="1400"/>
              <a:t>1839 out of 97,510 workhouse population 42,767 were children*</a:t>
            </a:r>
          </a:p>
          <a:p>
            <a:r>
              <a:rPr lang="en-GB" sz="1400"/>
              <a:t>* girls under 16 years old and boy under 13 years old</a:t>
            </a:r>
          </a:p>
        </p:txBody>
      </p:sp>
    </p:spTree>
    <p:extLst>
      <p:ext uri="{BB962C8B-B14F-4D97-AF65-F5344CB8AC3E}">
        <p14:creationId xmlns:p14="http://schemas.microsoft.com/office/powerpoint/2010/main" val="134381306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16890</TotalTime>
  <Words>6832</Words>
  <Application>Microsoft Office PowerPoint</Application>
  <PresentationFormat>On-screen Show (4:3)</PresentationFormat>
  <Paragraphs>622</Paragraphs>
  <Slides>75</Slides>
  <Notes>34</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75</vt:i4>
      </vt:variant>
    </vt:vector>
  </HeadingPairs>
  <TitlesOfParts>
    <vt:vector size="85" baseType="lpstr">
      <vt:lpstr>-apple-system</vt:lpstr>
      <vt:lpstr>Arial,Sans-Serif</vt:lpstr>
      <vt:lpstr>GDS Transport</vt:lpstr>
      <vt:lpstr>tondo</vt:lpstr>
      <vt:lpstr>Arial</vt:lpstr>
      <vt:lpstr>Calibri</vt:lpstr>
      <vt:lpstr>Calibri Light</vt:lpstr>
      <vt:lpstr>Office Theme</vt:lpstr>
      <vt:lpstr>Office Theme</vt:lpstr>
      <vt:lpstr>Office Theme</vt:lpstr>
      <vt:lpstr>Young people Youth gangs and vulnerability </vt:lpstr>
      <vt:lpstr>Aim of lesson </vt:lpstr>
      <vt:lpstr>Age of Criminal Responsibility</vt:lpstr>
      <vt:lpstr>Scotland</vt:lpstr>
      <vt:lpstr>Age of Criminal Responsibility </vt:lpstr>
      <vt:lpstr>Criminal Responsibility Across the World</vt:lpstr>
      <vt:lpstr>On set offending age</vt:lpstr>
      <vt:lpstr>The Children and Young Persons Act of 1963 and 1969</vt:lpstr>
      <vt:lpstr>1991 Criminal Justice Act</vt:lpstr>
      <vt:lpstr>Mid 1990's</vt:lpstr>
      <vt:lpstr> Jack Straw &amp; Alun Michael - two of the principal architects of youth justice reform - argued that: </vt:lpstr>
      <vt:lpstr>‘No More Excuses’ - 1997</vt:lpstr>
      <vt:lpstr>Youth Justice </vt:lpstr>
      <vt:lpstr>Dealing with Young Offenders</vt:lpstr>
      <vt:lpstr>PowerPoint Presentation</vt:lpstr>
      <vt:lpstr>PowerPoint Presentation</vt:lpstr>
      <vt:lpstr>PowerPoint Presentation</vt:lpstr>
      <vt:lpstr>What Works?   </vt:lpstr>
      <vt:lpstr> Why children commit crime </vt:lpstr>
      <vt:lpstr>Role of Parents </vt:lpstr>
      <vt:lpstr>Roles of School</vt:lpstr>
      <vt:lpstr>Community</vt:lpstr>
      <vt:lpstr>Venables &amp; Thompson</vt:lpstr>
      <vt:lpstr>Thompson and Venables</vt:lpstr>
      <vt:lpstr>Media Image  </vt:lpstr>
      <vt:lpstr>Mothers also guilty </vt:lpstr>
      <vt:lpstr>Thompson and Venables</vt:lpstr>
      <vt:lpstr>The Trondheim case</vt:lpstr>
      <vt:lpstr>The Trondheim case </vt:lpstr>
      <vt:lpstr>Trondheim Adults</vt:lpstr>
      <vt:lpstr>Youth Crime 2010 – Troubled Families </vt:lpstr>
      <vt:lpstr> History Troubled Families Initiative   </vt:lpstr>
      <vt:lpstr>Troubled Families Initiative </vt:lpstr>
      <vt:lpstr>PowerPoint Presentation</vt:lpstr>
      <vt:lpstr>PowerPoint Presentation</vt:lpstr>
      <vt:lpstr>Criticism of Troubled Families</vt:lpstr>
      <vt:lpstr>Statistics</vt:lpstr>
      <vt:lpstr>Troubled Families Kid’s as Victims</vt:lpstr>
      <vt:lpstr>The CAPRICORN framework</vt:lpstr>
      <vt:lpstr>PowerPoint Presentation</vt:lpstr>
      <vt:lpstr>Reoccurring Themes on What Works</vt:lpstr>
      <vt:lpstr>PowerPoint Presentation</vt:lpstr>
      <vt:lpstr>PowerPoint Presentation</vt:lpstr>
      <vt:lpstr> Getting Support </vt:lpstr>
      <vt:lpstr>Wales</vt:lpstr>
      <vt:lpstr>Operation Encompass Gwent Police</vt:lpstr>
      <vt:lpstr>Centre for Crime &amp; Justice Studies</vt:lpstr>
      <vt:lpstr>Research</vt:lpstr>
      <vt:lpstr> Young Persons view </vt:lpstr>
      <vt:lpstr>Gangs</vt:lpstr>
      <vt:lpstr>Gang meaning - </vt:lpstr>
      <vt:lpstr>Gangs</vt:lpstr>
      <vt:lpstr> Definition of a gang </vt:lpstr>
      <vt:lpstr>Children in Need</vt:lpstr>
      <vt:lpstr>What is Serious and Organised Crime?</vt:lpstr>
      <vt:lpstr>Every Child Matters</vt:lpstr>
      <vt:lpstr>County Lines</vt:lpstr>
      <vt:lpstr>Terms associating with County Lines</vt:lpstr>
      <vt:lpstr>Terms associating with County Lines</vt:lpstr>
      <vt:lpstr>Terms associating with County Lines</vt:lpstr>
      <vt:lpstr>Offences associated with county Lines</vt:lpstr>
      <vt:lpstr>Law Response </vt:lpstr>
      <vt:lpstr>Characteristics of county lines</vt:lpstr>
      <vt:lpstr>Answers</vt:lpstr>
      <vt:lpstr>Young People &amp; Gangs </vt:lpstr>
      <vt:lpstr>PowerPoint Presentation</vt:lpstr>
      <vt:lpstr>Gang’s</vt:lpstr>
      <vt:lpstr>PowerPoint Presentation</vt:lpstr>
      <vt:lpstr>ISIS Poster Girls </vt:lpstr>
      <vt:lpstr>ISIS Poster Girls </vt:lpstr>
      <vt:lpstr>Pull Factors</vt:lpstr>
      <vt:lpstr>PowerPoint Presentation</vt:lpstr>
      <vt:lpstr>reference</vt:lpstr>
      <vt:lpstr>PowerPoint Presentation</vt:lpstr>
      <vt:lpstr>Workhouses 1834 Poor Law 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 davies thomas</dc:creator>
  <cp:lastModifiedBy>Jane Davies</cp:lastModifiedBy>
  <cp:revision>100</cp:revision>
  <dcterms:created xsi:type="dcterms:W3CDTF">2019-11-25T06:57:39Z</dcterms:created>
  <dcterms:modified xsi:type="dcterms:W3CDTF">2024-11-13T12:35:19Z</dcterms:modified>
</cp:coreProperties>
</file>