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52" r:id="rId1"/>
  </p:sldMasterIdLst>
  <p:notesMasterIdLst>
    <p:notesMasterId r:id="rId27"/>
  </p:notesMasterIdLst>
  <p:sldIdLst>
    <p:sldId id="256" r:id="rId2"/>
    <p:sldId id="257" r:id="rId3"/>
    <p:sldId id="258" r:id="rId4"/>
    <p:sldId id="259" r:id="rId5"/>
    <p:sldId id="277" r:id="rId6"/>
    <p:sldId id="260" r:id="rId7"/>
    <p:sldId id="268" r:id="rId8"/>
    <p:sldId id="278" r:id="rId9"/>
    <p:sldId id="261" r:id="rId10"/>
    <p:sldId id="269" r:id="rId11"/>
    <p:sldId id="279" r:id="rId12"/>
    <p:sldId id="262" r:id="rId13"/>
    <p:sldId id="274" r:id="rId14"/>
    <p:sldId id="275" r:id="rId15"/>
    <p:sldId id="270" r:id="rId16"/>
    <p:sldId id="280" r:id="rId17"/>
    <p:sldId id="263" r:id="rId18"/>
    <p:sldId id="271" r:id="rId19"/>
    <p:sldId id="276" r:id="rId20"/>
    <p:sldId id="264" r:id="rId21"/>
    <p:sldId id="272" r:id="rId22"/>
    <p:sldId id="265" r:id="rId23"/>
    <p:sldId id="266" r:id="rId24"/>
    <p:sldId id="267" r:id="rId25"/>
    <p:sldId id="273" r:id="rId26"/>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634D99-92AB-472D-8A6E-36DD1864393C}" v="260" dt="2026-07-10T11:26:03.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1" d="100"/>
          <a:sy n="121" d="100"/>
        </p:scale>
        <p:origin x="346"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A9FA1CD-18D0-4579-B5B2-5AE6DC08E185}"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FD0C9393-92F9-41A3-BF0F-0D7E96B3F0FC}">
      <dgm:prSet custT="1"/>
      <dgm:spPr/>
      <dgm:t>
        <a:bodyPr/>
        <a:lstStyle/>
        <a:p>
          <a:pPr>
            <a:lnSpc>
              <a:spcPct val="100000"/>
            </a:lnSpc>
          </a:pPr>
          <a:r>
            <a:rPr lang="en-US" sz="1800" baseline="0" dirty="0">
              <a:latin typeface="Arial" panose="020B0604020202020204" pitchFamily="34" charset="0"/>
              <a:cs typeface="Arial" panose="020B0604020202020204" pitchFamily="34" charset="0"/>
            </a:rPr>
            <a:t>The way employees communicate with one another in a professional environment. </a:t>
          </a:r>
          <a:r>
            <a:rPr lang="en-GB" sz="1800" dirty="0">
              <a:latin typeface="Arial" panose="020B0604020202020204" pitchFamily="34" charset="0"/>
              <a:cs typeface="Arial" panose="020B0604020202020204" pitchFamily="34" charset="0"/>
            </a:rPr>
            <a:t>(Indeed- Career Guide, 2024)</a:t>
          </a:r>
          <a:endParaRPr lang="en-US" sz="1800" dirty="0">
            <a:latin typeface="Arial" panose="020B0604020202020204" pitchFamily="34" charset="0"/>
            <a:cs typeface="Arial" panose="020B0604020202020204" pitchFamily="34" charset="0"/>
          </a:endParaRPr>
        </a:p>
      </dgm:t>
    </dgm:pt>
    <dgm:pt modelId="{4D4885F5-CD1A-4DA1-9CA3-945FFB00FBFF}" type="parTrans" cxnId="{65FA1CB5-1708-4BBE-AAE9-DFCB06237120}">
      <dgm:prSet/>
      <dgm:spPr/>
      <dgm:t>
        <a:bodyPr/>
        <a:lstStyle/>
        <a:p>
          <a:endParaRPr lang="en-US"/>
        </a:p>
      </dgm:t>
    </dgm:pt>
    <dgm:pt modelId="{28D1FBFB-553D-466B-A1FE-13495362D818}" type="sibTrans" cxnId="{65FA1CB5-1708-4BBE-AAE9-DFCB06237120}">
      <dgm:prSet/>
      <dgm:spPr/>
      <dgm:t>
        <a:bodyPr/>
        <a:lstStyle/>
        <a:p>
          <a:endParaRPr lang="en-US"/>
        </a:p>
      </dgm:t>
    </dgm:pt>
    <dgm:pt modelId="{19FC92B3-91D7-4AAD-9C9D-EDD01C4F8990}">
      <dgm:prSet custT="1"/>
      <dgm:spPr/>
      <dgm:t>
        <a:bodyPr/>
        <a:lstStyle/>
        <a:p>
          <a:pPr>
            <a:lnSpc>
              <a:spcPct val="100000"/>
            </a:lnSpc>
          </a:pPr>
          <a:r>
            <a:rPr lang="en-US" sz="1800" baseline="0" dirty="0">
              <a:latin typeface="Arial" panose="020B0604020202020204" pitchFamily="34" charset="0"/>
              <a:cs typeface="Arial" panose="020B0604020202020204" pitchFamily="34" charset="0"/>
            </a:rPr>
            <a:t>This involves sharing information and updating staff to help keep daily activities on track.</a:t>
          </a:r>
          <a:endParaRPr lang="en-US" sz="1800" dirty="0">
            <a:latin typeface="Arial" panose="020B0604020202020204" pitchFamily="34" charset="0"/>
            <a:cs typeface="Arial" panose="020B0604020202020204" pitchFamily="34" charset="0"/>
          </a:endParaRPr>
        </a:p>
      </dgm:t>
    </dgm:pt>
    <dgm:pt modelId="{9046F181-BA2A-4E16-96B5-A2328EE3664F}" type="parTrans" cxnId="{9E17B6D0-3D4B-45EE-9EEC-66E6911BE119}">
      <dgm:prSet/>
      <dgm:spPr/>
      <dgm:t>
        <a:bodyPr/>
        <a:lstStyle/>
        <a:p>
          <a:endParaRPr lang="en-US"/>
        </a:p>
      </dgm:t>
    </dgm:pt>
    <dgm:pt modelId="{8B7CB7D2-1856-4F9F-A95B-D4C77868F3CA}" type="sibTrans" cxnId="{9E17B6D0-3D4B-45EE-9EEC-66E6911BE119}">
      <dgm:prSet/>
      <dgm:spPr/>
      <dgm:t>
        <a:bodyPr/>
        <a:lstStyle/>
        <a:p>
          <a:endParaRPr lang="en-US"/>
        </a:p>
      </dgm:t>
    </dgm:pt>
    <dgm:pt modelId="{A2B42F0A-CEFE-429D-91F0-1FFD031FBC69}">
      <dgm:prSet custT="1"/>
      <dgm:spPr/>
      <dgm:t>
        <a:bodyPr/>
        <a:lstStyle/>
        <a:p>
          <a:pPr>
            <a:lnSpc>
              <a:spcPct val="100000"/>
            </a:lnSpc>
          </a:pPr>
          <a:r>
            <a:rPr lang="en-US" sz="1800" baseline="0">
              <a:latin typeface="Arial" panose="020B0604020202020204" pitchFamily="34" charset="0"/>
              <a:cs typeface="Arial" panose="020B0604020202020204" pitchFamily="34" charset="0"/>
            </a:rPr>
            <a:t>This prevent misunderstandings, prevent missing deadlines and increases works effectiveness.</a:t>
          </a:r>
          <a:endParaRPr lang="en-US" sz="1800" dirty="0">
            <a:latin typeface="Arial" panose="020B0604020202020204" pitchFamily="34" charset="0"/>
            <a:cs typeface="Arial" panose="020B0604020202020204" pitchFamily="34" charset="0"/>
          </a:endParaRPr>
        </a:p>
      </dgm:t>
    </dgm:pt>
    <dgm:pt modelId="{5AA8EF8B-382C-4B9E-A075-24D5D97A1EAE}" type="parTrans" cxnId="{E2096666-741E-42F3-B9AC-6AC384A66AC5}">
      <dgm:prSet/>
      <dgm:spPr/>
      <dgm:t>
        <a:bodyPr/>
        <a:lstStyle/>
        <a:p>
          <a:endParaRPr lang="en-US"/>
        </a:p>
      </dgm:t>
    </dgm:pt>
    <dgm:pt modelId="{9CF68A10-EBA4-4458-B7BF-46F5750A8A87}" type="sibTrans" cxnId="{E2096666-741E-42F3-B9AC-6AC384A66AC5}">
      <dgm:prSet/>
      <dgm:spPr/>
      <dgm:t>
        <a:bodyPr/>
        <a:lstStyle/>
        <a:p>
          <a:endParaRPr lang="en-US"/>
        </a:p>
      </dgm:t>
    </dgm:pt>
    <dgm:pt modelId="{B9FC7BFC-B4C0-44C0-BDE0-C338659E6878}" type="pres">
      <dgm:prSet presAssocID="{BA9FA1CD-18D0-4579-B5B2-5AE6DC08E185}" presName="root" presStyleCnt="0">
        <dgm:presLayoutVars>
          <dgm:dir/>
          <dgm:resizeHandles val="exact"/>
        </dgm:presLayoutVars>
      </dgm:prSet>
      <dgm:spPr/>
    </dgm:pt>
    <dgm:pt modelId="{03B0D7B3-FA46-46DC-9508-62D67D5154BA}" type="pres">
      <dgm:prSet presAssocID="{FD0C9393-92F9-41A3-BF0F-0D7E96B3F0FC}" presName="compNode" presStyleCnt="0"/>
      <dgm:spPr/>
    </dgm:pt>
    <dgm:pt modelId="{7D2A6033-45C2-4825-A2A7-7E62DC8F0E54}" type="pres">
      <dgm:prSet presAssocID="{FD0C9393-92F9-41A3-BF0F-0D7E96B3F0FC}" presName="bgRect" presStyleLbl="bgShp" presStyleIdx="0" presStyleCnt="3" custLinFactNeighborX="-15" custLinFactNeighborY="6217"/>
      <dgm:spPr/>
    </dgm:pt>
    <dgm:pt modelId="{D0821E97-0B9F-4705-B26F-F6C6BC478509}" type="pres">
      <dgm:prSet presAssocID="{FD0C9393-92F9-41A3-BF0F-0D7E96B3F0F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Network"/>
        </a:ext>
      </dgm:extLst>
    </dgm:pt>
    <dgm:pt modelId="{4FCE613D-CA1C-4878-A80E-B8CF78AB3E3A}" type="pres">
      <dgm:prSet presAssocID="{FD0C9393-92F9-41A3-BF0F-0D7E96B3F0FC}" presName="spaceRect" presStyleCnt="0"/>
      <dgm:spPr/>
    </dgm:pt>
    <dgm:pt modelId="{CCBDB9F5-52DE-4FDA-966C-11A390FC2241}" type="pres">
      <dgm:prSet presAssocID="{FD0C9393-92F9-41A3-BF0F-0D7E96B3F0FC}" presName="parTx" presStyleLbl="revTx" presStyleIdx="0" presStyleCnt="3">
        <dgm:presLayoutVars>
          <dgm:chMax val="0"/>
          <dgm:chPref val="0"/>
        </dgm:presLayoutVars>
      </dgm:prSet>
      <dgm:spPr/>
    </dgm:pt>
    <dgm:pt modelId="{3E74751B-C279-4F85-B4C4-DFC5A6B7D64B}" type="pres">
      <dgm:prSet presAssocID="{28D1FBFB-553D-466B-A1FE-13495362D818}" presName="sibTrans" presStyleCnt="0"/>
      <dgm:spPr/>
    </dgm:pt>
    <dgm:pt modelId="{389719D7-31B6-49C5-8610-7BF1AF4F5E49}" type="pres">
      <dgm:prSet presAssocID="{19FC92B3-91D7-4AAD-9C9D-EDD01C4F8990}" presName="compNode" presStyleCnt="0"/>
      <dgm:spPr/>
    </dgm:pt>
    <dgm:pt modelId="{D49AD361-537E-478D-BFE3-3E8EBE927C10}" type="pres">
      <dgm:prSet presAssocID="{19FC92B3-91D7-4AAD-9C9D-EDD01C4F8990}" presName="bgRect" presStyleLbl="bgShp" presStyleIdx="1" presStyleCnt="3"/>
      <dgm:spPr/>
    </dgm:pt>
    <dgm:pt modelId="{577DA35C-E528-431E-A322-BE98793DE9DA}" type="pres">
      <dgm:prSet presAssocID="{19FC92B3-91D7-4AAD-9C9D-EDD01C4F899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14D4193F-1E50-4CD8-B48A-0F4127657152}" type="pres">
      <dgm:prSet presAssocID="{19FC92B3-91D7-4AAD-9C9D-EDD01C4F8990}" presName="spaceRect" presStyleCnt="0"/>
      <dgm:spPr/>
    </dgm:pt>
    <dgm:pt modelId="{4A07CD0F-FA47-46AB-BB7C-D53CACB73525}" type="pres">
      <dgm:prSet presAssocID="{19FC92B3-91D7-4AAD-9C9D-EDD01C4F8990}" presName="parTx" presStyleLbl="revTx" presStyleIdx="1" presStyleCnt="3">
        <dgm:presLayoutVars>
          <dgm:chMax val="0"/>
          <dgm:chPref val="0"/>
        </dgm:presLayoutVars>
      </dgm:prSet>
      <dgm:spPr/>
    </dgm:pt>
    <dgm:pt modelId="{E49CA5E3-7480-4164-870F-46F25A6D604D}" type="pres">
      <dgm:prSet presAssocID="{8B7CB7D2-1856-4F9F-A95B-D4C77868F3CA}" presName="sibTrans" presStyleCnt="0"/>
      <dgm:spPr/>
    </dgm:pt>
    <dgm:pt modelId="{351DCD99-F960-415D-8C38-C644418EC90C}" type="pres">
      <dgm:prSet presAssocID="{A2B42F0A-CEFE-429D-91F0-1FFD031FBC69}" presName="compNode" presStyleCnt="0"/>
      <dgm:spPr/>
    </dgm:pt>
    <dgm:pt modelId="{DE29D98B-6B57-481D-A6FE-D95D0A17F23D}" type="pres">
      <dgm:prSet presAssocID="{A2B42F0A-CEFE-429D-91F0-1FFD031FBC69}" presName="bgRect" presStyleLbl="bgShp" presStyleIdx="2" presStyleCnt="3" custLinFactNeighborX="2082" custLinFactNeighborY="6090"/>
      <dgm:spPr/>
    </dgm:pt>
    <dgm:pt modelId="{6EE5391D-B9D3-4BB8-AAA7-E28327A4A202}" type="pres">
      <dgm:prSet presAssocID="{A2B42F0A-CEFE-429D-91F0-1FFD031FBC69}" presName="iconRect" presStyleLbl="node1" presStyleIdx="2" presStyleCnt="3" custLinFactNeighborX="-35002" custLinFactNeighborY="-56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Irritant"/>
        </a:ext>
      </dgm:extLst>
    </dgm:pt>
    <dgm:pt modelId="{5995AD3D-8D96-4081-8ABB-D15F5178964F}" type="pres">
      <dgm:prSet presAssocID="{A2B42F0A-CEFE-429D-91F0-1FFD031FBC69}" presName="spaceRect" presStyleCnt="0"/>
      <dgm:spPr/>
    </dgm:pt>
    <dgm:pt modelId="{E8D0DF24-51A9-47CB-9DE0-099BB875B9C5}" type="pres">
      <dgm:prSet presAssocID="{A2B42F0A-CEFE-429D-91F0-1FFD031FBC69}" presName="parTx" presStyleLbl="revTx" presStyleIdx="2" presStyleCnt="3" custLinFactNeighborX="-1910" custLinFactNeighborY="6090">
        <dgm:presLayoutVars>
          <dgm:chMax val="0"/>
          <dgm:chPref val="0"/>
        </dgm:presLayoutVars>
      </dgm:prSet>
      <dgm:spPr/>
    </dgm:pt>
  </dgm:ptLst>
  <dgm:cxnLst>
    <dgm:cxn modelId="{1816BE3A-46F6-422A-82F8-2B9002274DF5}" type="presOf" srcId="{19FC92B3-91D7-4AAD-9C9D-EDD01C4F8990}" destId="{4A07CD0F-FA47-46AB-BB7C-D53CACB73525}" srcOrd="0" destOrd="0" presId="urn:microsoft.com/office/officeart/2018/2/layout/IconVerticalSolidList"/>
    <dgm:cxn modelId="{E2096666-741E-42F3-B9AC-6AC384A66AC5}" srcId="{BA9FA1CD-18D0-4579-B5B2-5AE6DC08E185}" destId="{A2B42F0A-CEFE-429D-91F0-1FFD031FBC69}" srcOrd="2" destOrd="0" parTransId="{5AA8EF8B-382C-4B9E-A075-24D5D97A1EAE}" sibTransId="{9CF68A10-EBA4-4458-B7BF-46F5750A8A87}"/>
    <dgm:cxn modelId="{5D90A655-AD2E-4E15-80D8-C05E71931DDC}" type="presOf" srcId="{FD0C9393-92F9-41A3-BF0F-0D7E96B3F0FC}" destId="{CCBDB9F5-52DE-4FDA-966C-11A390FC2241}" srcOrd="0" destOrd="0" presId="urn:microsoft.com/office/officeart/2018/2/layout/IconVerticalSolidList"/>
    <dgm:cxn modelId="{252485B3-11E6-4E18-A564-E0A4F3BCB341}" type="presOf" srcId="{BA9FA1CD-18D0-4579-B5B2-5AE6DC08E185}" destId="{B9FC7BFC-B4C0-44C0-BDE0-C338659E6878}" srcOrd="0" destOrd="0" presId="urn:microsoft.com/office/officeart/2018/2/layout/IconVerticalSolidList"/>
    <dgm:cxn modelId="{65FA1CB5-1708-4BBE-AAE9-DFCB06237120}" srcId="{BA9FA1CD-18D0-4579-B5B2-5AE6DC08E185}" destId="{FD0C9393-92F9-41A3-BF0F-0D7E96B3F0FC}" srcOrd="0" destOrd="0" parTransId="{4D4885F5-CD1A-4DA1-9CA3-945FFB00FBFF}" sibTransId="{28D1FBFB-553D-466B-A1FE-13495362D818}"/>
    <dgm:cxn modelId="{9E17B6D0-3D4B-45EE-9EEC-66E6911BE119}" srcId="{BA9FA1CD-18D0-4579-B5B2-5AE6DC08E185}" destId="{19FC92B3-91D7-4AAD-9C9D-EDD01C4F8990}" srcOrd="1" destOrd="0" parTransId="{9046F181-BA2A-4E16-96B5-A2328EE3664F}" sibTransId="{8B7CB7D2-1856-4F9F-A95B-D4C77868F3CA}"/>
    <dgm:cxn modelId="{34D74DEE-6669-4D88-B1DD-244ABF793D34}" type="presOf" srcId="{A2B42F0A-CEFE-429D-91F0-1FFD031FBC69}" destId="{E8D0DF24-51A9-47CB-9DE0-099BB875B9C5}" srcOrd="0" destOrd="0" presId="urn:microsoft.com/office/officeart/2018/2/layout/IconVerticalSolidList"/>
    <dgm:cxn modelId="{0A8E5FEF-C0DB-47F2-B05E-85F9B6A16E7D}" type="presParOf" srcId="{B9FC7BFC-B4C0-44C0-BDE0-C338659E6878}" destId="{03B0D7B3-FA46-46DC-9508-62D67D5154BA}" srcOrd="0" destOrd="0" presId="urn:microsoft.com/office/officeart/2018/2/layout/IconVerticalSolidList"/>
    <dgm:cxn modelId="{9117C0E9-AD8D-4107-B1D8-A8528228E1C1}" type="presParOf" srcId="{03B0D7B3-FA46-46DC-9508-62D67D5154BA}" destId="{7D2A6033-45C2-4825-A2A7-7E62DC8F0E54}" srcOrd="0" destOrd="0" presId="urn:microsoft.com/office/officeart/2018/2/layout/IconVerticalSolidList"/>
    <dgm:cxn modelId="{EE5335B2-4F8C-4C81-95A0-66A712BA2A63}" type="presParOf" srcId="{03B0D7B3-FA46-46DC-9508-62D67D5154BA}" destId="{D0821E97-0B9F-4705-B26F-F6C6BC478509}" srcOrd="1" destOrd="0" presId="urn:microsoft.com/office/officeart/2018/2/layout/IconVerticalSolidList"/>
    <dgm:cxn modelId="{D4D7D250-04C7-4F29-AF34-6CDA9367E4E2}" type="presParOf" srcId="{03B0D7B3-FA46-46DC-9508-62D67D5154BA}" destId="{4FCE613D-CA1C-4878-A80E-B8CF78AB3E3A}" srcOrd="2" destOrd="0" presId="urn:microsoft.com/office/officeart/2018/2/layout/IconVerticalSolidList"/>
    <dgm:cxn modelId="{81D91E5F-93A1-4C1B-B5DC-F06F02315826}" type="presParOf" srcId="{03B0D7B3-FA46-46DC-9508-62D67D5154BA}" destId="{CCBDB9F5-52DE-4FDA-966C-11A390FC2241}" srcOrd="3" destOrd="0" presId="urn:microsoft.com/office/officeart/2018/2/layout/IconVerticalSolidList"/>
    <dgm:cxn modelId="{87FF8F4B-FE80-450E-9F67-28961D4AFF69}" type="presParOf" srcId="{B9FC7BFC-B4C0-44C0-BDE0-C338659E6878}" destId="{3E74751B-C279-4F85-B4C4-DFC5A6B7D64B}" srcOrd="1" destOrd="0" presId="urn:microsoft.com/office/officeart/2018/2/layout/IconVerticalSolidList"/>
    <dgm:cxn modelId="{1433C547-413D-42FB-AD7B-7EF2D19F3883}" type="presParOf" srcId="{B9FC7BFC-B4C0-44C0-BDE0-C338659E6878}" destId="{389719D7-31B6-49C5-8610-7BF1AF4F5E49}" srcOrd="2" destOrd="0" presId="urn:microsoft.com/office/officeart/2018/2/layout/IconVerticalSolidList"/>
    <dgm:cxn modelId="{2D6B38FD-1303-4583-9813-AE6060A621F2}" type="presParOf" srcId="{389719D7-31B6-49C5-8610-7BF1AF4F5E49}" destId="{D49AD361-537E-478D-BFE3-3E8EBE927C10}" srcOrd="0" destOrd="0" presId="urn:microsoft.com/office/officeart/2018/2/layout/IconVerticalSolidList"/>
    <dgm:cxn modelId="{F05C0153-E3E8-468F-9545-72878E4AF420}" type="presParOf" srcId="{389719D7-31B6-49C5-8610-7BF1AF4F5E49}" destId="{577DA35C-E528-431E-A322-BE98793DE9DA}" srcOrd="1" destOrd="0" presId="urn:microsoft.com/office/officeart/2018/2/layout/IconVerticalSolidList"/>
    <dgm:cxn modelId="{411C02CC-E381-45D9-9C35-822274418148}" type="presParOf" srcId="{389719D7-31B6-49C5-8610-7BF1AF4F5E49}" destId="{14D4193F-1E50-4CD8-B48A-0F4127657152}" srcOrd="2" destOrd="0" presId="urn:microsoft.com/office/officeart/2018/2/layout/IconVerticalSolidList"/>
    <dgm:cxn modelId="{40E23C2C-27F3-4F65-A0BB-1959D81531E0}" type="presParOf" srcId="{389719D7-31B6-49C5-8610-7BF1AF4F5E49}" destId="{4A07CD0F-FA47-46AB-BB7C-D53CACB73525}" srcOrd="3" destOrd="0" presId="urn:microsoft.com/office/officeart/2018/2/layout/IconVerticalSolidList"/>
    <dgm:cxn modelId="{614E81C8-6464-4122-BA6A-56C00C8EA723}" type="presParOf" srcId="{B9FC7BFC-B4C0-44C0-BDE0-C338659E6878}" destId="{E49CA5E3-7480-4164-870F-46F25A6D604D}" srcOrd="3" destOrd="0" presId="urn:microsoft.com/office/officeart/2018/2/layout/IconVerticalSolidList"/>
    <dgm:cxn modelId="{25117173-B3F9-4E9D-9EB1-3FDBB08349D9}" type="presParOf" srcId="{B9FC7BFC-B4C0-44C0-BDE0-C338659E6878}" destId="{351DCD99-F960-415D-8C38-C644418EC90C}" srcOrd="4" destOrd="0" presId="urn:microsoft.com/office/officeart/2018/2/layout/IconVerticalSolidList"/>
    <dgm:cxn modelId="{BC3815B0-B4B7-4E75-BA63-6169E0DF3433}" type="presParOf" srcId="{351DCD99-F960-415D-8C38-C644418EC90C}" destId="{DE29D98B-6B57-481D-A6FE-D95D0A17F23D}" srcOrd="0" destOrd="0" presId="urn:microsoft.com/office/officeart/2018/2/layout/IconVerticalSolidList"/>
    <dgm:cxn modelId="{A8950896-2F5B-4BE3-81D9-F0FA0DEDAC4A}" type="presParOf" srcId="{351DCD99-F960-415D-8C38-C644418EC90C}" destId="{6EE5391D-B9D3-4BB8-AAA7-E28327A4A202}" srcOrd="1" destOrd="0" presId="urn:microsoft.com/office/officeart/2018/2/layout/IconVerticalSolidList"/>
    <dgm:cxn modelId="{B87446DA-D4AE-4D36-A968-C43901560DAE}" type="presParOf" srcId="{351DCD99-F960-415D-8C38-C644418EC90C}" destId="{5995AD3D-8D96-4081-8ABB-D15F5178964F}" srcOrd="2" destOrd="0" presId="urn:microsoft.com/office/officeart/2018/2/layout/IconVerticalSolidList"/>
    <dgm:cxn modelId="{ACA9BE5C-F58D-4942-AEF5-FCFC379C0AA7}" type="presParOf" srcId="{351DCD99-F960-415D-8C38-C644418EC90C}" destId="{E8D0DF24-51A9-47CB-9DE0-099BB875B9C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A6033-45C2-4825-A2A7-7E62DC8F0E54}">
      <dsp:nvSpPr>
        <dsp:cNvPr id="0" name=""/>
        <dsp:cNvSpPr/>
      </dsp:nvSpPr>
      <dsp:spPr>
        <a:xfrm>
          <a:off x="0" y="45165"/>
          <a:ext cx="8946594" cy="721527"/>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821E97-0B9F-4705-B26F-F6C6BC478509}">
      <dsp:nvSpPr>
        <dsp:cNvPr id="0" name=""/>
        <dsp:cNvSpPr/>
      </dsp:nvSpPr>
      <dsp:spPr>
        <a:xfrm>
          <a:off x="218262" y="162652"/>
          <a:ext cx="396840" cy="3968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BDB9F5-52DE-4FDA-966C-11A390FC2241}">
      <dsp:nvSpPr>
        <dsp:cNvPr id="0" name=""/>
        <dsp:cNvSpPr/>
      </dsp:nvSpPr>
      <dsp:spPr>
        <a:xfrm>
          <a:off x="833364" y="308"/>
          <a:ext cx="8113229" cy="72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62" tIns="76362" rIns="76362" bIns="76362" numCol="1" spcCol="1270" anchor="ctr" anchorCtr="0">
          <a:noAutofit/>
        </a:bodyPr>
        <a:lstStyle/>
        <a:p>
          <a:pPr marL="0" lvl="0" indent="0" algn="l" defTabSz="800100">
            <a:lnSpc>
              <a:spcPct val="100000"/>
            </a:lnSpc>
            <a:spcBef>
              <a:spcPct val="0"/>
            </a:spcBef>
            <a:spcAft>
              <a:spcPct val="35000"/>
            </a:spcAft>
            <a:buNone/>
          </a:pPr>
          <a:r>
            <a:rPr lang="en-US" sz="1800" kern="1200" baseline="0" dirty="0">
              <a:latin typeface="Arial" panose="020B0604020202020204" pitchFamily="34" charset="0"/>
              <a:cs typeface="Arial" panose="020B0604020202020204" pitchFamily="34" charset="0"/>
            </a:rPr>
            <a:t>The way employees communicate with one another in a professional environment. </a:t>
          </a:r>
          <a:r>
            <a:rPr lang="en-GB" sz="1800" kern="1200" dirty="0">
              <a:latin typeface="Arial" panose="020B0604020202020204" pitchFamily="34" charset="0"/>
              <a:cs typeface="Arial" panose="020B0604020202020204" pitchFamily="34" charset="0"/>
            </a:rPr>
            <a:t>(Indeed- Career Guide, 2024)</a:t>
          </a:r>
          <a:endParaRPr lang="en-US" sz="1800" kern="1200" dirty="0">
            <a:latin typeface="Arial" panose="020B0604020202020204" pitchFamily="34" charset="0"/>
            <a:cs typeface="Arial" panose="020B0604020202020204" pitchFamily="34" charset="0"/>
          </a:endParaRPr>
        </a:p>
      </dsp:txBody>
      <dsp:txXfrm>
        <a:off x="833364" y="308"/>
        <a:ext cx="8113229" cy="721527"/>
      </dsp:txXfrm>
    </dsp:sp>
    <dsp:sp modelId="{D49AD361-537E-478D-BFE3-3E8EBE927C10}">
      <dsp:nvSpPr>
        <dsp:cNvPr id="0" name=""/>
        <dsp:cNvSpPr/>
      </dsp:nvSpPr>
      <dsp:spPr>
        <a:xfrm>
          <a:off x="0" y="902218"/>
          <a:ext cx="8946594" cy="721527"/>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7DA35C-E528-431E-A322-BE98793DE9DA}">
      <dsp:nvSpPr>
        <dsp:cNvPr id="0" name=""/>
        <dsp:cNvSpPr/>
      </dsp:nvSpPr>
      <dsp:spPr>
        <a:xfrm>
          <a:off x="218262" y="1064561"/>
          <a:ext cx="396840" cy="3968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07CD0F-FA47-46AB-BB7C-D53CACB73525}">
      <dsp:nvSpPr>
        <dsp:cNvPr id="0" name=""/>
        <dsp:cNvSpPr/>
      </dsp:nvSpPr>
      <dsp:spPr>
        <a:xfrm>
          <a:off x="833364" y="902218"/>
          <a:ext cx="8113229" cy="72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62" tIns="76362" rIns="76362" bIns="76362" numCol="1" spcCol="1270" anchor="ctr" anchorCtr="0">
          <a:noAutofit/>
        </a:bodyPr>
        <a:lstStyle/>
        <a:p>
          <a:pPr marL="0" lvl="0" indent="0" algn="l" defTabSz="800100">
            <a:lnSpc>
              <a:spcPct val="100000"/>
            </a:lnSpc>
            <a:spcBef>
              <a:spcPct val="0"/>
            </a:spcBef>
            <a:spcAft>
              <a:spcPct val="35000"/>
            </a:spcAft>
            <a:buNone/>
          </a:pPr>
          <a:r>
            <a:rPr lang="en-US" sz="1800" kern="1200" baseline="0" dirty="0">
              <a:latin typeface="Arial" panose="020B0604020202020204" pitchFamily="34" charset="0"/>
              <a:cs typeface="Arial" panose="020B0604020202020204" pitchFamily="34" charset="0"/>
            </a:rPr>
            <a:t>This involves sharing information and updating staff to help keep daily activities on track.</a:t>
          </a:r>
          <a:endParaRPr lang="en-US" sz="1800" kern="1200" dirty="0">
            <a:latin typeface="Arial" panose="020B0604020202020204" pitchFamily="34" charset="0"/>
            <a:cs typeface="Arial" panose="020B0604020202020204" pitchFamily="34" charset="0"/>
          </a:endParaRPr>
        </a:p>
      </dsp:txBody>
      <dsp:txXfrm>
        <a:off x="833364" y="902218"/>
        <a:ext cx="8113229" cy="721527"/>
      </dsp:txXfrm>
    </dsp:sp>
    <dsp:sp modelId="{DE29D98B-6B57-481D-A6FE-D95D0A17F23D}">
      <dsp:nvSpPr>
        <dsp:cNvPr id="0" name=""/>
        <dsp:cNvSpPr/>
      </dsp:nvSpPr>
      <dsp:spPr>
        <a:xfrm>
          <a:off x="0" y="1804436"/>
          <a:ext cx="8946594" cy="721527"/>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5391D-B9D3-4BB8-AAA7-E28327A4A202}">
      <dsp:nvSpPr>
        <dsp:cNvPr id="0" name=""/>
        <dsp:cNvSpPr/>
      </dsp:nvSpPr>
      <dsp:spPr>
        <a:xfrm>
          <a:off x="79360" y="1944042"/>
          <a:ext cx="396840" cy="3968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D0DF24-51A9-47CB-9DE0-099BB875B9C5}">
      <dsp:nvSpPr>
        <dsp:cNvPr id="0" name=""/>
        <dsp:cNvSpPr/>
      </dsp:nvSpPr>
      <dsp:spPr>
        <a:xfrm>
          <a:off x="678401" y="1804436"/>
          <a:ext cx="8113229" cy="72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62" tIns="76362" rIns="76362" bIns="76362" numCol="1" spcCol="1270" anchor="ctr" anchorCtr="0">
          <a:noAutofit/>
        </a:bodyPr>
        <a:lstStyle/>
        <a:p>
          <a:pPr marL="0" lvl="0" indent="0" algn="l" defTabSz="800100">
            <a:lnSpc>
              <a:spcPct val="100000"/>
            </a:lnSpc>
            <a:spcBef>
              <a:spcPct val="0"/>
            </a:spcBef>
            <a:spcAft>
              <a:spcPct val="35000"/>
            </a:spcAft>
            <a:buNone/>
          </a:pPr>
          <a:r>
            <a:rPr lang="en-US" sz="1800" kern="1200" baseline="0">
              <a:latin typeface="Arial" panose="020B0604020202020204" pitchFamily="34" charset="0"/>
              <a:cs typeface="Arial" panose="020B0604020202020204" pitchFamily="34" charset="0"/>
            </a:rPr>
            <a:t>This prevent misunderstandings, prevent missing deadlines and increases works effectiveness.</a:t>
          </a:r>
          <a:endParaRPr lang="en-US" sz="1800" kern="1200" dirty="0">
            <a:latin typeface="Arial" panose="020B0604020202020204" pitchFamily="34" charset="0"/>
            <a:cs typeface="Arial" panose="020B0604020202020204" pitchFamily="34" charset="0"/>
          </a:endParaRPr>
        </a:p>
      </dsp:txBody>
      <dsp:txXfrm>
        <a:off x="678401" y="1804436"/>
        <a:ext cx="8113229" cy="7215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6350"/>
            <a:ext cx="9144000" cy="5149850"/>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754284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340451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134251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7/10/2026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783237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863661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387182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69565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GB"/>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7/10/2026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74333197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7/10/2026</a:t>
            </a:fld>
            <a:endParaRPr lang="en-US" dirty="0"/>
          </a:p>
        </p:txBody>
      </p:sp>
    </p:spTree>
    <p:extLst>
      <p:ext uri="{BB962C8B-B14F-4D97-AF65-F5344CB8AC3E}">
        <p14:creationId xmlns:p14="http://schemas.microsoft.com/office/powerpoint/2010/main" val="80973240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7442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9267457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180701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9441749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4062785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1780834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380337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3241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7/10/2026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2453615"/>
      </p:ext>
    </p:extLst>
  </p:cSld>
  <p:clrMap bg1="lt1" tx1="dk1" bg2="lt2" tx2="dk2" accent1="accent1" accent2="accent2" accent3="accent3" accent4="accent4" accent5="accent5" accent6="accent6" hlink="hlink" folHlink="folHlink"/>
  <p:sldLayoutIdLst>
    <p:sldLayoutId id="2147484353" r:id="rId1"/>
    <p:sldLayoutId id="2147484354" r:id="rId2"/>
    <p:sldLayoutId id="2147484355" r:id="rId3"/>
    <p:sldLayoutId id="2147484356" r:id="rId4"/>
    <p:sldLayoutId id="2147484357" r:id="rId5"/>
    <p:sldLayoutId id="2147484358" r:id="rId6"/>
    <p:sldLayoutId id="2147484359" r:id="rId7"/>
    <p:sldLayoutId id="2147484360" r:id="rId8"/>
    <p:sldLayoutId id="2147484361" r:id="rId9"/>
    <p:sldLayoutId id="2147484362" r:id="rId10"/>
    <p:sldLayoutId id="2147484363" r:id="rId11"/>
    <p:sldLayoutId id="2147484364" r:id="rId12"/>
    <p:sldLayoutId id="2147484365" r:id="rId13"/>
    <p:sldLayoutId id="2147484366" r:id="rId14"/>
    <p:sldLayoutId id="2147484367" r:id="rId15"/>
    <p:sldLayoutId id="2147484368" r:id="rId16"/>
    <p:sldLayoutId id="2147484369"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flickr.com/photos/quasimondo/304542503/" TargetMode="External"/><Relationship Id="rId3" Type="http://schemas.openxmlformats.org/officeDocument/2006/relationships/image" Target="../media/image6.jpeg"/><Relationship Id="rId7"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17.xml"/><Relationship Id="rId5" Type="http://schemas.openxmlformats.org/officeDocument/2006/relationships/image" Target="../media/image13.jpeg"/><Relationship Id="rId4" Type="http://schemas.openxmlformats.org/officeDocument/2006/relationships/hyperlink" Target="https://www.howtogeek.com/microsoft-excel-keyboard-shortcuts-printable-cheat-shee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7.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8" Type="http://schemas.openxmlformats.org/officeDocument/2006/relationships/hyperlink" Target="https://support.microsoft.com/en-us/excel/analyze-data-in-excel" TargetMode="External"/><Relationship Id="rId13" Type="http://schemas.openxmlformats.org/officeDocument/2006/relationships/hyperlink" Target="https://www.smikar.com/the-limitations-of-microsoft-teams/" TargetMode="External"/><Relationship Id="rId3" Type="http://schemas.openxmlformats.org/officeDocument/2006/relationships/hyperlink" Target="https://www.cqc.org.uk/" TargetMode="External"/><Relationship Id="rId7" Type="http://schemas.openxmlformats.org/officeDocument/2006/relationships/hyperlink" Target="https://www.microsoft.com/en-gb/microsoft-365/word" TargetMode="External"/><Relationship Id="rId12" Type="http://schemas.openxmlformats.org/officeDocument/2006/relationships/hyperlink" Target="https://books.google.co.uk/books/edition/Excel_2019_Business_Basics_Beyond/PxW3EQAAQBAJ" TargetMode="External"/><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hyperlink" Target="https://doi.org/10.59188/eduvest.v5i3.50900" TargetMode="External"/><Relationship Id="rId11" Type="http://schemas.openxmlformats.org/officeDocument/2006/relationships/hyperlink" Target="https://arxiv.org/pdf/0802.3457" TargetMode="External"/><Relationship Id="rId5" Type="http://schemas.openxmlformats.org/officeDocument/2006/relationships/hyperlink" Target="https://doi.org/10.7861/fhj.10-3-s89" TargetMode="External"/><Relationship Id="rId15" Type="http://schemas.openxmlformats.org/officeDocument/2006/relationships/hyperlink" Target="https://www.google.co.uk/books/edition/Cybersecurity_Strategy_for_the_AI_Driven/-RXPEQAAQBAJ?hl=en&amp;gbpv=1&amp;dq=microsoft+2025&amp;pg=PA52&amp;printsec=frontcover" TargetMode="External"/><Relationship Id="rId10" Type="http://schemas.openxmlformats.org/officeDocument/2006/relationships/hyperlink" Target="https://orchardhealthcaregroup.com/our-homes/riverdale-care-home-chesterfield/" TargetMode="External"/><Relationship Id="rId4" Type="http://schemas.openxmlformats.org/officeDocument/2006/relationships/hyperlink" Target="https://uk.indeed.com/career-advice/career-development/staff-communications" TargetMode="External"/><Relationship Id="rId9" Type="http://schemas.openxmlformats.org/officeDocument/2006/relationships/hyperlink" Target="https://www.england.nhs.uk/" TargetMode="External"/><Relationship Id="rId14" Type="http://schemas.openxmlformats.org/officeDocument/2006/relationships/hyperlink" Target="https://books.google.co.uk/books?id=0wCb6tt-8rIC"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11947" y="78728"/>
            <a:ext cx="8011597" cy="944674"/>
          </a:xfrm>
          <a:prstGeom prst="rect">
            <a:avLst/>
          </a:prstGeom>
          <a:noFill/>
          <a:ln/>
        </p:spPr>
        <p:txBody>
          <a:bodyPr wrap="square" lIns="0" tIns="0" rIns="0" bIns="0" rtlCol="0" anchor="t"/>
          <a:lstStyle/>
          <a:p>
            <a:pPr marL="0" indent="0">
              <a:buNone/>
            </a:pPr>
            <a:r>
              <a:rPr lang="en-US" sz="3600" dirty="0">
                <a:solidFill>
                  <a:srgbClr val="1A1A1A"/>
                </a:solidFill>
                <a:latin typeface="Arial" panose="020B0604020202020204" pitchFamily="34" charset="0"/>
                <a:ea typeface="Calibri" pitchFamily="34" charset="-122"/>
                <a:cs typeface="Arial" panose="020B0604020202020204" pitchFamily="34" charset="0"/>
              </a:rPr>
              <a:t>Digital Skills and Research Methods</a:t>
            </a:r>
            <a:endParaRPr lang="en-US" sz="3600" dirty="0">
              <a:latin typeface="Arial" panose="020B0604020202020204" pitchFamily="34" charset="0"/>
              <a:cs typeface="Arial" panose="020B0604020202020204" pitchFamily="34" charset="0"/>
            </a:endParaRPr>
          </a:p>
          <a:p>
            <a:pPr marL="0" indent="0">
              <a:buNone/>
            </a:pPr>
            <a:r>
              <a:rPr lang="en-US" sz="3600" dirty="0">
                <a:solidFill>
                  <a:srgbClr val="1A1A1A"/>
                </a:solidFill>
                <a:latin typeface="Arial" panose="020B0604020202020204" pitchFamily="34" charset="0"/>
                <a:ea typeface="Calibri" pitchFamily="34" charset="-122"/>
                <a:cs typeface="Arial" panose="020B0604020202020204" pitchFamily="34" charset="0"/>
              </a:rPr>
              <a:t>LCHS4007</a:t>
            </a:r>
            <a:endParaRPr lang="en-US" sz="3600" dirty="0">
              <a:latin typeface="Arial" panose="020B0604020202020204" pitchFamily="34" charset="0"/>
              <a:cs typeface="Arial" panose="020B0604020202020204" pitchFamily="34" charset="0"/>
            </a:endParaRPr>
          </a:p>
        </p:txBody>
      </p:sp>
      <p:sp>
        <p:nvSpPr>
          <p:cNvPr id="3" name="Shape 1"/>
          <p:cNvSpPr/>
          <p:nvPr/>
        </p:nvSpPr>
        <p:spPr>
          <a:xfrm>
            <a:off x="211947" y="1252002"/>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211947" y="1401874"/>
            <a:ext cx="4135995" cy="2346560"/>
          </a:xfrm>
          <a:prstGeom prst="rect">
            <a:avLst/>
          </a:prstGeom>
          <a:noFill/>
          <a:ln/>
        </p:spPr>
        <p:txBody>
          <a:bodyPr wrap="square" lIns="0" tIns="0" rIns="0" bIns="0" rtlCol="0" anchor="t"/>
          <a:lstStyle/>
          <a:p>
            <a:pPr marL="0" indent="0">
              <a:buNone/>
            </a:pPr>
            <a:r>
              <a:rPr lang="en-US" sz="2000" dirty="0">
                <a:solidFill>
                  <a:srgbClr val="1A1A1A"/>
                </a:solidFill>
                <a:latin typeface="Arial" panose="020B0604020202020204" pitchFamily="34" charset="0"/>
                <a:ea typeface="Calibri" pitchFamily="34" charset="-122"/>
                <a:cs typeface="Arial" panose="020B0604020202020204" pitchFamily="34" charset="0"/>
              </a:rPr>
              <a:t>Component 1: Group Presentation
Programme: Certificate of Higher Education Skills for the Workplace (Health &amp; Social Care)
Lecturer: Koushik Modak
Submission: Monday 13th July 2026</a:t>
            </a:r>
            <a:endParaRPr lang="en-US"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4A59F9F-3FB2-C95D-115B-D0814F234B98}"/>
              </a:ext>
            </a:extLst>
          </p:cNvPr>
          <p:cNvSpPr txBox="1"/>
          <p:nvPr/>
        </p:nvSpPr>
        <p:spPr>
          <a:xfrm>
            <a:off x="5577233" y="3153763"/>
            <a:ext cx="3615211" cy="1754326"/>
          </a:xfrm>
          <a:prstGeom prst="rect">
            <a:avLst/>
          </a:prstGeom>
          <a:noFill/>
        </p:spPr>
        <p:txBody>
          <a:bodyPr wrap="square" numCol="1" rtlCol="0">
            <a:spAutoFit/>
          </a:bodyPr>
          <a:lstStyle/>
          <a:p>
            <a:r>
              <a:rPr lang="en-GB" b="1" dirty="0">
                <a:latin typeface="Arial" panose="020B0604020202020204" pitchFamily="34" charset="0"/>
                <a:cs typeface="Arial" panose="020B0604020202020204" pitchFamily="34" charset="0"/>
              </a:rPr>
              <a:t>Group Members:</a:t>
            </a:r>
          </a:p>
          <a:p>
            <a:r>
              <a:rPr lang="en-GB" dirty="0">
                <a:latin typeface="Arial" panose="020B0604020202020204" pitchFamily="34" charset="0"/>
                <a:cs typeface="Arial" panose="020B0604020202020204" pitchFamily="34" charset="0"/>
              </a:rPr>
              <a:t>Asma Aktar 2539251</a:t>
            </a:r>
          </a:p>
          <a:p>
            <a:r>
              <a:rPr lang="en-GB" dirty="0">
                <a:latin typeface="Arial" panose="020B0604020202020204" pitchFamily="34" charset="0"/>
                <a:cs typeface="Arial" panose="020B0604020202020204" pitchFamily="34" charset="0"/>
              </a:rPr>
              <a:t>Nana Ama Anderson 2545543</a:t>
            </a:r>
          </a:p>
          <a:p>
            <a:r>
              <a:rPr lang="en-GB" dirty="0">
                <a:latin typeface="Arial" panose="020B0604020202020204" pitchFamily="34" charset="0"/>
                <a:cs typeface="Arial" panose="020B0604020202020204" pitchFamily="34" charset="0"/>
              </a:rPr>
              <a:t>Patricia Tandazo 2545058</a:t>
            </a:r>
          </a:p>
          <a:p>
            <a:r>
              <a:rPr lang="en-GB" dirty="0">
                <a:latin typeface="Arial" panose="020B0604020202020204" pitchFamily="34" charset="0"/>
                <a:cs typeface="Arial" panose="020B0604020202020204" pitchFamily="34" charset="0"/>
              </a:rPr>
              <a:t>Jana </a:t>
            </a:r>
            <a:r>
              <a:rPr lang="en-GB" dirty="0" err="1">
                <a:latin typeface="Arial" panose="020B0604020202020204" pitchFamily="34" charset="0"/>
                <a:cs typeface="Arial" panose="020B0604020202020204" pitchFamily="34" charset="0"/>
              </a:rPr>
              <a:t>Ostrovschi</a:t>
            </a:r>
            <a:r>
              <a:rPr lang="en-GB" dirty="0">
                <a:latin typeface="Arial" panose="020B0604020202020204" pitchFamily="34" charset="0"/>
                <a:cs typeface="Arial" panose="020B0604020202020204" pitchFamily="34" charset="0"/>
              </a:rPr>
              <a:t> 2543279</a:t>
            </a:r>
          </a:p>
          <a:p>
            <a:r>
              <a:rPr lang="en-GB" dirty="0">
                <a:latin typeface="Arial" panose="020B0604020202020204" pitchFamily="34" charset="0"/>
                <a:cs typeface="Arial" panose="020B0604020202020204" pitchFamily="34" charset="0"/>
              </a:rPr>
              <a:t>Lucy Fernandes 2538592</a:t>
            </a:r>
          </a:p>
        </p:txBody>
      </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Arial" panose="020B0604020202020204" pitchFamily="34" charset="0"/>
                <a:ea typeface="Calibri" pitchFamily="34" charset="-122"/>
                <a:cs typeface="Arial" panose="020B0604020202020204" pitchFamily="34" charset="0"/>
              </a:rPr>
              <a:t>Acknowledgement of the Use of AI</a:t>
            </a:r>
            <a:endParaRPr lang="en-US" sz="3600" dirty="0">
              <a:latin typeface="Arial" panose="020B0604020202020204" pitchFamily="34" charset="0"/>
              <a:cs typeface="Arial" panose="020B0604020202020204" pitchFamily="34" charset="0"/>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dirty="0">
                <a:latin typeface="Arial" panose="020B0604020202020204" pitchFamily="34" charset="0"/>
                <a:ea typeface="Calibri" pitchFamily="34" charset="-122"/>
                <a:cs typeface="Arial" panose="020B0604020202020204" pitchFamily="34" charset="0"/>
              </a:rPr>
              <a:t>I acknowledge the AI tools have not used of to support my work using the prompt(s):</a:t>
            </a: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Calibri" pitchFamily="34" charset="-122"/>
                <a:cs typeface="Arial" panose="020B0604020202020204" pitchFamily="34" charset="0"/>
              </a:rPr>
              <a:t>I confirm that I have NOT presented any AI-generated text as my own work.</a:t>
            </a: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Calibri" pitchFamily="34" charset="-122"/>
                <a:cs typeface="Arial" panose="020B0604020202020204" pitchFamily="34" charset="0"/>
              </a:rPr>
              <a:t>I confirm I have copies of my drafts, notes and other resources used before and after the use of AI tools, which I may be asked to provide as evidence.</a:t>
            </a:r>
            <a:endParaRPr lang="en-US" dirty="0">
              <a:latin typeface="Arial" panose="020B0604020202020204" pitchFamily="34" charset="0"/>
              <a:cs typeface="Arial" panose="020B0604020202020204" pitchFamily="34" charset="0"/>
            </a:endParaRPr>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65760" y="201168"/>
            <a:ext cx="8321040" cy="777240"/>
          </a:xfrm>
          <a:prstGeom prst="rect">
            <a:avLst/>
          </a:prstGeom>
          <a:noFill/>
          <a:ln/>
        </p:spPr>
        <p:txBody>
          <a:bodyPr wrap="square" lIns="0" tIns="0" rIns="0" bIns="0" rtlCol="0" anchor="b"/>
          <a:lstStyle/>
          <a:p>
            <a:pPr marL="0" indent="0">
              <a:buNone/>
            </a:pPr>
            <a:r>
              <a:rPr lang="en-US" sz="2400" b="1" dirty="0">
                <a:solidFill>
                  <a:srgbClr val="1A1A1A"/>
                </a:solidFill>
                <a:latin typeface="Arial" panose="020B0604020202020204" pitchFamily="34" charset="0"/>
                <a:ea typeface="Calibri" pitchFamily="34" charset="-122"/>
                <a:cs typeface="Arial" panose="020B0604020202020204" pitchFamily="34" charset="0"/>
              </a:rPr>
              <a:t>Contents</a:t>
            </a:r>
            <a:endParaRPr lang="en-US" sz="2400" b="1" dirty="0">
              <a:latin typeface="Arial" panose="020B0604020202020204" pitchFamily="34" charset="0"/>
              <a:cs typeface="Arial" panose="020B0604020202020204" pitchFamily="34" charset="0"/>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latin typeface="Arial" panose="020B0604020202020204" pitchFamily="34" charset="0"/>
              <a:cs typeface="Arial" panose="020B0604020202020204" pitchFamily="34" charset="0"/>
            </a:endParaRPr>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Case Study Overview</a:t>
            </a:r>
            <a:endParaRPr lang="en-US" dirty="0">
              <a:latin typeface="Arial" panose="020B0604020202020204" pitchFamily="34" charset="0"/>
              <a:cs typeface="Arial" panose="020B0604020202020204" pitchFamily="34" charset="0"/>
            </a:endParaRPr>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endParaRPr lang="en-US" dirty="0">
              <a:latin typeface="Arial" panose="020B0604020202020204" pitchFamily="34" charset="0"/>
              <a:cs typeface="Arial" panose="020B0604020202020204" pitchFamily="34" charset="0"/>
            </a:endParaRPr>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Staff Communication → MS Teams</a:t>
            </a:r>
            <a:endParaRPr lang="en-US" dirty="0">
              <a:latin typeface="Arial" panose="020B0604020202020204" pitchFamily="34" charset="0"/>
              <a:cs typeface="Arial" panose="020B0604020202020204" pitchFamily="34" charset="0"/>
            </a:endParaRPr>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i="1" dirty="0">
                <a:latin typeface="Arial" panose="020B0604020202020204" pitchFamily="34" charset="0"/>
                <a:ea typeface="Calibri" pitchFamily="34" charset="-122"/>
                <a:cs typeface="Arial" panose="020B0604020202020204" pitchFamily="34" charset="0"/>
              </a:rPr>
              <a:t>Asma Aktar</a:t>
            </a:r>
            <a:endParaRPr lang="en-US" i="1" dirty="0">
              <a:latin typeface="Arial" panose="020B0604020202020204" pitchFamily="34" charset="0"/>
              <a:cs typeface="Arial" panose="020B0604020202020204" pitchFamily="34" charset="0"/>
            </a:endParaRPr>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Secure File Storage &amp; Sharing → MS OneDrive</a:t>
            </a:r>
            <a:endParaRPr lang="en-US" dirty="0">
              <a:latin typeface="Arial" panose="020B0604020202020204" pitchFamily="34" charset="0"/>
              <a:cs typeface="Arial" panose="020B0604020202020204" pitchFamily="34" charset="0"/>
            </a:endParaRPr>
          </a:p>
        </p:txBody>
      </p:sp>
      <p:sp>
        <p:nvSpPr>
          <p:cNvPr id="14" name="Text 12"/>
          <p:cNvSpPr/>
          <p:nvPr/>
        </p:nvSpPr>
        <p:spPr>
          <a:xfrm>
            <a:off x="6412911" y="2075688"/>
            <a:ext cx="2273889" cy="411480"/>
          </a:xfrm>
          <a:prstGeom prst="rect">
            <a:avLst/>
          </a:prstGeom>
          <a:noFill/>
          <a:ln/>
        </p:spPr>
        <p:txBody>
          <a:bodyPr wrap="square" lIns="0" tIns="0" rIns="0" bIns="0" rtlCol="0" anchor="ctr"/>
          <a:lstStyle/>
          <a:p>
            <a:pPr marL="0" indent="0" algn="r">
              <a:buNone/>
            </a:pPr>
            <a:r>
              <a:rPr lang="en-US" i="1" dirty="0">
                <a:latin typeface="Arial" panose="020B0604020202020204" pitchFamily="34" charset="0"/>
                <a:ea typeface="Calibri" pitchFamily="34" charset="-122"/>
                <a:cs typeface="Arial" panose="020B0604020202020204" pitchFamily="34" charset="0"/>
              </a:rPr>
              <a:t>Nana Ama Anderson</a:t>
            </a:r>
            <a:endParaRPr lang="en-US" dirty="0">
              <a:latin typeface="Arial" panose="020B0604020202020204" pitchFamily="34" charset="0"/>
              <a:cs typeface="Arial" panose="020B0604020202020204" pitchFamily="34" charset="0"/>
            </a:endParaRPr>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4.</a:t>
            </a:r>
            <a:endParaRPr lang="en-US" dirty="0">
              <a:latin typeface="Arial" panose="020B0604020202020204" pitchFamily="34" charset="0"/>
              <a:cs typeface="Arial" panose="020B0604020202020204" pitchFamily="34" charset="0"/>
            </a:endParaRPr>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Care Documentation → MS Word</a:t>
            </a:r>
            <a:endParaRPr lang="en-US" dirty="0">
              <a:latin typeface="Arial" panose="020B0604020202020204" pitchFamily="34" charset="0"/>
              <a:cs typeface="Arial" panose="020B0604020202020204" pitchFamily="34" charset="0"/>
            </a:endParaRPr>
          </a:p>
        </p:txBody>
      </p:sp>
      <p:sp>
        <p:nvSpPr>
          <p:cNvPr id="18" name="Text 16"/>
          <p:cNvSpPr/>
          <p:nvPr/>
        </p:nvSpPr>
        <p:spPr>
          <a:xfrm>
            <a:off x="5861849" y="2542032"/>
            <a:ext cx="2824951" cy="411480"/>
          </a:xfrm>
          <a:prstGeom prst="rect">
            <a:avLst/>
          </a:prstGeom>
          <a:noFill/>
          <a:ln/>
        </p:spPr>
        <p:txBody>
          <a:bodyPr wrap="square" lIns="0" tIns="0" rIns="0" bIns="0" rtlCol="0" anchor="ctr"/>
          <a:lstStyle/>
          <a:p>
            <a:pPr algn="r"/>
            <a:r>
              <a:rPr lang="en-US" i="1" dirty="0">
                <a:latin typeface="Arial" panose="020B0604020202020204" pitchFamily="34" charset="0"/>
                <a:ea typeface="Calibri" pitchFamily="34" charset="-122"/>
                <a:cs typeface="Arial" panose="020B0604020202020204" pitchFamily="34" charset="0"/>
              </a:rPr>
              <a:t>Patricia Tandazo</a:t>
            </a:r>
            <a:endParaRPr lang="en-US" dirty="0">
              <a:latin typeface="Arial" panose="020B0604020202020204" pitchFamily="34" charset="0"/>
              <a:cs typeface="Arial" panose="020B0604020202020204" pitchFamily="34" charset="0"/>
            </a:endParaRP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5.</a:t>
            </a:r>
            <a:endParaRPr lang="en-US" dirty="0">
              <a:latin typeface="Arial" panose="020B0604020202020204" pitchFamily="34" charset="0"/>
              <a:cs typeface="Arial" panose="020B0604020202020204" pitchFamily="34" charset="0"/>
            </a:endParaRPr>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Staff Scheduling / Rotas → MS Excel</a:t>
            </a:r>
            <a:endParaRPr lang="en-US" dirty="0">
              <a:latin typeface="Arial" panose="020B0604020202020204" pitchFamily="34" charset="0"/>
              <a:cs typeface="Arial" panose="020B0604020202020204" pitchFamily="34" charset="0"/>
            </a:endParaRPr>
          </a:p>
        </p:txBody>
      </p:sp>
      <p:sp>
        <p:nvSpPr>
          <p:cNvPr id="22" name="Text 20"/>
          <p:cNvSpPr/>
          <p:nvPr/>
        </p:nvSpPr>
        <p:spPr>
          <a:xfrm>
            <a:off x="6249409" y="3008376"/>
            <a:ext cx="2437391" cy="411480"/>
          </a:xfrm>
          <a:prstGeom prst="rect">
            <a:avLst/>
          </a:prstGeom>
          <a:noFill/>
          <a:ln/>
        </p:spPr>
        <p:txBody>
          <a:bodyPr wrap="square" lIns="0" tIns="0" rIns="0" bIns="0" rtlCol="0" anchor="ctr"/>
          <a:lstStyle/>
          <a:p>
            <a:pPr marL="0" indent="0" algn="r">
              <a:buNone/>
            </a:pPr>
            <a:r>
              <a:rPr lang="en-US" i="1" dirty="0">
                <a:latin typeface="Arial" panose="020B0604020202020204" pitchFamily="34" charset="0"/>
                <a:ea typeface="Calibri" pitchFamily="34" charset="-122"/>
                <a:cs typeface="Arial" panose="020B0604020202020204" pitchFamily="34" charset="0"/>
              </a:rPr>
              <a:t>Jana </a:t>
            </a:r>
            <a:r>
              <a:rPr lang="en-US" i="1" dirty="0" err="1">
                <a:latin typeface="Arial" panose="020B0604020202020204" pitchFamily="34" charset="0"/>
                <a:ea typeface="Calibri" pitchFamily="34" charset="-122"/>
                <a:cs typeface="Arial" panose="020B0604020202020204" pitchFamily="34" charset="0"/>
              </a:rPr>
              <a:t>Ostrovschi</a:t>
            </a:r>
            <a:endParaRPr lang="en-US" dirty="0">
              <a:latin typeface="Arial" panose="020B0604020202020204" pitchFamily="34" charset="0"/>
              <a:cs typeface="Arial" panose="020B0604020202020204" pitchFamily="34" charset="0"/>
            </a:endParaRP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6.</a:t>
            </a:r>
            <a:endParaRPr lang="en-US" dirty="0">
              <a:latin typeface="Arial" panose="020B0604020202020204" pitchFamily="34" charset="0"/>
              <a:cs typeface="Arial" panose="020B0604020202020204" pitchFamily="34" charset="0"/>
            </a:endParaRPr>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Staff Training → MS Power Point</a:t>
            </a:r>
            <a:endParaRPr lang="en-US" dirty="0">
              <a:latin typeface="Arial" panose="020B0604020202020204" pitchFamily="34" charset="0"/>
              <a:cs typeface="Arial" panose="020B0604020202020204" pitchFamily="34" charset="0"/>
            </a:endParaRPr>
          </a:p>
        </p:txBody>
      </p:sp>
      <p:sp>
        <p:nvSpPr>
          <p:cNvPr id="26" name="Text 24"/>
          <p:cNvSpPr/>
          <p:nvPr/>
        </p:nvSpPr>
        <p:spPr>
          <a:xfrm>
            <a:off x="6534024" y="3474720"/>
            <a:ext cx="2152776" cy="411480"/>
          </a:xfrm>
          <a:prstGeom prst="rect">
            <a:avLst/>
          </a:prstGeom>
          <a:noFill/>
          <a:ln/>
        </p:spPr>
        <p:txBody>
          <a:bodyPr wrap="square" lIns="0" tIns="0" rIns="0" bIns="0" rtlCol="0" anchor="ctr"/>
          <a:lstStyle/>
          <a:p>
            <a:pPr algn="r"/>
            <a:r>
              <a:rPr lang="en-US" i="1" dirty="0">
                <a:latin typeface="Arial" panose="020B0604020202020204" pitchFamily="34" charset="0"/>
                <a:ea typeface="Calibri" pitchFamily="34" charset="-122"/>
                <a:cs typeface="Arial" panose="020B0604020202020204" pitchFamily="34" charset="0"/>
              </a:rPr>
              <a:t>Lucy Fernandes</a:t>
            </a:r>
            <a:endParaRPr lang="en-US" dirty="0">
              <a:latin typeface="Arial" panose="020B0604020202020204" pitchFamily="34" charset="0"/>
              <a:cs typeface="Arial" panose="020B0604020202020204" pitchFamily="34" charset="0"/>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7.</a:t>
            </a:r>
            <a:endParaRPr lang="en-US" dirty="0">
              <a:latin typeface="Arial" panose="020B0604020202020204" pitchFamily="34" charset="0"/>
              <a:cs typeface="Arial" panose="020B0604020202020204" pitchFamily="34" charset="0"/>
            </a:endParaRPr>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endParaRPr lang="en-US" dirty="0">
              <a:latin typeface="Arial" panose="020B0604020202020204" pitchFamily="34" charset="0"/>
              <a:cs typeface="Arial" panose="020B0604020202020204" pitchFamily="34" charset="0"/>
            </a:endParaRPr>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b="1" dirty="0">
                <a:solidFill>
                  <a:srgbClr val="1A1A1A"/>
                </a:solidFill>
                <a:latin typeface="Arial" panose="020B0604020202020204" pitchFamily="34" charset="0"/>
                <a:ea typeface="Calibri" pitchFamily="34" charset="-122"/>
                <a:cs typeface="Arial" panose="020B0604020202020204" pitchFamily="34" charset="0"/>
              </a:rPr>
              <a:t>8.</a:t>
            </a:r>
            <a:endParaRPr lang="en-US" dirty="0">
              <a:latin typeface="Arial" panose="020B0604020202020204" pitchFamily="34" charset="0"/>
              <a:cs typeface="Arial" panose="020B0604020202020204" pitchFamily="34" charset="0"/>
            </a:endParaRPr>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dirty="0">
                <a:solidFill>
                  <a:srgbClr val="1A1A1A"/>
                </a:solidFill>
                <a:latin typeface="Arial" panose="020B0604020202020204" pitchFamily="34" charset="0"/>
                <a:ea typeface="Calibri" pitchFamily="34" charset="-122"/>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dirty="0">
              <a:latin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Arial" panose="020B0604020202020204" pitchFamily="34" charset="0"/>
                <a:ea typeface="Calibri" pitchFamily="34" charset="-122"/>
                <a:cs typeface="Arial" panose="020B0604020202020204" pitchFamily="34" charset="0"/>
              </a:rPr>
              <a:t>Introduction: Riverdale Nursing Home</a:t>
            </a:r>
            <a:endParaRPr lang="en-US" sz="3600" dirty="0">
              <a:latin typeface="Arial" panose="020B0604020202020204" pitchFamily="34" charset="0"/>
              <a:cs typeface="Arial" panose="020B0604020202020204" pitchFamily="34" charset="0"/>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latin typeface="Arial" panose="020B0604020202020204" pitchFamily="34" charset="0"/>
              <a:cs typeface="Arial" panose="020B0604020202020204" pitchFamily="34" charset="0"/>
            </a:endParaRPr>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lgn="just">
              <a:lnSpc>
                <a:spcPct val="200000"/>
              </a:lnSpc>
              <a:buSzPct val="100000"/>
              <a:buChar char="•"/>
            </a:pPr>
            <a:r>
              <a:rPr lang="en-GB" dirty="0">
                <a:latin typeface="Arial" panose="020B0604020202020204" pitchFamily="34" charset="0"/>
                <a:cs typeface="Arial" panose="020B0604020202020204" pitchFamily="34" charset="0"/>
              </a:rPr>
              <a:t>Riverdale Nursing Home operates across two buildings</a:t>
            </a:r>
          </a:p>
          <a:p>
            <a:pPr marL="342900" indent="-342900" algn="just">
              <a:lnSpc>
                <a:spcPct val="200000"/>
              </a:lnSpc>
              <a:buSzPct val="100000"/>
              <a:buChar char="•"/>
            </a:pPr>
            <a:r>
              <a:rPr lang="en-GB" dirty="0">
                <a:latin typeface="Arial" panose="020B0604020202020204" pitchFamily="34" charset="0"/>
                <a:cs typeface="Arial" panose="020B0604020202020204" pitchFamily="34" charset="0"/>
              </a:rPr>
              <a:t>Staff provide daily care, medication, and health monitoring</a:t>
            </a:r>
          </a:p>
          <a:p>
            <a:pPr marL="342900" indent="-342900" algn="just">
              <a:lnSpc>
                <a:spcPct val="200000"/>
              </a:lnSpc>
              <a:buSzPct val="100000"/>
              <a:buChar char="•"/>
            </a:pPr>
            <a:r>
              <a:rPr lang="en-GB" dirty="0">
                <a:latin typeface="Arial" panose="020B0604020202020204" pitchFamily="34" charset="0"/>
                <a:cs typeface="Arial" panose="020B0604020202020204" pitchFamily="34" charset="0"/>
              </a:rPr>
              <a:t>Microsoft 365 is in use for operations with its challenges</a:t>
            </a:r>
          </a:p>
          <a:p>
            <a:pPr marL="342900" indent="-342900" algn="just">
              <a:lnSpc>
                <a:spcPct val="200000"/>
              </a:lnSpc>
              <a:buSzPct val="100000"/>
              <a:buChar char="•"/>
            </a:pPr>
            <a:r>
              <a:rPr lang="en-GB" dirty="0">
                <a:latin typeface="Arial" panose="020B0604020202020204" pitchFamily="34" charset="0"/>
                <a:cs typeface="Arial" panose="020B0604020202020204" pitchFamily="34" charset="0"/>
              </a:rPr>
              <a:t>Identifying 5 MS tools: Teams, OneDrive, Word, Excel, and PowerPoint</a:t>
            </a:r>
            <a:endParaRPr lang="en-US"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80A708D-EC03-7338-38DD-790C8F3A707A}"/>
              </a:ext>
            </a:extLst>
          </p:cNvPr>
          <p:cNvSpPr txBox="1"/>
          <p:nvPr/>
        </p:nvSpPr>
        <p:spPr>
          <a:xfrm>
            <a:off x="6207020" y="4419112"/>
            <a:ext cx="2731089"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(Riverdale Nursing Home, 2026) </a:t>
            </a:r>
            <a:r>
              <a:rPr lang="en-GB" sz="1400" i="1" dirty="0">
                <a:latin typeface="Arial" panose="020B0604020202020204" pitchFamily="34" charset="0"/>
                <a:cs typeface="Arial" panose="020B0604020202020204" pitchFamily="34" charset="0"/>
              </a:rPr>
              <a:t>Case study</a:t>
            </a:r>
            <a:endParaRPr lang="en-GB" sz="1400" dirty="0">
              <a:latin typeface="Arial" panose="020B0604020202020204" pitchFamily="34" charset="0"/>
              <a:cs typeface="Arial" panose="020B0604020202020204" pitchFamily="34" charset="0"/>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0BE52-9E23-BB87-A446-27955776864C}"/>
            </a:ext>
          </a:extLst>
        </p:cNvPr>
        <p:cNvGrpSpPr/>
        <p:nvPr/>
      </p:nvGrpSpPr>
      <p:grpSpPr>
        <a:xfrm>
          <a:off x="0" y="0"/>
          <a:ext cx="0" cy="0"/>
          <a:chOff x="0" y="0"/>
          <a:chExt cx="0" cy="0"/>
        </a:xfrm>
      </p:grpSpPr>
      <p:pic>
        <p:nvPicPr>
          <p:cNvPr id="5" name="Graphic 38" descr="Teacher">
            <a:extLst>
              <a:ext uri="{FF2B5EF4-FFF2-40B4-BE49-F238E27FC236}">
                <a16:creationId xmlns:a16="http://schemas.microsoft.com/office/drawing/2014/main" id="{A9948CAE-52DE-3D13-47AE-2944188DD95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06096" y="572437"/>
            <a:ext cx="2865827" cy="2865827"/>
          </a:xfrm>
          <a:prstGeom prst="rect">
            <a:avLst/>
          </a:prstGeom>
          <a:ln>
            <a:noFill/>
          </a:ln>
        </p:spPr>
      </p:pic>
      <p:sp>
        <p:nvSpPr>
          <p:cNvPr id="6" name="TextBox 5">
            <a:extLst>
              <a:ext uri="{FF2B5EF4-FFF2-40B4-BE49-F238E27FC236}">
                <a16:creationId xmlns:a16="http://schemas.microsoft.com/office/drawing/2014/main" id="{3F854FAF-5532-6571-2832-898E47A41F82}"/>
              </a:ext>
            </a:extLst>
          </p:cNvPr>
          <p:cNvSpPr txBox="1"/>
          <p:nvPr/>
        </p:nvSpPr>
        <p:spPr>
          <a:xfrm>
            <a:off x="124614" y="3584266"/>
            <a:ext cx="1920469" cy="500137"/>
          </a:xfrm>
          <a:prstGeom prst="rect">
            <a:avLst/>
          </a:prstGeom>
          <a:solidFill>
            <a:schemeClr val="bg1"/>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400" dirty="0">
                <a:latin typeface="Arial" panose="020B0604020202020204" pitchFamily="34" charset="0"/>
                <a:cs typeface="Arial" panose="020B0604020202020204" pitchFamily="34" charset="0"/>
              </a:rPr>
              <a:t>Asma Aktar </a:t>
            </a:r>
          </a:p>
          <a:p>
            <a:r>
              <a:rPr lang="en-GB" sz="1400" dirty="0">
                <a:latin typeface="Arial" panose="020B0604020202020204" pitchFamily="34" charset="0"/>
                <a:cs typeface="Arial" panose="020B0604020202020204" pitchFamily="34" charset="0"/>
              </a:rPr>
              <a:t>2539251</a:t>
            </a:r>
          </a:p>
        </p:txBody>
      </p:sp>
      <p:sp>
        <p:nvSpPr>
          <p:cNvPr id="9" name="TextBox 8">
            <a:extLst>
              <a:ext uri="{FF2B5EF4-FFF2-40B4-BE49-F238E27FC236}">
                <a16:creationId xmlns:a16="http://schemas.microsoft.com/office/drawing/2014/main" id="{51B81950-CB8C-A6C6-3E3B-EAAB35572FA8}"/>
              </a:ext>
            </a:extLst>
          </p:cNvPr>
          <p:cNvSpPr txBox="1"/>
          <p:nvPr/>
        </p:nvSpPr>
        <p:spPr>
          <a:xfrm>
            <a:off x="632391" y="2113765"/>
            <a:ext cx="5211027" cy="577081"/>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GB" sz="3300" b="1" dirty="0">
                <a:latin typeface="Arial Nova Light" panose="020F0502020204030204" pitchFamily="34" charset="0"/>
              </a:rPr>
              <a:t>Staff communication </a:t>
            </a:r>
          </a:p>
        </p:txBody>
      </p:sp>
    </p:spTree>
    <p:extLst>
      <p:ext uri="{BB962C8B-B14F-4D97-AF65-F5344CB8AC3E}">
        <p14:creationId xmlns:p14="http://schemas.microsoft.com/office/powerpoint/2010/main" val="3567497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Text 0">
            <a:extLst>
              <a:ext uri="{FF2B5EF4-FFF2-40B4-BE49-F238E27FC236}">
                <a16:creationId xmlns:a16="http://schemas.microsoft.com/office/drawing/2014/main" id="{29DCC7FA-334D-6119-562B-1C7C1BC8CD99}"/>
              </a:ext>
            </a:extLst>
          </p:cNvPr>
          <p:cNvSpPr/>
          <p:nvPr/>
        </p:nvSpPr>
        <p:spPr>
          <a:xfrm>
            <a:off x="202862" y="159877"/>
            <a:ext cx="8710983" cy="641653"/>
          </a:xfrm>
          <a:prstGeom prst="rect">
            <a:avLst/>
          </a:prstGeom>
          <a:noFill/>
          <a:ln/>
        </p:spPr>
        <p:txBody>
          <a:bodyPr wrap="square" lIns="0" tIns="0" rIns="0" bIns="0" rtlCol="0" anchor="b"/>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3600" dirty="0">
                <a:solidFill>
                  <a:srgbClr val="1A1A1A"/>
                </a:solidFill>
                <a:latin typeface="Arial" panose="020B0604020202020204" pitchFamily="34" charset="0"/>
                <a:ea typeface="Calibri" pitchFamily="34" charset="-122"/>
                <a:cs typeface="Arial" panose="020B0604020202020204" pitchFamily="34" charset="0"/>
              </a:rPr>
              <a:t>Task 1:Staff Communication → MS Teams</a:t>
            </a:r>
            <a:endParaRPr lang="en-US" sz="3600" dirty="0">
              <a:latin typeface="Arial" panose="020B0604020202020204" pitchFamily="34" charset="0"/>
              <a:cs typeface="Arial" panose="020B0604020202020204" pitchFamily="34" charset="0"/>
            </a:endParaRPr>
          </a:p>
        </p:txBody>
      </p:sp>
      <p:sp>
        <p:nvSpPr>
          <p:cNvPr id="10" name="Shape 1">
            <a:extLst>
              <a:ext uri="{FF2B5EF4-FFF2-40B4-BE49-F238E27FC236}">
                <a16:creationId xmlns:a16="http://schemas.microsoft.com/office/drawing/2014/main" id="{06101218-CB24-4E1C-60D9-32B038A15211}"/>
              </a:ext>
            </a:extLst>
          </p:cNvPr>
          <p:cNvSpPr/>
          <p:nvPr/>
        </p:nvSpPr>
        <p:spPr>
          <a:xfrm>
            <a:off x="309139" y="905256"/>
            <a:ext cx="8321040" cy="0"/>
          </a:xfrm>
          <a:prstGeom prst="line">
            <a:avLst/>
          </a:prstGeom>
          <a:noFill/>
          <a:ln w="19050">
            <a:solidFill>
              <a:srgbClr val="1A1A1A"/>
            </a:solidFill>
            <a:prstDash val="solid"/>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a:latin typeface="Arial" panose="020B0604020202020204" pitchFamily="34" charset="0"/>
              <a:cs typeface="Arial" panose="020B0604020202020204" pitchFamily="34" charset="0"/>
            </a:endParaRPr>
          </a:p>
        </p:txBody>
      </p:sp>
      <p:sp>
        <p:nvSpPr>
          <p:cNvPr id="11" name="Text 2">
            <a:extLst>
              <a:ext uri="{FF2B5EF4-FFF2-40B4-BE49-F238E27FC236}">
                <a16:creationId xmlns:a16="http://schemas.microsoft.com/office/drawing/2014/main" id="{CCEB2CFD-214F-5D04-C804-13DD948CA36F}"/>
              </a:ext>
            </a:extLst>
          </p:cNvPr>
          <p:cNvSpPr/>
          <p:nvPr/>
        </p:nvSpPr>
        <p:spPr>
          <a:xfrm>
            <a:off x="457200" y="950976"/>
            <a:ext cx="8321040" cy="320040"/>
          </a:xfrm>
          <a:prstGeom prst="rect">
            <a:avLst/>
          </a:prstGeom>
          <a:noFill/>
          <a:ln/>
        </p:spPr>
        <p:txBody>
          <a:bodyPr wrap="square" lIns="0" tIns="0" rIns="0" bIns="0"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300" i="1" dirty="0">
                <a:solidFill>
                  <a:srgbClr val="555555"/>
                </a:solidFill>
                <a:latin typeface="Arial" panose="020B0604020202020204" pitchFamily="34" charset="0"/>
                <a:ea typeface="Calibri" pitchFamily="34" charset="-122"/>
                <a:cs typeface="Arial" panose="020B0604020202020204" pitchFamily="34" charset="0"/>
              </a:rPr>
              <a:t>Recommended Tool:  OneDrive          Presenter: Asma Aktar  |  Student ID:2539251</a:t>
            </a:r>
            <a:endParaRPr lang="en-US" sz="1300" dirty="0">
              <a:latin typeface="Arial" panose="020B0604020202020204" pitchFamily="34" charset="0"/>
              <a:cs typeface="Arial" panose="020B0604020202020204" pitchFamily="34" charset="0"/>
            </a:endParaRPr>
          </a:p>
        </p:txBody>
      </p:sp>
      <p:sp>
        <p:nvSpPr>
          <p:cNvPr id="12" name="Shape 3">
            <a:extLst>
              <a:ext uri="{FF2B5EF4-FFF2-40B4-BE49-F238E27FC236}">
                <a16:creationId xmlns:a16="http://schemas.microsoft.com/office/drawing/2014/main" id="{4F07C297-150E-9596-73D3-DF7C5467122B}"/>
              </a:ext>
            </a:extLst>
          </p:cNvPr>
          <p:cNvSpPr/>
          <p:nvPr/>
        </p:nvSpPr>
        <p:spPr>
          <a:xfrm>
            <a:off x="457200" y="1271016"/>
            <a:ext cx="8321040" cy="0"/>
          </a:xfrm>
          <a:prstGeom prst="line">
            <a:avLst/>
          </a:prstGeom>
          <a:noFill/>
          <a:ln w="6350">
            <a:solidFill>
              <a:srgbClr val="CCCCCC"/>
            </a:solidFill>
            <a:prstDash val="solid"/>
          </a:ln>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a:latin typeface="Arial" panose="020B0604020202020204" pitchFamily="34" charset="0"/>
              <a:cs typeface="Arial" panose="020B0604020202020204" pitchFamily="34" charset="0"/>
            </a:endParaRPr>
          </a:p>
        </p:txBody>
      </p:sp>
      <p:sp>
        <p:nvSpPr>
          <p:cNvPr id="14" name="Text 6">
            <a:extLst>
              <a:ext uri="{FF2B5EF4-FFF2-40B4-BE49-F238E27FC236}">
                <a16:creationId xmlns:a16="http://schemas.microsoft.com/office/drawing/2014/main" id="{919CDC1D-45B1-F2AA-7A38-D1987525604B}"/>
              </a:ext>
            </a:extLst>
          </p:cNvPr>
          <p:cNvSpPr/>
          <p:nvPr/>
        </p:nvSpPr>
        <p:spPr>
          <a:xfrm>
            <a:off x="548640" y="4572000"/>
            <a:ext cx="8138160" cy="256032"/>
          </a:xfrm>
          <a:prstGeom prst="rect">
            <a:avLst/>
          </a:prstGeom>
          <a:noFill/>
          <a:ln/>
        </p:spPr>
        <p:txBody>
          <a:bodyPr wrap="square" lIns="0" tIns="0" rIns="0" bIns="0"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100" i="1" dirty="0">
                <a:solidFill>
                  <a:srgbClr val="555555"/>
                </a:solidFill>
                <a:latin typeface="Arial" panose="020B0604020202020204" pitchFamily="34" charset="0"/>
                <a:ea typeface="Calibri" pitchFamily="34" charset="-122"/>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0130794-3DC6-7201-C1B5-CED8EEB707D4}"/>
              </a:ext>
            </a:extLst>
          </p:cNvPr>
          <p:cNvSpPr txBox="1"/>
          <p:nvPr/>
        </p:nvSpPr>
        <p:spPr>
          <a:xfrm>
            <a:off x="66612" y="1257330"/>
            <a:ext cx="9077388"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Riverdale staff work different shifts across different buildings. As of now they may use different ways to communicate with one another, making communications difficult and causing missed updates about residents’ care. One simple tool would help Riverdale staff communicate quickly and safely.</a:t>
            </a:r>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1522476" y="-85725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aphicFrame>
        <p:nvGraphicFramePr>
          <p:cNvPr id="4" name="Content Placeholder 2">
            <a:extLst>
              <a:ext uri="{FF2B5EF4-FFF2-40B4-BE49-F238E27FC236}">
                <a16:creationId xmlns:a16="http://schemas.microsoft.com/office/drawing/2014/main" id="{971BE743-62F9-B58B-14E9-1331D5C78A0D}"/>
              </a:ext>
            </a:extLst>
          </p:cNvPr>
          <p:cNvGraphicFramePr>
            <a:graphicFrameLocks noGrp="1"/>
          </p:cNvGraphicFramePr>
          <p:nvPr>
            <p:extLst>
              <p:ext uri="{D42A27DB-BD31-4B8C-83A1-F6EECF244321}">
                <p14:modId xmlns:p14="http://schemas.microsoft.com/office/powerpoint/2010/main" val="3449605961"/>
              </p:ext>
            </p:extLst>
          </p:nvPr>
        </p:nvGraphicFramePr>
        <p:xfrm>
          <a:off x="39354" y="2457660"/>
          <a:ext cx="8946594" cy="2525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11" name="TextBox 2">
            <a:extLst>
              <a:ext uri="{FF2B5EF4-FFF2-40B4-BE49-F238E27FC236}">
                <a16:creationId xmlns:a16="http://schemas.microsoft.com/office/drawing/2014/main" id="{931C8ADB-A8BB-00DF-9860-A0586F6115D0}"/>
              </a:ext>
            </a:extLst>
          </p:cNvPr>
          <p:cNvSpPr txBox="1"/>
          <p:nvPr/>
        </p:nvSpPr>
        <p:spPr>
          <a:xfrm>
            <a:off x="139980" y="1190367"/>
            <a:ext cx="4866360" cy="1384995"/>
          </a:xfrm>
          <a:prstGeom prst="rect">
            <a:avLst/>
          </a:prstGeom>
          <a:solidFill>
            <a:srgbClr val="8486B3">
              <a:alpha val="33337"/>
            </a:srgbClr>
          </a:solidFill>
          <a:ln w="44450" cmpd="thickThin">
            <a:solidFill>
              <a:srgbClr val="002060">
                <a:alpha val="58000"/>
              </a:srgbClr>
            </a:solidFill>
            <a:bevel/>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400" dirty="0">
                <a:latin typeface="Arial" panose="020B0604020202020204" pitchFamily="34" charset="0"/>
                <a:cs typeface="Arial" panose="020B0604020202020204" pitchFamily="34" charset="0"/>
              </a:rPr>
              <a:t>Why Microsoft Teams?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Allows carers, nurses and admin staff members to communicate and update information in real time ( messages, meeting calls) </a:t>
            </a:r>
            <a:r>
              <a:rPr lang="en-GB" sz="1400" dirty="0">
                <a:latin typeface="Arial" panose="020B0604020202020204" pitchFamily="34" charset="0"/>
                <a:cs typeface="Arial" panose="020B0604020202020204" pitchFamily="34" charset="0"/>
              </a:rPr>
              <a:t>(Melati, 2025)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Essential in care settings where fast communication is key as we are dealing with individuals health</a:t>
            </a:r>
          </a:p>
        </p:txBody>
      </p:sp>
      <p:sp>
        <p:nvSpPr>
          <p:cNvPr id="12" name="TextBox 3">
            <a:extLst>
              <a:ext uri="{FF2B5EF4-FFF2-40B4-BE49-F238E27FC236}">
                <a16:creationId xmlns:a16="http://schemas.microsoft.com/office/drawing/2014/main" id="{2FDA4794-12F4-7DA5-5332-AEB03E19907F}"/>
              </a:ext>
            </a:extLst>
          </p:cNvPr>
          <p:cNvSpPr txBox="1"/>
          <p:nvPr/>
        </p:nvSpPr>
        <p:spPr>
          <a:xfrm>
            <a:off x="5082540" y="1193158"/>
            <a:ext cx="4061460" cy="1384995"/>
          </a:xfrm>
          <a:prstGeom prst="rect">
            <a:avLst/>
          </a:prstGeom>
          <a:solidFill>
            <a:srgbClr val="8486B3">
              <a:alpha val="13998"/>
            </a:srgbClr>
          </a:solidFill>
          <a:ln w="63500" cmpd="dbl">
            <a:solidFill>
              <a:srgbClr val="7030A0">
                <a:alpha val="40938"/>
              </a:srgbClr>
            </a:solidFill>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400" dirty="0">
                <a:latin typeface="Arial" panose="020B0604020202020204" pitchFamily="34" charset="0"/>
                <a:cs typeface="Arial" panose="020B0604020202020204" pitchFamily="34" charset="0"/>
              </a:rPr>
              <a:t>Improves Efficiency</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less time spent on digging for information therefore more time to focus on patient care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Allows staff members from different shifts to keep resident updates and medication reminders </a:t>
            </a:r>
          </a:p>
        </p:txBody>
      </p:sp>
      <p:pic>
        <p:nvPicPr>
          <p:cNvPr id="13" name="Picture 12">
            <a:extLst>
              <a:ext uri="{FF2B5EF4-FFF2-40B4-BE49-F238E27FC236}">
                <a16:creationId xmlns:a16="http://schemas.microsoft.com/office/drawing/2014/main" id="{6C904AE4-8211-BC01-F211-BC57109BEF90}"/>
              </a:ext>
            </a:extLst>
          </p:cNvPr>
          <p:cNvPicPr>
            <a:picLocks noChangeAspect="1"/>
          </p:cNvPicPr>
          <p:nvPr/>
        </p:nvPicPr>
        <p:blipFill>
          <a:blip r:embed="rId3"/>
          <a:stretch/>
        </p:blipFill>
        <p:spPr>
          <a:xfrm>
            <a:off x="5006340" y="307471"/>
            <a:ext cx="2049664" cy="838499"/>
          </a:xfrm>
          <a:prstGeom prst="rect">
            <a:avLst/>
          </a:prstGeom>
        </p:spPr>
      </p:pic>
      <p:graphicFrame>
        <p:nvGraphicFramePr>
          <p:cNvPr id="14" name="Table 13">
            <a:extLst>
              <a:ext uri="{FF2B5EF4-FFF2-40B4-BE49-F238E27FC236}">
                <a16:creationId xmlns:a16="http://schemas.microsoft.com/office/drawing/2014/main" id="{6020AF98-6D67-EEF1-1EC3-9251940313B9}"/>
              </a:ext>
            </a:extLst>
          </p:cNvPr>
          <p:cNvGraphicFramePr>
            <a:graphicFrameLocks noGrp="1"/>
          </p:cNvGraphicFramePr>
          <p:nvPr>
            <p:extLst>
              <p:ext uri="{D42A27DB-BD31-4B8C-83A1-F6EECF244321}">
                <p14:modId xmlns:p14="http://schemas.microsoft.com/office/powerpoint/2010/main" val="2947929724"/>
              </p:ext>
            </p:extLst>
          </p:nvPr>
        </p:nvGraphicFramePr>
        <p:xfrm>
          <a:off x="106680" y="2619759"/>
          <a:ext cx="8961121" cy="2507213"/>
        </p:xfrm>
        <a:graphic>
          <a:graphicData uri="http://schemas.openxmlformats.org/drawingml/2006/table">
            <a:tbl>
              <a:tblPr/>
              <a:tblGrid>
                <a:gridCol w="4465320">
                  <a:extLst>
                    <a:ext uri="{9D8B030D-6E8A-4147-A177-3AD203B41FA5}">
                      <a16:colId xmlns:a16="http://schemas.microsoft.com/office/drawing/2014/main" val="3458546366"/>
                    </a:ext>
                  </a:extLst>
                </a:gridCol>
                <a:gridCol w="4495801">
                  <a:extLst>
                    <a:ext uri="{9D8B030D-6E8A-4147-A177-3AD203B41FA5}">
                      <a16:colId xmlns:a16="http://schemas.microsoft.com/office/drawing/2014/main" val="911771573"/>
                    </a:ext>
                  </a:extLst>
                </a:gridCol>
              </a:tblGrid>
              <a:tr h="206391">
                <a:tc>
                  <a:txBody>
                    <a:bodyPr/>
                    <a:lstStyle/>
                    <a:p>
                      <a:pPr marL="0" indent="0" algn="l" fontAlgn="base">
                        <a:lnSpc>
                          <a:spcPts val="2175"/>
                        </a:lnSpc>
                        <a:buNone/>
                      </a:pPr>
                      <a:r>
                        <a:rPr lang="en-US" sz="1400" b="1" i="0" dirty="0">
                          <a:solidFill>
                            <a:srgbClr val="000000"/>
                          </a:solidFill>
                          <a:effectLst/>
                          <a:latin typeface="Calibri" panose="020F0502020204030204" pitchFamily="34" charset="0"/>
                        </a:rPr>
                        <a:t>Advantages ​</a:t>
                      </a:r>
                      <a:endParaRPr lang="en-US" sz="1400" b="1" i="0" dirty="0">
                        <a:solidFill>
                          <a:srgbClr val="000000"/>
                        </a:solidFill>
                        <a:effectLst/>
                      </a:endParaRP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E9EBF5"/>
                    </a:solidFill>
                  </a:tcPr>
                </a:tc>
                <a:tc>
                  <a:txBody>
                    <a:bodyPr/>
                    <a:lstStyle/>
                    <a:p>
                      <a:pPr marL="0" indent="0" algn="l" fontAlgn="base">
                        <a:lnSpc>
                          <a:spcPts val="2175"/>
                        </a:lnSpc>
                        <a:buNone/>
                      </a:pPr>
                      <a:r>
                        <a:rPr lang="en-US" sz="1400" b="1" i="0" dirty="0">
                          <a:solidFill>
                            <a:srgbClr val="000000"/>
                          </a:solidFill>
                          <a:effectLst/>
                          <a:latin typeface="Calibri" panose="020F0502020204030204" pitchFamily="34" charset="0"/>
                        </a:rPr>
                        <a:t>Limitation​</a:t>
                      </a:r>
                      <a:endParaRPr lang="en-US" sz="1400" b="1" i="0" dirty="0">
                        <a:solidFill>
                          <a:srgbClr val="000000"/>
                        </a:solidFill>
                        <a:effectLst/>
                      </a:endParaRP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E9EBF5"/>
                    </a:solidFill>
                  </a:tcPr>
                </a:tc>
                <a:extLst>
                  <a:ext uri="{0D108BD9-81ED-4DB2-BD59-A6C34878D82A}">
                    <a16:rowId xmlns:a16="http://schemas.microsoft.com/office/drawing/2014/main" val="823446683"/>
                  </a:ext>
                </a:extLst>
              </a:tr>
              <a:tr h="650937">
                <a:tc>
                  <a:txBody>
                    <a:bodyPr/>
                    <a:lstStyle/>
                    <a:p>
                      <a:pPr marL="0" indent="0" algn="l" fontAlgn="base">
                        <a:lnSpc>
                          <a:spcPts val="2175"/>
                        </a:lnSpc>
                        <a:buNone/>
                      </a:pPr>
                      <a:r>
                        <a:rPr lang="en-US" sz="1400" b="0" i="0" dirty="0">
                          <a:solidFill>
                            <a:srgbClr val="000000"/>
                          </a:solidFill>
                          <a:effectLst/>
                          <a:latin typeface="Arial" panose="020B0604020202020204" pitchFamily="34" charset="0"/>
                          <a:cs typeface="Arial" panose="020B0604020202020204" pitchFamily="34" charset="0"/>
                        </a:rPr>
                        <a:t>Chatting, video call and sharing files on ONE platform- reduce switching apps ​</a:t>
                      </a: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CFD5EA"/>
                    </a:solidFill>
                  </a:tcPr>
                </a:tc>
                <a:tc>
                  <a:txBody>
                    <a:bodyPr/>
                    <a:lstStyle/>
                    <a:p>
                      <a:pPr marL="0" indent="0" algn="l" fontAlgn="base">
                        <a:lnSpc>
                          <a:spcPts val="2175"/>
                        </a:lnSpc>
                        <a:buNone/>
                      </a:pPr>
                      <a:r>
                        <a:rPr lang="en-US" sz="1400" b="0" i="0" dirty="0">
                          <a:solidFill>
                            <a:srgbClr val="000000"/>
                          </a:solidFill>
                          <a:effectLst/>
                          <a:latin typeface="Arial" panose="020B0604020202020204" pitchFamily="34" charset="0"/>
                          <a:cs typeface="Arial" panose="020B0604020202020204" pitchFamily="34" charset="0"/>
                        </a:rPr>
                        <a:t>Relies on internet connection, problems may occur if Riverdale Wi-Fi goes down </a:t>
                      </a:r>
                      <a:r>
                        <a:rPr lang="en-GB" sz="1400" b="0" i="0" dirty="0">
                          <a:solidFill>
                            <a:srgbClr val="000000"/>
                          </a:solidFill>
                          <a:effectLst/>
                          <a:latin typeface="Arial" panose="020B0604020202020204" pitchFamily="34" charset="0"/>
                          <a:cs typeface="Arial" panose="020B0604020202020204" pitchFamily="34" charset="0"/>
                        </a:rPr>
                        <a:t>(</a:t>
                      </a:r>
                      <a:r>
                        <a:rPr lang="en-GB" sz="1400" b="0" i="0" dirty="0" err="1">
                          <a:solidFill>
                            <a:srgbClr val="000000"/>
                          </a:solidFill>
                          <a:effectLst/>
                          <a:latin typeface="Arial" panose="020B0604020202020204" pitchFamily="34" charset="0"/>
                          <a:cs typeface="Arial" panose="020B0604020202020204" pitchFamily="34" charset="0"/>
                        </a:rPr>
                        <a:t>SmiKar</a:t>
                      </a:r>
                      <a:r>
                        <a:rPr lang="en-GB" sz="1400" b="0" i="0" dirty="0">
                          <a:solidFill>
                            <a:srgbClr val="000000"/>
                          </a:solidFill>
                          <a:effectLst/>
                          <a:latin typeface="Arial" panose="020B0604020202020204" pitchFamily="34" charset="0"/>
                          <a:cs typeface="Arial" panose="020B0604020202020204" pitchFamily="34" charset="0"/>
                        </a:rPr>
                        <a:t> Software, 2023)</a:t>
                      </a:r>
                      <a:r>
                        <a:rPr lang="en-US" sz="1400" b="0" i="0" dirty="0">
                          <a:solidFill>
                            <a:srgbClr val="000000"/>
                          </a:solidFill>
                          <a:effectLst/>
                          <a:latin typeface="Arial" panose="020B0604020202020204" pitchFamily="34" charset="0"/>
                          <a:cs typeface="Arial" panose="020B0604020202020204" pitchFamily="34" charset="0"/>
                        </a:rPr>
                        <a:t>​</a:t>
                      </a: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CFD5EA"/>
                    </a:solidFill>
                  </a:tcPr>
                </a:tc>
                <a:extLst>
                  <a:ext uri="{0D108BD9-81ED-4DB2-BD59-A6C34878D82A}">
                    <a16:rowId xmlns:a16="http://schemas.microsoft.com/office/drawing/2014/main" val="2512112010"/>
                  </a:ext>
                </a:extLst>
              </a:tr>
              <a:tr h="687389">
                <a:tc>
                  <a:txBody>
                    <a:bodyPr/>
                    <a:lstStyle/>
                    <a:p>
                      <a:pPr marL="0" indent="0" algn="l" fontAlgn="base">
                        <a:lnSpc>
                          <a:spcPts val="2175"/>
                        </a:lnSpc>
                        <a:buNone/>
                      </a:pPr>
                      <a:r>
                        <a:rPr lang="en-US" sz="1400" b="0" i="0" dirty="0">
                          <a:solidFill>
                            <a:srgbClr val="000000"/>
                          </a:solidFill>
                          <a:effectLst/>
                          <a:latin typeface="Arial" panose="020B0604020202020204" pitchFamily="34" charset="0"/>
                          <a:cs typeface="Arial" panose="020B0604020202020204" pitchFamily="34" charset="0"/>
                        </a:rPr>
                        <a:t>Meetings recorded and chat history= easily able to catch up on​</a:t>
                      </a: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E9EBF5"/>
                    </a:solidFill>
                  </a:tcPr>
                </a:tc>
                <a:tc>
                  <a:txBody>
                    <a:bodyPr/>
                    <a:lstStyle/>
                    <a:p>
                      <a:pPr marL="0" indent="0" algn="l" fontAlgn="base">
                        <a:lnSpc>
                          <a:spcPts val="2175"/>
                        </a:lnSpc>
                        <a:buNone/>
                      </a:pPr>
                      <a:r>
                        <a:rPr lang="en-US" sz="1400" b="0" i="0" dirty="0">
                          <a:solidFill>
                            <a:srgbClr val="000000"/>
                          </a:solidFill>
                          <a:effectLst/>
                          <a:latin typeface="Arial" panose="020B0604020202020204" pitchFamily="34" charset="0"/>
                          <a:cs typeface="Arial" panose="020B0604020202020204" pitchFamily="34" charset="0"/>
                        </a:rPr>
                        <a:t>More Senior/ less digital staff may need training before using effectively ​</a:t>
                      </a: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E9EBF5"/>
                    </a:solidFill>
                  </a:tcPr>
                </a:tc>
                <a:extLst>
                  <a:ext uri="{0D108BD9-81ED-4DB2-BD59-A6C34878D82A}">
                    <a16:rowId xmlns:a16="http://schemas.microsoft.com/office/drawing/2014/main" val="1693895149"/>
                  </a:ext>
                </a:extLst>
              </a:tr>
              <a:tr h="524393">
                <a:tc>
                  <a:txBody>
                    <a:bodyPr/>
                    <a:lstStyle/>
                    <a:p>
                      <a:pPr marL="0" indent="0" algn="l" fontAlgn="base">
                        <a:lnSpc>
                          <a:spcPts val="2175"/>
                        </a:lnSpc>
                        <a:buNone/>
                      </a:pPr>
                      <a:r>
                        <a:rPr lang="en-US" sz="1400" b="0" i="0" dirty="0">
                          <a:solidFill>
                            <a:srgbClr val="000000"/>
                          </a:solidFill>
                          <a:effectLst/>
                          <a:latin typeface="Arial" panose="020B0604020202020204" pitchFamily="34" charset="0"/>
                          <a:cs typeface="Arial" panose="020B0604020202020204" pitchFamily="34" charset="0"/>
                        </a:rPr>
                        <a:t>Staff across buildings able to communicate faster in times of urgency, better team collaboration </a:t>
                      </a:r>
                      <a:r>
                        <a:rPr lang="en-GB" sz="1400" b="0" i="0" dirty="0">
                          <a:solidFill>
                            <a:srgbClr val="000000"/>
                          </a:solidFill>
                          <a:effectLst/>
                          <a:latin typeface="Arial" panose="020B0604020202020204" pitchFamily="34" charset="0"/>
                          <a:cs typeface="Arial" panose="020B0604020202020204" pitchFamily="34" charset="0"/>
                        </a:rPr>
                        <a:t>(Lawson et al., 2023) </a:t>
                      </a:r>
                      <a:r>
                        <a:rPr lang="en-US" sz="1400" b="0" i="0" dirty="0">
                          <a:solidFill>
                            <a:srgbClr val="000000"/>
                          </a:solidFill>
                          <a:effectLst/>
                          <a:latin typeface="Arial" panose="020B0604020202020204" pitchFamily="34" charset="0"/>
                          <a:cs typeface="Arial" panose="020B0604020202020204" pitchFamily="34" charset="0"/>
                        </a:rPr>
                        <a:t>​</a:t>
                      </a: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CFD5EA"/>
                    </a:solidFill>
                  </a:tcPr>
                </a:tc>
                <a:tc>
                  <a:txBody>
                    <a:bodyPr/>
                    <a:lstStyle/>
                    <a:p>
                      <a:pPr marL="0" indent="0" algn="l" fontAlgn="base">
                        <a:lnSpc>
                          <a:spcPts val="2175"/>
                        </a:lnSpc>
                        <a:buNone/>
                      </a:pPr>
                      <a:r>
                        <a:rPr lang="en-US" sz="1400" b="0" i="0" dirty="0">
                          <a:solidFill>
                            <a:srgbClr val="000000"/>
                          </a:solidFill>
                          <a:effectLst/>
                          <a:latin typeface="Arial" panose="020B0604020202020204" pitchFamily="34" charset="0"/>
                          <a:cs typeface="Arial" panose="020B0604020202020204" pitchFamily="34" charset="0"/>
                        </a:rPr>
                        <a:t>Staff may receive too many messages, may lead to information being missed.​</a:t>
                      </a:r>
                    </a:p>
                  </a:txBody>
                  <a:tcPr marL="52472" marR="52472" marT="26236" marB="26236">
                    <a:lnL w="8123" cap="flat" cmpd="sng" algn="ctr">
                      <a:solidFill>
                        <a:srgbClr val="4472C4"/>
                      </a:solidFill>
                      <a:prstDash val="solid"/>
                      <a:round/>
                      <a:headEnd type="none" w="med" len="med"/>
                      <a:tailEnd type="none" w="med" len="med"/>
                    </a:lnL>
                    <a:lnR w="8123" cap="flat" cmpd="sng" algn="ctr">
                      <a:solidFill>
                        <a:srgbClr val="4472C4"/>
                      </a:solidFill>
                      <a:prstDash val="solid"/>
                      <a:round/>
                      <a:headEnd type="none" w="med" len="med"/>
                      <a:tailEnd type="none" w="med" len="med"/>
                    </a:lnR>
                    <a:lnT w="8123" cap="flat" cmpd="sng" algn="ctr">
                      <a:solidFill>
                        <a:srgbClr val="4472C4"/>
                      </a:solidFill>
                      <a:prstDash val="solid"/>
                      <a:round/>
                      <a:headEnd type="none" w="med" len="med"/>
                      <a:tailEnd type="none" w="med" len="med"/>
                    </a:lnT>
                    <a:lnB w="8123" cap="flat" cmpd="sng" algn="ctr">
                      <a:solidFill>
                        <a:srgbClr val="4472C4"/>
                      </a:solidFill>
                      <a:prstDash val="solid"/>
                      <a:round/>
                      <a:headEnd type="none" w="med" len="med"/>
                      <a:tailEnd type="none" w="med" len="med"/>
                    </a:lnB>
                    <a:solidFill>
                      <a:srgbClr val="CFD5EA"/>
                    </a:solidFill>
                  </a:tcPr>
                </a:tc>
                <a:extLst>
                  <a:ext uri="{0D108BD9-81ED-4DB2-BD59-A6C34878D82A}">
                    <a16:rowId xmlns:a16="http://schemas.microsoft.com/office/drawing/2014/main" val="2620380337"/>
                  </a:ext>
                </a:extLst>
              </a:tr>
            </a:tbl>
          </a:graphicData>
        </a:graphic>
      </p:graphicFrame>
    </p:spTree>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67CC0-037F-779C-B837-96E49D1C8A7D}"/>
            </a:ext>
          </a:extLst>
        </p:cNvPr>
        <p:cNvGrpSpPr/>
        <p:nvPr/>
      </p:nvGrpSpPr>
      <p:grpSpPr>
        <a:xfrm>
          <a:off x="0" y="0"/>
          <a:ext cx="0" cy="0"/>
          <a:chOff x="0" y="0"/>
          <a:chExt cx="0" cy="0"/>
        </a:xfrm>
      </p:grpSpPr>
      <p:pic>
        <p:nvPicPr>
          <p:cNvPr id="5" name="Graphic 38" descr="Teacher">
            <a:extLst>
              <a:ext uri="{FF2B5EF4-FFF2-40B4-BE49-F238E27FC236}">
                <a16:creationId xmlns:a16="http://schemas.microsoft.com/office/drawing/2014/main" id="{F1EEB883-24A0-D488-3AF7-F2DBE06A0B4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06096" y="572437"/>
            <a:ext cx="2865827" cy="2865827"/>
          </a:xfrm>
          <a:prstGeom prst="rect">
            <a:avLst/>
          </a:prstGeom>
          <a:ln>
            <a:noFill/>
          </a:ln>
        </p:spPr>
      </p:pic>
      <p:sp>
        <p:nvSpPr>
          <p:cNvPr id="6" name="TextBox 5">
            <a:extLst>
              <a:ext uri="{FF2B5EF4-FFF2-40B4-BE49-F238E27FC236}">
                <a16:creationId xmlns:a16="http://schemas.microsoft.com/office/drawing/2014/main" id="{49B1CCB3-040B-0046-C852-1819E6019261}"/>
              </a:ext>
            </a:extLst>
          </p:cNvPr>
          <p:cNvSpPr txBox="1"/>
          <p:nvPr/>
        </p:nvSpPr>
        <p:spPr>
          <a:xfrm>
            <a:off x="124614" y="3584266"/>
            <a:ext cx="1920469" cy="500137"/>
          </a:xfrm>
          <a:prstGeom prst="rect">
            <a:avLst/>
          </a:prstGeom>
          <a:solidFill>
            <a:schemeClr val="bg1"/>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400" dirty="0">
                <a:latin typeface="Arial" panose="020B0604020202020204" pitchFamily="34" charset="0"/>
                <a:cs typeface="Arial" panose="020B0604020202020204" pitchFamily="34" charset="0"/>
              </a:rPr>
              <a:t>Nana Ama Anderson 2545543</a:t>
            </a:r>
          </a:p>
        </p:txBody>
      </p:sp>
      <p:sp>
        <p:nvSpPr>
          <p:cNvPr id="9" name="TextBox 8">
            <a:extLst>
              <a:ext uri="{FF2B5EF4-FFF2-40B4-BE49-F238E27FC236}">
                <a16:creationId xmlns:a16="http://schemas.microsoft.com/office/drawing/2014/main" id="{626436AB-F044-D0D8-A44E-5C0470C7B885}"/>
              </a:ext>
            </a:extLst>
          </p:cNvPr>
          <p:cNvSpPr txBox="1"/>
          <p:nvPr/>
        </p:nvSpPr>
        <p:spPr>
          <a:xfrm>
            <a:off x="371314" y="2113765"/>
            <a:ext cx="5211027" cy="1084912"/>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3300" dirty="0">
                <a:solidFill>
                  <a:srgbClr val="1A1A1A"/>
                </a:solidFill>
                <a:latin typeface="Arial Nova" panose="020F0502020204030204" pitchFamily="34" charset="0"/>
                <a:ea typeface="Calibri" pitchFamily="34" charset="-122"/>
                <a:cs typeface="Arial" panose="020B0604020202020204" pitchFamily="34" charset="0"/>
              </a:rPr>
              <a:t>Secure File Storage &amp; Sharing</a:t>
            </a:r>
            <a:endParaRPr lang="en-GB" sz="3300" b="1" dirty="0">
              <a:latin typeface="Arial Nova" panose="020F0502020204030204" pitchFamily="34" charset="0"/>
            </a:endParaRPr>
          </a:p>
        </p:txBody>
      </p:sp>
    </p:spTree>
    <p:extLst>
      <p:ext uri="{BB962C8B-B14F-4D97-AF65-F5344CB8AC3E}">
        <p14:creationId xmlns:p14="http://schemas.microsoft.com/office/powerpoint/2010/main" val="1949955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61210"/>
            <a:ext cx="8321040" cy="777240"/>
          </a:xfrm>
          <a:prstGeom prst="rect">
            <a:avLst/>
          </a:prstGeom>
          <a:noFill/>
          <a:ln/>
        </p:spPr>
        <p:txBody>
          <a:bodyPr wrap="square" lIns="0" tIns="0" rIns="0" bIns="0" rtlCol="0" anchor="b"/>
          <a:lstStyle/>
          <a:p>
            <a:r>
              <a:rPr lang="en-US" sz="2800" dirty="0">
                <a:solidFill>
                  <a:srgbClr val="1A1A1A"/>
                </a:solidFill>
                <a:latin typeface="Arial" panose="020B0604020202020204" pitchFamily="34" charset="0"/>
                <a:ea typeface="Calibri" pitchFamily="34" charset="-122"/>
                <a:cs typeface="Arial" panose="020B0604020202020204" pitchFamily="34" charset="0"/>
              </a:rPr>
              <a:t>Task 2: Secure File Storage &amp; Sharing</a:t>
            </a:r>
            <a:endParaRPr lang="en-US" sz="2800" dirty="0">
              <a:latin typeface="Arial" panose="020B0604020202020204" pitchFamily="34" charset="0"/>
              <a:cs typeface="Arial" panose="020B0604020202020204" pitchFamily="34" charset="0"/>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sz="12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sz="1200"/>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endParaRPr lang="en-US" sz="1200" dirty="0"/>
          </a:p>
        </p:txBody>
      </p:sp>
      <p:sp>
        <p:nvSpPr>
          <p:cNvPr id="10" name="Shape 1">
            <a:extLst>
              <a:ext uri="{FF2B5EF4-FFF2-40B4-BE49-F238E27FC236}">
                <a16:creationId xmlns:a16="http://schemas.microsoft.com/office/drawing/2014/main" id="{7C052DAD-7D62-74D5-216A-5ECCF02AF056}"/>
              </a:ext>
            </a:extLst>
          </p:cNvPr>
          <p:cNvSpPr/>
          <p:nvPr/>
        </p:nvSpPr>
        <p:spPr>
          <a:xfrm>
            <a:off x="457200" y="905256"/>
            <a:ext cx="8321040" cy="0"/>
          </a:xfrm>
          <a:prstGeom prst="line">
            <a:avLst/>
          </a:prstGeom>
          <a:noFill/>
          <a:ln w="19050">
            <a:solidFill>
              <a:srgbClr val="1A1A1A"/>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200"/>
          </a:p>
        </p:txBody>
      </p:sp>
      <p:sp>
        <p:nvSpPr>
          <p:cNvPr id="11" name="Text 2">
            <a:extLst>
              <a:ext uri="{FF2B5EF4-FFF2-40B4-BE49-F238E27FC236}">
                <a16:creationId xmlns:a16="http://schemas.microsoft.com/office/drawing/2014/main" id="{070D21EE-95B2-EA22-6EBD-E56FE8C2078B}"/>
              </a:ext>
            </a:extLst>
          </p:cNvPr>
          <p:cNvSpPr/>
          <p:nvPr/>
        </p:nvSpPr>
        <p:spPr>
          <a:xfrm>
            <a:off x="457200" y="931509"/>
            <a:ext cx="8321040"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i="1" dirty="0">
                <a:solidFill>
                  <a:srgbClr val="555555"/>
                </a:solidFill>
                <a:latin typeface="Arial" panose="020B0604020202020204" pitchFamily="34" charset="0"/>
                <a:ea typeface="Calibri" pitchFamily="34" charset="-122"/>
                <a:cs typeface="Arial" panose="020B0604020202020204" pitchFamily="34" charset="0"/>
              </a:rPr>
              <a:t>Recommended Tool:  OneDrive          Presenter: Nana Ama Anderson  |  Student ID:2545543</a:t>
            </a:r>
            <a:endParaRPr lang="en-US" sz="1400" dirty="0">
              <a:latin typeface="Arial" panose="020B0604020202020204" pitchFamily="34" charset="0"/>
              <a:cs typeface="Arial" panose="020B0604020202020204" pitchFamily="34" charset="0"/>
            </a:endParaRPr>
          </a:p>
        </p:txBody>
      </p:sp>
      <p:sp>
        <p:nvSpPr>
          <p:cNvPr id="12" name="Shape 3">
            <a:extLst>
              <a:ext uri="{FF2B5EF4-FFF2-40B4-BE49-F238E27FC236}">
                <a16:creationId xmlns:a16="http://schemas.microsoft.com/office/drawing/2014/main" id="{5C2160E9-F5F9-42C0-3AB1-F694C2198975}"/>
              </a:ext>
            </a:extLst>
          </p:cNvPr>
          <p:cNvSpPr/>
          <p:nvPr/>
        </p:nvSpPr>
        <p:spPr>
          <a:xfrm>
            <a:off x="457200" y="1271016"/>
            <a:ext cx="8321040" cy="0"/>
          </a:xfrm>
          <a:prstGeom prst="line">
            <a:avLst/>
          </a:prstGeom>
          <a:noFill/>
          <a:ln w="6350">
            <a:solidFill>
              <a:srgbClr val="CCCCC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200"/>
          </a:p>
        </p:txBody>
      </p:sp>
      <p:sp>
        <p:nvSpPr>
          <p:cNvPr id="14" name="Text 6">
            <a:extLst>
              <a:ext uri="{FF2B5EF4-FFF2-40B4-BE49-F238E27FC236}">
                <a16:creationId xmlns:a16="http://schemas.microsoft.com/office/drawing/2014/main" id="{F059FADE-3548-7BDC-7442-B5295B3295DB}"/>
              </a:ext>
            </a:extLst>
          </p:cNvPr>
          <p:cNvSpPr/>
          <p:nvPr/>
        </p:nvSpPr>
        <p:spPr>
          <a:xfrm>
            <a:off x="548640" y="4572000"/>
            <a:ext cx="813816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i="1" dirty="0">
                <a:solidFill>
                  <a:srgbClr val="555555"/>
                </a:solidFill>
                <a:latin typeface="Calibri" pitchFamily="34" charset="0"/>
                <a:ea typeface="Calibri" pitchFamily="34" charset="-122"/>
                <a:cs typeface="Calibri" pitchFamily="34" charset="-120"/>
              </a:rPr>
              <a:t>.</a:t>
            </a:r>
            <a:endParaRPr lang="en-US" sz="1200" dirty="0"/>
          </a:p>
        </p:txBody>
      </p:sp>
      <p:sp>
        <p:nvSpPr>
          <p:cNvPr id="4" name="Text 4">
            <a:extLst>
              <a:ext uri="{FF2B5EF4-FFF2-40B4-BE49-F238E27FC236}">
                <a16:creationId xmlns:a16="http://schemas.microsoft.com/office/drawing/2014/main" id="{07295B26-0B84-5297-3CAB-96C6870B457F}"/>
              </a:ext>
            </a:extLst>
          </p:cNvPr>
          <p:cNvSpPr/>
          <p:nvPr/>
        </p:nvSpPr>
        <p:spPr>
          <a:xfrm>
            <a:off x="365760" y="1246382"/>
            <a:ext cx="8625840" cy="3835908"/>
          </a:xfrm>
          <a:prstGeom prst="rect">
            <a:avLst/>
          </a:prstGeom>
          <a:noFill/>
          <a:ln/>
        </p:spPr>
        <p:txBody>
          <a:bodyPr wrap="square" lIns="0" tIns="0" rIns="0" bIns="0" rtlCol="0" anchor="t"/>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buSzPct val="100000"/>
            </a:pPr>
            <a:r>
              <a:rPr lang="en-US" sz="1300" b="1" dirty="0">
                <a:latin typeface="Calibri" pitchFamily="34" charset="0"/>
                <a:ea typeface="Calibri" pitchFamily="34" charset="-122"/>
                <a:cs typeface="Calibri" pitchFamily="34" charset="-120"/>
              </a:rPr>
              <a:t>    </a:t>
            </a:r>
          </a:p>
          <a:p>
            <a:pPr>
              <a:buSzPct val="100000"/>
            </a:pPr>
            <a:r>
              <a:rPr lang="en-US" sz="1300" b="1" dirty="0">
                <a:latin typeface="Arial" panose="020B0604020202020204" pitchFamily="34" charset="0"/>
                <a:ea typeface="Calibri" pitchFamily="34" charset="-122"/>
                <a:cs typeface="Arial" panose="020B0604020202020204" pitchFamily="34" charset="0"/>
              </a:rPr>
              <a:t>TASK INVOLVE AT RIVERDALE</a:t>
            </a:r>
          </a:p>
          <a:p>
            <a:pPr>
              <a:buSzPct val="100000"/>
            </a:pPr>
            <a:r>
              <a:rPr lang="en-US" sz="1300" dirty="0">
                <a:latin typeface="Arial" panose="020B0604020202020204" pitchFamily="34" charset="0"/>
                <a:ea typeface="Calibri" pitchFamily="34" charset="-122"/>
                <a:cs typeface="Arial" panose="020B0604020202020204" pitchFamily="34" charset="0"/>
              </a:rPr>
              <a:t>  1.Riverdale nursing home stores and shares important documents such as care plans, medication records, staff policies, meeting notes, and training documents. Staff work in different shifts, so they need secure access to information at anytime. (Microsoft, 2024)  </a:t>
            </a:r>
          </a:p>
          <a:p>
            <a:pPr>
              <a:buSzPct val="100000"/>
            </a:pPr>
            <a:r>
              <a:rPr lang="en-US" sz="1300" dirty="0">
                <a:latin typeface="Arial" panose="020B0604020202020204" pitchFamily="34" charset="0"/>
                <a:ea typeface="Calibri" pitchFamily="34" charset="-122"/>
                <a:cs typeface="Arial" panose="020B0604020202020204" pitchFamily="34" charset="0"/>
              </a:rPr>
              <a:t>  2.Using paper files or saving documents on different computers can cause lost information , duplication, and communication problems.</a:t>
            </a:r>
          </a:p>
          <a:p>
            <a:pPr>
              <a:buSzPct val="100000"/>
            </a:pPr>
            <a:endParaRPr lang="en-US" sz="1300" dirty="0">
              <a:latin typeface="Arial" panose="020B0604020202020204" pitchFamily="34" charset="0"/>
              <a:cs typeface="Arial" panose="020B0604020202020204" pitchFamily="34" charset="0"/>
            </a:endParaRPr>
          </a:p>
          <a:p>
            <a:pPr>
              <a:buSzPct val="100000"/>
            </a:pPr>
            <a:r>
              <a:rPr lang="en-US" sz="1300" b="1" dirty="0">
                <a:latin typeface="Arial" panose="020B0604020202020204" pitchFamily="34" charset="0"/>
                <a:ea typeface="Calibri" pitchFamily="34" charset="-122"/>
                <a:cs typeface="Arial" panose="020B0604020202020204" pitchFamily="34" charset="0"/>
              </a:rPr>
              <a:t> REASONS WHY ONEDRIVE IS A SUITABLE TOOL</a:t>
            </a:r>
          </a:p>
          <a:p>
            <a:pPr>
              <a:buSzPct val="100000"/>
            </a:pPr>
            <a:r>
              <a:rPr lang="en-US" sz="1300" dirty="0">
                <a:latin typeface="Arial" panose="020B0604020202020204" pitchFamily="34" charset="0"/>
                <a:ea typeface="Calibri" pitchFamily="34" charset="-122"/>
                <a:cs typeface="Arial" panose="020B0604020202020204" pitchFamily="34" charset="0"/>
              </a:rPr>
              <a:t>   1.Files are stored safely online.</a:t>
            </a:r>
          </a:p>
          <a:p>
            <a:pPr>
              <a:buSzPct val="100000"/>
            </a:pPr>
            <a:r>
              <a:rPr lang="en-US" sz="1300" dirty="0">
                <a:latin typeface="Arial" panose="020B0604020202020204" pitchFamily="34" charset="0"/>
                <a:ea typeface="Calibri" pitchFamily="34" charset="-122"/>
                <a:cs typeface="Arial" panose="020B0604020202020204" pitchFamily="34" charset="0"/>
              </a:rPr>
              <a:t>   2.Staff can access documents from different devices.</a:t>
            </a:r>
          </a:p>
          <a:p>
            <a:pPr>
              <a:buSzPct val="100000"/>
            </a:pPr>
            <a:r>
              <a:rPr lang="en-US" sz="1300" dirty="0">
                <a:latin typeface="Arial" panose="020B0604020202020204" pitchFamily="34" charset="0"/>
                <a:ea typeface="Calibri" pitchFamily="34" charset="-122"/>
                <a:cs typeface="Arial" panose="020B0604020202020204" pitchFamily="34" charset="0"/>
              </a:rPr>
              <a:t>   3.Files can be shared securely with colleagues.</a:t>
            </a:r>
          </a:p>
          <a:p>
            <a:pPr>
              <a:buSzPct val="100000"/>
            </a:pPr>
            <a:r>
              <a:rPr lang="en-US" sz="1300" dirty="0">
                <a:latin typeface="Arial" panose="020B0604020202020204" pitchFamily="34" charset="0"/>
                <a:ea typeface="Calibri" pitchFamily="34" charset="-122"/>
                <a:cs typeface="Arial" panose="020B0604020202020204" pitchFamily="34" charset="0"/>
              </a:rPr>
              <a:t>   </a:t>
            </a:r>
          </a:p>
          <a:p>
            <a:pPr>
              <a:buSzPct val="100000"/>
            </a:pPr>
            <a:r>
              <a:rPr lang="en-US" sz="1300" dirty="0">
                <a:latin typeface="Arial" panose="020B0604020202020204" pitchFamily="34" charset="0"/>
                <a:ea typeface="Calibri" pitchFamily="34" charset="-122"/>
                <a:cs typeface="Arial" panose="020B0604020202020204" pitchFamily="34" charset="0"/>
              </a:rPr>
              <a:t>  </a:t>
            </a:r>
            <a:r>
              <a:rPr lang="en-US" sz="1300" b="1" dirty="0">
                <a:latin typeface="Arial" panose="020B0604020202020204" pitchFamily="34" charset="0"/>
                <a:cs typeface="Arial" panose="020B0604020202020204" pitchFamily="34" charset="0"/>
              </a:rPr>
              <a:t>HOW ONEDRIVE IMPROVES EFFICIENCY</a:t>
            </a:r>
          </a:p>
          <a:p>
            <a:pPr>
              <a:buSzPct val="100000"/>
            </a:pPr>
            <a:r>
              <a:rPr lang="en-US" sz="1300" b="1" dirty="0">
                <a:latin typeface="Arial" panose="020B0604020202020204" pitchFamily="34" charset="0"/>
                <a:cs typeface="Arial" panose="020B0604020202020204" pitchFamily="34" charset="0"/>
              </a:rPr>
              <a:t>   </a:t>
            </a:r>
            <a:r>
              <a:rPr lang="en-US" sz="1300" dirty="0">
                <a:latin typeface="Arial" panose="020B0604020202020204" pitchFamily="34" charset="0"/>
                <a:cs typeface="Arial" panose="020B0604020202020204" pitchFamily="34" charset="0"/>
              </a:rPr>
              <a:t>1.Shared Care Documents( nurses and carers can access the latest care plans without searching through paper files).</a:t>
            </a:r>
          </a:p>
          <a:p>
            <a:pPr>
              <a:buSzPct val="100000"/>
            </a:pPr>
            <a:r>
              <a:rPr lang="en-US" sz="1300" dirty="0">
                <a:latin typeface="Arial" panose="020B0604020202020204" pitchFamily="34" charset="0"/>
                <a:cs typeface="Arial" panose="020B0604020202020204" pitchFamily="34" charset="0"/>
              </a:rPr>
              <a:t>    2.Policies and procedures( management can upload updated policies, ensuring all staff access the newest version). (Microsoft, 2025) </a:t>
            </a:r>
          </a:p>
          <a:p>
            <a:pPr>
              <a:buSzPct val="100000"/>
            </a:pPr>
            <a:endParaRPr lang="en-US" sz="1300" dirty="0"/>
          </a:p>
        </p:txBody>
      </p:sp>
    </p:spTree>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534924"/>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745551"/>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380737" y="865252"/>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03781" y="1197476"/>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850004"/>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639540" y="1197476"/>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Shape 1">
            <a:extLst>
              <a:ext uri="{FF2B5EF4-FFF2-40B4-BE49-F238E27FC236}">
                <a16:creationId xmlns:a16="http://schemas.microsoft.com/office/drawing/2014/main" id="{8116EA1D-4A0A-B999-E32B-3F82B38755AC}"/>
              </a:ext>
            </a:extLst>
          </p:cNvPr>
          <p:cNvSpPr/>
          <p:nvPr/>
        </p:nvSpPr>
        <p:spPr>
          <a:xfrm>
            <a:off x="258554" y="876484"/>
            <a:ext cx="8321040" cy="0"/>
          </a:xfrm>
          <a:prstGeom prst="line">
            <a:avLst/>
          </a:prstGeom>
          <a:noFill/>
          <a:ln w="19050">
            <a:solidFill>
              <a:srgbClr val="1A1A1A"/>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Shape 3">
            <a:extLst>
              <a:ext uri="{FF2B5EF4-FFF2-40B4-BE49-F238E27FC236}">
                <a16:creationId xmlns:a16="http://schemas.microsoft.com/office/drawing/2014/main" id="{2744F5D0-8C1B-77FA-C62C-832BEF7832C6}"/>
              </a:ext>
            </a:extLst>
          </p:cNvPr>
          <p:cNvSpPr/>
          <p:nvPr/>
        </p:nvSpPr>
        <p:spPr>
          <a:xfrm>
            <a:off x="272242" y="1561338"/>
            <a:ext cx="3931920" cy="0"/>
          </a:xfrm>
          <a:prstGeom prst="line">
            <a:avLst/>
          </a:prstGeom>
          <a:noFill/>
          <a:ln w="12700">
            <a:solidFill>
              <a:srgbClr val="1A1A1A"/>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Text 4">
            <a:extLst>
              <a:ext uri="{FF2B5EF4-FFF2-40B4-BE49-F238E27FC236}">
                <a16:creationId xmlns:a16="http://schemas.microsoft.com/office/drawing/2014/main" id="{4A8828D2-F51E-711B-592D-BBB7C3FB6EE0}"/>
              </a:ext>
            </a:extLst>
          </p:cNvPr>
          <p:cNvSpPr/>
          <p:nvPr/>
        </p:nvSpPr>
        <p:spPr>
          <a:xfrm>
            <a:off x="115317" y="1298618"/>
            <a:ext cx="4400357" cy="3344405"/>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AutoNum type="arabicPeriod"/>
            </a:pPr>
            <a:r>
              <a:rPr lang="en-US" sz="1600" b="1" dirty="0">
                <a:latin typeface="Arial" panose="020B0604020202020204" pitchFamily="34" charset="0"/>
                <a:cs typeface="Arial" panose="020B0604020202020204" pitchFamily="34" charset="0"/>
              </a:rPr>
              <a:t>Accessibility: </a:t>
            </a:r>
            <a:r>
              <a:rPr lang="en-US" sz="1600" dirty="0">
                <a:latin typeface="Arial" panose="020B0604020202020204" pitchFamily="34" charset="0"/>
                <a:cs typeface="Arial" panose="020B0604020202020204" pitchFamily="34" charset="0"/>
              </a:rPr>
              <a:t>Staffs can access files from different locations.</a:t>
            </a:r>
          </a:p>
          <a:p>
            <a:pPr marL="342900" indent="-342900">
              <a:buSzPct val="100000"/>
              <a:buAutoNum type="arabicPeriod"/>
            </a:pPr>
            <a:endParaRPr lang="en-US" sz="1600"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Collaboration: </a:t>
            </a:r>
            <a:r>
              <a:rPr lang="en-US" sz="1600" dirty="0">
                <a:latin typeface="Arial" panose="020B0604020202020204" pitchFamily="34" charset="0"/>
                <a:cs typeface="Arial" panose="020B0604020202020204" pitchFamily="34" charset="0"/>
              </a:rPr>
              <a:t>Multiple staff can view and share documents.</a:t>
            </a:r>
          </a:p>
          <a:p>
            <a:pPr marL="342900" indent="-342900">
              <a:buSzPct val="100000"/>
              <a:buAutoNum type="arabicPeriod"/>
            </a:pPr>
            <a:endParaRPr lang="en-US" sz="1600"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Security: </a:t>
            </a:r>
            <a:r>
              <a:rPr lang="en-US" sz="1600" dirty="0">
                <a:latin typeface="Arial" panose="020B0604020202020204" pitchFamily="34" charset="0"/>
                <a:cs typeface="Arial" panose="020B0604020202020204" pitchFamily="34" charset="0"/>
              </a:rPr>
              <a:t>Files are password protected and encrypted.</a:t>
            </a:r>
          </a:p>
          <a:p>
            <a:pPr marL="342900" indent="-342900">
              <a:buSzPct val="100000"/>
              <a:buAutoNum type="arabicPeriod"/>
            </a:pPr>
            <a:endParaRPr lang="en-US" sz="1600"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Automatic Backup: </a:t>
            </a:r>
            <a:r>
              <a:rPr lang="en-US" sz="1600" dirty="0">
                <a:latin typeface="Arial" panose="020B0604020202020204" pitchFamily="34" charset="0"/>
                <a:cs typeface="Arial" panose="020B0604020202020204" pitchFamily="34" charset="0"/>
              </a:rPr>
              <a:t>Reduces the risk of losing documents.</a:t>
            </a:r>
          </a:p>
          <a:p>
            <a:pPr marL="342900" indent="-342900">
              <a:buSzPct val="100000"/>
              <a:buAutoNum type="arabicPeriod"/>
            </a:pPr>
            <a:endParaRPr lang="en-US" sz="1600"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Cost-effective:</a:t>
            </a:r>
            <a:r>
              <a:rPr lang="en-US" sz="1600" dirty="0">
                <a:latin typeface="Arial" panose="020B0604020202020204" pitchFamily="34" charset="0"/>
                <a:cs typeface="Arial" panose="020B0604020202020204" pitchFamily="34" charset="0"/>
              </a:rPr>
              <a:t> Included within Microsoft 365</a:t>
            </a:r>
            <a:endParaRPr lang="en-US" sz="1600" b="1" dirty="0">
              <a:latin typeface="Arial" panose="020B0604020202020204" pitchFamily="34" charset="0"/>
              <a:cs typeface="Arial" panose="020B0604020202020204" pitchFamily="34" charset="0"/>
            </a:endParaRPr>
          </a:p>
        </p:txBody>
      </p:sp>
      <p:sp>
        <p:nvSpPr>
          <p:cNvPr id="16" name="Shape 5">
            <a:extLst>
              <a:ext uri="{FF2B5EF4-FFF2-40B4-BE49-F238E27FC236}">
                <a16:creationId xmlns:a16="http://schemas.microsoft.com/office/drawing/2014/main" id="{48008051-0607-D49C-B986-71E80FD8E029}"/>
              </a:ext>
            </a:extLst>
          </p:cNvPr>
          <p:cNvSpPr/>
          <p:nvPr/>
        </p:nvSpPr>
        <p:spPr>
          <a:xfrm>
            <a:off x="4432762" y="1213866"/>
            <a:ext cx="0" cy="3611880"/>
          </a:xfrm>
          <a:prstGeom prst="line">
            <a:avLst/>
          </a:prstGeom>
          <a:noFill/>
          <a:ln w="12700">
            <a:solidFill>
              <a:srgbClr val="CCCCC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Shape 7">
            <a:extLst>
              <a:ext uri="{FF2B5EF4-FFF2-40B4-BE49-F238E27FC236}">
                <a16:creationId xmlns:a16="http://schemas.microsoft.com/office/drawing/2014/main" id="{D044DADA-54BE-CAB3-C5BD-CC710BD957C8}"/>
              </a:ext>
            </a:extLst>
          </p:cNvPr>
          <p:cNvSpPr/>
          <p:nvPr/>
        </p:nvSpPr>
        <p:spPr>
          <a:xfrm>
            <a:off x="4569922" y="1561338"/>
            <a:ext cx="4023360" cy="0"/>
          </a:xfrm>
          <a:prstGeom prst="line">
            <a:avLst/>
          </a:prstGeom>
          <a:noFill/>
          <a:ln w="12700">
            <a:solidFill>
              <a:srgbClr val="1A1A1A"/>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9" name="Text 8">
            <a:extLst>
              <a:ext uri="{FF2B5EF4-FFF2-40B4-BE49-F238E27FC236}">
                <a16:creationId xmlns:a16="http://schemas.microsoft.com/office/drawing/2014/main" id="{2E3A16CD-6CC9-5D91-CBB6-31E22E92006C}"/>
              </a:ext>
            </a:extLst>
          </p:cNvPr>
          <p:cNvSpPr/>
          <p:nvPr/>
        </p:nvSpPr>
        <p:spPr>
          <a:xfrm>
            <a:off x="4463505" y="1251978"/>
            <a:ext cx="4661339" cy="3733458"/>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AutoNum type="arabicPeriod"/>
            </a:pPr>
            <a:r>
              <a:rPr lang="en-US" sz="1600" b="1" dirty="0">
                <a:latin typeface="Arial" panose="020B0604020202020204" pitchFamily="34" charset="0"/>
                <a:cs typeface="Arial" panose="020B0604020202020204" pitchFamily="34" charset="0"/>
              </a:rPr>
              <a:t>Internet dependency: </a:t>
            </a:r>
            <a:r>
              <a:rPr lang="en-US" sz="1600" dirty="0">
                <a:latin typeface="Arial" panose="020B0604020202020204" pitchFamily="34" charset="0"/>
                <a:cs typeface="Arial" panose="020B0604020202020204" pitchFamily="34" charset="0"/>
              </a:rPr>
              <a:t>Internet problems may affect access to files.</a:t>
            </a:r>
          </a:p>
          <a:p>
            <a:pPr marL="342900" indent="-342900">
              <a:buSzPct val="100000"/>
              <a:buAutoNum type="arabicPeriod"/>
            </a:pPr>
            <a:endParaRPr lang="en-US" sz="1600"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Staff training: </a:t>
            </a:r>
            <a:r>
              <a:rPr lang="en-US" sz="1600" dirty="0">
                <a:latin typeface="Arial" panose="020B0604020202020204" pitchFamily="34" charset="0"/>
                <a:cs typeface="Arial" panose="020B0604020202020204" pitchFamily="34" charset="0"/>
              </a:rPr>
              <a:t>Staff may require training to use OneDrive effectively.</a:t>
            </a:r>
          </a:p>
          <a:p>
            <a:pPr marL="342900" indent="-342900">
              <a:buSzPct val="100000"/>
              <a:buAutoNum type="arabicPeriod"/>
            </a:pPr>
            <a:endParaRPr lang="en-US" sz="1600"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Data security concerns: </a:t>
            </a:r>
            <a:r>
              <a:rPr lang="en-US" sz="1600" dirty="0">
                <a:latin typeface="Arial" panose="020B0604020202020204" pitchFamily="34" charset="0"/>
                <a:cs typeface="Arial" panose="020B0604020202020204" pitchFamily="34" charset="0"/>
              </a:rPr>
              <a:t>Incorrect sharing settings may risk confidential information.</a:t>
            </a:r>
          </a:p>
          <a:p>
            <a:pPr marL="342900" indent="-342900">
              <a:buSzPct val="100000"/>
              <a:buAutoNum type="arabicPeriod"/>
            </a:pPr>
            <a:endParaRPr lang="en-US" sz="1600"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Licensing cost:</a:t>
            </a:r>
            <a:r>
              <a:rPr lang="en-US" sz="1600" dirty="0">
                <a:latin typeface="Arial" panose="020B0604020202020204" pitchFamily="34" charset="0"/>
                <a:cs typeface="Arial" panose="020B0604020202020204" pitchFamily="34" charset="0"/>
              </a:rPr>
              <a:t> Organizations need Microsoft 365 subscriptions.</a:t>
            </a:r>
          </a:p>
          <a:p>
            <a:pPr marL="342900" indent="-342900">
              <a:buSzPct val="100000"/>
              <a:buAutoNum type="arabicPeriod"/>
            </a:pPr>
            <a:endParaRPr lang="en-US" sz="1600" b="1" dirty="0">
              <a:latin typeface="Arial" panose="020B0604020202020204" pitchFamily="34" charset="0"/>
              <a:cs typeface="Arial" panose="020B0604020202020204" pitchFamily="34" charset="0"/>
            </a:endParaRPr>
          </a:p>
          <a:p>
            <a:pPr marL="342900" indent="-342900">
              <a:buSzPct val="100000"/>
              <a:buAutoNum type="arabicPeriod"/>
            </a:pPr>
            <a:r>
              <a:rPr lang="en-US" sz="1600" b="1" dirty="0">
                <a:latin typeface="Arial" panose="020B0604020202020204" pitchFamily="34" charset="0"/>
                <a:cs typeface="Arial" panose="020B0604020202020204" pitchFamily="34" charset="0"/>
              </a:rPr>
              <a:t>Technical problems: </a:t>
            </a:r>
            <a:r>
              <a:rPr lang="en-US" sz="1600" dirty="0">
                <a:latin typeface="Arial" panose="020B0604020202020204" pitchFamily="34" charset="0"/>
                <a:cs typeface="Arial" panose="020B0604020202020204" pitchFamily="34" charset="0"/>
              </a:rPr>
              <a:t>System outages or technical issues may temporarily affect access (</a:t>
            </a:r>
            <a:r>
              <a:rPr lang="en-GB" sz="1000" dirty="0">
                <a:latin typeface="Arial" panose="020B0604020202020204" pitchFamily="34" charset="0"/>
                <a:cs typeface="Arial" panose="020B0604020202020204" pitchFamily="34" charset="0"/>
              </a:rPr>
              <a:t>S </a:t>
            </a:r>
            <a:r>
              <a:rPr lang="en-GB" sz="1000" dirty="0" err="1">
                <a:latin typeface="Arial" panose="020B0604020202020204" pitchFamily="34" charset="0"/>
                <a:cs typeface="Arial" panose="020B0604020202020204" pitchFamily="34" charset="0"/>
              </a:rPr>
              <a:t>Kranjac</a:t>
            </a:r>
            <a:r>
              <a:rPr lang="en-GB" sz="1000" dirty="0">
                <a:latin typeface="Arial" panose="020B0604020202020204" pitchFamily="34" charset="0"/>
                <a:cs typeface="Arial" panose="020B0604020202020204" pitchFamily="34" charset="0"/>
              </a:rPr>
              <a:t>, O </a:t>
            </a:r>
            <a:r>
              <a:rPr lang="en-GB" sz="1000" dirty="0" err="1">
                <a:latin typeface="Arial" panose="020B0604020202020204" pitchFamily="34" charset="0"/>
                <a:cs typeface="Arial" panose="020B0604020202020204" pitchFamily="34" charset="0"/>
              </a:rPr>
              <a:t>Kudović</a:t>
            </a:r>
            <a:r>
              <a:rPr lang="en-GB" sz="1000" dirty="0">
                <a:latin typeface="Arial" panose="020B0604020202020204" pitchFamily="34" charset="0"/>
                <a:cs typeface="Arial" panose="020B0604020202020204" pitchFamily="34" charset="0"/>
              </a:rPr>
              <a:t>,</a:t>
            </a:r>
            <a:r>
              <a:rPr lang="en-GB" sz="1000" dirty="0"/>
              <a:t> 2024)</a:t>
            </a:r>
            <a:endParaRPr lang="en-US" sz="1000"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DC14C8B-E9CC-8F74-D8B9-0CFC5E15DF3D}"/>
              </a:ext>
            </a:extLst>
          </p:cNvPr>
          <p:cNvSpPr txBox="1"/>
          <p:nvPr/>
        </p:nvSpPr>
        <p:spPr>
          <a:xfrm>
            <a:off x="2826506" y="4919302"/>
            <a:ext cx="3626068" cy="25391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050" dirty="0"/>
              <a:t>Northeastern University. (2025, December 1)</a:t>
            </a:r>
          </a:p>
        </p:txBody>
      </p:sp>
    </p:spTree>
    <p:extLst>
      <p:ext uri="{BB962C8B-B14F-4D97-AF65-F5344CB8AC3E}">
        <p14:creationId xmlns:p14="http://schemas.microsoft.com/office/powerpoint/2010/main" val="391925210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6CB05-1005-5901-D541-A56047B893C7}"/>
            </a:ext>
          </a:extLst>
        </p:cNvPr>
        <p:cNvGrpSpPr/>
        <p:nvPr/>
      </p:nvGrpSpPr>
      <p:grpSpPr>
        <a:xfrm>
          <a:off x="0" y="0"/>
          <a:ext cx="0" cy="0"/>
          <a:chOff x="0" y="0"/>
          <a:chExt cx="0" cy="0"/>
        </a:xfrm>
      </p:grpSpPr>
      <p:pic>
        <p:nvPicPr>
          <p:cNvPr id="5" name="Graphic 38" descr="Teacher">
            <a:extLst>
              <a:ext uri="{FF2B5EF4-FFF2-40B4-BE49-F238E27FC236}">
                <a16:creationId xmlns:a16="http://schemas.microsoft.com/office/drawing/2014/main" id="{ED96A4E7-DE2B-15CA-51DF-365C8577ABC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06096" y="572437"/>
            <a:ext cx="2865827" cy="2865827"/>
          </a:xfrm>
          <a:prstGeom prst="rect">
            <a:avLst/>
          </a:prstGeom>
          <a:ln>
            <a:noFill/>
          </a:ln>
        </p:spPr>
      </p:pic>
      <p:sp>
        <p:nvSpPr>
          <p:cNvPr id="6" name="TextBox 5">
            <a:extLst>
              <a:ext uri="{FF2B5EF4-FFF2-40B4-BE49-F238E27FC236}">
                <a16:creationId xmlns:a16="http://schemas.microsoft.com/office/drawing/2014/main" id="{918CB5DC-8E91-76A2-2D4B-287C8828E876}"/>
              </a:ext>
            </a:extLst>
          </p:cNvPr>
          <p:cNvSpPr txBox="1"/>
          <p:nvPr/>
        </p:nvSpPr>
        <p:spPr>
          <a:xfrm>
            <a:off x="124614" y="3584266"/>
            <a:ext cx="1920469" cy="500137"/>
          </a:xfrm>
          <a:prstGeom prst="rect">
            <a:avLst/>
          </a:prstGeom>
          <a:solidFill>
            <a:schemeClr val="bg1"/>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400" dirty="0">
                <a:latin typeface="Arial" panose="020B0604020202020204" pitchFamily="34" charset="0"/>
                <a:cs typeface="Arial" panose="020B0604020202020204" pitchFamily="34" charset="0"/>
              </a:rPr>
              <a:t>Patricia Tandazo 2545058</a:t>
            </a:r>
          </a:p>
        </p:txBody>
      </p:sp>
      <p:sp>
        <p:nvSpPr>
          <p:cNvPr id="9" name="TextBox 8">
            <a:extLst>
              <a:ext uri="{FF2B5EF4-FFF2-40B4-BE49-F238E27FC236}">
                <a16:creationId xmlns:a16="http://schemas.microsoft.com/office/drawing/2014/main" id="{DC26EC7D-5265-D16F-FC64-D094E07D565F}"/>
              </a:ext>
            </a:extLst>
          </p:cNvPr>
          <p:cNvSpPr txBox="1"/>
          <p:nvPr/>
        </p:nvSpPr>
        <p:spPr>
          <a:xfrm>
            <a:off x="371314" y="2113765"/>
            <a:ext cx="5211027" cy="561692"/>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3200" dirty="0">
                <a:solidFill>
                  <a:srgbClr val="1A1A1A"/>
                </a:solidFill>
                <a:latin typeface="Arial" panose="020B0604020202020204" pitchFamily="34" charset="0"/>
                <a:ea typeface="Calibri" pitchFamily="34" charset="-122"/>
                <a:cs typeface="Arial" panose="020B0604020202020204" pitchFamily="34" charset="0"/>
              </a:rPr>
              <a:t>Care Documentation</a:t>
            </a:r>
            <a:endParaRPr lang="en-GB" sz="3300" b="1" dirty="0">
              <a:latin typeface="Arial Nova" panose="020F0502020204030204" pitchFamily="34" charset="0"/>
            </a:endParaRPr>
          </a:p>
        </p:txBody>
      </p:sp>
    </p:spTree>
    <p:extLst>
      <p:ext uri="{BB962C8B-B14F-4D97-AF65-F5344CB8AC3E}">
        <p14:creationId xmlns:p14="http://schemas.microsoft.com/office/powerpoint/2010/main" val="3187661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Arial" panose="020B0604020202020204" pitchFamily="34" charset="0"/>
                <a:ea typeface="Calibri" pitchFamily="34" charset="-122"/>
                <a:cs typeface="Arial" panose="020B0604020202020204" pitchFamily="34" charset="0"/>
              </a:rPr>
              <a:t>Task 3: Care Documentation</a:t>
            </a:r>
            <a:endParaRPr lang="en-US" sz="3600" dirty="0">
              <a:latin typeface="Arial" panose="020B0604020202020204" pitchFamily="34" charset="0"/>
              <a:cs typeface="Arial" panose="020B0604020202020204" pitchFamily="34" charset="0"/>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latin typeface="Arial" panose="020B0604020202020204" pitchFamily="34" charset="0"/>
              <a:cs typeface="Arial" panose="020B0604020202020204" pitchFamily="34" charset="0"/>
            </a:endParaRPr>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dirty="0">
                <a:solidFill>
                  <a:srgbClr val="555555"/>
                </a:solidFill>
                <a:latin typeface="Arial" panose="020B0604020202020204" pitchFamily="34" charset="0"/>
                <a:ea typeface="Calibri" pitchFamily="34" charset="-122"/>
                <a:cs typeface="Arial" panose="020B0604020202020204" pitchFamily="34" charset="0"/>
              </a:rPr>
              <a:t>Recommended Tool:  Microsoft Word          Presenter: Patricia Tandazo  |  Student 2545058</a:t>
            </a:r>
            <a:endParaRPr lang="en-US" sz="1300" dirty="0">
              <a:latin typeface="Arial" panose="020B0604020202020204" pitchFamily="34" charset="0"/>
              <a:cs typeface="Arial" panose="020B0604020202020204" pitchFamily="34" charset="0"/>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sp>
        <p:nvSpPr>
          <p:cNvPr id="8" name="Text 3">
            <a:extLst>
              <a:ext uri="{FF2B5EF4-FFF2-40B4-BE49-F238E27FC236}">
                <a16:creationId xmlns:a16="http://schemas.microsoft.com/office/drawing/2014/main" id="{535753B9-23BE-0D80-F10F-D3735FCDBB98}"/>
              </a:ext>
            </a:extLst>
          </p:cNvPr>
          <p:cNvSpPr/>
          <p:nvPr/>
        </p:nvSpPr>
        <p:spPr>
          <a:xfrm>
            <a:off x="126775" y="1396744"/>
            <a:ext cx="3749040" cy="347472"/>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002060"/>
                </a:solidFill>
                <a:latin typeface="Arial" panose="020B0604020202020204" pitchFamily="34" charset="0"/>
                <a:ea typeface="Cambria" pitchFamily="34" charset="-122"/>
                <a:cs typeface="Arial" panose="020B0604020202020204" pitchFamily="34" charset="0"/>
              </a:rPr>
              <a:t>What staff must document</a:t>
            </a:r>
            <a:endParaRPr lang="en-US" dirty="0">
              <a:solidFill>
                <a:srgbClr val="002060"/>
              </a:solidFill>
              <a:latin typeface="Arial" panose="020B0604020202020204" pitchFamily="34" charset="0"/>
              <a:cs typeface="Arial" panose="020B0604020202020204" pitchFamily="34" charset="0"/>
            </a:endParaRPr>
          </a:p>
        </p:txBody>
      </p:sp>
      <p:sp>
        <p:nvSpPr>
          <p:cNvPr id="9" name="Text 4">
            <a:extLst>
              <a:ext uri="{FF2B5EF4-FFF2-40B4-BE49-F238E27FC236}">
                <a16:creationId xmlns:a16="http://schemas.microsoft.com/office/drawing/2014/main" id="{FA1314B9-8E9E-0809-ECAE-999B6BDA70BF}"/>
              </a:ext>
            </a:extLst>
          </p:cNvPr>
          <p:cNvSpPr/>
          <p:nvPr/>
        </p:nvSpPr>
        <p:spPr>
          <a:xfrm>
            <a:off x="11336" y="1740299"/>
            <a:ext cx="4158836" cy="1529538"/>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spcAft>
                <a:spcPts val="700"/>
              </a:spcAft>
              <a:buSzPct val="100000"/>
            </a:pPr>
            <a:r>
              <a:rPr lang="en-US" sz="1400" dirty="0">
                <a:latin typeface="Arial" panose="020B0604020202020204" pitchFamily="34" charset="0"/>
                <a:ea typeface="Calibri" pitchFamily="34" charset="-122"/>
                <a:cs typeface="Arial" panose="020B0604020202020204" pitchFamily="34" charset="0"/>
              </a:rPr>
              <a:t>1-Medication </a:t>
            </a:r>
            <a:r>
              <a:rPr lang="en-US" sz="1600" dirty="0">
                <a:latin typeface="Arial" panose="020B0604020202020204" pitchFamily="34" charset="0"/>
                <a:ea typeface="Calibri" pitchFamily="34" charset="-122"/>
                <a:cs typeface="Arial" panose="020B0604020202020204" pitchFamily="34" charset="0"/>
              </a:rPr>
              <a:t>given</a:t>
            </a:r>
            <a:r>
              <a:rPr lang="en-US" sz="1400" dirty="0">
                <a:latin typeface="Arial" panose="020B0604020202020204" pitchFamily="34" charset="0"/>
                <a:ea typeface="Calibri" pitchFamily="34" charset="-122"/>
                <a:cs typeface="Arial" panose="020B0604020202020204" pitchFamily="34" charset="0"/>
              </a:rPr>
              <a:t> — what, when and by whom</a:t>
            </a:r>
            <a:endParaRPr lang="en-US" sz="1400" dirty="0">
              <a:latin typeface="Arial" panose="020B0604020202020204" pitchFamily="34" charset="0"/>
              <a:cs typeface="Arial" panose="020B0604020202020204" pitchFamily="34" charset="0"/>
            </a:endParaRPr>
          </a:p>
          <a:p>
            <a:pPr>
              <a:spcAft>
                <a:spcPts val="700"/>
              </a:spcAft>
              <a:buSzPct val="100000"/>
            </a:pPr>
            <a:r>
              <a:rPr lang="en-US" sz="1400" dirty="0">
                <a:latin typeface="Arial" panose="020B0604020202020204" pitchFamily="34" charset="0"/>
                <a:ea typeface="Calibri" pitchFamily="34" charset="-122"/>
                <a:cs typeface="Arial" panose="020B0604020202020204" pitchFamily="34" charset="0"/>
              </a:rPr>
              <a:t>2-Daily care — washing, meals, mobility</a:t>
            </a:r>
            <a:endParaRPr lang="en-US" sz="1400" dirty="0">
              <a:latin typeface="Arial" panose="020B0604020202020204" pitchFamily="34" charset="0"/>
              <a:cs typeface="Arial" panose="020B0604020202020204" pitchFamily="34" charset="0"/>
            </a:endParaRPr>
          </a:p>
          <a:p>
            <a:pPr>
              <a:spcAft>
                <a:spcPts val="700"/>
              </a:spcAft>
              <a:buSzPct val="100000"/>
            </a:pPr>
            <a:r>
              <a:rPr lang="en-US" sz="1400" dirty="0">
                <a:latin typeface="Arial" panose="020B0604020202020204" pitchFamily="34" charset="0"/>
                <a:ea typeface="Calibri" pitchFamily="34" charset="-122"/>
                <a:cs typeface="Arial" panose="020B0604020202020204" pitchFamily="34" charset="0"/>
              </a:rPr>
              <a:t>3-Changes in a resident's health or behaviour</a:t>
            </a:r>
            <a:endParaRPr lang="en-US" sz="1400" dirty="0">
              <a:latin typeface="Arial" panose="020B0604020202020204" pitchFamily="34" charset="0"/>
              <a:cs typeface="Arial" panose="020B0604020202020204" pitchFamily="34" charset="0"/>
            </a:endParaRPr>
          </a:p>
          <a:p>
            <a:pPr>
              <a:spcAft>
                <a:spcPts val="700"/>
              </a:spcAft>
              <a:buSzPct val="100000"/>
            </a:pPr>
            <a:r>
              <a:rPr lang="en-US" sz="1400" dirty="0">
                <a:latin typeface="Arial" panose="020B0604020202020204" pitchFamily="34" charset="0"/>
                <a:ea typeface="Calibri" pitchFamily="34" charset="-122"/>
                <a:cs typeface="Arial" panose="020B0604020202020204" pitchFamily="34" charset="0"/>
              </a:rPr>
              <a:t>4-Any accidents or incidents on shift</a:t>
            </a:r>
            <a:endParaRPr lang="en-US" sz="1400" dirty="0">
              <a:latin typeface="Arial" panose="020B0604020202020204" pitchFamily="34" charset="0"/>
              <a:cs typeface="Arial" panose="020B0604020202020204" pitchFamily="34" charset="0"/>
            </a:endParaRPr>
          </a:p>
          <a:p>
            <a:pPr>
              <a:spcAft>
                <a:spcPts val="700"/>
              </a:spcAft>
              <a:buSzPct val="100000"/>
            </a:pPr>
            <a:r>
              <a:rPr lang="en-US" sz="1400" dirty="0">
                <a:latin typeface="Arial" panose="020B0604020202020204" pitchFamily="34" charset="0"/>
                <a:ea typeface="Calibri" pitchFamily="34" charset="-122"/>
                <a:cs typeface="Arial" panose="020B0604020202020204" pitchFamily="34" charset="0"/>
              </a:rPr>
              <a:t>5-Each resident's individual care plan</a:t>
            </a:r>
            <a:endParaRPr lang="en-US" sz="1400" dirty="0">
              <a:latin typeface="Arial" panose="020B0604020202020204" pitchFamily="34" charset="0"/>
              <a:cs typeface="Arial" panose="020B0604020202020204" pitchFamily="34" charset="0"/>
            </a:endParaRPr>
          </a:p>
        </p:txBody>
      </p:sp>
      <p:sp>
        <p:nvSpPr>
          <p:cNvPr id="10" name="Text 5">
            <a:extLst>
              <a:ext uri="{FF2B5EF4-FFF2-40B4-BE49-F238E27FC236}">
                <a16:creationId xmlns:a16="http://schemas.microsoft.com/office/drawing/2014/main" id="{5B2778A1-5CA4-D1A3-81A7-867DD7927FFE}"/>
              </a:ext>
            </a:extLst>
          </p:cNvPr>
          <p:cNvSpPr/>
          <p:nvPr/>
        </p:nvSpPr>
        <p:spPr>
          <a:xfrm>
            <a:off x="-67005" y="3408308"/>
            <a:ext cx="3749040" cy="27432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002060"/>
                </a:solidFill>
                <a:latin typeface="Arial" panose="020B0604020202020204" pitchFamily="34" charset="0"/>
                <a:ea typeface="Calibri" pitchFamily="34" charset="-122"/>
                <a:cs typeface="Arial" panose="020B0604020202020204" pitchFamily="34" charset="0"/>
              </a:rPr>
              <a:t>The problem today:</a:t>
            </a:r>
            <a:endParaRPr lang="en-US" dirty="0">
              <a:solidFill>
                <a:srgbClr val="002060"/>
              </a:solidFill>
              <a:latin typeface="Arial" panose="020B0604020202020204" pitchFamily="34" charset="0"/>
              <a:cs typeface="Arial" panose="020B0604020202020204" pitchFamily="34" charset="0"/>
            </a:endParaRPr>
          </a:p>
        </p:txBody>
      </p:sp>
      <p:sp>
        <p:nvSpPr>
          <p:cNvPr id="11" name="Text 6">
            <a:extLst>
              <a:ext uri="{FF2B5EF4-FFF2-40B4-BE49-F238E27FC236}">
                <a16:creationId xmlns:a16="http://schemas.microsoft.com/office/drawing/2014/main" id="{E31C1C5D-3656-E9F1-45C5-06EAB2599158}"/>
              </a:ext>
            </a:extLst>
          </p:cNvPr>
          <p:cNvSpPr/>
          <p:nvPr/>
        </p:nvSpPr>
        <p:spPr>
          <a:xfrm>
            <a:off x="-67005" y="3762697"/>
            <a:ext cx="2695148" cy="804672"/>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GB" sz="1400" dirty="0">
                <a:latin typeface="Arial" panose="020B0604020202020204" pitchFamily="34" charset="0"/>
                <a:cs typeface="Arial" panose="020B0604020202020204" pitchFamily="34" charset="0"/>
              </a:rPr>
              <a:t>Records are written by hand and kept in different places, making them hard to find when needed</a:t>
            </a:r>
            <a:endParaRPr lang="en-US" sz="1400" dirty="0">
              <a:latin typeface="Arial" panose="020B0604020202020204" pitchFamily="34" charset="0"/>
              <a:cs typeface="Arial" panose="020B0604020202020204" pitchFamily="34" charset="0"/>
            </a:endParaRPr>
          </a:p>
        </p:txBody>
      </p:sp>
      <p:sp>
        <p:nvSpPr>
          <p:cNvPr id="12" name="Text 12">
            <a:extLst>
              <a:ext uri="{FF2B5EF4-FFF2-40B4-BE49-F238E27FC236}">
                <a16:creationId xmlns:a16="http://schemas.microsoft.com/office/drawing/2014/main" id="{BB0EFE9F-96F6-CD6E-AAA6-53F8D27875D4}"/>
              </a:ext>
            </a:extLst>
          </p:cNvPr>
          <p:cNvSpPr/>
          <p:nvPr/>
        </p:nvSpPr>
        <p:spPr>
          <a:xfrm>
            <a:off x="5132026" y="1618620"/>
            <a:ext cx="2098519" cy="41148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buNone/>
            </a:pPr>
            <a:r>
              <a:rPr lang="en-US" sz="1400" dirty="0">
                <a:solidFill>
                  <a:srgbClr val="44546A"/>
                </a:solidFill>
                <a:latin typeface="Arial" panose="020B0604020202020204" pitchFamily="34" charset="0"/>
                <a:ea typeface="Calibri" pitchFamily="34" charset="-122"/>
                <a:cs typeface="Arial" panose="020B0604020202020204" pitchFamily="34" charset="0"/>
              </a:rPr>
              <a:t>Handwritten note</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4546A"/>
                </a:solidFill>
                <a:latin typeface="Arial" panose="020B0604020202020204" pitchFamily="34" charset="0"/>
                <a:ea typeface="Calibri" pitchFamily="34" charset="-122"/>
                <a:cs typeface="Arial" panose="020B0604020202020204" pitchFamily="34" charset="0"/>
              </a:rPr>
              <a:t>(lost in drawer)</a:t>
            </a:r>
            <a:endParaRPr lang="en-US" sz="1400" dirty="0">
              <a:latin typeface="Arial" panose="020B0604020202020204" pitchFamily="34" charset="0"/>
              <a:cs typeface="Arial" panose="020B0604020202020204" pitchFamily="34" charset="0"/>
            </a:endParaRPr>
          </a:p>
        </p:txBody>
      </p:sp>
      <p:sp>
        <p:nvSpPr>
          <p:cNvPr id="13" name="Text 18">
            <a:extLst>
              <a:ext uri="{FF2B5EF4-FFF2-40B4-BE49-F238E27FC236}">
                <a16:creationId xmlns:a16="http://schemas.microsoft.com/office/drawing/2014/main" id="{6B79E4E8-365C-AF53-66A6-F7AC454D7B5B}"/>
              </a:ext>
            </a:extLst>
          </p:cNvPr>
          <p:cNvSpPr/>
          <p:nvPr/>
        </p:nvSpPr>
        <p:spPr>
          <a:xfrm>
            <a:off x="3834596" y="2485422"/>
            <a:ext cx="3481986" cy="531407"/>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buNone/>
            </a:pPr>
            <a:r>
              <a:rPr lang="en-US" sz="1400" dirty="0">
                <a:solidFill>
                  <a:srgbClr val="002060"/>
                </a:solidFill>
                <a:latin typeface="Arial" panose="020B0604020202020204" pitchFamily="34" charset="0"/>
                <a:ea typeface="Calibri" pitchFamily="34" charset="-122"/>
                <a:cs typeface="Arial" panose="020B0604020202020204" pitchFamily="34" charset="0"/>
              </a:rPr>
              <a:t>Paper form</a:t>
            </a:r>
          </a:p>
          <a:p>
            <a:pPr marL="0" indent="0" algn="ctr">
              <a:buNone/>
            </a:pPr>
            <a:r>
              <a:rPr lang="en-GB" sz="1400" dirty="0">
                <a:latin typeface="Arial" panose="020B0604020202020204" pitchFamily="34" charset="0"/>
                <a:cs typeface="Arial" panose="020B0604020202020204" pitchFamily="34" charset="0"/>
              </a:rPr>
              <a:t>Different paper formats make information confusing and waste staff time.</a:t>
            </a:r>
            <a:endParaRPr lang="en-US" sz="1400" dirty="0">
              <a:latin typeface="Arial" panose="020B0604020202020204" pitchFamily="34" charset="0"/>
              <a:cs typeface="Arial" panose="020B0604020202020204" pitchFamily="34" charset="0"/>
            </a:endParaRPr>
          </a:p>
        </p:txBody>
      </p:sp>
      <p:sp>
        <p:nvSpPr>
          <p:cNvPr id="14" name="Text 24">
            <a:extLst>
              <a:ext uri="{FF2B5EF4-FFF2-40B4-BE49-F238E27FC236}">
                <a16:creationId xmlns:a16="http://schemas.microsoft.com/office/drawing/2014/main" id="{30091DBE-FD19-C422-D96A-957BD29EFFEE}"/>
              </a:ext>
            </a:extLst>
          </p:cNvPr>
          <p:cNvSpPr/>
          <p:nvPr/>
        </p:nvSpPr>
        <p:spPr>
          <a:xfrm>
            <a:off x="3875815" y="3429557"/>
            <a:ext cx="2652402" cy="41148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buNone/>
            </a:pPr>
            <a:r>
              <a:rPr lang="en-US" sz="1400" dirty="0">
                <a:latin typeface="Arial" panose="020B0604020202020204" pitchFamily="34" charset="0"/>
                <a:ea typeface="Calibri" pitchFamily="34" charset="-122"/>
                <a:cs typeface="Arial" panose="020B0604020202020204" pitchFamily="34" charset="0"/>
              </a:rPr>
              <a:t>Printed sheet</a:t>
            </a:r>
            <a:endParaRPr lang="en-US" sz="1400" dirty="0">
              <a:latin typeface="Arial" panose="020B0604020202020204" pitchFamily="34" charset="0"/>
              <a:cs typeface="Arial" panose="020B0604020202020204" pitchFamily="34" charset="0"/>
            </a:endParaRPr>
          </a:p>
          <a:p>
            <a:pPr marL="0" indent="0" algn="ctr">
              <a:buNone/>
            </a:pPr>
            <a:r>
              <a:rPr lang="en-US" sz="1400" dirty="0">
                <a:latin typeface="Arial" panose="020B0604020202020204" pitchFamily="34" charset="0"/>
                <a:ea typeface="Calibri" pitchFamily="34" charset="-122"/>
                <a:cs typeface="Arial" panose="020B0604020202020204" pitchFamily="34" charset="0"/>
              </a:rPr>
              <a:t>(not updated)</a:t>
            </a:r>
          </a:p>
          <a:p>
            <a:pPr marL="0" indent="0" algn="ctr">
              <a:buNone/>
            </a:pPr>
            <a:r>
              <a:rPr lang="en-GB" sz="1400" dirty="0">
                <a:latin typeface="Arial" panose="020B0604020202020204" pitchFamily="34" charset="0"/>
                <a:cs typeface="Arial" panose="020B0604020202020204" pitchFamily="34" charset="0"/>
              </a:rPr>
              <a:t>If information is not updated, staff may make serious mistakes.</a:t>
            </a:r>
            <a:endParaRPr lang="en-US" sz="1400" dirty="0">
              <a:latin typeface="Arial" panose="020B0604020202020204" pitchFamily="34" charset="0"/>
              <a:ea typeface="Calibri" pitchFamily="34" charset="-122"/>
              <a:cs typeface="Arial" panose="020B0604020202020204" pitchFamily="34" charset="0"/>
            </a:endParaRPr>
          </a:p>
        </p:txBody>
      </p:sp>
      <p:sp>
        <p:nvSpPr>
          <p:cNvPr id="15" name="Text 30">
            <a:extLst>
              <a:ext uri="{FF2B5EF4-FFF2-40B4-BE49-F238E27FC236}">
                <a16:creationId xmlns:a16="http://schemas.microsoft.com/office/drawing/2014/main" id="{46624F1B-1142-D220-7CD6-DCB70A3280AD}"/>
              </a:ext>
            </a:extLst>
          </p:cNvPr>
          <p:cNvSpPr/>
          <p:nvPr/>
        </p:nvSpPr>
        <p:spPr>
          <a:xfrm>
            <a:off x="3682035" y="4328847"/>
            <a:ext cx="4769690" cy="531406"/>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buNone/>
            </a:pPr>
            <a:r>
              <a:rPr lang="en-US" sz="1400" dirty="0">
                <a:latin typeface="Arial" panose="020B0604020202020204" pitchFamily="34" charset="0"/>
                <a:ea typeface="Calibri" pitchFamily="34" charset="-122"/>
                <a:cs typeface="Arial" panose="020B0604020202020204" pitchFamily="34" charset="0"/>
              </a:rPr>
              <a:t>Notebook</a:t>
            </a:r>
            <a:endParaRPr lang="en-US" sz="1400" dirty="0">
              <a:latin typeface="Arial" panose="020B0604020202020204" pitchFamily="34" charset="0"/>
              <a:cs typeface="Arial" panose="020B0604020202020204" pitchFamily="34" charset="0"/>
            </a:endParaRPr>
          </a:p>
          <a:p>
            <a:pPr marL="0" indent="0" algn="ctr">
              <a:buNone/>
            </a:pPr>
            <a:r>
              <a:rPr lang="en-US" sz="1400" dirty="0">
                <a:latin typeface="Arial" panose="020B0604020202020204" pitchFamily="34" charset="0"/>
                <a:ea typeface="Calibri" pitchFamily="34" charset="-122"/>
                <a:cs typeface="Arial" panose="020B0604020202020204" pitchFamily="34" charset="0"/>
              </a:rPr>
              <a:t>(missing pages)</a:t>
            </a:r>
          </a:p>
          <a:p>
            <a:pPr marL="0" indent="0" algn="ctr">
              <a:buNone/>
            </a:pPr>
            <a:r>
              <a:rPr lang="en-GB" sz="1400" dirty="0">
                <a:latin typeface="Arial" panose="020B0604020202020204" pitchFamily="34" charset="0"/>
                <a:cs typeface="Arial" panose="020B0604020202020204" pitchFamily="34" charset="0"/>
              </a:rPr>
              <a:t>Missing pages mean missing information—staff may not know what health problem the resident has or had.</a:t>
            </a:r>
            <a:endParaRPr lang="en-US" sz="1400" dirty="0">
              <a:latin typeface="Arial" panose="020B0604020202020204" pitchFamily="34" charset="0"/>
              <a:cs typeface="Arial" panose="020B0604020202020204" pitchFamily="34" charset="0"/>
            </a:endParaRPr>
          </a:p>
        </p:txBody>
      </p:sp>
      <p:pic>
        <p:nvPicPr>
          <p:cNvPr id="17" name="Picture 16" descr="Person Searching through Messy Drawer Stock Illustration ...">
            <a:extLst>
              <a:ext uri="{FF2B5EF4-FFF2-40B4-BE49-F238E27FC236}">
                <a16:creationId xmlns:a16="http://schemas.microsoft.com/office/drawing/2014/main" id="{784DF9F6-55F6-53B5-9DAD-10B6902D13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0172" y="1392633"/>
            <a:ext cx="1234440" cy="98896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Stacks Of Paper On Desk Images – Browse 267,649 Stock Photos, Vectors, and  Video | Adobe Stock">
            <a:extLst>
              <a:ext uri="{FF2B5EF4-FFF2-40B4-BE49-F238E27FC236}">
                <a16:creationId xmlns:a16="http://schemas.microsoft.com/office/drawing/2014/main" id="{2E1B59C0-801B-0164-F0AA-7785557373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1520" y="2187365"/>
            <a:ext cx="1234440" cy="855012"/>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Refresh data - Free interface icons">
            <a:extLst>
              <a:ext uri="{FF2B5EF4-FFF2-40B4-BE49-F238E27FC236}">
                <a16:creationId xmlns:a16="http://schemas.microsoft.com/office/drawing/2014/main" id="{EC8EA328-DFC3-7912-28B0-64CF3ADFE5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4405" y="3298737"/>
            <a:ext cx="991839" cy="991839"/>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Notebook Page On Table: Over 239,923 Royalty-Free Licensable Stock Photos |  Shutterstock">
            <a:extLst>
              <a:ext uri="{FF2B5EF4-FFF2-40B4-BE49-F238E27FC236}">
                <a16:creationId xmlns:a16="http://schemas.microsoft.com/office/drawing/2014/main" id="{2C4D758D-BD51-6ED2-F348-F1611599F37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7848"/>
          <a:stretch/>
        </p:blipFill>
        <p:spPr bwMode="auto">
          <a:xfrm>
            <a:off x="7557677" y="3777421"/>
            <a:ext cx="1323785" cy="878074"/>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37">
            <a:extLst>
              <a:ext uri="{FF2B5EF4-FFF2-40B4-BE49-F238E27FC236}">
                <a16:creationId xmlns:a16="http://schemas.microsoft.com/office/drawing/2014/main" id="{0C07C1B1-6CD2-3627-4837-ADD34D2B7A4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567705" y="1431541"/>
            <a:ext cx="528227" cy="528227"/>
          </a:xfrm>
          <a:prstGeom prst="rect">
            <a:avLst/>
          </a:prstGeom>
        </p:spPr>
      </p:pic>
    </p:spTree>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a:extLst>
              <a:ext uri="{FF2B5EF4-FFF2-40B4-BE49-F238E27FC236}">
                <a16:creationId xmlns:a16="http://schemas.microsoft.com/office/drawing/2014/main" id="{D2BE562C-30E0-A265-4D51-8BC17014376D}"/>
              </a:ext>
            </a:extLst>
          </p:cNvPr>
          <p:cNvSpPr/>
          <p:nvPr/>
        </p:nvSpPr>
        <p:spPr>
          <a:xfrm>
            <a:off x="361188" y="142611"/>
            <a:ext cx="8412480" cy="77724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3200" b="1" dirty="0">
                <a:latin typeface="Arial" panose="020B0604020202020204" pitchFamily="34" charset="0"/>
                <a:ea typeface="Cambria" pitchFamily="34" charset="-122"/>
                <a:cs typeface="Arial" panose="020B0604020202020204" pitchFamily="34" charset="0"/>
              </a:rPr>
              <a:t>The Solution: Microsoft Word</a:t>
            </a:r>
            <a:endParaRPr lang="en-US" sz="3200" dirty="0">
              <a:latin typeface="Arial" panose="020B0604020202020204" pitchFamily="34" charset="0"/>
              <a:cs typeface="Arial" panose="020B0604020202020204" pitchFamily="34" charset="0"/>
            </a:endParaRPr>
          </a:p>
        </p:txBody>
      </p:sp>
      <p:sp>
        <p:nvSpPr>
          <p:cNvPr id="3" name="Text 4">
            <a:extLst>
              <a:ext uri="{FF2B5EF4-FFF2-40B4-BE49-F238E27FC236}">
                <a16:creationId xmlns:a16="http://schemas.microsoft.com/office/drawing/2014/main" id="{2B08E1BD-1311-61AB-B3CF-B1660E8AD429}"/>
              </a:ext>
            </a:extLst>
          </p:cNvPr>
          <p:cNvSpPr/>
          <p:nvPr/>
        </p:nvSpPr>
        <p:spPr>
          <a:xfrm>
            <a:off x="342900" y="1185027"/>
            <a:ext cx="3657600" cy="329184"/>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000" b="1" dirty="0">
                <a:solidFill>
                  <a:srgbClr val="FFFFFF"/>
                </a:solidFill>
                <a:latin typeface="Arial" panose="020B0604020202020204" pitchFamily="34" charset="0"/>
                <a:ea typeface="Calibri" pitchFamily="34" charset="-122"/>
                <a:cs typeface="Arial" panose="020B0604020202020204" pitchFamily="34" charset="0"/>
              </a:rPr>
              <a:t>Riverdale Care Record — Room 5</a:t>
            </a:r>
            <a:endParaRPr lang="en-US" sz="1000" dirty="0">
              <a:latin typeface="Arial" panose="020B0604020202020204" pitchFamily="34" charset="0"/>
              <a:cs typeface="Arial" panose="020B0604020202020204" pitchFamily="34" charset="0"/>
            </a:endParaRPr>
          </a:p>
        </p:txBody>
      </p:sp>
      <p:sp>
        <p:nvSpPr>
          <p:cNvPr id="4" name="Text 24">
            <a:extLst>
              <a:ext uri="{FF2B5EF4-FFF2-40B4-BE49-F238E27FC236}">
                <a16:creationId xmlns:a16="http://schemas.microsoft.com/office/drawing/2014/main" id="{703CD251-B556-0178-94C0-A46A7D16E4B0}"/>
              </a:ext>
            </a:extLst>
          </p:cNvPr>
          <p:cNvSpPr/>
          <p:nvPr/>
        </p:nvSpPr>
        <p:spPr>
          <a:xfrm>
            <a:off x="3785040" y="1111875"/>
            <a:ext cx="4480560" cy="402336"/>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latin typeface="Arial" panose="020B0604020202020204" pitchFamily="34" charset="0"/>
                <a:ea typeface="Cambria" pitchFamily="34" charset="-122"/>
                <a:cs typeface="Arial" panose="020B0604020202020204" pitchFamily="34" charset="0"/>
              </a:rPr>
              <a:t>Why Microsoft Word?</a:t>
            </a:r>
            <a:endParaRPr lang="en-US" dirty="0">
              <a:latin typeface="Arial" panose="020B0604020202020204" pitchFamily="34" charset="0"/>
              <a:cs typeface="Arial" panose="020B0604020202020204" pitchFamily="34" charset="0"/>
            </a:endParaRPr>
          </a:p>
        </p:txBody>
      </p:sp>
      <p:sp>
        <p:nvSpPr>
          <p:cNvPr id="5" name="Text 25">
            <a:extLst>
              <a:ext uri="{FF2B5EF4-FFF2-40B4-BE49-F238E27FC236}">
                <a16:creationId xmlns:a16="http://schemas.microsoft.com/office/drawing/2014/main" id="{85FB18E8-8C98-306E-4624-18AC4771A5CF}"/>
              </a:ext>
            </a:extLst>
          </p:cNvPr>
          <p:cNvSpPr/>
          <p:nvPr/>
        </p:nvSpPr>
        <p:spPr>
          <a:xfrm>
            <a:off x="3881963" y="1468491"/>
            <a:ext cx="4480560" cy="100584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spcAft>
                <a:spcPts val="400"/>
              </a:spcAft>
              <a:buNone/>
            </a:pPr>
            <a:r>
              <a:rPr lang="en-US" sz="1600" dirty="0">
                <a:solidFill>
                  <a:srgbClr val="1A1A2E"/>
                </a:solidFill>
                <a:latin typeface="Arial" panose="020B0604020202020204" pitchFamily="34" charset="0"/>
                <a:ea typeface="Calibri" pitchFamily="34" charset="-122"/>
                <a:cs typeface="Arial" panose="020B0604020202020204" pitchFamily="34" charset="0"/>
              </a:rPr>
              <a:t>Word lets staff write structured, professional documents that are easy to read, update and share. Everyone knows how to use it — and it is already part of Microsoft 365.</a:t>
            </a:r>
            <a:endParaRPr lang="en-US" sz="1600" dirty="0">
              <a:latin typeface="Arial" panose="020B0604020202020204" pitchFamily="34" charset="0"/>
              <a:cs typeface="Arial" panose="020B0604020202020204" pitchFamily="34" charset="0"/>
            </a:endParaRPr>
          </a:p>
        </p:txBody>
      </p:sp>
      <p:sp>
        <p:nvSpPr>
          <p:cNvPr id="6" name="Text 27">
            <a:extLst>
              <a:ext uri="{FF2B5EF4-FFF2-40B4-BE49-F238E27FC236}">
                <a16:creationId xmlns:a16="http://schemas.microsoft.com/office/drawing/2014/main" id="{6FF4FF2E-66FD-08D3-2831-597E44A801CF}"/>
              </a:ext>
            </a:extLst>
          </p:cNvPr>
          <p:cNvSpPr/>
          <p:nvPr/>
        </p:nvSpPr>
        <p:spPr>
          <a:xfrm>
            <a:off x="3103646" y="2758765"/>
            <a:ext cx="2781260" cy="310896"/>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1F4E79"/>
                </a:solidFill>
                <a:latin typeface="Arial" panose="020B0604020202020204" pitchFamily="34" charset="0"/>
                <a:ea typeface="Cambria" pitchFamily="34" charset="-122"/>
                <a:cs typeface="Arial" panose="020B0604020202020204" pitchFamily="34" charset="0"/>
              </a:rPr>
              <a:t>Professional Templates</a:t>
            </a:r>
            <a:endParaRPr lang="en-US" dirty="0">
              <a:latin typeface="Arial" panose="020B0604020202020204" pitchFamily="34" charset="0"/>
              <a:cs typeface="Arial" panose="020B0604020202020204" pitchFamily="34" charset="0"/>
            </a:endParaRPr>
          </a:p>
        </p:txBody>
      </p:sp>
      <p:sp>
        <p:nvSpPr>
          <p:cNvPr id="7" name="Text 28">
            <a:extLst>
              <a:ext uri="{FF2B5EF4-FFF2-40B4-BE49-F238E27FC236}">
                <a16:creationId xmlns:a16="http://schemas.microsoft.com/office/drawing/2014/main" id="{D2541982-CD3C-792A-37C1-F5671E3A4DBF}"/>
              </a:ext>
            </a:extLst>
          </p:cNvPr>
          <p:cNvSpPr/>
          <p:nvPr/>
        </p:nvSpPr>
        <p:spPr>
          <a:xfrm>
            <a:off x="3103646" y="3237855"/>
            <a:ext cx="2550841" cy="438912"/>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600" dirty="0">
                <a:solidFill>
                  <a:srgbClr val="44546A"/>
                </a:solidFill>
                <a:latin typeface="Arial" panose="020B0604020202020204" pitchFamily="34" charset="0"/>
                <a:ea typeface="Calibri" pitchFamily="34" charset="-122"/>
                <a:cs typeface="Arial" panose="020B0604020202020204" pitchFamily="34" charset="0"/>
              </a:rPr>
              <a:t>Use the same format every time — no confusion.</a:t>
            </a:r>
            <a:endParaRPr lang="en-US" sz="1600" dirty="0">
              <a:latin typeface="Arial" panose="020B0604020202020204" pitchFamily="34" charset="0"/>
              <a:cs typeface="Arial" panose="020B0604020202020204" pitchFamily="34" charset="0"/>
            </a:endParaRPr>
          </a:p>
        </p:txBody>
      </p:sp>
      <p:sp>
        <p:nvSpPr>
          <p:cNvPr id="8" name="Text 30">
            <a:extLst>
              <a:ext uri="{FF2B5EF4-FFF2-40B4-BE49-F238E27FC236}">
                <a16:creationId xmlns:a16="http://schemas.microsoft.com/office/drawing/2014/main" id="{2F98CBD6-7903-7FB0-6381-260E619FF424}"/>
              </a:ext>
            </a:extLst>
          </p:cNvPr>
          <p:cNvSpPr/>
          <p:nvPr/>
        </p:nvSpPr>
        <p:spPr>
          <a:xfrm>
            <a:off x="6835140" y="2712075"/>
            <a:ext cx="1938528" cy="310896"/>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1F4E79"/>
                </a:solidFill>
                <a:latin typeface="Arial" panose="020B0604020202020204" pitchFamily="34" charset="0"/>
                <a:ea typeface="Cambria" pitchFamily="34" charset="-122"/>
                <a:cs typeface="Arial" panose="020B0604020202020204" pitchFamily="34" charset="0"/>
              </a:rPr>
              <a:t>  Easy to Edit</a:t>
            </a:r>
            <a:endParaRPr lang="en-US" dirty="0">
              <a:latin typeface="Arial" panose="020B0604020202020204" pitchFamily="34" charset="0"/>
              <a:cs typeface="Arial" panose="020B0604020202020204" pitchFamily="34" charset="0"/>
            </a:endParaRPr>
          </a:p>
        </p:txBody>
      </p:sp>
      <p:sp>
        <p:nvSpPr>
          <p:cNvPr id="9" name="Text 31">
            <a:extLst>
              <a:ext uri="{FF2B5EF4-FFF2-40B4-BE49-F238E27FC236}">
                <a16:creationId xmlns:a16="http://schemas.microsoft.com/office/drawing/2014/main" id="{597CF8BE-B444-199C-9077-8EEE80675AB6}"/>
              </a:ext>
            </a:extLst>
          </p:cNvPr>
          <p:cNvSpPr/>
          <p:nvPr/>
        </p:nvSpPr>
        <p:spPr>
          <a:xfrm>
            <a:off x="6273631" y="3084437"/>
            <a:ext cx="2812446" cy="438912"/>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600" dirty="0">
                <a:solidFill>
                  <a:srgbClr val="44546A"/>
                </a:solidFill>
                <a:latin typeface="Arial" panose="020B0604020202020204" pitchFamily="34" charset="0"/>
                <a:ea typeface="Calibri" pitchFamily="34" charset="-122"/>
                <a:cs typeface="Arial" panose="020B0604020202020204" pitchFamily="34" charset="0"/>
              </a:rPr>
              <a:t>Update a record quickly without rewriting everything.</a:t>
            </a:r>
            <a:endParaRPr lang="en-US" sz="1600" dirty="0">
              <a:latin typeface="Arial" panose="020B0604020202020204" pitchFamily="34" charset="0"/>
              <a:cs typeface="Arial" panose="020B0604020202020204" pitchFamily="34" charset="0"/>
            </a:endParaRPr>
          </a:p>
        </p:txBody>
      </p:sp>
      <p:sp>
        <p:nvSpPr>
          <p:cNvPr id="10" name="Text 33">
            <a:extLst>
              <a:ext uri="{FF2B5EF4-FFF2-40B4-BE49-F238E27FC236}">
                <a16:creationId xmlns:a16="http://schemas.microsoft.com/office/drawing/2014/main" id="{38BEAF65-A46D-E082-613B-3004E17C4778}"/>
              </a:ext>
            </a:extLst>
          </p:cNvPr>
          <p:cNvSpPr/>
          <p:nvPr/>
        </p:nvSpPr>
        <p:spPr>
          <a:xfrm>
            <a:off x="4494276" y="3908108"/>
            <a:ext cx="1938528" cy="310896"/>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1F4E79"/>
                </a:solidFill>
                <a:latin typeface="Arial" panose="020B0604020202020204" pitchFamily="34" charset="0"/>
                <a:ea typeface="Cambria" pitchFamily="34" charset="-122"/>
                <a:cs typeface="Arial" panose="020B0604020202020204" pitchFamily="34" charset="0"/>
              </a:rPr>
              <a:t>  Searchable</a:t>
            </a:r>
            <a:endParaRPr lang="en-US" dirty="0">
              <a:latin typeface="Arial" panose="020B0604020202020204" pitchFamily="34" charset="0"/>
              <a:cs typeface="Arial" panose="020B0604020202020204" pitchFamily="34" charset="0"/>
            </a:endParaRPr>
          </a:p>
        </p:txBody>
      </p:sp>
      <p:sp>
        <p:nvSpPr>
          <p:cNvPr id="11" name="Text 34">
            <a:extLst>
              <a:ext uri="{FF2B5EF4-FFF2-40B4-BE49-F238E27FC236}">
                <a16:creationId xmlns:a16="http://schemas.microsoft.com/office/drawing/2014/main" id="{73F8B0BD-DEDE-F08F-685A-C6A948CA0ABF}"/>
              </a:ext>
            </a:extLst>
          </p:cNvPr>
          <p:cNvSpPr/>
          <p:nvPr/>
        </p:nvSpPr>
        <p:spPr>
          <a:xfrm>
            <a:off x="4009644" y="4164851"/>
            <a:ext cx="1938528" cy="438912"/>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600" dirty="0">
                <a:solidFill>
                  <a:srgbClr val="44546A"/>
                </a:solidFill>
                <a:latin typeface="Arial" panose="020B0604020202020204" pitchFamily="34" charset="0"/>
                <a:ea typeface="Calibri" pitchFamily="34" charset="-122"/>
                <a:cs typeface="Arial" panose="020B0604020202020204" pitchFamily="34" charset="0"/>
              </a:rPr>
              <a:t>Find a resident's record in seconds.</a:t>
            </a:r>
            <a:endParaRPr lang="en-US" sz="1600" dirty="0">
              <a:latin typeface="Arial" panose="020B0604020202020204" pitchFamily="34" charset="0"/>
              <a:cs typeface="Arial" panose="020B0604020202020204" pitchFamily="34" charset="0"/>
            </a:endParaRPr>
          </a:p>
        </p:txBody>
      </p:sp>
      <p:sp>
        <p:nvSpPr>
          <p:cNvPr id="12" name="Text 36">
            <a:extLst>
              <a:ext uri="{FF2B5EF4-FFF2-40B4-BE49-F238E27FC236}">
                <a16:creationId xmlns:a16="http://schemas.microsoft.com/office/drawing/2014/main" id="{D0B62659-ACD8-F945-783C-1C5124A9A720}"/>
              </a:ext>
            </a:extLst>
          </p:cNvPr>
          <p:cNvSpPr/>
          <p:nvPr/>
        </p:nvSpPr>
        <p:spPr>
          <a:xfrm>
            <a:off x="6662917" y="3831399"/>
            <a:ext cx="2423160" cy="310896"/>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1F4E79"/>
                </a:solidFill>
                <a:latin typeface="Arial" panose="020B0604020202020204" pitchFamily="34" charset="0"/>
                <a:ea typeface="Cambria" pitchFamily="34" charset="-122"/>
                <a:cs typeface="Arial" panose="020B0604020202020204" pitchFamily="34" charset="0"/>
              </a:rPr>
              <a:t> Saved to OneDrive</a:t>
            </a:r>
            <a:endParaRPr lang="en-US" dirty="0">
              <a:latin typeface="Arial" panose="020B0604020202020204" pitchFamily="34" charset="0"/>
              <a:cs typeface="Arial" panose="020B0604020202020204" pitchFamily="34" charset="0"/>
            </a:endParaRPr>
          </a:p>
        </p:txBody>
      </p:sp>
      <p:sp>
        <p:nvSpPr>
          <p:cNvPr id="13" name="Text 37">
            <a:extLst>
              <a:ext uri="{FF2B5EF4-FFF2-40B4-BE49-F238E27FC236}">
                <a16:creationId xmlns:a16="http://schemas.microsoft.com/office/drawing/2014/main" id="{0362B6B6-6AFB-78F5-7BF6-3CC49659B7BD}"/>
              </a:ext>
            </a:extLst>
          </p:cNvPr>
          <p:cNvSpPr/>
          <p:nvPr/>
        </p:nvSpPr>
        <p:spPr>
          <a:xfrm>
            <a:off x="6772101" y="4266555"/>
            <a:ext cx="2190230" cy="438912"/>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600" dirty="0">
                <a:solidFill>
                  <a:srgbClr val="44546A"/>
                </a:solidFill>
                <a:latin typeface="Arial" panose="020B0604020202020204" pitchFamily="34" charset="0"/>
                <a:ea typeface="Calibri" pitchFamily="34" charset="-122"/>
                <a:cs typeface="Arial" panose="020B0604020202020204" pitchFamily="34" charset="0"/>
              </a:rPr>
              <a:t>Accessible from any computer in the building.</a:t>
            </a:r>
            <a:endParaRPr lang="en-US" sz="1600" dirty="0">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83B5C843-7BB5-B322-0675-4363B30C3EF6}"/>
              </a:ext>
            </a:extLst>
          </p:cNvPr>
          <p:cNvPicPr>
            <a:picLocks noChangeAspect="1"/>
          </p:cNvPicPr>
          <p:nvPr/>
        </p:nvPicPr>
        <p:blipFill>
          <a:blip r:embed="rId2"/>
          <a:stretch>
            <a:fillRect/>
          </a:stretch>
        </p:blipFill>
        <p:spPr>
          <a:xfrm>
            <a:off x="288036" y="1035909"/>
            <a:ext cx="2733723" cy="3510809"/>
          </a:xfrm>
          <a:prstGeom prst="rect">
            <a:avLst/>
          </a:prstGeom>
        </p:spPr>
      </p:pic>
    </p:spTree>
    <p:extLst>
      <p:ext uri="{BB962C8B-B14F-4D97-AF65-F5344CB8AC3E}">
        <p14:creationId xmlns:p14="http://schemas.microsoft.com/office/powerpoint/2010/main" val="691479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1">
            <a:extLst>
              <a:ext uri="{FF2B5EF4-FFF2-40B4-BE49-F238E27FC236}">
                <a16:creationId xmlns:a16="http://schemas.microsoft.com/office/drawing/2014/main" id="{C8BD30F3-B349-3067-20CE-F19D5284FC22}"/>
              </a:ext>
            </a:extLst>
          </p:cNvPr>
          <p:cNvSpPr/>
          <p:nvPr/>
        </p:nvSpPr>
        <p:spPr>
          <a:xfrm>
            <a:off x="365760" y="70866"/>
            <a:ext cx="8412480" cy="77724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3200" b="1" dirty="0">
                <a:latin typeface="Arial" panose="020B0604020202020204" pitchFamily="34" charset="0"/>
                <a:ea typeface="Cambria" pitchFamily="34" charset="-122"/>
                <a:cs typeface="Arial" panose="020B0604020202020204" pitchFamily="34" charset="0"/>
              </a:rPr>
              <a:t>How Word Improves Efficiency at Riverdale</a:t>
            </a:r>
            <a:endParaRPr lang="en-US" sz="3200" dirty="0">
              <a:latin typeface="Arial" panose="020B0604020202020204" pitchFamily="34" charset="0"/>
              <a:cs typeface="Arial" panose="020B0604020202020204" pitchFamily="34" charset="0"/>
            </a:endParaRPr>
          </a:p>
        </p:txBody>
      </p:sp>
      <p:sp>
        <p:nvSpPr>
          <p:cNvPr id="4" name="Text 5">
            <a:extLst>
              <a:ext uri="{FF2B5EF4-FFF2-40B4-BE49-F238E27FC236}">
                <a16:creationId xmlns:a16="http://schemas.microsoft.com/office/drawing/2014/main" id="{70F745E4-7385-F02C-83C9-64EC800E1826}"/>
              </a:ext>
            </a:extLst>
          </p:cNvPr>
          <p:cNvSpPr/>
          <p:nvPr/>
        </p:nvSpPr>
        <p:spPr>
          <a:xfrm>
            <a:off x="411480" y="1643634"/>
            <a:ext cx="3749040" cy="2944368"/>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1-Handwritten notes — hard to read</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2-Records kept in different folders</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3-Time wasted searching for information</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4-Inconsistent formats across staff</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5-Risk of errors due to missing details</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6-Night shift doesn't know what happened</a:t>
            </a:r>
            <a:endParaRPr lang="en-US" sz="1600" dirty="0">
              <a:latin typeface="Arial" panose="020B0604020202020204" pitchFamily="34" charset="0"/>
              <a:cs typeface="Arial" panose="020B0604020202020204" pitchFamily="34" charset="0"/>
            </a:endParaRPr>
          </a:p>
        </p:txBody>
      </p:sp>
      <p:sp>
        <p:nvSpPr>
          <p:cNvPr id="5" name="Text 7">
            <a:extLst>
              <a:ext uri="{FF2B5EF4-FFF2-40B4-BE49-F238E27FC236}">
                <a16:creationId xmlns:a16="http://schemas.microsoft.com/office/drawing/2014/main" id="{FB117944-5E1B-4424-C99D-8E0EFEB37AA2}"/>
              </a:ext>
            </a:extLst>
          </p:cNvPr>
          <p:cNvSpPr/>
          <p:nvPr/>
        </p:nvSpPr>
        <p:spPr>
          <a:xfrm>
            <a:off x="4361688" y="2558034"/>
            <a:ext cx="457200" cy="45720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buNone/>
            </a:pPr>
            <a:r>
              <a:rPr lang="en-US" sz="1800" b="1" dirty="0">
                <a:latin typeface="Calibri" pitchFamily="34" charset="0"/>
                <a:ea typeface="Calibri" pitchFamily="34" charset="-122"/>
                <a:cs typeface="Calibri" pitchFamily="34" charset="-120"/>
              </a:rPr>
              <a:t>→</a:t>
            </a:r>
            <a:endParaRPr lang="en-US" sz="1800" dirty="0"/>
          </a:p>
        </p:txBody>
      </p:sp>
      <p:sp>
        <p:nvSpPr>
          <p:cNvPr id="7" name="Text 11">
            <a:extLst>
              <a:ext uri="{FF2B5EF4-FFF2-40B4-BE49-F238E27FC236}">
                <a16:creationId xmlns:a16="http://schemas.microsoft.com/office/drawing/2014/main" id="{B6DEBB21-D787-6160-658F-15A581C99BBD}"/>
              </a:ext>
            </a:extLst>
          </p:cNvPr>
          <p:cNvSpPr/>
          <p:nvPr/>
        </p:nvSpPr>
        <p:spPr>
          <a:xfrm>
            <a:off x="5001768" y="1643634"/>
            <a:ext cx="4142232" cy="2944368"/>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1-Clear, typed records everyone can read</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2-All documents in one shared folder</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3-Find any record instantly</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4-Same template used by all staff</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5-Accurate records protect residents &amp; staff</a:t>
            </a:r>
            <a:endParaRPr lang="en-US" sz="1600" dirty="0">
              <a:latin typeface="Arial" panose="020B0604020202020204" pitchFamily="34" charset="0"/>
              <a:cs typeface="Arial" panose="020B0604020202020204" pitchFamily="34" charset="0"/>
            </a:endParaRPr>
          </a:p>
          <a:p>
            <a:pPr marL="0" indent="0">
              <a:spcAft>
                <a:spcPts val="1000"/>
              </a:spcAft>
              <a:buNone/>
            </a:pPr>
            <a:r>
              <a:rPr lang="en-US" sz="1600" dirty="0">
                <a:latin typeface="Arial" panose="020B0604020202020204" pitchFamily="34" charset="0"/>
                <a:ea typeface="Calibri" pitchFamily="34" charset="-122"/>
                <a:cs typeface="Arial" panose="020B0604020202020204" pitchFamily="34" charset="0"/>
              </a:rPr>
              <a:t>6-Night shift is fully up to date</a:t>
            </a:r>
            <a:endParaRPr lang="en-US" sz="1600" dirty="0">
              <a:latin typeface="Arial" panose="020B0604020202020204" pitchFamily="34" charset="0"/>
              <a:cs typeface="Arial" panose="020B0604020202020204" pitchFamily="34" charset="0"/>
            </a:endParaRPr>
          </a:p>
        </p:txBody>
      </p:sp>
      <p:sp>
        <p:nvSpPr>
          <p:cNvPr id="8" name="Text 12">
            <a:extLst>
              <a:ext uri="{FF2B5EF4-FFF2-40B4-BE49-F238E27FC236}">
                <a16:creationId xmlns:a16="http://schemas.microsoft.com/office/drawing/2014/main" id="{B632B151-7B03-5644-32E7-3E75E350BB8D}"/>
              </a:ext>
            </a:extLst>
          </p:cNvPr>
          <p:cNvSpPr/>
          <p:nvPr/>
        </p:nvSpPr>
        <p:spPr>
          <a:xfrm>
            <a:off x="365760" y="4844034"/>
            <a:ext cx="8412480" cy="22860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900" i="1" dirty="0">
                <a:latin typeface="Calibri" pitchFamily="34" charset="0"/>
                <a:ea typeface="Calibri" pitchFamily="34" charset="-122"/>
                <a:cs typeface="Calibri" pitchFamily="34" charset="-120"/>
              </a:rPr>
              <a:t>(NMC, 2018; Microsoft, 2023; CQC, 2023)</a:t>
            </a:r>
            <a:endParaRPr lang="en-US" sz="900" dirty="0"/>
          </a:p>
        </p:txBody>
      </p:sp>
      <p:sp>
        <p:nvSpPr>
          <p:cNvPr id="9" name="Rectangle 8">
            <a:extLst>
              <a:ext uri="{FF2B5EF4-FFF2-40B4-BE49-F238E27FC236}">
                <a16:creationId xmlns:a16="http://schemas.microsoft.com/office/drawing/2014/main" id="{CB8D5753-5680-93C9-4987-BEBD9CCBA8F1}"/>
              </a:ext>
            </a:extLst>
          </p:cNvPr>
          <p:cNvSpPr/>
          <p:nvPr/>
        </p:nvSpPr>
        <p:spPr>
          <a:xfrm>
            <a:off x="274320" y="1217909"/>
            <a:ext cx="3118649" cy="4015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BEFORE Word</a:t>
            </a:r>
          </a:p>
        </p:txBody>
      </p:sp>
      <p:sp>
        <p:nvSpPr>
          <p:cNvPr id="10" name="Rectangle 9">
            <a:extLst>
              <a:ext uri="{FF2B5EF4-FFF2-40B4-BE49-F238E27FC236}">
                <a16:creationId xmlns:a16="http://schemas.microsoft.com/office/drawing/2014/main" id="{67B8F2E0-DEE0-285A-5BBC-6FC4BF434608}"/>
              </a:ext>
            </a:extLst>
          </p:cNvPr>
          <p:cNvSpPr/>
          <p:nvPr/>
        </p:nvSpPr>
        <p:spPr>
          <a:xfrm>
            <a:off x="5001768" y="1216444"/>
            <a:ext cx="3264166" cy="4271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AFTER Word</a:t>
            </a:r>
          </a:p>
        </p:txBody>
      </p:sp>
      <p:cxnSp>
        <p:nvCxnSpPr>
          <p:cNvPr id="12" name="Straight Connector 11">
            <a:extLst>
              <a:ext uri="{FF2B5EF4-FFF2-40B4-BE49-F238E27FC236}">
                <a16:creationId xmlns:a16="http://schemas.microsoft.com/office/drawing/2014/main" id="{9508DD17-2A2D-BB08-EB41-76F4BB420BDC}"/>
              </a:ext>
            </a:extLst>
          </p:cNvPr>
          <p:cNvCxnSpPr/>
          <p:nvPr/>
        </p:nvCxnSpPr>
        <p:spPr>
          <a:xfrm>
            <a:off x="411480" y="974956"/>
            <a:ext cx="7273113"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88394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1" name="Text 1">
            <a:extLst>
              <a:ext uri="{FF2B5EF4-FFF2-40B4-BE49-F238E27FC236}">
                <a16:creationId xmlns:a16="http://schemas.microsoft.com/office/drawing/2014/main" id="{7F59A53D-8D78-63A9-84C4-6F3AE5AE4EA7}"/>
              </a:ext>
            </a:extLst>
          </p:cNvPr>
          <p:cNvSpPr/>
          <p:nvPr/>
        </p:nvSpPr>
        <p:spPr>
          <a:xfrm>
            <a:off x="365760" y="70866"/>
            <a:ext cx="8412480" cy="77724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3200" b="1" dirty="0">
                <a:latin typeface="Arial" panose="020B0604020202020204" pitchFamily="34" charset="0"/>
                <a:ea typeface="Cambria" pitchFamily="34" charset="-122"/>
                <a:cs typeface="Arial" panose="020B0604020202020204" pitchFamily="34" charset="0"/>
              </a:rPr>
              <a:t>Advantages &amp; Limitations of Microsoft Word</a:t>
            </a:r>
            <a:endParaRPr lang="en-US" sz="3200" dirty="0">
              <a:latin typeface="Arial" panose="020B0604020202020204" pitchFamily="34" charset="0"/>
              <a:cs typeface="Arial" panose="020B0604020202020204" pitchFamily="34" charset="0"/>
            </a:endParaRPr>
          </a:p>
        </p:txBody>
      </p:sp>
      <p:sp>
        <p:nvSpPr>
          <p:cNvPr id="12" name="Text 2">
            <a:extLst>
              <a:ext uri="{FF2B5EF4-FFF2-40B4-BE49-F238E27FC236}">
                <a16:creationId xmlns:a16="http://schemas.microsoft.com/office/drawing/2014/main" id="{66D82ABC-0883-B9C5-BC9E-647B7D1AA642}"/>
              </a:ext>
            </a:extLst>
          </p:cNvPr>
          <p:cNvSpPr/>
          <p:nvPr/>
        </p:nvSpPr>
        <p:spPr>
          <a:xfrm>
            <a:off x="320040" y="1081279"/>
            <a:ext cx="8412480" cy="310896"/>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1600" dirty="0">
                <a:latin typeface="Arial" panose="020B0604020202020204" pitchFamily="34" charset="0"/>
                <a:ea typeface="Calibri" pitchFamily="34" charset="-122"/>
                <a:cs typeface="Arial" panose="020B0604020202020204" pitchFamily="34" charset="0"/>
              </a:rPr>
              <a:t>Word is a strong choice for care documentation — but it is important to be honest about its limits too.</a:t>
            </a:r>
            <a:endParaRPr lang="en-US" sz="1600" dirty="0">
              <a:latin typeface="Arial" panose="020B0604020202020204" pitchFamily="34" charset="0"/>
              <a:cs typeface="Arial" panose="020B0604020202020204" pitchFamily="34" charset="0"/>
            </a:endParaRPr>
          </a:p>
        </p:txBody>
      </p:sp>
      <p:sp>
        <p:nvSpPr>
          <p:cNvPr id="13" name="Text 5">
            <a:extLst>
              <a:ext uri="{FF2B5EF4-FFF2-40B4-BE49-F238E27FC236}">
                <a16:creationId xmlns:a16="http://schemas.microsoft.com/office/drawing/2014/main" id="{F824A886-4721-55E8-DCA7-86F79FE15F49}"/>
              </a:ext>
            </a:extLst>
          </p:cNvPr>
          <p:cNvSpPr/>
          <p:nvPr/>
        </p:nvSpPr>
        <p:spPr>
          <a:xfrm>
            <a:off x="411480" y="1488186"/>
            <a:ext cx="411480" cy="41148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buNone/>
            </a:pPr>
            <a:r>
              <a:rPr lang="en-US" sz="1400" b="1" dirty="0">
                <a:solidFill>
                  <a:srgbClr val="FFFFFF"/>
                </a:solidFill>
                <a:latin typeface="Calibri" pitchFamily="34" charset="0"/>
                <a:ea typeface="Calibri" pitchFamily="34" charset="-122"/>
                <a:cs typeface="Calibri" pitchFamily="34" charset="-120"/>
              </a:rPr>
              <a:t>✓</a:t>
            </a:r>
            <a:endParaRPr lang="en-US" sz="1400" dirty="0"/>
          </a:p>
        </p:txBody>
      </p:sp>
      <p:sp>
        <p:nvSpPr>
          <p:cNvPr id="14" name="Text 6">
            <a:extLst>
              <a:ext uri="{FF2B5EF4-FFF2-40B4-BE49-F238E27FC236}">
                <a16:creationId xmlns:a16="http://schemas.microsoft.com/office/drawing/2014/main" id="{CD261C1E-95F8-95B6-0651-81410B5D1650}"/>
              </a:ext>
            </a:extLst>
          </p:cNvPr>
          <p:cNvSpPr/>
          <p:nvPr/>
        </p:nvSpPr>
        <p:spPr>
          <a:xfrm>
            <a:off x="411480" y="1492835"/>
            <a:ext cx="1683768" cy="365760"/>
          </a:xfrm>
          <a:prstGeom prst="rect">
            <a:avLst/>
          </a:prstGeom>
          <a:ln/>
        </p:spPr>
        <p:style>
          <a:lnRef idx="2">
            <a:schemeClr val="accent1"/>
          </a:lnRef>
          <a:fillRef idx="1">
            <a:schemeClr val="lt1"/>
          </a:fillRef>
          <a:effectRef idx="0">
            <a:schemeClr val="accent1"/>
          </a:effectRef>
          <a:fontRef idx="minor">
            <a:schemeClr val="dk1"/>
          </a:fontRef>
        </p:style>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1E7E34"/>
                </a:solidFill>
                <a:latin typeface="Arial" panose="020B0604020202020204" pitchFamily="34" charset="0"/>
                <a:ea typeface="Cambria" pitchFamily="34" charset="-122"/>
                <a:cs typeface="Arial" panose="020B0604020202020204" pitchFamily="34" charset="0"/>
              </a:rPr>
              <a:t>Advantages</a:t>
            </a:r>
            <a:endParaRPr lang="en-US" dirty="0">
              <a:latin typeface="Arial" panose="020B0604020202020204" pitchFamily="34" charset="0"/>
              <a:cs typeface="Arial" panose="020B0604020202020204" pitchFamily="34" charset="0"/>
            </a:endParaRPr>
          </a:p>
        </p:txBody>
      </p:sp>
      <p:sp>
        <p:nvSpPr>
          <p:cNvPr id="15" name="Text 7">
            <a:extLst>
              <a:ext uri="{FF2B5EF4-FFF2-40B4-BE49-F238E27FC236}">
                <a16:creationId xmlns:a16="http://schemas.microsoft.com/office/drawing/2014/main" id="{22C5572F-0FCA-132E-3E1E-55E8BC6ACFAE}"/>
              </a:ext>
            </a:extLst>
          </p:cNvPr>
          <p:cNvSpPr/>
          <p:nvPr/>
        </p:nvSpPr>
        <p:spPr>
          <a:xfrm>
            <a:off x="182879" y="2009394"/>
            <a:ext cx="4297679" cy="274320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1-Easy to use — most staff already know Word</a:t>
            </a:r>
            <a:endParaRPr lang="en-US" sz="1600" dirty="0">
              <a:latin typeface="Arial" panose="020B0604020202020204" pitchFamily="34" charset="0"/>
              <a:cs typeface="Arial" panose="020B0604020202020204" pitchFamily="34" charset="0"/>
            </a:endParaRPr>
          </a:p>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2-Templates keep all records consistent</a:t>
            </a:r>
            <a:endParaRPr lang="en-US" sz="1600" dirty="0">
              <a:latin typeface="Arial" panose="020B0604020202020204" pitchFamily="34" charset="0"/>
              <a:cs typeface="Arial" panose="020B0604020202020204" pitchFamily="34" charset="0"/>
            </a:endParaRPr>
          </a:p>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3-Documents can be shared across both buildings</a:t>
            </a:r>
            <a:endParaRPr lang="en-US" sz="1600" dirty="0">
              <a:latin typeface="Arial" panose="020B0604020202020204" pitchFamily="34" charset="0"/>
              <a:cs typeface="Arial" panose="020B0604020202020204" pitchFamily="34" charset="0"/>
            </a:endParaRPr>
          </a:p>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4-Records are clear, typed and easy to read</a:t>
            </a:r>
            <a:endParaRPr lang="en-US" sz="1600" dirty="0">
              <a:latin typeface="Arial" panose="020B0604020202020204" pitchFamily="34" charset="0"/>
              <a:cs typeface="Arial" panose="020B0604020202020204" pitchFamily="34" charset="0"/>
            </a:endParaRPr>
          </a:p>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5-Already included in Microsoft 365 — no extra cost</a:t>
            </a:r>
            <a:endParaRPr lang="en-US" sz="1600" dirty="0">
              <a:latin typeface="Arial" panose="020B0604020202020204" pitchFamily="34" charset="0"/>
              <a:cs typeface="Arial" panose="020B0604020202020204" pitchFamily="34" charset="0"/>
            </a:endParaRPr>
          </a:p>
        </p:txBody>
      </p:sp>
      <p:sp>
        <p:nvSpPr>
          <p:cNvPr id="16" name="Text 10">
            <a:extLst>
              <a:ext uri="{FF2B5EF4-FFF2-40B4-BE49-F238E27FC236}">
                <a16:creationId xmlns:a16="http://schemas.microsoft.com/office/drawing/2014/main" id="{3533280D-5D22-E3A3-3E85-635CD4BAAAE0}"/>
              </a:ext>
            </a:extLst>
          </p:cNvPr>
          <p:cNvSpPr/>
          <p:nvPr/>
        </p:nvSpPr>
        <p:spPr>
          <a:xfrm>
            <a:off x="4846320" y="1488186"/>
            <a:ext cx="411480" cy="41148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buNone/>
            </a:pPr>
            <a:r>
              <a:rPr lang="en-US" sz="1600" b="1" dirty="0">
                <a:solidFill>
                  <a:srgbClr val="FFFFFF"/>
                </a:solidFill>
                <a:latin typeface="Calibri" pitchFamily="34" charset="0"/>
                <a:ea typeface="Calibri" pitchFamily="34" charset="-122"/>
                <a:cs typeface="Calibri" pitchFamily="34" charset="-120"/>
              </a:rPr>
              <a:t>!</a:t>
            </a:r>
            <a:endParaRPr lang="en-US" sz="1600" dirty="0"/>
          </a:p>
        </p:txBody>
      </p:sp>
      <p:sp>
        <p:nvSpPr>
          <p:cNvPr id="17" name="Text 11">
            <a:extLst>
              <a:ext uri="{FF2B5EF4-FFF2-40B4-BE49-F238E27FC236}">
                <a16:creationId xmlns:a16="http://schemas.microsoft.com/office/drawing/2014/main" id="{72C6B8BF-9EF5-98B7-0FE3-227638B6C084}"/>
              </a:ext>
            </a:extLst>
          </p:cNvPr>
          <p:cNvSpPr/>
          <p:nvPr/>
        </p:nvSpPr>
        <p:spPr>
          <a:xfrm>
            <a:off x="5029201" y="1505855"/>
            <a:ext cx="1922661" cy="365760"/>
          </a:xfrm>
          <a:prstGeom prst="rect">
            <a:avLst/>
          </a:prstGeom>
          <a:ln/>
        </p:spPr>
        <p:style>
          <a:lnRef idx="2">
            <a:schemeClr val="accent1"/>
          </a:lnRef>
          <a:fillRef idx="1">
            <a:schemeClr val="lt1"/>
          </a:fillRef>
          <a:effectRef idx="0">
            <a:schemeClr val="accent1"/>
          </a:effectRef>
          <a:fontRef idx="minor">
            <a:schemeClr val="dk1"/>
          </a:fontRef>
        </p:style>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b="1" dirty="0">
                <a:solidFill>
                  <a:srgbClr val="C00000"/>
                </a:solidFill>
                <a:latin typeface="Arial" panose="020B0604020202020204" pitchFamily="34" charset="0"/>
                <a:ea typeface="Cambria" pitchFamily="34" charset="-122"/>
                <a:cs typeface="Arial" panose="020B0604020202020204" pitchFamily="34" charset="0"/>
              </a:rPr>
              <a:t>Limitations</a:t>
            </a:r>
            <a:endParaRPr lang="en-US" dirty="0">
              <a:latin typeface="Arial" panose="020B0604020202020204" pitchFamily="34" charset="0"/>
              <a:cs typeface="Arial" panose="020B0604020202020204" pitchFamily="34" charset="0"/>
            </a:endParaRPr>
          </a:p>
        </p:txBody>
      </p:sp>
      <p:sp>
        <p:nvSpPr>
          <p:cNvPr id="18" name="Text 12">
            <a:extLst>
              <a:ext uri="{FF2B5EF4-FFF2-40B4-BE49-F238E27FC236}">
                <a16:creationId xmlns:a16="http://schemas.microsoft.com/office/drawing/2014/main" id="{2C8D73C6-6805-D2CA-D81F-F6D135038C5D}"/>
              </a:ext>
            </a:extLst>
          </p:cNvPr>
          <p:cNvSpPr/>
          <p:nvPr/>
        </p:nvSpPr>
        <p:spPr>
          <a:xfrm>
            <a:off x="4892039" y="2009394"/>
            <a:ext cx="4069079" cy="274320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1-Not designed for real-time updates — one person edits at a time</a:t>
            </a:r>
            <a:endParaRPr lang="en-US" sz="1600" dirty="0">
              <a:latin typeface="Arial" panose="020B0604020202020204" pitchFamily="34" charset="0"/>
              <a:cs typeface="Arial" panose="020B0604020202020204" pitchFamily="34" charset="0"/>
            </a:endParaRPr>
          </a:p>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2-Staff need to remember to save and store files correctly</a:t>
            </a:r>
            <a:endParaRPr lang="en-US" sz="1600" dirty="0">
              <a:latin typeface="Arial" panose="020B0604020202020204" pitchFamily="34" charset="0"/>
              <a:cs typeface="Arial" panose="020B0604020202020204" pitchFamily="34" charset="0"/>
            </a:endParaRPr>
          </a:p>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3-Without OneDrive, documents can still get lost on local computers</a:t>
            </a:r>
            <a:endParaRPr lang="en-US" sz="1600" dirty="0">
              <a:latin typeface="Arial" panose="020B0604020202020204" pitchFamily="34" charset="0"/>
              <a:cs typeface="Arial" panose="020B0604020202020204" pitchFamily="34" charset="0"/>
            </a:endParaRPr>
          </a:p>
          <a:p>
            <a:pPr>
              <a:spcAft>
                <a:spcPts val="1000"/>
              </a:spcAft>
              <a:buSzPct val="100000"/>
            </a:pPr>
            <a:r>
              <a:rPr lang="en-US" sz="1600" dirty="0">
                <a:solidFill>
                  <a:srgbClr val="1A1A2E"/>
                </a:solidFill>
                <a:latin typeface="Arial" panose="020B0604020202020204" pitchFamily="34" charset="0"/>
                <a:ea typeface="Calibri" pitchFamily="34" charset="-122"/>
                <a:cs typeface="Arial" panose="020B0604020202020204" pitchFamily="34" charset="0"/>
              </a:rPr>
              <a:t>4-Not purpose-built for healthcare — a specialist system would do more</a:t>
            </a:r>
            <a:endParaRPr lang="en-US" sz="1600" dirty="0">
              <a:latin typeface="Arial" panose="020B0604020202020204" pitchFamily="34" charset="0"/>
              <a:cs typeface="Arial" panose="020B0604020202020204" pitchFamily="34" charset="0"/>
            </a:endParaRPr>
          </a:p>
        </p:txBody>
      </p:sp>
      <p:sp>
        <p:nvSpPr>
          <p:cNvPr id="19" name="Text 13">
            <a:extLst>
              <a:ext uri="{FF2B5EF4-FFF2-40B4-BE49-F238E27FC236}">
                <a16:creationId xmlns:a16="http://schemas.microsoft.com/office/drawing/2014/main" id="{6F424720-9B8A-EA17-A20A-25556116C0EB}"/>
              </a:ext>
            </a:extLst>
          </p:cNvPr>
          <p:cNvSpPr/>
          <p:nvPr/>
        </p:nvSpPr>
        <p:spPr>
          <a:xfrm>
            <a:off x="297180" y="4661288"/>
            <a:ext cx="8412480" cy="22860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r>
              <a:rPr lang="en-US" sz="900" i="1" dirty="0">
                <a:solidFill>
                  <a:srgbClr val="999999"/>
                </a:solidFill>
                <a:latin typeface="Calibri" pitchFamily="34" charset="0"/>
                <a:ea typeface="Calibri" pitchFamily="34" charset="-122"/>
                <a:cs typeface="Calibri" pitchFamily="34" charset="-120"/>
              </a:rPr>
              <a:t>     (Al-Fraihat et al., 2020; CQC, 2023)</a:t>
            </a:r>
            <a:endParaRPr lang="en-US" sz="900" dirty="0"/>
          </a:p>
        </p:txBody>
      </p:sp>
    </p:spTree>
    <p:extLst>
      <p:ext uri="{BB962C8B-B14F-4D97-AF65-F5344CB8AC3E}">
        <p14:creationId xmlns:p14="http://schemas.microsoft.com/office/powerpoint/2010/main" val="2961832108"/>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8D419-EABF-478D-CB20-E34271BAF345}"/>
            </a:ext>
          </a:extLst>
        </p:cNvPr>
        <p:cNvGrpSpPr/>
        <p:nvPr/>
      </p:nvGrpSpPr>
      <p:grpSpPr>
        <a:xfrm>
          <a:off x="0" y="0"/>
          <a:ext cx="0" cy="0"/>
          <a:chOff x="0" y="0"/>
          <a:chExt cx="0" cy="0"/>
        </a:xfrm>
      </p:grpSpPr>
      <p:pic>
        <p:nvPicPr>
          <p:cNvPr id="5" name="Graphic 38" descr="Teacher">
            <a:extLst>
              <a:ext uri="{FF2B5EF4-FFF2-40B4-BE49-F238E27FC236}">
                <a16:creationId xmlns:a16="http://schemas.microsoft.com/office/drawing/2014/main" id="{84F0A1AB-DB71-E71F-C142-43541995594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06096" y="572437"/>
            <a:ext cx="2865827" cy="2865827"/>
          </a:xfrm>
          <a:prstGeom prst="rect">
            <a:avLst/>
          </a:prstGeom>
          <a:ln>
            <a:noFill/>
          </a:ln>
        </p:spPr>
      </p:pic>
      <p:sp>
        <p:nvSpPr>
          <p:cNvPr id="6" name="TextBox 5">
            <a:extLst>
              <a:ext uri="{FF2B5EF4-FFF2-40B4-BE49-F238E27FC236}">
                <a16:creationId xmlns:a16="http://schemas.microsoft.com/office/drawing/2014/main" id="{937BF29D-AC28-15C6-5132-F025817EDB07}"/>
              </a:ext>
            </a:extLst>
          </p:cNvPr>
          <p:cNvSpPr txBox="1"/>
          <p:nvPr/>
        </p:nvSpPr>
        <p:spPr>
          <a:xfrm>
            <a:off x="124614" y="3584266"/>
            <a:ext cx="1920469" cy="500137"/>
          </a:xfrm>
          <a:prstGeom prst="rect">
            <a:avLst/>
          </a:prstGeom>
          <a:solidFill>
            <a:schemeClr val="bg1"/>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400" dirty="0">
                <a:latin typeface="Arial" panose="020B0604020202020204" pitchFamily="34" charset="0"/>
                <a:cs typeface="Arial" panose="020B0604020202020204" pitchFamily="34" charset="0"/>
              </a:rPr>
              <a:t>Jana Ostrovschi 2543279</a:t>
            </a:r>
          </a:p>
        </p:txBody>
      </p:sp>
      <p:sp>
        <p:nvSpPr>
          <p:cNvPr id="9" name="TextBox 8">
            <a:extLst>
              <a:ext uri="{FF2B5EF4-FFF2-40B4-BE49-F238E27FC236}">
                <a16:creationId xmlns:a16="http://schemas.microsoft.com/office/drawing/2014/main" id="{1A569EF8-A681-F5BF-74E3-C07986CB6DC2}"/>
              </a:ext>
            </a:extLst>
          </p:cNvPr>
          <p:cNvSpPr txBox="1"/>
          <p:nvPr/>
        </p:nvSpPr>
        <p:spPr>
          <a:xfrm>
            <a:off x="371314" y="2113765"/>
            <a:ext cx="5211027" cy="561692"/>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3200" dirty="0">
                <a:solidFill>
                  <a:srgbClr val="1A1A1A"/>
                </a:solidFill>
                <a:latin typeface="Arial" panose="020B0604020202020204" pitchFamily="34" charset="0"/>
                <a:ea typeface="Calibri" pitchFamily="34" charset="-122"/>
                <a:cs typeface="Arial" panose="020B0604020202020204" pitchFamily="34" charset="0"/>
              </a:rPr>
              <a:t>Staff Scheduling / </a:t>
            </a:r>
            <a:r>
              <a:rPr lang="en-US" sz="3200" dirty="0" err="1">
                <a:solidFill>
                  <a:srgbClr val="1A1A1A"/>
                </a:solidFill>
                <a:latin typeface="Arial" panose="020B0604020202020204" pitchFamily="34" charset="0"/>
                <a:ea typeface="Calibri" pitchFamily="34" charset="-122"/>
                <a:cs typeface="Arial" panose="020B0604020202020204" pitchFamily="34" charset="0"/>
              </a:rPr>
              <a:t>Rotas</a:t>
            </a:r>
            <a:endParaRPr lang="en-GB" sz="3300" b="1" dirty="0">
              <a:latin typeface="Arial Nova" panose="020F0502020204030204" pitchFamily="34" charset="0"/>
            </a:endParaRPr>
          </a:p>
        </p:txBody>
      </p:sp>
    </p:spTree>
    <p:extLst>
      <p:ext uri="{BB962C8B-B14F-4D97-AF65-F5344CB8AC3E}">
        <p14:creationId xmlns:p14="http://schemas.microsoft.com/office/powerpoint/2010/main" val="1687186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Arial" panose="020B0604020202020204" pitchFamily="34" charset="0"/>
                <a:ea typeface="Calibri" pitchFamily="34" charset="-122"/>
                <a:cs typeface="Arial" panose="020B0604020202020204" pitchFamily="34" charset="0"/>
              </a:rPr>
              <a:t>Task 4: Staff Scheduling / Rotas</a:t>
            </a:r>
            <a:endParaRPr lang="en-US" sz="3600" dirty="0">
              <a:latin typeface="Arial" panose="020B0604020202020204" pitchFamily="34" charset="0"/>
              <a:cs typeface="Arial" panose="020B0604020202020204" pitchFamily="34" charset="0"/>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latin typeface="Arial" panose="020B0604020202020204" pitchFamily="34" charset="0"/>
              <a:cs typeface="Arial" panose="020B0604020202020204" pitchFamily="34" charset="0"/>
            </a:endParaRPr>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Arial" panose="020B0604020202020204" pitchFamily="34" charset="0"/>
                <a:ea typeface="Calibri" pitchFamily="34" charset="-122"/>
                <a:cs typeface="Arial" panose="020B0604020202020204" pitchFamily="34" charset="0"/>
              </a:rPr>
              <a:t>Recommended Tool:  Microsoft Excel          Presenter: Jana </a:t>
            </a:r>
            <a:r>
              <a:rPr lang="en-US" sz="1300" i="1" dirty="0" err="1">
                <a:solidFill>
                  <a:srgbClr val="555555"/>
                </a:solidFill>
                <a:latin typeface="Arial" panose="020B0604020202020204" pitchFamily="34" charset="0"/>
                <a:ea typeface="Calibri" pitchFamily="34" charset="-122"/>
                <a:cs typeface="Arial" panose="020B0604020202020204" pitchFamily="34" charset="0"/>
              </a:rPr>
              <a:t>Ostrovschi</a:t>
            </a:r>
            <a:r>
              <a:rPr lang="en-US" sz="1300" i="1" dirty="0">
                <a:solidFill>
                  <a:srgbClr val="555555"/>
                </a:solidFill>
                <a:latin typeface="Arial" panose="020B0604020202020204" pitchFamily="34" charset="0"/>
                <a:ea typeface="Calibri" pitchFamily="34" charset="-122"/>
                <a:cs typeface="Arial" panose="020B0604020202020204" pitchFamily="34" charset="0"/>
              </a:rPr>
              <a:t>  |  2543279</a:t>
            </a:r>
            <a:endParaRPr lang="en-US" sz="1300" dirty="0">
              <a:latin typeface="Arial" panose="020B0604020202020204" pitchFamily="34" charset="0"/>
              <a:cs typeface="Arial" panose="020B0604020202020204" pitchFamily="34" charset="0"/>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7BBC6E82-6A53-B1D6-97B3-A6790542239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33131" y="3547987"/>
            <a:ext cx="2226253" cy="1252267"/>
          </a:xfrm>
          <a:prstGeom prst="rect">
            <a:avLst/>
          </a:prstGeom>
        </p:spPr>
      </p:pic>
      <p:pic>
        <p:nvPicPr>
          <p:cNvPr id="21" name="Picture 20" descr="How to Create a Rotating Schedule in Excel: 8 Steps (with Templates)">
            <a:extLst>
              <a:ext uri="{FF2B5EF4-FFF2-40B4-BE49-F238E27FC236}">
                <a16:creationId xmlns:a16="http://schemas.microsoft.com/office/drawing/2014/main" id="{9530FB67-8EA5-B26B-C31B-B9C237CC4EB2}"/>
              </a:ext>
            </a:extLst>
          </p:cNvPr>
          <p:cNvPicPr>
            <a:picLocks noChangeAspect="1"/>
          </p:cNvPicPr>
          <p:nvPr/>
        </p:nvPicPr>
        <p:blipFill>
          <a:blip r:embed="rId5"/>
          <a:stretch>
            <a:fillRect/>
          </a:stretch>
        </p:blipFill>
        <p:spPr>
          <a:xfrm>
            <a:off x="130631" y="1527875"/>
            <a:ext cx="2866905" cy="1490193"/>
          </a:xfrm>
          <a:prstGeom prst="rect">
            <a:avLst/>
          </a:prstGeom>
        </p:spPr>
      </p:pic>
      <p:sp>
        <p:nvSpPr>
          <p:cNvPr id="22" name="TextBox 21">
            <a:extLst>
              <a:ext uri="{FF2B5EF4-FFF2-40B4-BE49-F238E27FC236}">
                <a16:creationId xmlns:a16="http://schemas.microsoft.com/office/drawing/2014/main" id="{18DDBA54-937F-2B46-7BB8-11AF520B7213}"/>
              </a:ext>
            </a:extLst>
          </p:cNvPr>
          <p:cNvSpPr txBox="1"/>
          <p:nvPr/>
        </p:nvSpPr>
        <p:spPr>
          <a:xfrm>
            <a:off x="3372985" y="1695576"/>
            <a:ext cx="5268398" cy="1477328"/>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Plan the Staff Rota</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Arranging Right number of employees</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Saving costs- improving efficiency (Ernst A.T. et.al., 2004)</a:t>
            </a:r>
          </a:p>
          <a:p>
            <a:endParaRPr lang="en-GB" dirty="0"/>
          </a:p>
        </p:txBody>
      </p:sp>
      <p:sp>
        <p:nvSpPr>
          <p:cNvPr id="24" name="TextBox 23">
            <a:extLst>
              <a:ext uri="{FF2B5EF4-FFF2-40B4-BE49-F238E27FC236}">
                <a16:creationId xmlns:a16="http://schemas.microsoft.com/office/drawing/2014/main" id="{CBE4C8E9-1F3A-BC0A-F6C2-2037382B027E}"/>
              </a:ext>
            </a:extLst>
          </p:cNvPr>
          <p:cNvSpPr txBox="1"/>
          <p:nvPr/>
        </p:nvSpPr>
        <p:spPr>
          <a:xfrm>
            <a:off x="201618" y="3144328"/>
            <a:ext cx="2011230" cy="276999"/>
          </a:xfrm>
          <a:prstGeom prst="rect">
            <a:avLst/>
          </a:prstGeom>
          <a:noFill/>
        </p:spPr>
        <p:txBody>
          <a:bodyPr wrap="square" rtlCol="0">
            <a:spAutoFit/>
          </a:bodyPr>
          <a:lstStyle/>
          <a:p>
            <a:r>
              <a:rPr lang="en-GB" sz="1200" i="1" dirty="0">
                <a:latin typeface="Arial" panose="020B0604020202020204" pitchFamily="34" charset="0"/>
                <a:cs typeface="Arial" panose="020B0604020202020204" pitchFamily="34" charset="0"/>
              </a:rPr>
              <a:t>Image1: (hightfile,2026)</a:t>
            </a:r>
          </a:p>
        </p:txBody>
      </p:sp>
      <p:sp>
        <p:nvSpPr>
          <p:cNvPr id="25" name="TextBox 24">
            <a:extLst>
              <a:ext uri="{FF2B5EF4-FFF2-40B4-BE49-F238E27FC236}">
                <a16:creationId xmlns:a16="http://schemas.microsoft.com/office/drawing/2014/main" id="{D50F1C31-D0B6-ACFD-516D-CBB92378D070}"/>
              </a:ext>
            </a:extLst>
          </p:cNvPr>
          <p:cNvSpPr txBox="1"/>
          <p:nvPr/>
        </p:nvSpPr>
        <p:spPr>
          <a:xfrm>
            <a:off x="6497690" y="4744357"/>
            <a:ext cx="2888535" cy="553998"/>
          </a:xfrm>
          <a:prstGeom prst="rect">
            <a:avLst/>
          </a:prstGeom>
          <a:noFill/>
        </p:spPr>
        <p:txBody>
          <a:bodyPr wrap="square" rtlCol="0">
            <a:spAutoFit/>
          </a:bodyPr>
          <a:lstStyle/>
          <a:p>
            <a:r>
              <a:rPr lang="en-GB" sz="1200" i="1" dirty="0">
                <a:latin typeface="Arial" panose="020B0604020202020204" pitchFamily="34" charset="0"/>
                <a:cs typeface="Arial" panose="020B0604020202020204" pitchFamily="34" charset="0"/>
              </a:rPr>
              <a:t>Image2: (</a:t>
            </a:r>
            <a:r>
              <a:rPr lang="en-GB" sz="1200" i="1" dirty="0" err="1">
                <a:latin typeface="Arial" panose="020B0604020202020204" pitchFamily="34" charset="0"/>
                <a:cs typeface="Arial" panose="020B0604020202020204" pitchFamily="34" charset="0"/>
              </a:rPr>
              <a:t>howtogeek</a:t>
            </a:r>
            <a:r>
              <a:rPr lang="en-GB" sz="1200" i="1" dirty="0">
                <a:latin typeface="Arial" panose="020B0604020202020204" pitchFamily="34" charset="0"/>
                <a:cs typeface="Arial" panose="020B0604020202020204" pitchFamily="34" charset="0"/>
              </a:rPr>
              <a:t>, 2025)</a:t>
            </a:r>
          </a:p>
          <a:p>
            <a:endParaRPr lang="en-GB" dirty="0"/>
          </a:p>
        </p:txBody>
      </p:sp>
      <p:sp>
        <p:nvSpPr>
          <p:cNvPr id="26" name="TextBox 25">
            <a:extLst>
              <a:ext uri="{FF2B5EF4-FFF2-40B4-BE49-F238E27FC236}">
                <a16:creationId xmlns:a16="http://schemas.microsoft.com/office/drawing/2014/main" id="{F2C12766-5105-5287-8E7A-8BD613B099B6}"/>
              </a:ext>
            </a:extLst>
          </p:cNvPr>
          <p:cNvSpPr txBox="1"/>
          <p:nvPr/>
        </p:nvSpPr>
        <p:spPr>
          <a:xfrm>
            <a:off x="284616" y="3742379"/>
            <a:ext cx="6213074"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Suitability of MS Excel (Walkenbach, 2015)</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Efficiency of MS Excel (Smith, 2018)</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Advantages of MS Excel (Microsoft, 2026)</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Limitation of MS Excel (Panko, 2008)</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barn(inVertical)">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201930" y="249016"/>
            <a:ext cx="9246870" cy="777240"/>
          </a:xfrm>
          <a:prstGeom prst="rect">
            <a:avLst/>
          </a:prstGeom>
          <a:noFill/>
          <a:ln/>
        </p:spPr>
        <p:txBody>
          <a:bodyPr wrap="square" lIns="0" tIns="0" rIns="0" bIns="0" rtlCol="0" anchor="b"/>
          <a:lstStyle/>
          <a:p>
            <a:pPr marL="0" indent="0">
              <a:buNone/>
            </a:pPr>
            <a:r>
              <a:rPr lang="en-US" sz="3200" dirty="0">
                <a:solidFill>
                  <a:srgbClr val="1A1A1A"/>
                </a:solidFill>
                <a:latin typeface="Arial" panose="020B0604020202020204" pitchFamily="34" charset="0"/>
                <a:ea typeface="Calibri" pitchFamily="34" charset="-122"/>
                <a:cs typeface="Arial" panose="020B0604020202020204" pitchFamily="34" charset="0"/>
              </a:rPr>
              <a:t>Benefits &amp; Limitations: MS Excel at Riverdale</a:t>
            </a:r>
            <a:endParaRPr lang="en-US" sz="3200" dirty="0">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3028858"/>
            <a:ext cx="4023360" cy="1250789"/>
          </a:xfrm>
          <a:prstGeom prst="rect">
            <a:avLst/>
          </a:prstGeom>
          <a:noFill/>
          <a:ln/>
        </p:spPr>
        <p:txBody>
          <a:bodyPr wrap="square" lIns="0" tIns="0" rIns="0" bIns="0" rtlCol="0" anchor="t"/>
          <a:lstStyle/>
          <a:p>
            <a:pPr marL="285750" indent="-285750">
              <a:buSzPct val="100000"/>
              <a:buFont typeface="Wingdings" panose="05000000000000000000" pitchFamily="2" charset="2"/>
              <a:buChar char="ü"/>
            </a:pPr>
            <a:r>
              <a:rPr lang="en-US" dirty="0">
                <a:latin typeface="Arial" panose="020B0604020202020204" pitchFamily="34" charset="0"/>
                <a:cs typeface="Arial" panose="020B0604020202020204" pitchFamily="34" charset="0"/>
              </a:rPr>
              <a:t>Manual errors </a:t>
            </a:r>
          </a:p>
          <a:p>
            <a:pPr marL="285750" indent="-285750">
              <a:buSzPct val="100000"/>
              <a:buFont typeface="Wingdings" panose="05000000000000000000" pitchFamily="2" charset="2"/>
              <a:buChar char="ü"/>
            </a:pPr>
            <a:r>
              <a:rPr lang="en-US" dirty="0">
                <a:latin typeface="Arial" panose="020B0604020202020204" pitchFamily="34" charset="0"/>
                <a:cs typeface="Arial" panose="020B0604020202020204" pitchFamily="34" charset="0"/>
              </a:rPr>
              <a:t>Poor collaboration </a:t>
            </a:r>
          </a:p>
          <a:p>
            <a:pPr marL="285750" indent="-285750">
              <a:buSzPct val="100000"/>
              <a:buFont typeface="Wingdings" panose="05000000000000000000" pitchFamily="2" charset="2"/>
              <a:buChar char="ü"/>
            </a:pPr>
            <a:r>
              <a:rPr lang="en-US" dirty="0">
                <a:latin typeface="Arial" panose="020B0604020202020204" pitchFamily="34" charset="0"/>
                <a:cs typeface="Arial" panose="020B0604020202020204" pitchFamily="34" charset="0"/>
              </a:rPr>
              <a:t>Not real-time </a:t>
            </a:r>
          </a:p>
          <a:p>
            <a:pPr marL="285750" indent="-285750">
              <a:buSzPct val="100000"/>
              <a:buFont typeface="Wingdings" panose="05000000000000000000" pitchFamily="2" charset="2"/>
              <a:buChar char="ü"/>
            </a:pPr>
            <a:r>
              <a:rPr lang="en-US" dirty="0">
                <a:latin typeface="Arial" panose="020B0604020202020204" pitchFamily="34" charset="0"/>
                <a:cs typeface="Arial" panose="020B0604020202020204" pitchFamily="34" charset="0"/>
              </a:rPr>
              <a:t>Security risk </a:t>
            </a:r>
          </a:p>
          <a:p>
            <a:pPr>
              <a:buSzPct val="100000"/>
            </a:pPr>
            <a:r>
              <a:rPr lang="en-US" dirty="0">
                <a:latin typeface="Arial" panose="020B0604020202020204" pitchFamily="34" charset="0"/>
                <a:cs typeface="Arial" panose="020B0604020202020204" pitchFamily="34" charset="0"/>
              </a:rPr>
              <a:t>              (Panko,2008)</a:t>
            </a:r>
            <a:endParaRPr lang="en-US" sz="1400" dirty="0"/>
          </a:p>
        </p:txBody>
      </p:sp>
      <p:sp>
        <p:nvSpPr>
          <p:cNvPr id="11" name="TextBox 10">
            <a:extLst>
              <a:ext uri="{FF2B5EF4-FFF2-40B4-BE49-F238E27FC236}">
                <a16:creationId xmlns:a16="http://schemas.microsoft.com/office/drawing/2014/main" id="{2D5D1116-21F2-140F-BA2C-552A4AC36499}"/>
              </a:ext>
            </a:extLst>
          </p:cNvPr>
          <p:cNvSpPr txBox="1"/>
          <p:nvPr/>
        </p:nvSpPr>
        <p:spPr>
          <a:xfrm>
            <a:off x="365760" y="3079589"/>
            <a:ext cx="4023357" cy="1477328"/>
          </a:xfrm>
          <a:prstGeom prst="rect">
            <a:avLst/>
          </a:prstGeom>
          <a:noFill/>
        </p:spPr>
        <p:txBody>
          <a:bodyPr wrap="square" rtlCol="0">
            <a:spAutoFit/>
          </a:bodyPr>
          <a:lstStyle/>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Easy to use </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Low cost </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Highly flexible </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Good for data </a:t>
            </a:r>
          </a:p>
          <a:p>
            <a:r>
              <a:rPr lang="en-GB" dirty="0">
                <a:latin typeface="Arial" panose="020B0604020202020204" pitchFamily="34" charset="0"/>
                <a:cs typeface="Arial" panose="020B0604020202020204" pitchFamily="34" charset="0"/>
              </a:rPr>
              <a:t>             (Microsoft, 2026)</a:t>
            </a:r>
            <a:endParaRPr lang="en-GB" dirty="0"/>
          </a:p>
        </p:txBody>
      </p:sp>
      <p:pic>
        <p:nvPicPr>
          <p:cNvPr id="13" name="Picture 12">
            <a:extLst>
              <a:ext uri="{FF2B5EF4-FFF2-40B4-BE49-F238E27FC236}">
                <a16:creationId xmlns:a16="http://schemas.microsoft.com/office/drawing/2014/main" id="{39A21AF6-AD87-C5C1-9481-D5ADD8201FF4}"/>
              </a:ext>
            </a:extLst>
          </p:cNvPr>
          <p:cNvPicPr>
            <a:picLocks noChangeAspect="1"/>
          </p:cNvPicPr>
          <p:nvPr/>
        </p:nvPicPr>
        <p:blipFill>
          <a:blip r:embed="rId3"/>
          <a:stretch>
            <a:fillRect/>
          </a:stretch>
        </p:blipFill>
        <p:spPr>
          <a:xfrm>
            <a:off x="411480" y="1616415"/>
            <a:ext cx="2779837" cy="1385633"/>
          </a:xfrm>
          <a:prstGeom prst="rect">
            <a:avLst/>
          </a:prstGeom>
        </p:spPr>
      </p:pic>
      <p:sp>
        <p:nvSpPr>
          <p:cNvPr id="14" name="TextBox 13">
            <a:extLst>
              <a:ext uri="{FF2B5EF4-FFF2-40B4-BE49-F238E27FC236}">
                <a16:creationId xmlns:a16="http://schemas.microsoft.com/office/drawing/2014/main" id="{8E428F7B-5E1E-CD9A-F3CA-6AEF17C00990}"/>
              </a:ext>
            </a:extLst>
          </p:cNvPr>
          <p:cNvSpPr txBox="1"/>
          <p:nvPr/>
        </p:nvSpPr>
        <p:spPr>
          <a:xfrm>
            <a:off x="3142263" y="1698635"/>
            <a:ext cx="1292578" cy="461665"/>
          </a:xfrm>
          <a:prstGeom prst="rect">
            <a:avLst/>
          </a:prstGeom>
          <a:noFill/>
        </p:spPr>
        <p:txBody>
          <a:bodyPr wrap="square" rtlCol="0">
            <a:spAutoFit/>
          </a:bodyPr>
          <a:lstStyle/>
          <a:p>
            <a:r>
              <a:rPr lang="en-GB" sz="1200" i="1" dirty="0">
                <a:latin typeface="Arial" panose="020B0604020202020204" pitchFamily="34" charset="0"/>
                <a:cs typeface="Arial" panose="020B0604020202020204" pitchFamily="34" charset="0"/>
              </a:rPr>
              <a:t>Image3: (Microsoft,2026)</a:t>
            </a:r>
            <a:endParaRPr lang="en-GB" i="1" dirty="0">
              <a:latin typeface="Arial" panose="020B0604020202020204" pitchFamily="34" charset="0"/>
              <a:cs typeface="Arial" panose="020B0604020202020204" pitchFamily="34" charset="0"/>
            </a:endParaRPr>
          </a:p>
        </p:txBody>
      </p:sp>
      <p:pic>
        <p:nvPicPr>
          <p:cNvPr id="17" name="Picture 16" descr="Excel Specifications And Limitations – MSQVWU">
            <a:extLst>
              <a:ext uri="{FF2B5EF4-FFF2-40B4-BE49-F238E27FC236}">
                <a16:creationId xmlns:a16="http://schemas.microsoft.com/office/drawing/2014/main" id="{2881831B-DC7C-697A-7D0D-4B9473A0BF26}"/>
              </a:ext>
            </a:extLst>
          </p:cNvPr>
          <p:cNvPicPr>
            <a:picLocks noChangeAspect="1"/>
          </p:cNvPicPr>
          <p:nvPr/>
        </p:nvPicPr>
        <p:blipFill>
          <a:blip r:embed="rId4"/>
          <a:stretch>
            <a:fillRect/>
          </a:stretch>
        </p:blipFill>
        <p:spPr>
          <a:xfrm>
            <a:off x="4940265" y="1560135"/>
            <a:ext cx="2133918" cy="1200329"/>
          </a:xfrm>
          <a:prstGeom prst="rect">
            <a:avLst/>
          </a:prstGeom>
        </p:spPr>
      </p:pic>
      <p:sp>
        <p:nvSpPr>
          <p:cNvPr id="18" name="TextBox 17">
            <a:extLst>
              <a:ext uri="{FF2B5EF4-FFF2-40B4-BE49-F238E27FC236}">
                <a16:creationId xmlns:a16="http://schemas.microsoft.com/office/drawing/2014/main" id="{9977FB9C-11EE-9336-6C01-A2DE97B28F03}"/>
              </a:ext>
            </a:extLst>
          </p:cNvPr>
          <p:cNvSpPr txBox="1"/>
          <p:nvPr/>
        </p:nvSpPr>
        <p:spPr>
          <a:xfrm>
            <a:off x="7165625" y="1883301"/>
            <a:ext cx="1978376" cy="276999"/>
          </a:xfrm>
          <a:prstGeom prst="rect">
            <a:avLst/>
          </a:prstGeom>
          <a:noFill/>
        </p:spPr>
        <p:txBody>
          <a:bodyPr wrap="square" rtlCol="0">
            <a:spAutoFit/>
          </a:bodyPr>
          <a:lstStyle/>
          <a:p>
            <a:r>
              <a:rPr lang="en-GB" sz="1200" i="1" dirty="0">
                <a:latin typeface="Arial" panose="020B0604020202020204" pitchFamily="34" charset="0"/>
                <a:cs typeface="Arial" panose="020B0604020202020204" pitchFamily="34" charset="0"/>
              </a:rPr>
              <a:t>Image4: (</a:t>
            </a:r>
            <a:r>
              <a:rPr lang="en-GB" sz="1200" i="1" dirty="0" err="1">
                <a:latin typeface="Arial" panose="020B0604020202020204" pitchFamily="34" charset="0"/>
                <a:cs typeface="Arial" panose="020B0604020202020204" pitchFamily="34" charset="0"/>
              </a:rPr>
              <a:t>merithub</a:t>
            </a:r>
            <a:r>
              <a:rPr lang="en-GB" sz="1200" i="1"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89426910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38" descr="Teacher">
            <a:extLst>
              <a:ext uri="{FF2B5EF4-FFF2-40B4-BE49-F238E27FC236}">
                <a16:creationId xmlns:a16="http://schemas.microsoft.com/office/drawing/2014/main" id="{BE80E879-9BE0-3411-881A-B16282D3DC7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06096" y="572437"/>
            <a:ext cx="2865827" cy="2865827"/>
          </a:xfrm>
          <a:prstGeom prst="rect">
            <a:avLst/>
          </a:prstGeom>
          <a:ln>
            <a:noFill/>
          </a:ln>
        </p:spPr>
      </p:pic>
      <p:sp>
        <p:nvSpPr>
          <p:cNvPr id="6" name="TextBox 5">
            <a:extLst>
              <a:ext uri="{FF2B5EF4-FFF2-40B4-BE49-F238E27FC236}">
                <a16:creationId xmlns:a16="http://schemas.microsoft.com/office/drawing/2014/main" id="{A3CC37BE-5592-B499-F801-8B3849B99548}"/>
              </a:ext>
            </a:extLst>
          </p:cNvPr>
          <p:cNvSpPr txBox="1"/>
          <p:nvPr/>
        </p:nvSpPr>
        <p:spPr>
          <a:xfrm>
            <a:off x="124614" y="3584266"/>
            <a:ext cx="1920469" cy="484748"/>
          </a:xfrm>
          <a:prstGeom prst="rect">
            <a:avLst/>
          </a:prstGeom>
          <a:solidFill>
            <a:schemeClr val="bg1"/>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Lucy Fernandes </a:t>
            </a:r>
          </a:p>
          <a:p>
            <a:r>
              <a:rPr lang="en-GB" sz="1350"/>
              <a:t>ID:2538592</a:t>
            </a:r>
          </a:p>
        </p:txBody>
      </p:sp>
      <p:sp>
        <p:nvSpPr>
          <p:cNvPr id="9" name="TextBox 8">
            <a:extLst>
              <a:ext uri="{FF2B5EF4-FFF2-40B4-BE49-F238E27FC236}">
                <a16:creationId xmlns:a16="http://schemas.microsoft.com/office/drawing/2014/main" id="{EA13D25C-060A-33A7-DDAA-3E46B41D0091}"/>
              </a:ext>
            </a:extLst>
          </p:cNvPr>
          <p:cNvSpPr txBox="1"/>
          <p:nvPr/>
        </p:nvSpPr>
        <p:spPr>
          <a:xfrm>
            <a:off x="371314" y="2113765"/>
            <a:ext cx="5211027" cy="577081"/>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GB" sz="3300" b="1"/>
              <a:t>Staff training </a:t>
            </a:r>
          </a:p>
        </p:txBody>
      </p:sp>
    </p:spTree>
    <p:extLst>
      <p:ext uri="{BB962C8B-B14F-4D97-AF65-F5344CB8AC3E}">
        <p14:creationId xmlns:p14="http://schemas.microsoft.com/office/powerpoint/2010/main" val="109857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157999" y="-80727"/>
            <a:ext cx="8321040" cy="515000"/>
          </a:xfrm>
          <a:prstGeom prst="rect">
            <a:avLst/>
          </a:prstGeom>
          <a:noFill/>
          <a:ln/>
        </p:spPr>
        <p:txBody>
          <a:bodyPr wrap="square" lIns="0" tIns="0" rIns="0" bIns="0" rtlCol="0" anchor="b"/>
          <a:lstStyle/>
          <a:p>
            <a:pPr marL="0" indent="0">
              <a:buNone/>
            </a:pPr>
            <a:r>
              <a:rPr lang="en-US" sz="3200" b="1" dirty="0">
                <a:solidFill>
                  <a:srgbClr val="1A1A1A"/>
                </a:solidFill>
                <a:latin typeface="Arial" panose="020B0604020202020204" pitchFamily="34" charset="0"/>
                <a:ea typeface="Calibri" pitchFamily="34" charset="-122"/>
                <a:cs typeface="Arial" panose="020B0604020202020204" pitchFamily="34" charset="0"/>
              </a:rPr>
              <a:t>Task 5: Staff Training- PowerPoint</a:t>
            </a:r>
            <a:endParaRPr lang="en-US" sz="3200" b="1" dirty="0">
              <a:latin typeface="Arial" panose="020B0604020202020204" pitchFamily="34" charset="0"/>
              <a:cs typeface="Arial" panose="020B0604020202020204" pitchFamily="34" charset="0"/>
            </a:endParaRPr>
          </a:p>
        </p:txBody>
      </p:sp>
      <p:sp>
        <p:nvSpPr>
          <p:cNvPr id="3" name="Shape 1"/>
          <p:cNvSpPr/>
          <p:nvPr/>
        </p:nvSpPr>
        <p:spPr>
          <a:xfrm>
            <a:off x="219074" y="337175"/>
            <a:ext cx="8321040" cy="0"/>
          </a:xfrm>
          <a:prstGeom prst="line">
            <a:avLst/>
          </a:prstGeom>
          <a:noFill/>
          <a:ln w="19050">
            <a:solidFill>
              <a:srgbClr val="1A1A1A"/>
            </a:solidFill>
            <a:prstDash val="solid"/>
          </a:ln>
        </p:spPr>
        <p:txBody>
          <a:bodyPr/>
          <a:lstStyle/>
          <a:p>
            <a:endParaRPr lang="en-GB" sz="1200">
              <a:latin typeface="Arial" panose="020B0604020202020204" pitchFamily="34" charset="0"/>
              <a:cs typeface="Arial" panose="020B0604020202020204" pitchFamily="34" charset="0"/>
            </a:endParaRPr>
          </a:p>
        </p:txBody>
      </p:sp>
      <p:sp>
        <p:nvSpPr>
          <p:cNvPr id="4" name="Text 2"/>
          <p:cNvSpPr/>
          <p:nvPr/>
        </p:nvSpPr>
        <p:spPr>
          <a:xfrm>
            <a:off x="219074" y="343216"/>
            <a:ext cx="8321040" cy="320040"/>
          </a:xfrm>
          <a:prstGeom prst="rect">
            <a:avLst/>
          </a:prstGeom>
          <a:noFill/>
          <a:ln/>
        </p:spPr>
        <p:txBody>
          <a:bodyPr wrap="square" lIns="0" tIns="0" rIns="0" bIns="0" rtlCol="0" anchor="ctr"/>
          <a:lstStyle/>
          <a:p>
            <a:r>
              <a:rPr lang="en-US" sz="1200" i="1" dirty="0">
                <a:solidFill>
                  <a:srgbClr val="555555"/>
                </a:solidFill>
                <a:latin typeface="Arial" panose="020B0604020202020204" pitchFamily="34" charset="0"/>
                <a:ea typeface="Calibri" pitchFamily="34" charset="-122"/>
                <a:cs typeface="Arial" panose="020B0604020202020204" pitchFamily="34" charset="0"/>
              </a:rPr>
              <a:t>Recommended Tool:  Microsoft PowerPoint          Presenter: </a:t>
            </a:r>
            <a:r>
              <a:rPr lang="en-US" sz="1200" i="1">
                <a:solidFill>
                  <a:srgbClr val="555555"/>
                </a:solidFill>
                <a:latin typeface="Arial" panose="020B0604020202020204" pitchFamily="34" charset="0"/>
                <a:ea typeface="Calibri" pitchFamily="34" charset="-122"/>
                <a:cs typeface="Arial" panose="020B0604020202020204" pitchFamily="34" charset="0"/>
              </a:rPr>
              <a:t>Lucy Fernandes   I   </a:t>
            </a:r>
            <a:r>
              <a:rPr lang="en-GB" sz="1200" dirty="0">
                <a:latin typeface="Arial" panose="020B0604020202020204" pitchFamily="34" charset="0"/>
                <a:cs typeface="Arial" panose="020B0604020202020204" pitchFamily="34" charset="0"/>
              </a:rPr>
              <a:t>2538592</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335280" y="1085850"/>
            <a:ext cx="8321040" cy="0"/>
          </a:xfrm>
          <a:prstGeom prst="line">
            <a:avLst/>
          </a:prstGeom>
          <a:noFill/>
          <a:ln w="6350">
            <a:solidFill>
              <a:srgbClr val="CCCCCC"/>
            </a:solidFill>
            <a:prstDash val="solid"/>
          </a:ln>
        </p:spPr>
        <p:txBody>
          <a:bodyPr/>
          <a:lstStyle/>
          <a:p>
            <a:endParaRPr lang="en-GB" sz="1200">
              <a:latin typeface="Arial" panose="020B0604020202020204" pitchFamily="34" charset="0"/>
              <a:cs typeface="Arial" panose="020B0604020202020204" pitchFamily="34" charset="0"/>
            </a:endParaRPr>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endParaRPr lang="en-US" sz="12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9907A5A7-3A60-A075-084E-CDDEAD76408E}"/>
              </a:ext>
            </a:extLst>
          </p:cNvPr>
          <p:cNvSpPr txBox="1"/>
          <p:nvPr/>
        </p:nvSpPr>
        <p:spPr>
          <a:xfrm>
            <a:off x="2826835" y="1883739"/>
            <a:ext cx="6124575" cy="276999"/>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23" name="TextBox 5">
            <a:extLst>
              <a:ext uri="{FF2B5EF4-FFF2-40B4-BE49-F238E27FC236}">
                <a16:creationId xmlns:a16="http://schemas.microsoft.com/office/drawing/2014/main" id="{049423E7-E8D3-4BE8-224A-F88572727289}"/>
              </a:ext>
            </a:extLst>
          </p:cNvPr>
          <p:cNvSpPr txBox="1"/>
          <p:nvPr/>
        </p:nvSpPr>
        <p:spPr>
          <a:xfrm>
            <a:off x="2263706" y="834683"/>
            <a:ext cx="3348002" cy="276999"/>
          </a:xfrm>
          <a:prstGeom prst="rect">
            <a:avLst/>
          </a:prstGeom>
          <a:ln>
            <a:solidFill>
              <a:schemeClr val="bg1"/>
            </a:solidFill>
          </a:ln>
        </p:spPr>
        <p:style>
          <a:lnRef idx="2">
            <a:schemeClr val="accent1"/>
          </a:lnRef>
          <a:fillRef idx="1">
            <a:schemeClr val="l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GB" sz="1200" b="1" dirty="0">
                <a:latin typeface="Arial" panose="020B0604020202020204" pitchFamily="34" charset="0"/>
                <a:cs typeface="Arial" panose="020B0604020202020204" pitchFamily="34" charset="0"/>
              </a:rPr>
              <a:t>What does this involve at Riverdale?</a:t>
            </a:r>
          </a:p>
        </p:txBody>
      </p:sp>
      <p:sp>
        <p:nvSpPr>
          <p:cNvPr id="24" name="TextBox 7">
            <a:extLst>
              <a:ext uri="{FF2B5EF4-FFF2-40B4-BE49-F238E27FC236}">
                <a16:creationId xmlns:a16="http://schemas.microsoft.com/office/drawing/2014/main" id="{F1762F1C-9B04-91CB-3942-C0CF57B17C7A}"/>
              </a:ext>
            </a:extLst>
          </p:cNvPr>
          <p:cNvSpPr txBox="1"/>
          <p:nvPr/>
        </p:nvSpPr>
        <p:spPr>
          <a:xfrm>
            <a:off x="7685999" y="2311239"/>
            <a:ext cx="1458001" cy="830997"/>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GB" sz="1200" b="1" dirty="0">
                <a:latin typeface="Arial" panose="020B0604020202020204" pitchFamily="34" charset="0"/>
                <a:cs typeface="Arial" panose="020B0604020202020204" pitchFamily="34" charset="0"/>
              </a:rPr>
              <a:t>Why is Microsoft PowerPoint the most suitable tool?</a:t>
            </a:r>
          </a:p>
        </p:txBody>
      </p:sp>
      <p:sp>
        <p:nvSpPr>
          <p:cNvPr id="25" name="TextBox 8">
            <a:extLst>
              <a:ext uri="{FF2B5EF4-FFF2-40B4-BE49-F238E27FC236}">
                <a16:creationId xmlns:a16="http://schemas.microsoft.com/office/drawing/2014/main" id="{B5A7AD11-F01A-FB8C-B40A-F0E176900D1A}"/>
              </a:ext>
            </a:extLst>
          </p:cNvPr>
          <p:cNvSpPr txBox="1"/>
          <p:nvPr/>
        </p:nvSpPr>
        <p:spPr>
          <a:xfrm>
            <a:off x="0" y="2369130"/>
            <a:ext cx="1612965" cy="830997"/>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GB" sz="1200" b="1" dirty="0">
                <a:latin typeface="Arial" panose="020B0604020202020204" pitchFamily="34" charset="0"/>
                <a:cs typeface="Arial" panose="020B0604020202020204" pitchFamily="34" charset="0"/>
              </a:rPr>
              <a:t>How does PowerPoint improve efficiency or communication?</a:t>
            </a:r>
          </a:p>
        </p:txBody>
      </p:sp>
      <p:sp>
        <p:nvSpPr>
          <p:cNvPr id="26" name="TextBox 9">
            <a:extLst>
              <a:ext uri="{FF2B5EF4-FFF2-40B4-BE49-F238E27FC236}">
                <a16:creationId xmlns:a16="http://schemas.microsoft.com/office/drawing/2014/main" id="{1781D1E9-DD4F-A36D-C329-92D1821C0708}"/>
              </a:ext>
            </a:extLst>
          </p:cNvPr>
          <p:cNvSpPr txBox="1"/>
          <p:nvPr/>
        </p:nvSpPr>
        <p:spPr>
          <a:xfrm>
            <a:off x="625575" y="1214155"/>
            <a:ext cx="7789424" cy="830997"/>
          </a:xfrm>
          <a:prstGeom prst="rect">
            <a:avLst/>
          </a:prstGeom>
          <a:ln>
            <a:solidFill>
              <a:schemeClr val="accent5">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285750" indent="-285750">
              <a:buFont typeface="Arial"/>
              <a:buChar char="•"/>
            </a:pPr>
            <a:r>
              <a:rPr lang="en-GB" sz="1200" dirty="0">
                <a:latin typeface="Arial" panose="020B0604020202020204" pitchFamily="34" charset="0"/>
                <a:cs typeface="Arial" panose="020B0604020202020204" pitchFamily="34" charset="0"/>
              </a:rPr>
              <a:t>Staff require regular training on safeguarding, manual handing, medication safety (Clark &amp; Mayer, 2016).</a:t>
            </a:r>
          </a:p>
          <a:p>
            <a:pPr marL="285750" indent="-285750">
              <a:buFont typeface="Arial,Sans-Serif"/>
              <a:buChar char="•"/>
            </a:pPr>
            <a:r>
              <a:rPr lang="en-GB" sz="1200" dirty="0">
                <a:latin typeface="Arial" panose="020B0604020202020204" pitchFamily="34" charset="0"/>
                <a:cs typeface="Arial" panose="020B0604020202020204" pitchFamily="34" charset="0"/>
              </a:rPr>
              <a:t>Managers need clear, engaging and repeatable training materials that all staff can access (Clark &amp; Mayer, 2016).</a:t>
            </a:r>
            <a:endParaRPr lang="en-GB" sz="1200" dirty="0">
              <a:solidFill>
                <a:srgbClr val="000000"/>
              </a:solidFill>
              <a:latin typeface="Arial" panose="020B0604020202020204" pitchFamily="34" charset="0"/>
              <a:cs typeface="Arial" panose="020B0604020202020204" pitchFamily="34" charset="0"/>
            </a:endParaRPr>
          </a:p>
          <a:p>
            <a:pPr marL="285750" indent="-285750">
              <a:buFont typeface="Arial,Sans-Serif"/>
              <a:buChar char="•"/>
            </a:pPr>
            <a:r>
              <a:rPr lang="en-GB" sz="1200" dirty="0">
                <a:latin typeface="Arial" panose="020B0604020202020204" pitchFamily="34" charset="0"/>
                <a:cs typeface="Arial" panose="020B0604020202020204" pitchFamily="34" charset="0"/>
              </a:rPr>
              <a:t>Training should be consistent across different shifts (Clark &amp; Mayer, 2016).</a:t>
            </a:r>
            <a:endParaRPr lang="en-GB" sz="1200" dirty="0">
              <a:solidFill>
                <a:srgbClr val="000000"/>
              </a:solidFill>
              <a:latin typeface="Arial" panose="020B0604020202020204" pitchFamily="34" charset="0"/>
              <a:cs typeface="Arial" panose="020B0604020202020204" pitchFamily="34" charset="0"/>
            </a:endParaRPr>
          </a:p>
        </p:txBody>
      </p:sp>
      <p:sp>
        <p:nvSpPr>
          <p:cNvPr id="27" name="TextBox 10">
            <a:extLst>
              <a:ext uri="{FF2B5EF4-FFF2-40B4-BE49-F238E27FC236}">
                <a16:creationId xmlns:a16="http://schemas.microsoft.com/office/drawing/2014/main" id="{E8996890-3E86-CBBD-18BA-D7F09DC93E10}"/>
              </a:ext>
            </a:extLst>
          </p:cNvPr>
          <p:cNvSpPr txBox="1"/>
          <p:nvPr/>
        </p:nvSpPr>
        <p:spPr>
          <a:xfrm>
            <a:off x="4933951" y="2034240"/>
            <a:ext cx="2867924" cy="1384995"/>
          </a:xfrm>
          <a:prstGeom prst="rect">
            <a:avLst/>
          </a:prstGeom>
          <a:ln>
            <a:solidFill>
              <a:schemeClr val="accent5">
                <a:lumMod val="20000"/>
                <a:lumOff val="80000"/>
              </a:schemeClr>
            </a:solidFill>
          </a:ln>
        </p:spPr>
        <p:style>
          <a:lnRef idx="2">
            <a:schemeClr val="accent6">
              <a:shade val="15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285750" indent="-285750">
              <a:buFont typeface="Arial"/>
              <a:buChar char="•"/>
            </a:pPr>
            <a:r>
              <a:rPr lang="en-GB" sz="1200" dirty="0">
                <a:latin typeface="Arial" panose="020B0604020202020204" pitchFamily="34" charset="0"/>
                <a:cs typeface="Arial" panose="020B0604020202020204" pitchFamily="34" charset="0"/>
              </a:rPr>
              <a:t>Makes training easy to understand with pictures, videos and text (Mayer, 2009)</a:t>
            </a:r>
          </a:p>
          <a:p>
            <a:pPr marL="285750" indent="-285750">
              <a:buFont typeface="Arial"/>
              <a:buChar char="•"/>
            </a:pPr>
            <a:r>
              <a:rPr lang="en-GB" sz="1200" dirty="0">
                <a:latin typeface="Arial" panose="020B0604020202020204" pitchFamily="34" charset="0"/>
                <a:cs typeface="Arial" panose="020B0604020202020204" pitchFamily="34" charset="0"/>
              </a:rPr>
              <a:t>Helps staff learn new things more easily (Mayer, 2009).</a:t>
            </a:r>
          </a:p>
          <a:p>
            <a:pPr marL="285750" indent="-285750">
              <a:buFont typeface="Arial"/>
              <a:buChar char="•"/>
            </a:pPr>
            <a:r>
              <a:rPr lang="en-GB" sz="1200" dirty="0">
                <a:latin typeface="Arial" panose="020B0604020202020204" pitchFamily="34" charset="0"/>
                <a:cs typeface="Arial" panose="020B0604020202020204" pitchFamily="34" charset="0"/>
              </a:rPr>
              <a:t>Can be saved and used again for new staff training (Mayer, 2009).</a:t>
            </a:r>
          </a:p>
        </p:txBody>
      </p:sp>
      <p:sp>
        <p:nvSpPr>
          <p:cNvPr id="28" name="TextBox 2">
            <a:extLst>
              <a:ext uri="{FF2B5EF4-FFF2-40B4-BE49-F238E27FC236}">
                <a16:creationId xmlns:a16="http://schemas.microsoft.com/office/drawing/2014/main" id="{75D97880-203D-64EA-C3E6-59980E0CFB55}"/>
              </a:ext>
            </a:extLst>
          </p:cNvPr>
          <p:cNvSpPr txBox="1"/>
          <p:nvPr/>
        </p:nvSpPr>
        <p:spPr>
          <a:xfrm>
            <a:off x="1612965" y="2147148"/>
            <a:ext cx="3231958" cy="1200329"/>
          </a:xfrm>
          <a:prstGeom prst="rect">
            <a:avLst/>
          </a:prstGeom>
          <a:ln/>
        </p:spPr>
        <p:style>
          <a:lnRef idx="2">
            <a:schemeClr val="accent5">
              <a:shade val="15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285750" indent="-285750">
              <a:buFont typeface="Arial"/>
              <a:buChar char="•"/>
            </a:pPr>
            <a:r>
              <a:rPr lang="en-GB" sz="1200" dirty="0">
                <a:latin typeface="Arial" panose="020B0604020202020204" pitchFamily="34" charset="0"/>
                <a:cs typeface="Arial" panose="020B0604020202020204" pitchFamily="34" charset="0"/>
              </a:rPr>
              <a:t>Staff can learn anytime using pictures, videos and slides (Mayer, 2009).</a:t>
            </a:r>
          </a:p>
          <a:p>
            <a:pPr marL="285750" indent="-285750">
              <a:buFont typeface="Arial"/>
              <a:buChar char="•"/>
            </a:pPr>
            <a:r>
              <a:rPr lang="en-GB" sz="1200" dirty="0">
                <a:latin typeface="Arial" panose="020B0604020202020204" pitchFamily="34" charset="0"/>
                <a:cs typeface="Arial" panose="020B0604020202020204" pitchFamily="34" charset="0"/>
              </a:rPr>
              <a:t>Helps staff and trainers communicate better (Mayer, 2009).</a:t>
            </a:r>
          </a:p>
          <a:p>
            <a:pPr marL="285750" indent="-285750">
              <a:buFont typeface="Arial"/>
              <a:buChar char="•"/>
            </a:pPr>
            <a:r>
              <a:rPr lang="en-GB" sz="1200" dirty="0">
                <a:latin typeface="Arial" panose="020B0604020202020204" pitchFamily="34" charset="0"/>
                <a:cs typeface="Arial" panose="020B0604020202020204" pitchFamily="34" charset="0"/>
              </a:rPr>
              <a:t>Training ca be shared and undated easily (Mayer, 2009).</a:t>
            </a:r>
          </a:p>
        </p:txBody>
      </p:sp>
      <p:sp>
        <p:nvSpPr>
          <p:cNvPr id="29" name="Title 1">
            <a:extLst>
              <a:ext uri="{FF2B5EF4-FFF2-40B4-BE49-F238E27FC236}">
                <a16:creationId xmlns:a16="http://schemas.microsoft.com/office/drawing/2014/main" id="{46F8B811-3C3B-ACAA-90BD-7093056D724B}"/>
              </a:ext>
            </a:extLst>
          </p:cNvPr>
          <p:cNvSpPr txBox="1">
            <a:spLocks/>
          </p:cNvSpPr>
          <p:nvPr/>
        </p:nvSpPr>
        <p:spPr>
          <a:xfrm>
            <a:off x="1968630" y="3453216"/>
            <a:ext cx="6201126" cy="220214"/>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lIns="91440" tIns="45720" rIns="91440" bIns="45720" anchor="t">
            <a:noAutofit/>
          </a:bodyPr>
          <a:lstStyle>
            <a:defPPr>
              <a:defRPr lang="en-GB"/>
            </a:defPPr>
            <a:lvl1pPr marL="0" algn="l" defTabSz="914400" rtl="0" eaLnBrk="1" latinLnBrk="0" hangingPunct="1">
              <a:lnSpc>
                <a:spcPct val="90000"/>
              </a:lnSpc>
              <a:spcBef>
                <a:spcPct val="0"/>
              </a:spcBef>
              <a:buNone/>
              <a:defRPr sz="44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r>
              <a:rPr lang="en-GB" sz="1200" b="1" dirty="0">
                <a:latin typeface="Arial" panose="020B0604020202020204" pitchFamily="34" charset="0"/>
                <a:cs typeface="Arial" panose="020B0604020202020204" pitchFamily="34" charset="0"/>
              </a:rPr>
              <a:t>What are the Advantages and Limitation for using Microsoft PowerPoint?</a:t>
            </a:r>
          </a:p>
        </p:txBody>
      </p:sp>
      <p:sp>
        <p:nvSpPr>
          <p:cNvPr id="30" name="Content Placeholder 3">
            <a:extLst>
              <a:ext uri="{FF2B5EF4-FFF2-40B4-BE49-F238E27FC236}">
                <a16:creationId xmlns:a16="http://schemas.microsoft.com/office/drawing/2014/main" id="{6FC8B28E-836C-0871-9292-74B5A371307B}"/>
              </a:ext>
            </a:extLst>
          </p:cNvPr>
          <p:cNvSpPr txBox="1">
            <a:spLocks/>
          </p:cNvSpPr>
          <p:nvPr/>
        </p:nvSpPr>
        <p:spPr>
          <a:xfrm>
            <a:off x="0" y="3747284"/>
            <a:ext cx="4933951" cy="1373476"/>
          </a:xfrm>
          <a:prstGeom prst="rect">
            <a:avLst/>
          </a:prstGeom>
        </p:spPr>
        <p:style>
          <a:lnRef idx="3">
            <a:schemeClr val="lt1"/>
          </a:lnRef>
          <a:fillRef idx="1">
            <a:schemeClr val="accent2"/>
          </a:fillRef>
          <a:effectRef idx="1">
            <a:schemeClr val="accent2"/>
          </a:effectRef>
          <a:fontRef idx="minor">
            <a:schemeClr val="lt1"/>
          </a:fontRef>
        </p:style>
        <p:txBody>
          <a:bodyPr vert="horz" lIns="91440" tIns="45720" rIns="91440" bIns="45720" rtlCol="0" anchor="t">
            <a:noAutofit/>
          </a:bodyPr>
          <a:lstStyle>
            <a:defPPr>
              <a:defRPr lang="en-GB"/>
            </a:defPPr>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nSpc>
                <a:spcPct val="100000"/>
              </a:lnSpc>
            </a:pPr>
            <a:r>
              <a:rPr lang="en-GB" sz="1200" dirty="0">
                <a:latin typeface="Arial" panose="020B0604020202020204" pitchFamily="34" charset="0"/>
                <a:cs typeface="Arial" panose="020B0604020202020204" pitchFamily="34" charset="0"/>
              </a:rPr>
              <a:t>Easy to use on laptops, tablets and computers (Mayer, 2009).</a:t>
            </a:r>
          </a:p>
          <a:p>
            <a:pPr>
              <a:lnSpc>
                <a:spcPct val="100000"/>
              </a:lnSpc>
            </a:pPr>
            <a:r>
              <a:rPr lang="en-GB" sz="1200" dirty="0">
                <a:latin typeface="Arial" panose="020B0604020202020204" pitchFamily="34" charset="0"/>
                <a:cs typeface="Arial" panose="020B0604020202020204" pitchFamily="34" charset="0"/>
              </a:rPr>
              <a:t>Makes training more fun with pictures and videos (Mayer, 2009).</a:t>
            </a:r>
          </a:p>
          <a:p>
            <a:pPr>
              <a:lnSpc>
                <a:spcPct val="100000"/>
              </a:lnSpc>
            </a:pPr>
            <a:r>
              <a:rPr lang="en-GB" sz="1200" dirty="0">
                <a:solidFill>
                  <a:srgbClr val="FFFFFF"/>
                </a:solidFill>
                <a:latin typeface="Arial" panose="020B0604020202020204" pitchFamily="34" charset="0"/>
                <a:cs typeface="Arial" panose="020B0604020202020204" pitchFamily="34" charset="0"/>
              </a:rPr>
              <a:t>Already included in Microsoft 365, so no extra cost (Selwyn, 2016).</a:t>
            </a:r>
          </a:p>
          <a:p>
            <a:pPr>
              <a:lnSpc>
                <a:spcPct val="100000"/>
              </a:lnSpc>
            </a:pPr>
            <a:r>
              <a:rPr lang="en-GB" sz="1200" dirty="0">
                <a:solidFill>
                  <a:srgbClr val="FFFFFF"/>
                </a:solidFill>
                <a:latin typeface="Arial" panose="020B0604020202020204" pitchFamily="34" charset="0"/>
                <a:cs typeface="Arial" panose="020B0604020202020204" pitchFamily="34" charset="0"/>
              </a:rPr>
              <a:t>Good for clear, organised training that staff can follow easily ( Clark &amp; Mayer, 2016)</a:t>
            </a:r>
          </a:p>
        </p:txBody>
      </p:sp>
      <p:sp>
        <p:nvSpPr>
          <p:cNvPr id="31" name="Text Placeholder 2">
            <a:extLst>
              <a:ext uri="{FF2B5EF4-FFF2-40B4-BE49-F238E27FC236}">
                <a16:creationId xmlns:a16="http://schemas.microsoft.com/office/drawing/2014/main" id="{45EB4CB0-5FB6-CFB0-E0CD-1487174778BD}"/>
              </a:ext>
            </a:extLst>
          </p:cNvPr>
          <p:cNvSpPr txBox="1">
            <a:spLocks/>
          </p:cNvSpPr>
          <p:nvPr/>
        </p:nvSpPr>
        <p:spPr>
          <a:xfrm>
            <a:off x="3733745" y="4893421"/>
            <a:ext cx="1169547" cy="267603"/>
          </a:xfrm>
          <a:prstGeom prst="rect">
            <a:avLst/>
          </a:prstGeom>
        </p:spPr>
        <p:style>
          <a:lnRef idx="2">
            <a:schemeClr val="accent3"/>
          </a:lnRef>
          <a:fillRef idx="1">
            <a:schemeClr val="lt1"/>
          </a:fillRef>
          <a:effectRef idx="0">
            <a:schemeClr val="accent3"/>
          </a:effectRef>
          <a:fontRef idx="minor">
            <a:schemeClr val="dk1"/>
          </a:fontRef>
        </p:style>
        <p:txBody>
          <a:bodyPr lIns="91440" tIns="45720" rIns="91440" bIns="45720" anchor="t"/>
          <a:lstStyle>
            <a:defPPr>
              <a:defRPr lang="en-GB"/>
            </a:defPPr>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lgn="ctr">
              <a:buNone/>
            </a:pPr>
            <a:r>
              <a:rPr lang="en-GB" sz="1200" b="1" dirty="0">
                <a:latin typeface="Arial" panose="020B0604020202020204" pitchFamily="34" charset="0"/>
                <a:cs typeface="Arial" panose="020B0604020202020204" pitchFamily="34" charset="0"/>
              </a:rPr>
              <a:t>Advantages </a:t>
            </a:r>
            <a:endParaRPr lang="en-US" sz="1200" b="1" dirty="0">
              <a:latin typeface="Arial" panose="020B0604020202020204" pitchFamily="34" charset="0"/>
              <a:cs typeface="Arial" panose="020B0604020202020204" pitchFamily="34" charset="0"/>
            </a:endParaRPr>
          </a:p>
        </p:txBody>
      </p:sp>
      <p:sp>
        <p:nvSpPr>
          <p:cNvPr id="32" name="Content Placeholder 5">
            <a:extLst>
              <a:ext uri="{FF2B5EF4-FFF2-40B4-BE49-F238E27FC236}">
                <a16:creationId xmlns:a16="http://schemas.microsoft.com/office/drawing/2014/main" id="{104B75ED-8C4A-C775-CD09-092CF9968DAA}"/>
              </a:ext>
            </a:extLst>
          </p:cNvPr>
          <p:cNvSpPr txBox="1">
            <a:spLocks/>
          </p:cNvSpPr>
          <p:nvPr/>
        </p:nvSpPr>
        <p:spPr>
          <a:xfrm>
            <a:off x="4933951" y="3725385"/>
            <a:ext cx="4220972" cy="1418115"/>
          </a:xfrm>
          <a:prstGeom prst="rect">
            <a:avLst/>
          </a:prstGeom>
          <a:solidFill>
            <a:srgbClr val="FF0000"/>
          </a:solidFill>
          <a:ln>
            <a:solidFill>
              <a:schemeClr val="bg1"/>
            </a:solidFill>
          </a:ln>
        </p:spPr>
        <p:style>
          <a:lnRef idx="3">
            <a:schemeClr val="lt1"/>
          </a:lnRef>
          <a:fillRef idx="1">
            <a:schemeClr val="accent4"/>
          </a:fillRef>
          <a:effectRef idx="1">
            <a:schemeClr val="accent4"/>
          </a:effectRef>
          <a:fontRef idx="minor">
            <a:schemeClr val="lt1"/>
          </a:fontRef>
        </p:style>
        <p:txBody>
          <a:bodyPr vert="horz" lIns="91440" tIns="45720" rIns="91440" bIns="45720" rtlCol="0" anchor="t">
            <a:normAutofit/>
          </a:bodyPr>
          <a:lstStyle>
            <a:defPPr>
              <a:defRPr lang="en-GB"/>
            </a:defPPr>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a:lnSpc>
                <a:spcPct val="100000"/>
              </a:lnSpc>
            </a:pPr>
            <a:r>
              <a:rPr lang="en-GB" sz="1200" dirty="0">
                <a:latin typeface="Arial" panose="020B0604020202020204" pitchFamily="34" charset="0"/>
                <a:cs typeface="Arial" panose="020B0604020202020204" pitchFamily="34" charset="0"/>
              </a:rPr>
              <a:t>Technical problems can stop the presentation (Tufte, 2003).</a:t>
            </a:r>
          </a:p>
          <a:p>
            <a:pPr>
              <a:lnSpc>
                <a:spcPct val="100000"/>
              </a:lnSpc>
            </a:pPr>
            <a:r>
              <a:rPr lang="en-GB" sz="1200" dirty="0">
                <a:latin typeface="Arial" panose="020B0604020202020204" pitchFamily="34" charset="0"/>
                <a:cs typeface="Arial" panose="020B0604020202020204" pitchFamily="34" charset="0"/>
              </a:rPr>
              <a:t>Need internet to share or save online (Tufte, 2003).</a:t>
            </a:r>
          </a:p>
          <a:p>
            <a:pPr>
              <a:lnSpc>
                <a:spcPct val="100000"/>
              </a:lnSpc>
            </a:pPr>
            <a:r>
              <a:rPr lang="en-GB" sz="1200" dirty="0">
                <a:latin typeface="Arial" panose="020B0604020202020204" pitchFamily="34" charset="0"/>
                <a:cs typeface="Arial" panose="020B0604020202020204" pitchFamily="34" charset="0"/>
              </a:rPr>
              <a:t>Some staff may need help using it (Selwyn, 2016).</a:t>
            </a:r>
          </a:p>
        </p:txBody>
      </p:sp>
      <p:sp>
        <p:nvSpPr>
          <p:cNvPr id="33" name="Text Placeholder 4">
            <a:extLst>
              <a:ext uri="{FF2B5EF4-FFF2-40B4-BE49-F238E27FC236}">
                <a16:creationId xmlns:a16="http://schemas.microsoft.com/office/drawing/2014/main" id="{AE0CC85B-3CD2-1A42-DED7-CE53BF60C0AF}"/>
              </a:ext>
            </a:extLst>
          </p:cNvPr>
          <p:cNvSpPr>
            <a:spLocks noGrp="1"/>
          </p:cNvSpPr>
          <p:nvPr/>
        </p:nvSpPr>
        <p:spPr>
          <a:xfrm>
            <a:off x="7698286" y="4770707"/>
            <a:ext cx="1445714" cy="330427"/>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a:bodyPr>
          <a:lstStyle>
            <a:defPPr>
              <a:defRPr lang="en-GB"/>
            </a:defPPr>
            <a:lvl1pPr marL="0" indent="0" algn="l" defTabSz="914400" rtl="0" eaLnBrk="1" latinLnBrk="0" hangingPunct="1">
              <a:lnSpc>
                <a:spcPct val="110000"/>
              </a:lnSpc>
              <a:spcBef>
                <a:spcPts val="1000"/>
              </a:spcBef>
              <a:buFont typeface="Arial" panose="020B0604020202020204" pitchFamily="34" charset="0"/>
              <a:buNone/>
              <a:defRPr sz="2400" b="1" kern="1200" cap="none" baseline="0">
                <a:solidFill>
                  <a:schemeClr val="dk1"/>
                </a:solidFill>
                <a:latin typeface="+mn-lt"/>
                <a:ea typeface="+mn-ea"/>
                <a:cs typeface="+mn-cs"/>
              </a:defRPr>
            </a:lvl1pPr>
            <a:lvl2pPr marL="457200" indent="0" algn="l" defTabSz="914400" rtl="0" eaLnBrk="1" latinLnBrk="0" hangingPunct="1">
              <a:lnSpc>
                <a:spcPct val="110000"/>
              </a:lnSpc>
              <a:spcBef>
                <a:spcPts val="500"/>
              </a:spcBef>
              <a:buFont typeface="Arial" panose="020B0604020202020204" pitchFamily="34" charset="0"/>
              <a:buNone/>
              <a:defRPr sz="2000" b="1" kern="1200">
                <a:solidFill>
                  <a:schemeClr val="dk1"/>
                </a:solidFill>
                <a:latin typeface="+mn-lt"/>
                <a:ea typeface="+mn-ea"/>
                <a:cs typeface="+mn-cs"/>
              </a:defRPr>
            </a:lvl2pPr>
            <a:lvl3pPr marL="914400" indent="0" algn="l" defTabSz="914400" rtl="0" eaLnBrk="1" latinLnBrk="0" hangingPunct="1">
              <a:lnSpc>
                <a:spcPct val="110000"/>
              </a:lnSpc>
              <a:spcBef>
                <a:spcPts val="500"/>
              </a:spcBef>
              <a:buFont typeface="Arial" panose="020B0604020202020204" pitchFamily="34" charset="0"/>
              <a:buNone/>
              <a:defRPr sz="1800" b="1" kern="1200">
                <a:solidFill>
                  <a:schemeClr val="dk1"/>
                </a:solidFill>
                <a:latin typeface="+mn-lt"/>
                <a:ea typeface="+mn-ea"/>
                <a:cs typeface="+mn-cs"/>
              </a:defRPr>
            </a:lvl3pPr>
            <a:lvl4pPr marL="1371600" indent="0" algn="l" defTabSz="914400" rtl="0" eaLnBrk="1" latinLnBrk="0" hangingPunct="1">
              <a:lnSpc>
                <a:spcPct val="110000"/>
              </a:lnSpc>
              <a:spcBef>
                <a:spcPts val="500"/>
              </a:spcBef>
              <a:buFont typeface="Arial" panose="020B0604020202020204" pitchFamily="34" charset="0"/>
              <a:buNone/>
              <a:defRPr sz="1600" b="1" kern="1200">
                <a:solidFill>
                  <a:schemeClr val="dk1"/>
                </a:solidFill>
                <a:latin typeface="+mn-lt"/>
                <a:ea typeface="+mn-ea"/>
                <a:cs typeface="+mn-cs"/>
              </a:defRPr>
            </a:lvl4pPr>
            <a:lvl5pPr marL="1828800" indent="0" algn="l" defTabSz="914400" rtl="0" eaLnBrk="1" latinLnBrk="0" hangingPunct="1">
              <a:lnSpc>
                <a:spcPct val="110000"/>
              </a:lnSpc>
              <a:spcBef>
                <a:spcPts val="500"/>
              </a:spcBef>
              <a:buFont typeface="Arial" panose="020B0604020202020204" pitchFamily="34" charset="0"/>
              <a:buNone/>
              <a:defRPr sz="1600" b="1" kern="1200">
                <a:solidFill>
                  <a:schemeClr val="dk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dk1"/>
                </a:solidFill>
                <a:latin typeface="+mn-lt"/>
                <a:ea typeface="+mn-ea"/>
                <a:cs typeface="+mn-cs"/>
              </a:defRPr>
            </a:lvl9pPr>
          </a:lstStyle>
          <a:p>
            <a:pPr algn="ctr"/>
            <a:r>
              <a:rPr lang="en-GB" sz="1200" dirty="0">
                <a:latin typeface="Arial" panose="020B0604020202020204" pitchFamily="34" charset="0"/>
                <a:cs typeface="Arial" panose="020B0604020202020204" pitchFamily="34" charset="0"/>
              </a:rPr>
              <a:t>Limitation</a:t>
            </a:r>
            <a:endParaRPr lang="en-US" sz="1200" dirty="0">
              <a:latin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0" y="1"/>
            <a:ext cx="9143999" cy="1005840"/>
          </a:xfrm>
          <a:prstGeom prst="rect">
            <a:avLst/>
          </a:prstGeom>
          <a:noFill/>
          <a:ln/>
        </p:spPr>
        <p:txBody>
          <a:bodyPr wrap="square" lIns="0" tIns="0" rIns="0" bIns="0" rtlCol="0" anchor="b"/>
          <a:lstStyle/>
          <a:p>
            <a:pPr marL="0" indent="0">
              <a:buNone/>
            </a:pPr>
            <a:r>
              <a:rPr lang="en-US" sz="3600" dirty="0">
                <a:solidFill>
                  <a:srgbClr val="1A1A1A"/>
                </a:solidFill>
                <a:latin typeface="Arial" panose="020B0604020202020204" pitchFamily="34" charset="0"/>
                <a:ea typeface="Calibri" pitchFamily="34" charset="-122"/>
                <a:cs typeface="Arial" panose="020B0604020202020204" pitchFamily="34" charset="0"/>
              </a:rPr>
              <a:t>Benefits &amp; Limitations: MS PowerPoint at Riverdale</a:t>
            </a:r>
            <a:endParaRPr lang="en-US" sz="3600" dirty="0">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1" name="TextBox 4">
            <a:extLst>
              <a:ext uri="{FF2B5EF4-FFF2-40B4-BE49-F238E27FC236}">
                <a16:creationId xmlns:a16="http://schemas.microsoft.com/office/drawing/2014/main" id="{FCA290C6-55E8-CE6B-E3DB-0B9F4F72DF75}"/>
              </a:ext>
            </a:extLst>
          </p:cNvPr>
          <p:cNvSpPr txBox="1"/>
          <p:nvPr/>
        </p:nvSpPr>
        <p:spPr>
          <a:xfrm>
            <a:off x="136822" y="1495670"/>
            <a:ext cx="1651675" cy="646331"/>
          </a:xfrm>
          <a:prstGeom prst="rect">
            <a:avLst/>
          </a:prstGeom>
          <a:ln>
            <a:solidFill>
              <a:schemeClr val="bg1"/>
            </a:solidFill>
          </a:ln>
        </p:spPr>
        <p:style>
          <a:lnRef idx="2">
            <a:schemeClr val="accent3"/>
          </a:lnRef>
          <a:fillRef idx="1">
            <a:schemeClr val="lt1"/>
          </a:fillRef>
          <a:effectRef idx="0">
            <a:schemeClr val="accent3"/>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GB" sz="2000" b="1" dirty="0">
                <a:latin typeface="Arial" panose="020B0604020202020204" pitchFamily="34" charset="0"/>
                <a:cs typeface="Arial" panose="020B0604020202020204" pitchFamily="34" charset="0"/>
              </a:rPr>
              <a:t>BENEFITS</a:t>
            </a:r>
            <a:r>
              <a:rPr lang="en-GB" sz="3600" dirty="0"/>
              <a:t> </a:t>
            </a:r>
            <a:endParaRPr lang="en-GB" sz="2800" dirty="0"/>
          </a:p>
        </p:txBody>
      </p:sp>
      <p:sp>
        <p:nvSpPr>
          <p:cNvPr id="12" name="TextBox 5">
            <a:extLst>
              <a:ext uri="{FF2B5EF4-FFF2-40B4-BE49-F238E27FC236}">
                <a16:creationId xmlns:a16="http://schemas.microsoft.com/office/drawing/2014/main" id="{768FA377-FF0C-7FF9-256A-9A01310AF266}"/>
              </a:ext>
            </a:extLst>
          </p:cNvPr>
          <p:cNvSpPr txBox="1"/>
          <p:nvPr/>
        </p:nvSpPr>
        <p:spPr>
          <a:xfrm>
            <a:off x="136822" y="3421189"/>
            <a:ext cx="1777770" cy="400110"/>
          </a:xfrm>
          <a:prstGeom prst="rect">
            <a:avLst/>
          </a:prstGeom>
          <a:ln>
            <a:solidFill>
              <a:schemeClr val="bg1"/>
            </a:solidFill>
          </a:ln>
        </p:spPr>
        <p:style>
          <a:lnRef idx="2">
            <a:schemeClr val="accent4"/>
          </a:lnRef>
          <a:fillRef idx="1">
            <a:schemeClr val="lt1"/>
          </a:fillRef>
          <a:effectRef idx="0">
            <a:schemeClr val="accent4"/>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GB" sz="2000" b="1" dirty="0">
                <a:latin typeface="Arial" panose="020B0604020202020204" pitchFamily="34" charset="0"/>
                <a:cs typeface="Arial" panose="020B0604020202020204" pitchFamily="34" charset="0"/>
              </a:rPr>
              <a:t>LIMITATIONS</a:t>
            </a:r>
          </a:p>
        </p:txBody>
      </p:sp>
      <p:sp>
        <p:nvSpPr>
          <p:cNvPr id="13" name="TextBox 6">
            <a:extLst>
              <a:ext uri="{FF2B5EF4-FFF2-40B4-BE49-F238E27FC236}">
                <a16:creationId xmlns:a16="http://schemas.microsoft.com/office/drawing/2014/main" id="{15FF651E-B447-FDF8-A9E9-583F8302122F}"/>
              </a:ext>
            </a:extLst>
          </p:cNvPr>
          <p:cNvSpPr txBox="1"/>
          <p:nvPr/>
        </p:nvSpPr>
        <p:spPr>
          <a:xfrm>
            <a:off x="1914592" y="1508760"/>
            <a:ext cx="7221133" cy="830997"/>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Easy to make presentations (Mayer, 2009).</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Helps staff understand  things better (Mayer, 2009).</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You can use the slides again later (Mayer, 2009).</a:t>
            </a:r>
          </a:p>
        </p:txBody>
      </p:sp>
      <p:sp>
        <p:nvSpPr>
          <p:cNvPr id="14" name="TextBox 7">
            <a:extLst>
              <a:ext uri="{FF2B5EF4-FFF2-40B4-BE49-F238E27FC236}">
                <a16:creationId xmlns:a16="http://schemas.microsoft.com/office/drawing/2014/main" id="{19F148EE-818F-7773-AB72-9D73C6C09553}"/>
              </a:ext>
            </a:extLst>
          </p:cNvPr>
          <p:cNvSpPr txBox="1"/>
          <p:nvPr/>
        </p:nvSpPr>
        <p:spPr>
          <a:xfrm>
            <a:off x="1914592" y="3091094"/>
            <a:ext cx="7229407" cy="1323439"/>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285750" indent="-285750">
              <a:buFont typeface="Arial"/>
              <a:buChar char="•"/>
            </a:pPr>
            <a:r>
              <a:rPr lang="en-GB" sz="1600" dirty="0">
                <a:latin typeface="Arial" panose="020B0604020202020204" pitchFamily="34" charset="0"/>
                <a:cs typeface="Arial" panose="020B0604020202020204" pitchFamily="34" charset="0"/>
              </a:rPr>
              <a:t>Takes time t create a good presentation (Tufte, 2003).</a:t>
            </a:r>
          </a:p>
          <a:p>
            <a:pPr marL="285750" indent="-285750">
              <a:buFont typeface="Arial"/>
              <a:buChar char="•"/>
            </a:pPr>
            <a:r>
              <a:rPr lang="en-GB" sz="1600" dirty="0">
                <a:latin typeface="Arial" panose="020B0604020202020204" pitchFamily="34" charset="0"/>
                <a:cs typeface="Arial" panose="020B0604020202020204" pitchFamily="34" charset="0"/>
              </a:rPr>
              <a:t>Mistakes on the slides can confuse staff if they are not updated (Tufte, 2003).</a:t>
            </a:r>
          </a:p>
          <a:p>
            <a:pPr marL="285750" indent="-285750">
              <a:buFont typeface="Arial"/>
              <a:buChar char="•"/>
            </a:pPr>
            <a:r>
              <a:rPr lang="en-GB" sz="1600" dirty="0">
                <a:latin typeface="Arial" panose="020B0604020202020204" pitchFamily="34" charset="0"/>
                <a:cs typeface="Arial" panose="020B0604020202020204" pitchFamily="34" charset="0"/>
              </a:rPr>
              <a:t>If the computer stops working, the presentation </a:t>
            </a:r>
            <a:r>
              <a:rPr lang="en-GB" sz="1600">
                <a:latin typeface="Arial" panose="020B0604020202020204" pitchFamily="34" charset="0"/>
                <a:cs typeface="Arial" panose="020B0604020202020204" pitchFamily="34" charset="0"/>
              </a:rPr>
              <a:t>can’t carry </a:t>
            </a:r>
            <a:r>
              <a:rPr lang="en-GB" sz="1600" dirty="0">
                <a:latin typeface="Arial" panose="020B0604020202020204" pitchFamily="34" charset="0"/>
                <a:cs typeface="Arial" panose="020B0604020202020204" pitchFamily="34" charset="0"/>
              </a:rPr>
              <a:t>on (Tufte, 2003).</a:t>
            </a:r>
          </a:p>
        </p:txBody>
      </p:sp>
    </p:spTree>
    <p:extLst>
      <p:ext uri="{BB962C8B-B14F-4D97-AF65-F5344CB8AC3E}">
        <p14:creationId xmlns:p14="http://schemas.microsoft.com/office/powerpoint/2010/main" val="2101939219"/>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133351" y="124969"/>
            <a:ext cx="9117329" cy="777240"/>
          </a:xfrm>
          <a:prstGeom prst="rect">
            <a:avLst/>
          </a:prstGeom>
          <a:noFill/>
          <a:ln/>
        </p:spPr>
        <p:txBody>
          <a:bodyPr wrap="square" lIns="0" tIns="0" rIns="0" bIns="0" rtlCol="0" anchor="b"/>
          <a:lstStyle/>
          <a:p>
            <a:pPr marL="0" indent="0">
              <a:buNone/>
            </a:pPr>
            <a:r>
              <a:rPr lang="en-US" sz="3200" dirty="0">
                <a:solidFill>
                  <a:srgbClr val="1A1A1A"/>
                </a:solidFill>
                <a:latin typeface="Arial" panose="020B0604020202020204" pitchFamily="34" charset="0"/>
                <a:ea typeface="Calibri" pitchFamily="34" charset="-122"/>
                <a:cs typeface="Arial" panose="020B0604020202020204" pitchFamily="34" charset="0"/>
              </a:rPr>
              <a:t>Summary: Benefits &amp; Limitations of Recommended Tools</a:t>
            </a:r>
            <a:endParaRPr lang="en-US" sz="3200" dirty="0">
              <a:latin typeface="Arial" panose="020B0604020202020204" pitchFamily="34" charset="0"/>
              <a:cs typeface="Arial" panose="020B0604020202020204" pitchFamily="34" charset="0"/>
            </a:endParaRPr>
          </a:p>
        </p:txBody>
      </p:sp>
      <p:sp>
        <p:nvSpPr>
          <p:cNvPr id="3" name="Shape 1"/>
          <p:cNvSpPr/>
          <p:nvPr/>
        </p:nvSpPr>
        <p:spPr>
          <a:xfrm>
            <a:off x="327660" y="902209"/>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2245210830"/>
              </p:ext>
            </p:extLst>
          </p:nvPr>
        </p:nvGraphicFramePr>
        <p:xfrm>
          <a:off x="58579" y="872883"/>
          <a:ext cx="9026842" cy="4710305"/>
        </p:xfrm>
        <a:graphic>
          <a:graphicData uri="http://schemas.openxmlformats.org/drawingml/2006/table">
            <a:tbl>
              <a:tblPr/>
              <a:tblGrid>
                <a:gridCol w="2003823">
                  <a:extLst>
                    <a:ext uri="{9D8B030D-6E8A-4147-A177-3AD203B41FA5}">
                      <a16:colId xmlns:a16="http://schemas.microsoft.com/office/drawing/2014/main" val="20000"/>
                    </a:ext>
                  </a:extLst>
                </a:gridCol>
                <a:gridCol w="1399459">
                  <a:extLst>
                    <a:ext uri="{9D8B030D-6E8A-4147-A177-3AD203B41FA5}">
                      <a16:colId xmlns:a16="http://schemas.microsoft.com/office/drawing/2014/main" val="20001"/>
                    </a:ext>
                  </a:extLst>
                </a:gridCol>
                <a:gridCol w="2801779">
                  <a:extLst>
                    <a:ext uri="{9D8B030D-6E8A-4147-A177-3AD203B41FA5}">
                      <a16:colId xmlns:a16="http://schemas.microsoft.com/office/drawing/2014/main" val="20002"/>
                    </a:ext>
                  </a:extLst>
                </a:gridCol>
                <a:gridCol w="2821781">
                  <a:extLst>
                    <a:ext uri="{9D8B030D-6E8A-4147-A177-3AD203B41FA5}">
                      <a16:colId xmlns:a16="http://schemas.microsoft.com/office/drawing/2014/main" val="20003"/>
                    </a:ext>
                  </a:extLst>
                </a:gridCol>
              </a:tblGrid>
              <a:tr h="686945">
                <a:tc>
                  <a:txBody>
                    <a:bodyPr/>
                    <a:lstStyle/>
                    <a:p>
                      <a:pPr marL="0" indent="0">
                        <a:buNone/>
                      </a:pPr>
                      <a:r>
                        <a:rPr lang="en-US" sz="1800" b="1" dirty="0">
                          <a:solidFill>
                            <a:srgbClr val="FFFFFF"/>
                          </a:solidFill>
                          <a:latin typeface="Arial" panose="020B0604020202020204" pitchFamily="34" charset="0"/>
                          <a:ea typeface="Calibri" pitchFamily="34" charset="-122"/>
                          <a:cs typeface="Arial" panose="020B0604020202020204" pitchFamily="34" charset="0"/>
                        </a:rPr>
                        <a:t>Workplace Task</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800" b="1" dirty="0">
                          <a:solidFill>
                            <a:srgbClr val="FFFFFF"/>
                          </a:solidFill>
                          <a:latin typeface="Arial" panose="020B0604020202020204" pitchFamily="34" charset="0"/>
                          <a:ea typeface="Calibri" pitchFamily="34" charset="-122"/>
                          <a:cs typeface="Arial" panose="020B0604020202020204" pitchFamily="34" charset="0"/>
                        </a:rPr>
                        <a:t>MS 365 Tool</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800" b="1" dirty="0">
                          <a:solidFill>
                            <a:srgbClr val="FFFFFF"/>
                          </a:solidFill>
                          <a:latin typeface="Arial" panose="020B0604020202020204" pitchFamily="34" charset="0"/>
                          <a:ea typeface="Calibri" pitchFamily="34" charset="-122"/>
                          <a:cs typeface="Arial" panose="020B0604020202020204" pitchFamily="34" charset="0"/>
                        </a:rPr>
                        <a:t>Key Benefit</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800" b="1" dirty="0">
                          <a:solidFill>
                            <a:srgbClr val="FFFFFF"/>
                          </a:solidFill>
                          <a:latin typeface="Arial" panose="020B0604020202020204" pitchFamily="34" charset="0"/>
                          <a:ea typeface="Calibri" pitchFamily="34" charset="-122"/>
                          <a:cs typeface="Arial" panose="020B0604020202020204" pitchFamily="34" charset="0"/>
                        </a:rPr>
                        <a:t>Key Limitation</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686945">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Staff Communication</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Teams</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Centralized communication (Lawson, et.al., 2023)</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Internet dependency (</a:t>
                      </a:r>
                      <a:r>
                        <a:rPr lang="en-US" sz="1800" dirty="0" err="1">
                          <a:solidFill>
                            <a:srgbClr val="1A1A1A"/>
                          </a:solidFill>
                          <a:latin typeface="Arial" panose="020B0604020202020204" pitchFamily="34" charset="0"/>
                          <a:ea typeface="Calibri" pitchFamily="34" charset="-122"/>
                          <a:cs typeface="Arial" panose="020B0604020202020204" pitchFamily="34" charset="0"/>
                        </a:rPr>
                        <a:t>SmiKar</a:t>
                      </a:r>
                      <a:r>
                        <a:rPr lang="en-US" sz="1800" dirty="0">
                          <a:solidFill>
                            <a:srgbClr val="1A1A1A"/>
                          </a:solidFill>
                          <a:latin typeface="Arial" panose="020B0604020202020204" pitchFamily="34" charset="0"/>
                          <a:ea typeface="Calibri" pitchFamily="34" charset="-122"/>
                          <a:cs typeface="Arial" panose="020B0604020202020204" pitchFamily="34" charset="0"/>
                        </a:rPr>
                        <a:t> Software, 2023)</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86945">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File Storage &amp; Sharing</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OneDrive</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1800" dirty="0">
                          <a:solidFill>
                            <a:srgbClr val="1A1A1A"/>
                          </a:solidFill>
                          <a:latin typeface="Arial" panose="020B0604020202020204" pitchFamily="34" charset="0"/>
                          <a:ea typeface="Calibri" pitchFamily="34" charset="-122"/>
                          <a:cs typeface="Arial" panose="020B0604020202020204" pitchFamily="34" charset="0"/>
                        </a:rPr>
                        <a:t>Auto Backup, </a:t>
                      </a:r>
                      <a:r>
                        <a:rPr lang="en-GB" sz="1800" dirty="0"/>
                        <a:t>Northeastern University. (2025, December 1)</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Cyber risk (</a:t>
                      </a:r>
                      <a:r>
                        <a:rPr lang="en-GB" sz="1800" dirty="0">
                          <a:latin typeface="Arial" panose="020B0604020202020204" pitchFamily="34" charset="0"/>
                          <a:cs typeface="Arial" panose="020B0604020202020204" pitchFamily="34" charset="0"/>
                        </a:rPr>
                        <a:t>S </a:t>
                      </a:r>
                      <a:r>
                        <a:rPr lang="en-GB" sz="1800" dirty="0" err="1">
                          <a:latin typeface="Arial" panose="020B0604020202020204" pitchFamily="34" charset="0"/>
                          <a:cs typeface="Arial" panose="020B0604020202020204" pitchFamily="34" charset="0"/>
                        </a:rPr>
                        <a:t>Kranjac</a:t>
                      </a:r>
                      <a:r>
                        <a:rPr lang="en-GB" sz="1800" dirty="0">
                          <a:latin typeface="Arial" panose="020B0604020202020204" pitchFamily="34" charset="0"/>
                          <a:cs typeface="Arial" panose="020B0604020202020204" pitchFamily="34" charset="0"/>
                        </a:rPr>
                        <a:t>, et.al., </a:t>
                      </a:r>
                      <a:r>
                        <a:rPr lang="en-GB" sz="1800" dirty="0"/>
                        <a:t>2024)</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87867">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Care Documentation</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Word</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Clear documentation (</a:t>
                      </a:r>
                      <a:r>
                        <a:rPr lang="en-US" sz="1800" i="1" dirty="0">
                          <a:latin typeface="Calibri" pitchFamily="34" charset="0"/>
                          <a:ea typeface="Calibri" pitchFamily="34" charset="-122"/>
                          <a:cs typeface="Calibri" pitchFamily="34" charset="-120"/>
                        </a:rPr>
                        <a:t>Microsoft, 2023)</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Manual management </a:t>
                      </a:r>
                      <a:r>
                        <a:rPr lang="en-US" sz="1800" dirty="0">
                          <a:solidFill>
                            <a:schemeClr val="tx1"/>
                          </a:solidFill>
                          <a:latin typeface="Arial" panose="020B0604020202020204" pitchFamily="34" charset="0"/>
                          <a:ea typeface="Calibri" pitchFamily="34" charset="-122"/>
                          <a:cs typeface="Arial" panose="020B0604020202020204" pitchFamily="34" charset="0"/>
                        </a:rPr>
                        <a:t>(</a:t>
                      </a:r>
                      <a:r>
                        <a:rPr lang="en-US" sz="1800" i="1" dirty="0">
                          <a:solidFill>
                            <a:schemeClr val="tx1"/>
                          </a:solidFill>
                          <a:latin typeface="Calibri" pitchFamily="34" charset="0"/>
                          <a:ea typeface="Calibri" pitchFamily="34" charset="-122"/>
                          <a:cs typeface="Calibri" pitchFamily="34" charset="-120"/>
                        </a:rPr>
                        <a:t>Al-</a:t>
                      </a:r>
                      <a:r>
                        <a:rPr lang="en-US" sz="1800" i="1" dirty="0" err="1">
                          <a:solidFill>
                            <a:schemeClr val="tx1"/>
                          </a:solidFill>
                          <a:latin typeface="Calibri" pitchFamily="34" charset="0"/>
                          <a:ea typeface="Calibri" pitchFamily="34" charset="-122"/>
                          <a:cs typeface="Calibri" pitchFamily="34" charset="-120"/>
                        </a:rPr>
                        <a:t>Fraihat</a:t>
                      </a:r>
                      <a:r>
                        <a:rPr lang="en-US" sz="1800" i="1" dirty="0">
                          <a:solidFill>
                            <a:schemeClr val="tx1"/>
                          </a:solidFill>
                          <a:latin typeface="Calibri" pitchFamily="34" charset="0"/>
                          <a:ea typeface="Calibri" pitchFamily="34" charset="-122"/>
                          <a:cs typeface="Calibri" pitchFamily="34" charset="-120"/>
                        </a:rPr>
                        <a:t> et al., 2020; CQC, 2023</a:t>
                      </a:r>
                      <a:r>
                        <a:rPr lang="en-US" sz="1800" dirty="0">
                          <a:solidFill>
                            <a:schemeClr val="tx1"/>
                          </a:solidFill>
                          <a:latin typeface="Arial" panose="020B0604020202020204" pitchFamily="34" charset="0"/>
                          <a:ea typeface="Calibri" pitchFamily="34" charset="-122"/>
                          <a:cs typeface="Arial" panose="020B0604020202020204" pitchFamily="34" charset="0"/>
                        </a:rPr>
                        <a:t>)</a:t>
                      </a:r>
                      <a:endParaRPr lang="en-US" sz="1800" dirty="0">
                        <a:solidFill>
                          <a:schemeClr val="tx1"/>
                        </a:solidFill>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72627">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Staff Scheduling / Rotas</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Excel</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User friendly </a:t>
                      </a:r>
                      <a:r>
                        <a:rPr lang="en-US" sz="1800" i="1" dirty="0">
                          <a:solidFill>
                            <a:srgbClr val="1A1A1A"/>
                          </a:solidFill>
                          <a:latin typeface="Arial" panose="020B0604020202020204" pitchFamily="34" charset="0"/>
                          <a:ea typeface="Calibri" pitchFamily="34" charset="-122"/>
                          <a:cs typeface="Arial" panose="020B0604020202020204" pitchFamily="34" charset="0"/>
                        </a:rPr>
                        <a:t>(Microsoft,2026)</a:t>
                      </a:r>
                      <a:endParaRPr lang="en-US" sz="1800" i="1"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Staff Training</a:t>
                      </a:r>
                      <a:r>
                        <a:rPr lang="en-US" sz="1800" i="1" dirty="0">
                          <a:solidFill>
                            <a:srgbClr val="1A1A1A"/>
                          </a:solidFill>
                          <a:latin typeface="Arial" panose="020B0604020202020204" pitchFamily="34" charset="0"/>
                          <a:ea typeface="Calibri" pitchFamily="34" charset="-122"/>
                          <a:cs typeface="Arial" panose="020B0604020202020204" pitchFamily="34" charset="0"/>
                        </a:rPr>
                        <a:t>(Panko,2008)</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608437">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Staff Training</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PowerPoint</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latin typeface="Arial" panose="020B0604020202020204" pitchFamily="34" charset="0"/>
                          <a:ea typeface="Calibri" charset="0"/>
                          <a:cs typeface="Arial" panose="020B0604020202020204" pitchFamily="34" charset="0"/>
                        </a:rPr>
                        <a:t>Better Understanding (Mayer, 2009)</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Technical Failure</a:t>
                      </a:r>
                    </a:p>
                    <a:p>
                      <a:pPr marL="0" indent="0">
                        <a:buNone/>
                      </a:pPr>
                      <a:r>
                        <a:rPr lang="en-US" sz="1800" dirty="0">
                          <a:solidFill>
                            <a:srgbClr val="1A1A1A"/>
                          </a:solidFill>
                          <a:latin typeface="Arial" panose="020B0604020202020204" pitchFamily="34" charset="0"/>
                          <a:ea typeface="Calibri" pitchFamily="34" charset="-122"/>
                          <a:cs typeface="Arial" panose="020B0604020202020204" pitchFamily="34" charset="0"/>
                        </a:rPr>
                        <a:t> ( Tufte,2003)</a:t>
                      </a:r>
                      <a:endParaRPr lang="en-US" sz="1800" dirty="0">
                        <a:latin typeface="Arial" panose="020B0604020202020204" pitchFamily="34" charset="0"/>
                        <a:ea typeface="Calibri" charset="0"/>
                        <a:cs typeface="Arial" panose="020B0604020202020204" pitchFamily="34"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2598420" y="1230441"/>
            <a:ext cx="5852160" cy="3474720"/>
          </a:xfrm>
          <a:prstGeom prst="rect">
            <a:avLst/>
          </a:prstGeom>
          <a:noFill/>
          <a:ln/>
        </p:spPr>
        <p:txBody>
          <a:bodyPr wrap="square" lIns="0" tIns="0" rIns="0" bIns="0" rtlCol="0" anchor="t"/>
          <a:lstStyle/>
          <a:p>
            <a:pPr marL="342900" indent="-342900">
              <a:buSzPct val="100000"/>
              <a:buChar char="•"/>
            </a:pPr>
            <a:r>
              <a:rPr lang="en-US" dirty="0">
                <a:latin typeface="Arial" panose="020B0604020202020204" pitchFamily="34" charset="0"/>
                <a:cs typeface="Arial" panose="020B0604020202020204" pitchFamily="34" charset="0"/>
              </a:rPr>
              <a:t>In summary, applying the right Microsoft 365 tool for each task can solve Riverdale’s communication and efficiency problems. Excel keeps </a:t>
            </a:r>
            <a:r>
              <a:rPr lang="en-US" dirty="0" err="1">
                <a:latin typeface="Arial" panose="020B0604020202020204" pitchFamily="34" charset="0"/>
                <a:cs typeface="Arial" panose="020B0604020202020204" pitchFamily="34" charset="0"/>
              </a:rPr>
              <a:t>rotas</a:t>
            </a:r>
            <a:r>
              <a:rPr lang="en-US" dirty="0">
                <a:latin typeface="Arial" panose="020B0604020202020204" pitchFamily="34" charset="0"/>
                <a:cs typeface="Arial" panose="020B0604020202020204" pitchFamily="34" charset="0"/>
              </a:rPr>
              <a:t> organized, OneDrive secures shared files, PowerPoint supports staff training and Word simplifies care documentation. Alongside this , Microsoft Teams brings staff communication together in real time. These tools assist and reduce missed messages and work more efficiently a one connected team.</a:t>
            </a:r>
            <a:endParaRPr lang="en-US" sz="1700" dirty="0">
              <a:latin typeface="Arial" panose="020B0604020202020204" pitchFamily="34" charset="0"/>
              <a:cs typeface="Arial" panose="020B0604020202020204" pitchFamily="34" charset="0"/>
            </a:endParaRPr>
          </a:p>
        </p:txBody>
      </p:sp>
      <p:pic>
        <p:nvPicPr>
          <p:cNvPr id="8" name="Picture 7" descr="Pen placed on top of a signature line">
            <a:extLst>
              <a:ext uri="{FF2B5EF4-FFF2-40B4-BE49-F238E27FC236}">
                <a16:creationId xmlns:a16="http://schemas.microsoft.com/office/drawing/2014/main" id="{5E6E9AC0-525C-4E78-EA8D-645577463100}"/>
              </a:ext>
            </a:extLst>
          </p:cNvPr>
          <p:cNvPicPr>
            <a:picLocks noChangeAspect="1"/>
          </p:cNvPicPr>
          <p:nvPr/>
        </p:nvPicPr>
        <p:blipFill>
          <a:blip r:embed="rId3"/>
          <a:stretch>
            <a:fillRect/>
          </a:stretch>
        </p:blipFill>
        <p:spPr>
          <a:xfrm>
            <a:off x="0" y="1274444"/>
            <a:ext cx="2628502" cy="3869056"/>
          </a:xfrm>
          <a:prstGeom prst="rect">
            <a:avLst/>
          </a:prstGeom>
        </p:spPr>
      </p:pic>
    </p:spTree>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0" y="11811"/>
            <a:ext cx="2236470" cy="387857"/>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240030" y="399668"/>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85725" y="533401"/>
            <a:ext cx="9004935" cy="4404359"/>
          </a:xfrm>
          <a:prstGeom prst="rect">
            <a:avLst/>
          </a:prstGeom>
          <a:noFill/>
          <a:ln/>
        </p:spPr>
        <p:txBody>
          <a:bodyPr wrap="square" lIns="0" tIns="0" rIns="0" bIns="0" numCol="2" rtlCol="0" anchor="t"/>
          <a:lstStyle/>
          <a:p>
            <a:pPr marL="171450" indent="-171450">
              <a:buFont typeface="Wingdings" panose="05000000000000000000" pitchFamily="2" charset="2"/>
              <a:buChar char="Ø"/>
            </a:pPr>
            <a:r>
              <a:rPr lang="en-US" sz="1000" dirty="0">
                <a:latin typeface="Arial" panose="020B0604020202020204" pitchFamily="34" charset="0"/>
                <a:ea typeface="Calibri" pitchFamily="34" charset="-122"/>
                <a:cs typeface="Arial" panose="020B0604020202020204" pitchFamily="34" charset="0"/>
              </a:rPr>
              <a:t>Care Quality Commission (CQC) (2023) How CQC regulates: documentation and record keeping in care homes. Available at: </a:t>
            </a:r>
            <a:r>
              <a:rPr lang="en-US" sz="1000" dirty="0">
                <a:latin typeface="Arial" panose="020B0604020202020204" pitchFamily="34" charset="0"/>
                <a:ea typeface="Calibri" pitchFamily="34" charset="-122"/>
                <a:cs typeface="Arial" panose="020B0604020202020204" pitchFamily="34" charset="0"/>
                <a:hlinkClick r:id="rId3"/>
              </a:rPr>
              <a:t>https://www.cqc.org.uk</a:t>
            </a:r>
            <a:r>
              <a:rPr lang="en-US" sz="1000" dirty="0">
                <a:latin typeface="Arial" panose="020B0604020202020204" pitchFamily="34" charset="0"/>
                <a:ea typeface="Calibri" pitchFamily="34" charset="-122"/>
                <a:cs typeface="Arial" panose="020B0604020202020204" pitchFamily="34" charset="0"/>
              </a:rPr>
              <a:t> (Accessed: 25 June 2026).</a:t>
            </a:r>
            <a:endParaRPr lang="en-US" sz="10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Clark, R.C. and Mayer, R.E. (2016) </a:t>
            </a:r>
            <a:r>
              <a:rPr lang="en-GB" sz="1000" i="1" dirty="0">
                <a:latin typeface="Arial" panose="020B0604020202020204" pitchFamily="34" charset="0"/>
                <a:cs typeface="Arial" panose="020B0604020202020204" pitchFamily="34" charset="0"/>
              </a:rPr>
              <a:t>E-Learning and the Science of Instruction</a:t>
            </a:r>
            <a:r>
              <a:rPr lang="en-GB" sz="1000" dirty="0">
                <a:latin typeface="Arial" panose="020B0604020202020204" pitchFamily="34" charset="0"/>
                <a:cs typeface="Arial" panose="020B0604020202020204" pitchFamily="34" charset="0"/>
              </a:rPr>
              <a:t>. 4th ed. Hoboken, NJ: Wiley.</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Ernst, A.T., Jiang, H., Krishnamoorthy, M. and Sier, D., 2004. Staff scheduling and rostering: A review of applications, methods and models. </a:t>
            </a:r>
            <a:r>
              <a:rPr lang="en-GB" sz="1000" i="1" dirty="0">
                <a:latin typeface="Arial" panose="020B0604020202020204" pitchFamily="34" charset="0"/>
                <a:cs typeface="Arial" panose="020B0604020202020204" pitchFamily="34" charset="0"/>
              </a:rPr>
              <a:t>European journal of operational research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153</a:t>
            </a:r>
            <a:r>
              <a:rPr lang="en-GB" sz="1000" dirty="0">
                <a:latin typeface="Arial" panose="020B0604020202020204" pitchFamily="34" charset="0"/>
                <a:cs typeface="Arial" panose="020B0604020202020204" pitchFamily="34" charset="0"/>
              </a:rPr>
              <a:t>(1), pp.3-27.</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Indeed Career Guide. (2024). </a:t>
            </a:r>
            <a:r>
              <a:rPr lang="en-GB" sz="1000" i="1" dirty="0">
                <a:latin typeface="Arial" panose="020B0604020202020204" pitchFamily="34" charset="0"/>
                <a:cs typeface="Arial" panose="020B0604020202020204" pitchFamily="34" charset="0"/>
              </a:rPr>
              <a:t>What are staff communications (types and importance)</a:t>
            </a:r>
            <a:r>
              <a:rPr lang="en-GB" sz="1000" dirty="0">
                <a:latin typeface="Arial" panose="020B0604020202020204" pitchFamily="34" charset="0"/>
                <a:cs typeface="Arial" panose="020B0604020202020204" pitchFamily="34" charset="0"/>
              </a:rPr>
              <a:t>. [online] Available at: </a:t>
            </a:r>
            <a:r>
              <a:rPr lang="en-GB" sz="1000" u="sng" dirty="0">
                <a:latin typeface="Arial" panose="020B0604020202020204" pitchFamily="34" charset="0"/>
                <a:cs typeface="Arial" panose="020B0604020202020204" pitchFamily="34" charset="0"/>
                <a:hlinkClick r:id="rId4"/>
              </a:rPr>
              <a:t>https://uk.indeed.com/career-advice/career-development/staff-communications</a:t>
            </a:r>
            <a:r>
              <a:rPr lang="en-GB" sz="100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Lawson, L., Di, R., Evans, J. and Saleem, W. (2023). Being a ‘Teams’ player: a quality improvement project expanding the role of Microsoft Teams to improve communication and efficiency of junior doctors in a ward-based hospital setting.. </a:t>
            </a:r>
            <a:r>
              <a:rPr lang="en-GB" sz="1000" i="1" dirty="0">
                <a:latin typeface="Arial" panose="020B0604020202020204" pitchFamily="34" charset="0"/>
                <a:cs typeface="Arial" panose="020B0604020202020204" pitchFamily="34" charset="0"/>
              </a:rPr>
              <a:t>PubMed</a:t>
            </a:r>
            <a:r>
              <a:rPr lang="en-GB" sz="1000" dirty="0">
                <a:latin typeface="Arial" panose="020B0604020202020204" pitchFamily="34" charset="0"/>
                <a:cs typeface="Arial" panose="020B0604020202020204" pitchFamily="34" charset="0"/>
              </a:rPr>
              <a:t>, [online] 10(Suppl 3), pp.89–90. </a:t>
            </a:r>
            <a:r>
              <a:rPr lang="en-GB" sz="1000" dirty="0" err="1">
                <a:latin typeface="Arial" panose="020B0604020202020204" pitchFamily="34" charset="0"/>
                <a:cs typeface="Arial" panose="020B0604020202020204" pitchFamily="34" charset="0"/>
              </a:rPr>
              <a:t>doi</a:t>
            </a:r>
            <a:r>
              <a:rPr lang="en-GB" sz="1000" dirty="0">
                <a:latin typeface="Arial" panose="020B0604020202020204" pitchFamily="34" charset="0"/>
                <a:cs typeface="Arial" panose="020B0604020202020204" pitchFamily="34" charset="0"/>
              </a:rPr>
              <a:t>: </a:t>
            </a:r>
            <a:r>
              <a:rPr lang="en-GB" sz="1000"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https://doi.org/10.7861/fhj.10-3-s89</a:t>
            </a:r>
            <a:r>
              <a:rPr lang="en-GB" sz="1000" dirty="0">
                <a:solidFill>
                  <a:schemeClr val="accent1"/>
                </a:solidFill>
                <a:latin typeface="Arial" panose="020B0604020202020204" pitchFamily="34" charset="0"/>
                <a:cs typeface="Arial" panose="020B0604020202020204" pitchFamily="34" charset="0"/>
              </a:rPr>
              <a:t> </a:t>
            </a:r>
            <a:endParaRPr lang="en-US" sz="1000" dirty="0">
              <a:solidFill>
                <a:schemeClr val="accent1"/>
              </a:solidFill>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Mayer, R.E. (2009) </a:t>
            </a:r>
            <a:r>
              <a:rPr lang="en-GB" sz="1000" i="1" dirty="0">
                <a:latin typeface="Arial" panose="020B0604020202020204" pitchFamily="34" charset="0"/>
                <a:cs typeface="Arial" panose="020B0604020202020204" pitchFamily="34" charset="0"/>
              </a:rPr>
              <a:t>Multimedia Learning</a:t>
            </a:r>
            <a:r>
              <a:rPr lang="en-GB" sz="1000" dirty="0">
                <a:latin typeface="Arial" panose="020B0604020202020204" pitchFamily="34" charset="0"/>
                <a:cs typeface="Arial" panose="020B0604020202020204" pitchFamily="34" charset="0"/>
              </a:rPr>
              <a:t>. 2nd ed. Cambridge: Cambridge University Press.</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Melati, R. (2025). Analysis of The Advantages of Microsoft Teams as A Corporate Communication Tool in Supporting Employee Performance. </a:t>
            </a:r>
            <a:r>
              <a:rPr lang="en-GB" sz="1000" i="1" dirty="0" err="1">
                <a:latin typeface="Arial" panose="020B0604020202020204" pitchFamily="34" charset="0"/>
                <a:cs typeface="Arial" panose="020B0604020202020204" pitchFamily="34" charset="0"/>
              </a:rPr>
              <a:t>Eduvest</a:t>
            </a:r>
            <a:r>
              <a:rPr lang="en-GB" sz="1000" i="1" dirty="0">
                <a:latin typeface="Arial" panose="020B0604020202020204" pitchFamily="34" charset="0"/>
                <a:cs typeface="Arial" panose="020B0604020202020204" pitchFamily="34" charset="0"/>
              </a:rPr>
              <a:t> - Journal of Universal Studies</a:t>
            </a:r>
            <a:r>
              <a:rPr lang="en-GB" sz="1000" dirty="0">
                <a:latin typeface="Arial" panose="020B0604020202020204" pitchFamily="34" charset="0"/>
                <a:cs typeface="Arial" panose="020B0604020202020204" pitchFamily="34" charset="0"/>
              </a:rPr>
              <a:t>, 5(3), pp.2893–2899. </a:t>
            </a:r>
            <a:r>
              <a:rPr lang="en-GB" sz="1000" dirty="0" err="1">
                <a:latin typeface="Arial" panose="020B0604020202020204" pitchFamily="34" charset="0"/>
                <a:cs typeface="Arial" panose="020B0604020202020204" pitchFamily="34" charset="0"/>
              </a:rPr>
              <a:t>doi</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hlinkClick r:id="rId6"/>
              </a:rPr>
              <a:t>https://doi.org/10.59188/eduvest.v5i3.50900</a:t>
            </a:r>
            <a:r>
              <a:rPr lang="en-GB" sz="1000" dirty="0">
                <a:latin typeface="Arial" panose="020B0604020202020204" pitchFamily="34" charset="0"/>
                <a:cs typeface="Arial" panose="020B0604020202020204" pitchFamily="34" charset="0"/>
              </a:rPr>
              <a:t> </a:t>
            </a:r>
          </a:p>
          <a:p>
            <a:pPr marL="171450" indent="-171450">
              <a:buFont typeface="Wingdings" panose="05000000000000000000" pitchFamily="2" charset="2"/>
              <a:buChar char="Ø"/>
            </a:pPr>
            <a:r>
              <a:rPr lang="en-US" sz="1000" dirty="0">
                <a:latin typeface="Arial" panose="020B0604020202020204" pitchFamily="34" charset="0"/>
                <a:ea typeface="Calibri" pitchFamily="34" charset="-122"/>
                <a:cs typeface="Arial" panose="020B0604020202020204" pitchFamily="34" charset="0"/>
              </a:rPr>
              <a:t>Microsoft (2023) Microsoft Word features and accessibility. Available at: </a:t>
            </a:r>
            <a:r>
              <a:rPr lang="en-US" sz="1000" dirty="0">
                <a:latin typeface="Arial" panose="020B0604020202020204" pitchFamily="34" charset="0"/>
                <a:ea typeface="Calibri" pitchFamily="34" charset="-122"/>
                <a:cs typeface="Arial" panose="020B0604020202020204" pitchFamily="34" charset="0"/>
                <a:hlinkClick r:id="rId7"/>
              </a:rPr>
              <a:t>https://www.microsoft.com/en-gb/microsoft-365/word</a:t>
            </a:r>
            <a:r>
              <a:rPr lang="en-US" sz="1000" dirty="0">
                <a:latin typeface="Arial" panose="020B0604020202020204" pitchFamily="34" charset="0"/>
                <a:ea typeface="Calibri" pitchFamily="34" charset="-122"/>
                <a:cs typeface="Arial" panose="020B0604020202020204" pitchFamily="34" charset="0"/>
              </a:rPr>
              <a:t> [Accessed: 25 June 2026].</a:t>
            </a:r>
            <a:endParaRPr lang="en-US" sz="10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Microsoft (2026) </a:t>
            </a:r>
            <a:r>
              <a:rPr lang="en-GB" sz="1000" i="1" dirty="0" err="1">
                <a:latin typeface="Arial" panose="020B0604020202020204" pitchFamily="34" charset="0"/>
                <a:cs typeface="Arial" panose="020B0604020202020204" pitchFamily="34" charset="0"/>
              </a:rPr>
              <a:t>Analyze</a:t>
            </a:r>
            <a:r>
              <a:rPr lang="en-GB" sz="1000" i="1" dirty="0">
                <a:latin typeface="Arial" panose="020B0604020202020204" pitchFamily="34" charset="0"/>
                <a:cs typeface="Arial" panose="020B0604020202020204" pitchFamily="34" charset="0"/>
              </a:rPr>
              <a:t> Data in Excel</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8"/>
              </a:rPr>
              <a:t>https://support.microsoft.com/en-us/excel/analyze-data-in-excel</a:t>
            </a:r>
            <a:r>
              <a:rPr lang="en-GB" sz="1000" dirty="0">
                <a:latin typeface="Arial" panose="020B0604020202020204" pitchFamily="34" charset="0"/>
                <a:cs typeface="Arial" panose="020B0604020202020204" pitchFamily="34" charset="0"/>
              </a:rPr>
              <a:t> (Accessed: 30 June 2026).</a:t>
            </a:r>
          </a:p>
          <a:p>
            <a:pPr marL="171450" indent="-171450">
              <a:buFont typeface="Wingdings" panose="05000000000000000000" pitchFamily="2" charset="2"/>
              <a:buChar char="Ø"/>
            </a:pPr>
            <a:r>
              <a:rPr lang="en-US" sz="1000" dirty="0">
                <a:latin typeface="Arial" panose="020B0604020202020204" pitchFamily="34" charset="0"/>
                <a:ea typeface="Calibri" pitchFamily="34" charset="-122"/>
                <a:cs typeface="Arial" panose="020B0604020202020204" pitchFamily="34" charset="0"/>
              </a:rPr>
              <a:t>NHS England (2022) Good record keeping: a guide for health and social care staff. Available at: </a:t>
            </a:r>
            <a:r>
              <a:rPr lang="en-US" sz="1000" dirty="0">
                <a:latin typeface="Arial" panose="020B0604020202020204" pitchFamily="34" charset="0"/>
                <a:ea typeface="Calibri" pitchFamily="34" charset="-122"/>
                <a:cs typeface="Arial" panose="020B0604020202020204" pitchFamily="34" charset="0"/>
                <a:hlinkClick r:id="rId9"/>
              </a:rPr>
              <a:t>https://www.england.nhs.uk</a:t>
            </a:r>
            <a:r>
              <a:rPr lang="en-US" sz="1000" dirty="0">
                <a:latin typeface="Arial" panose="020B0604020202020204" pitchFamily="34" charset="0"/>
                <a:ea typeface="Calibri" pitchFamily="34" charset="-122"/>
                <a:cs typeface="Arial" panose="020B0604020202020204" pitchFamily="34" charset="0"/>
              </a:rPr>
              <a:t> [Accessed: 25 June 2026].</a:t>
            </a:r>
          </a:p>
          <a:p>
            <a:pPr marL="171450" indent="-171450">
              <a:buFont typeface="Wingdings" panose="05000000000000000000" pitchFamily="2" charset="2"/>
              <a:buChar char="Ø"/>
            </a:pPr>
            <a:r>
              <a:rPr lang="en-US" sz="1000" dirty="0">
                <a:latin typeface="Arial" panose="020B0604020202020204" pitchFamily="34" charset="0"/>
                <a:ea typeface="Calibri" pitchFamily="34" charset="-122"/>
                <a:cs typeface="Arial" panose="020B0604020202020204" pitchFamily="34" charset="0"/>
              </a:rPr>
              <a:t>Nursing and Midwifery Council (NMC) (2018) The Code: Professional standards of practice and </a:t>
            </a:r>
            <a:r>
              <a:rPr lang="en-US" sz="1000" dirty="0" err="1">
                <a:latin typeface="Arial" panose="020B0604020202020204" pitchFamily="34" charset="0"/>
                <a:ea typeface="Calibri" pitchFamily="34" charset="-122"/>
                <a:cs typeface="Arial" panose="020B0604020202020204" pitchFamily="34" charset="0"/>
              </a:rPr>
              <a:t>behaviour</a:t>
            </a:r>
            <a:r>
              <a:rPr lang="en-US" sz="1000" dirty="0">
                <a:latin typeface="Arial" panose="020B0604020202020204" pitchFamily="34" charset="0"/>
                <a:ea typeface="Calibri" pitchFamily="34" charset="-122"/>
                <a:cs typeface="Arial" panose="020B0604020202020204" pitchFamily="34" charset="0"/>
              </a:rPr>
              <a:t> for nurses and midwives. London: NMC.</a:t>
            </a:r>
            <a:endParaRPr lang="en-US" sz="10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Orchard Care Homes (n.d.) </a:t>
            </a:r>
            <a:r>
              <a:rPr lang="en-GB" sz="1000" i="1" dirty="0">
                <a:latin typeface="Arial" panose="020B0604020202020204" pitchFamily="34" charset="0"/>
                <a:cs typeface="Arial" panose="020B0604020202020204" pitchFamily="34" charset="0"/>
              </a:rPr>
              <a:t>Riverdale Care Home Chesterfield</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10"/>
              </a:rPr>
              <a:t>https://orchardhealthcaregroup.com/our-homes/riverdale-care-home-chesterfield/</a:t>
            </a:r>
            <a:r>
              <a:rPr lang="en-GB" sz="1000" dirty="0">
                <a:latin typeface="Arial" panose="020B0604020202020204" pitchFamily="34" charset="0"/>
                <a:cs typeface="Arial" panose="020B0604020202020204" pitchFamily="34" charset="0"/>
              </a:rPr>
              <a:t> (Accessed: 1 July 2026).</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Panko, R.R. (2008) </a:t>
            </a:r>
            <a:r>
              <a:rPr lang="en-GB" sz="1000" i="1" dirty="0">
                <a:latin typeface="Arial" panose="020B0604020202020204" pitchFamily="34" charset="0"/>
                <a:cs typeface="Arial" panose="020B0604020202020204" pitchFamily="34" charset="0"/>
              </a:rPr>
              <a:t>What We Know About Spreadsheet Errors</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11"/>
              </a:rPr>
              <a:t>https://arxiv.org/pdf/0802.3457</a:t>
            </a:r>
            <a:r>
              <a:rPr lang="en-GB" sz="1000" dirty="0">
                <a:latin typeface="Arial" panose="020B0604020202020204" pitchFamily="34" charset="0"/>
                <a:cs typeface="Arial" panose="020B0604020202020204" pitchFamily="34" charset="0"/>
              </a:rPr>
              <a:t> (Accessed: 1 July 2026).</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Selwyn, N. (2016) </a:t>
            </a:r>
            <a:r>
              <a:rPr lang="en-GB" sz="1000" i="1" dirty="0">
                <a:latin typeface="Arial" panose="020B0604020202020204" pitchFamily="34" charset="0"/>
                <a:cs typeface="Arial" panose="020B0604020202020204" pitchFamily="34" charset="0"/>
              </a:rPr>
              <a:t>Education and Technology: Key Issues and Debates</a:t>
            </a:r>
            <a:r>
              <a:rPr lang="en-GB" sz="1000" dirty="0">
                <a:latin typeface="Arial" panose="020B0604020202020204" pitchFamily="34" charset="0"/>
                <a:cs typeface="Arial" panose="020B0604020202020204" pitchFamily="34" charset="0"/>
              </a:rPr>
              <a:t>. 2nd ed. London: Bloomsbury Academic.</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Smith, B. (2018) </a:t>
            </a:r>
            <a:r>
              <a:rPr lang="en-GB" sz="1000" i="1" dirty="0">
                <a:latin typeface="Arial" panose="020B0604020202020204" pitchFamily="34" charset="0"/>
                <a:cs typeface="Arial" panose="020B0604020202020204" pitchFamily="34" charset="0"/>
              </a:rPr>
              <a:t>Excel 2019 Business Basics &amp; Beyond</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12"/>
              </a:rPr>
              <a:t>https://books.google.co.uk/books/edition/Excel_2019_Business_Basics_Beyond/PxW3EQAAQBAJ</a:t>
            </a:r>
            <a:r>
              <a:rPr lang="en-GB" sz="1000" dirty="0">
                <a:latin typeface="Arial" panose="020B0604020202020204" pitchFamily="34" charset="0"/>
                <a:cs typeface="Arial" panose="020B0604020202020204" pitchFamily="34" charset="0"/>
              </a:rPr>
              <a:t> (Accessed: 6 July 2026).</a:t>
            </a:r>
          </a:p>
          <a:p>
            <a:pPr marL="171450" indent="-171450">
              <a:buFont typeface="Wingdings" panose="05000000000000000000" pitchFamily="2" charset="2"/>
              <a:buChar char="Ø"/>
            </a:pPr>
            <a:r>
              <a:rPr lang="en-GB" sz="1000" dirty="0" err="1">
                <a:latin typeface="Arial" panose="020B0604020202020204" pitchFamily="34" charset="0"/>
                <a:cs typeface="Arial" panose="020B0604020202020204" pitchFamily="34" charset="0"/>
              </a:rPr>
              <a:t>SmiKar</a:t>
            </a:r>
            <a:r>
              <a:rPr lang="en-GB" sz="1000" dirty="0">
                <a:latin typeface="Arial" panose="020B0604020202020204" pitchFamily="34" charset="0"/>
                <a:cs typeface="Arial" panose="020B0604020202020204" pitchFamily="34" charset="0"/>
              </a:rPr>
              <a:t> Software. (2023). </a:t>
            </a:r>
            <a:r>
              <a:rPr lang="en-GB" sz="1000" i="1" dirty="0">
                <a:latin typeface="Arial" panose="020B0604020202020204" pitchFamily="34" charset="0"/>
                <a:cs typeface="Arial" panose="020B0604020202020204" pitchFamily="34" charset="0"/>
              </a:rPr>
              <a:t>The Limitations of Microsoft Teams</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13"/>
              </a:rPr>
              <a:t>https://www.smikar.com/the-limitations-of-microsoft-teams/</a:t>
            </a:r>
            <a:r>
              <a:rPr lang="en-GB" sz="1000" dirty="0">
                <a:latin typeface="Arial" panose="020B0604020202020204" pitchFamily="34" charset="0"/>
                <a:cs typeface="Arial" panose="020B0604020202020204" pitchFamily="34" charset="0"/>
              </a:rPr>
              <a:t> </a:t>
            </a:r>
            <a:endParaRPr lang="en-US" sz="10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Tufte, E.R. (2003) </a:t>
            </a:r>
            <a:r>
              <a:rPr lang="en-GB" sz="1000" i="1" dirty="0">
                <a:latin typeface="Arial" panose="020B0604020202020204" pitchFamily="34" charset="0"/>
                <a:cs typeface="Arial" panose="020B0604020202020204" pitchFamily="34" charset="0"/>
              </a:rPr>
              <a:t>The Cognitive Style of PowerPoint</a:t>
            </a:r>
            <a:r>
              <a:rPr lang="en-GB" sz="1000" dirty="0">
                <a:latin typeface="Arial" panose="020B0604020202020204" pitchFamily="34" charset="0"/>
                <a:cs typeface="Arial" panose="020B0604020202020204" pitchFamily="34" charset="0"/>
              </a:rPr>
              <a:t>. Cheshire, CT: Graphics Press.</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Walkenbach, J. (2015) </a:t>
            </a:r>
            <a:r>
              <a:rPr lang="en-GB" sz="1000" i="1" dirty="0">
                <a:latin typeface="Arial" panose="020B0604020202020204" pitchFamily="34" charset="0"/>
                <a:cs typeface="Arial" panose="020B0604020202020204" pitchFamily="34" charset="0"/>
              </a:rPr>
              <a:t>Excel VBA Programming For Dummies</a:t>
            </a:r>
            <a:r>
              <a:rPr lang="en-GB" sz="1000" dirty="0">
                <a:latin typeface="Arial" panose="020B0604020202020204" pitchFamily="34" charset="0"/>
                <a:cs typeface="Arial" panose="020B0604020202020204" pitchFamily="34" charset="0"/>
              </a:rPr>
              <a:t>. 3rd ed. Hoboken, NJ: Wiley. Available at: </a:t>
            </a:r>
            <a:r>
              <a:rPr lang="en-GB" sz="1000" dirty="0">
                <a:latin typeface="Arial" panose="020B0604020202020204" pitchFamily="34" charset="0"/>
                <a:cs typeface="Arial" panose="020B0604020202020204" pitchFamily="34" charset="0"/>
                <a:hlinkClick r:id="rId14"/>
              </a:rPr>
              <a:t>https://books.google.co.uk/books?id=0wCb6tt-8rIC</a:t>
            </a:r>
            <a:r>
              <a:rPr lang="en-GB" sz="1000" dirty="0">
                <a:latin typeface="Arial" panose="020B0604020202020204" pitchFamily="34" charset="0"/>
                <a:cs typeface="Arial" panose="020B0604020202020204" pitchFamily="34" charset="0"/>
              </a:rPr>
              <a:t> (Accessed: 30 June 2026).</a:t>
            </a:r>
          </a:p>
          <a:p>
            <a:pPr marL="171450" indent="-171450">
              <a:buFont typeface="Wingdings" panose="05000000000000000000" pitchFamily="2" charset="2"/>
              <a:buChar char="Ø"/>
            </a:pPr>
            <a:r>
              <a:rPr lang="en-GB" sz="1000" dirty="0">
                <a:hlinkClick r:id="rId15"/>
              </a:rPr>
              <a:t>Cybersecurity Strategy for the AI-Driven Era - Google Books</a:t>
            </a:r>
            <a:endParaRPr lang="en-GB" sz="10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endParaRPr lang="en-GB" sz="10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t>
            </a:r>
          </a:p>
          <a:p>
            <a:pPr marL="171450" indent="-171450">
              <a:buFont typeface="Wingdings" panose="05000000000000000000" pitchFamily="2" charset="2"/>
              <a:buChar char="Ø"/>
            </a:pPr>
            <a:endParaRPr lang="en-GB" sz="10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8" name="Text 8">
            <a:extLst>
              <a:ext uri="{FF2B5EF4-FFF2-40B4-BE49-F238E27FC236}">
                <a16:creationId xmlns:a16="http://schemas.microsoft.com/office/drawing/2014/main" id="{69EE219B-B214-F17A-1A84-B5F3803ABF12}"/>
              </a:ext>
            </a:extLst>
          </p:cNvPr>
          <p:cNvSpPr/>
          <p:nvPr/>
        </p:nvSpPr>
        <p:spPr>
          <a:xfrm>
            <a:off x="4917170" y="3408509"/>
            <a:ext cx="3603534" cy="54864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endParaRPr lang="en-US" sz="1000" dirty="0">
              <a:latin typeface="Arial" panose="020B0604020202020204" pitchFamily="34" charset="0"/>
              <a:cs typeface="Arial" panose="020B0604020202020204" pitchFamily="34" charset="0"/>
            </a:endParaRPr>
          </a:p>
        </p:txBody>
      </p:sp>
      <p:sp>
        <p:nvSpPr>
          <p:cNvPr id="9" name="Text 10">
            <a:extLst>
              <a:ext uri="{FF2B5EF4-FFF2-40B4-BE49-F238E27FC236}">
                <a16:creationId xmlns:a16="http://schemas.microsoft.com/office/drawing/2014/main" id="{5D27915E-A911-3327-0756-65E9A422BEA2}"/>
              </a:ext>
            </a:extLst>
          </p:cNvPr>
          <p:cNvSpPr/>
          <p:nvPr/>
        </p:nvSpPr>
        <p:spPr>
          <a:xfrm>
            <a:off x="5090739" y="3854006"/>
            <a:ext cx="3569244" cy="54864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endParaRPr lang="en-US" sz="1000" dirty="0">
              <a:latin typeface="Arial" panose="020B0604020202020204" pitchFamily="34" charset="0"/>
              <a:cs typeface="Arial" panose="020B0604020202020204" pitchFamily="34" charset="0"/>
            </a:endParaRPr>
          </a:p>
        </p:txBody>
      </p:sp>
      <p:sp>
        <p:nvSpPr>
          <p:cNvPr id="10" name="Text 12">
            <a:extLst>
              <a:ext uri="{FF2B5EF4-FFF2-40B4-BE49-F238E27FC236}">
                <a16:creationId xmlns:a16="http://schemas.microsoft.com/office/drawing/2014/main" id="{14AFD7FD-7C98-E26B-CC15-14BA464ACADD}"/>
              </a:ext>
            </a:extLst>
          </p:cNvPr>
          <p:cNvSpPr/>
          <p:nvPr/>
        </p:nvSpPr>
        <p:spPr>
          <a:xfrm>
            <a:off x="5018214" y="4469512"/>
            <a:ext cx="3569244" cy="548640"/>
          </a:xfrm>
          <a:prstGeom prst="rect">
            <a:avLst/>
          </a:prstGeom>
          <a:noFill/>
          <a:ln/>
        </p:spPr>
        <p:txBody>
          <a:bodyPr wrap="square"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buNone/>
            </a:pPr>
            <a:endParaRPr lang="en-US" sz="1000" dirty="0">
              <a:latin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Close up image of hands applauding">
            <a:extLst>
              <a:ext uri="{FF2B5EF4-FFF2-40B4-BE49-F238E27FC236}">
                <a16:creationId xmlns:a16="http://schemas.microsoft.com/office/drawing/2014/main" id="{104E6FCC-7D0A-E3C0-E8AF-03F66D84A1F6}"/>
              </a:ext>
            </a:extLst>
          </p:cNvPr>
          <p:cNvPicPr>
            <a:picLocks noChangeAspect="1"/>
          </p:cNvPicPr>
          <p:nvPr/>
        </p:nvPicPr>
        <p:blipFill>
          <a:blip r:embed="rId2"/>
          <a:srcRect l="31942" r="15548"/>
          <a:stretch>
            <a:fillRect/>
          </a:stretch>
        </p:blipFill>
        <p:spPr>
          <a:xfrm>
            <a:off x="20" y="10"/>
            <a:ext cx="4046200" cy="514349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D850E04B-3D4D-0ED6-738A-7B7B36BDC244}"/>
              </a:ext>
            </a:extLst>
          </p:cNvPr>
          <p:cNvSpPr>
            <a:spLocks noGrp="1"/>
          </p:cNvSpPr>
          <p:nvPr>
            <p:ph type="ctrTitle"/>
          </p:nvPr>
        </p:nvSpPr>
        <p:spPr>
          <a:xfrm>
            <a:off x="4035422" y="1258998"/>
            <a:ext cx="2915879" cy="1779126"/>
          </a:xfrm>
        </p:spPr>
        <p:txBody>
          <a:bodyPr>
            <a:normAutofit/>
          </a:bodyPr>
          <a:lstStyle/>
          <a:p>
            <a:pPr>
              <a:lnSpc>
                <a:spcPct val="90000"/>
              </a:lnSpc>
            </a:pPr>
            <a:r>
              <a:rPr lang="en-GB" sz="3700" dirty="0">
                <a:latin typeface="Arial" panose="020B0604020202020204" pitchFamily="34" charset="0"/>
                <a:cs typeface="Arial" panose="020B0604020202020204" pitchFamily="34" charset="0"/>
              </a:rPr>
              <a:t>Thank you for listening.</a:t>
            </a:r>
            <a:br>
              <a:rPr lang="en-GB" sz="3700" dirty="0">
                <a:latin typeface="Arial" panose="020B0604020202020204" pitchFamily="34" charset="0"/>
                <a:cs typeface="Arial" panose="020B0604020202020204" pitchFamily="34" charset="0"/>
              </a:rPr>
            </a:br>
            <a:endParaRPr lang="en-GB" sz="37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670818E-EBE0-564B-0C36-64DCBE09E194}"/>
              </a:ext>
            </a:extLst>
          </p:cNvPr>
          <p:cNvSpPr>
            <a:spLocks noGrp="1"/>
          </p:cNvSpPr>
          <p:nvPr>
            <p:ph type="subTitle" idx="1"/>
          </p:nvPr>
        </p:nvSpPr>
        <p:spPr>
          <a:xfrm>
            <a:off x="4035422" y="3038124"/>
            <a:ext cx="2920080" cy="822675"/>
          </a:xfrm>
        </p:spPr>
        <p:txBody>
          <a:bodyPr>
            <a:normAutofit/>
          </a:bodyPr>
          <a:lstStyle/>
          <a:p>
            <a:r>
              <a:rPr lang="en-GB">
                <a:latin typeface="Arial" panose="020B0604020202020204" pitchFamily="34" charset="0"/>
                <a:cs typeface="Arial" panose="020B0604020202020204" pitchFamily="34" charset="0"/>
              </a:rPr>
              <a:t>Questions and discussion </a:t>
            </a:r>
          </a:p>
        </p:txBody>
      </p:sp>
    </p:spTree>
    <p:extLst>
      <p:ext uri="{BB962C8B-B14F-4D97-AF65-F5344CB8AC3E}">
        <p14:creationId xmlns:p14="http://schemas.microsoft.com/office/powerpoint/2010/main" val="3290197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3937</TotalTime>
  <Words>3579</Words>
  <Application>Microsoft Office PowerPoint</Application>
  <PresentationFormat>On-screen Show (16:9)</PresentationFormat>
  <Paragraphs>327</Paragraphs>
  <Slides>25</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Arial</vt:lpstr>
      <vt:lpstr>Arial Nova</vt:lpstr>
      <vt:lpstr>Arial Nova Light</vt:lpstr>
      <vt:lpstr>Arial,Sans-Serif</vt:lpstr>
      <vt:lpstr>Calibri</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 </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Jana Ostrovschi (2543279)</cp:lastModifiedBy>
  <cp:revision>8</cp:revision>
  <dcterms:created xsi:type="dcterms:W3CDTF">2026-06-21T15:50:06Z</dcterms:created>
  <dcterms:modified xsi:type="dcterms:W3CDTF">2026-07-11T08:11:01Z</dcterms:modified>
</cp:coreProperties>
</file>