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charts/chart6.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57" r:id="rId3"/>
    <p:sldId id="304" r:id="rId4"/>
    <p:sldId id="265" r:id="rId5"/>
    <p:sldId id="266" r:id="rId6"/>
    <p:sldId id="267" r:id="rId7"/>
    <p:sldId id="268" r:id="rId8"/>
    <p:sldId id="302" r:id="rId9"/>
    <p:sldId id="271" r:id="rId10"/>
    <p:sldId id="301" r:id="rId11"/>
    <p:sldId id="258" r:id="rId12"/>
    <p:sldId id="259" r:id="rId13"/>
    <p:sldId id="297" r:id="rId14"/>
    <p:sldId id="296" r:id="rId15"/>
    <p:sldId id="298" r:id="rId16"/>
    <p:sldId id="299" r:id="rId17"/>
    <p:sldId id="300" r:id="rId18"/>
    <p:sldId id="270" r:id="rId19"/>
    <p:sldId id="272" r:id="rId20"/>
    <p:sldId id="273" r:id="rId21"/>
    <p:sldId id="276" r:id="rId22"/>
    <p:sldId id="274" r:id="rId23"/>
    <p:sldId id="275" r:id="rId24"/>
    <p:sldId id="277" r:id="rId25"/>
    <p:sldId id="278" r:id="rId26"/>
    <p:sldId id="279" r:id="rId27"/>
    <p:sldId id="280" r:id="rId28"/>
    <p:sldId id="281" r:id="rId29"/>
    <p:sldId id="282" r:id="rId30"/>
    <p:sldId id="303" r:id="rId31"/>
    <p:sldId id="284" r:id="rId32"/>
    <p:sldId id="285" r:id="rId33"/>
    <p:sldId id="286" r:id="rId34"/>
    <p:sldId id="288" r:id="rId35"/>
    <p:sldId id="287"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27" autoAdjust="0"/>
    <p:restoredTop sz="94598" autoAdjust="0"/>
  </p:normalViewPr>
  <p:slideViewPr>
    <p:cSldViewPr>
      <p:cViewPr>
        <p:scale>
          <a:sx n="100" d="100"/>
          <a:sy n="100" d="100"/>
        </p:scale>
        <p:origin x="-1944" y="-306"/>
      </p:cViewPr>
      <p:guideLst>
        <p:guide orient="horz" pos="2160"/>
        <p:guide pos="2880"/>
      </p:guideLst>
    </p:cSldViewPr>
  </p:slideViewPr>
  <p:outlineViewPr>
    <p:cViewPr>
      <p:scale>
        <a:sx n="33" d="100"/>
        <a:sy n="33" d="100"/>
      </p:scale>
      <p:origin x="0" y="11388"/>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charts/_rels/chart1.xml.rels><?xml version="1.0" encoding="UTF-8" standalone="yes"?>
<Relationships xmlns="http://schemas.openxmlformats.org/package/2006/relationships"><Relationship Id="rId1" Type="http://schemas.openxmlformats.org/officeDocument/2006/relationships/oleObject" Target="Book3"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Book3"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Book3"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Book3" TargetMode="External"/></Relationships>
</file>

<file path=ppt/charts/_rels/chart5.xml.rels><?xml version="1.0" encoding="UTF-8" standalone="yes"?>
<Relationships xmlns="http://schemas.openxmlformats.org/package/2006/relationships"><Relationship Id="rId1" Type="http://schemas.openxmlformats.org/officeDocument/2006/relationships/oleObject" Target="file:///C:\Users\Fred1840\Documents\data%20for%20sSean\pie%20charts%20for%20power%20point.xlsx" TargetMode="External"/></Relationships>
</file>

<file path=ppt/charts/_rels/chart6.xml.rels><?xml version="1.0" encoding="UTF-8" standalone="yes"?>
<Relationships xmlns="http://schemas.openxmlformats.org/package/2006/relationships"><Relationship Id="rId1" Type="http://schemas.openxmlformats.org/officeDocument/2006/relationships/oleObject" Target="file:///C:\Users\Fred1840\Documents\data%20for%20sSean\pie%20charts%20for%20power%20point.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en-US"/>
  <c:style val="3"/>
  <c:chart>
    <c:title>
      <c:tx>
        <c:rich>
          <a:bodyPr/>
          <a:lstStyle/>
          <a:p>
            <a:pPr>
              <a:defRPr/>
            </a:pPr>
            <a:r>
              <a:rPr lang="en-US" dirty="0"/>
              <a:t>Ages of </a:t>
            </a:r>
            <a:r>
              <a:rPr lang="en-US" sz="1800" b="1" i="0" u="none" strike="noStrike" baseline="0" dirty="0" smtClean="0"/>
              <a:t>Questionnaire</a:t>
            </a:r>
            <a:r>
              <a:rPr lang="en-US" dirty="0" smtClean="0"/>
              <a:t> Responders</a:t>
            </a:r>
            <a:endParaRPr lang="en-US" dirty="0"/>
          </a:p>
        </c:rich>
      </c:tx>
      <c:layout/>
    </c:title>
    <c:plotArea>
      <c:layout/>
      <c:barChart>
        <c:barDir val="col"/>
        <c:grouping val="clustered"/>
        <c:ser>
          <c:idx val="0"/>
          <c:order val="0"/>
          <c:tx>
            <c:strRef>
              <c:f>Sheet1!$D$1</c:f>
              <c:strCache>
                <c:ptCount val="1"/>
                <c:pt idx="0">
                  <c:v>How old are you?</c:v>
                </c:pt>
              </c:strCache>
            </c:strRef>
          </c:tx>
          <c:cat>
            <c:strRef>
              <c:f>Sheet1!$C$2:$C$9</c:f>
              <c:strCache>
                <c:ptCount val="8"/>
                <c:pt idx="0">
                  <c:v>under 16</c:v>
                </c:pt>
                <c:pt idx="1">
                  <c:v>16-21</c:v>
                </c:pt>
                <c:pt idx="2">
                  <c:v>21-25</c:v>
                </c:pt>
                <c:pt idx="3">
                  <c:v>25-30</c:v>
                </c:pt>
                <c:pt idx="4">
                  <c:v>30-40</c:v>
                </c:pt>
                <c:pt idx="5">
                  <c:v>40-50</c:v>
                </c:pt>
                <c:pt idx="6">
                  <c:v>50-60</c:v>
                </c:pt>
                <c:pt idx="7">
                  <c:v>60+</c:v>
                </c:pt>
              </c:strCache>
            </c:strRef>
          </c:cat>
          <c:val>
            <c:numRef>
              <c:f>Sheet1!$D$2:$D$9</c:f>
              <c:numCache>
                <c:formatCode>General</c:formatCode>
                <c:ptCount val="8"/>
                <c:pt idx="0">
                  <c:v>1</c:v>
                </c:pt>
                <c:pt idx="1">
                  <c:v>22</c:v>
                </c:pt>
                <c:pt idx="2">
                  <c:v>17</c:v>
                </c:pt>
                <c:pt idx="3">
                  <c:v>23</c:v>
                </c:pt>
                <c:pt idx="4">
                  <c:v>11</c:v>
                </c:pt>
                <c:pt idx="5">
                  <c:v>3</c:v>
                </c:pt>
                <c:pt idx="6">
                  <c:v>6</c:v>
                </c:pt>
                <c:pt idx="7">
                  <c:v>1</c:v>
                </c:pt>
              </c:numCache>
            </c:numRef>
          </c:val>
        </c:ser>
        <c:dLbls>
          <c:showVal val="1"/>
        </c:dLbls>
        <c:overlap val="-25"/>
        <c:axId val="128455040"/>
        <c:axId val="128456576"/>
      </c:barChart>
      <c:catAx>
        <c:axId val="128455040"/>
        <c:scaling>
          <c:orientation val="minMax"/>
        </c:scaling>
        <c:axPos val="b"/>
        <c:majorTickMark val="none"/>
        <c:tickLblPos val="nextTo"/>
        <c:crossAx val="128456576"/>
        <c:crosses val="autoZero"/>
        <c:auto val="1"/>
        <c:lblAlgn val="ctr"/>
        <c:lblOffset val="100"/>
      </c:catAx>
      <c:valAx>
        <c:axId val="128456576"/>
        <c:scaling>
          <c:orientation val="minMax"/>
        </c:scaling>
        <c:delete val="1"/>
        <c:axPos val="l"/>
        <c:numFmt formatCode="General" sourceLinked="1"/>
        <c:majorTickMark val="none"/>
        <c:tickLblPos val="none"/>
        <c:crossAx val="128455040"/>
        <c:crosses val="autoZero"/>
        <c:crossBetween val="between"/>
      </c:valAx>
    </c:plotArea>
    <c:plotVisOnly val="1"/>
  </c:chart>
  <c:externalData r:id="rId1"/>
</c:chartSpace>
</file>

<file path=ppt/charts/chart2.xml><?xml version="1.0" encoding="utf-8"?>
<c:chartSpace xmlns:c="http://schemas.openxmlformats.org/drawingml/2006/chart" xmlns:a="http://schemas.openxmlformats.org/drawingml/2006/main" xmlns:r="http://schemas.openxmlformats.org/officeDocument/2006/relationships">
  <c:lang val="en-US"/>
  <c:chart>
    <c:title>
      <c:layout/>
    </c:title>
    <c:plotArea>
      <c:layout/>
      <c:pieChart>
        <c:varyColors val="1"/>
        <c:ser>
          <c:idx val="0"/>
          <c:order val="0"/>
          <c:tx>
            <c:strRef>
              <c:f>Sheet1!$D$11</c:f>
              <c:strCache>
                <c:ptCount val="1"/>
                <c:pt idx="0">
                  <c:v>Do you consider yourself to have a disability?</c:v>
                </c:pt>
              </c:strCache>
            </c:strRef>
          </c:tx>
          <c:dLbls>
            <c:showPercent val="1"/>
            <c:showLeaderLines val="1"/>
          </c:dLbls>
          <c:cat>
            <c:strRef>
              <c:f>Sheet1!$C$12:$C$13</c:f>
              <c:strCache>
                <c:ptCount val="2"/>
                <c:pt idx="0">
                  <c:v>Yes</c:v>
                </c:pt>
                <c:pt idx="1">
                  <c:v>No</c:v>
                </c:pt>
              </c:strCache>
            </c:strRef>
          </c:cat>
          <c:val>
            <c:numRef>
              <c:f>Sheet1!$D$12:$D$13</c:f>
              <c:numCache>
                <c:formatCode>General</c:formatCode>
                <c:ptCount val="2"/>
                <c:pt idx="0">
                  <c:v>18</c:v>
                </c:pt>
                <c:pt idx="1">
                  <c:v>66</c:v>
                </c:pt>
              </c:numCache>
            </c:numRef>
          </c:val>
        </c:ser>
        <c:dLbls>
          <c:showPercent val="1"/>
        </c:dLbls>
        <c:firstSliceAng val="0"/>
      </c:pieChart>
    </c:plotArea>
    <c:legend>
      <c:legendPos val="t"/>
      <c:layout/>
    </c:legend>
    <c:plotVisOnly val="1"/>
  </c:chart>
  <c:externalData r:id="rId1"/>
</c:chartSpace>
</file>

<file path=ppt/charts/chart3.xml><?xml version="1.0" encoding="utf-8"?>
<c:chartSpace xmlns:c="http://schemas.openxmlformats.org/drawingml/2006/chart" xmlns:a="http://schemas.openxmlformats.org/drawingml/2006/main" xmlns:r="http://schemas.openxmlformats.org/officeDocument/2006/relationships">
  <c:date1904 val="1"/>
  <c:lang val="en-US"/>
  <c:chart>
    <c:title>
      <c:layout/>
    </c:title>
    <c:plotArea>
      <c:layout>
        <c:manualLayout>
          <c:layoutTarget val="inner"/>
          <c:xMode val="edge"/>
          <c:yMode val="edge"/>
          <c:x val="0.21615173103362079"/>
          <c:y val="0.34776283172936784"/>
          <c:w val="0.37722034745656791"/>
          <c:h val="0.55011300670749486"/>
        </c:manualLayout>
      </c:layout>
      <c:pieChart>
        <c:varyColors val="1"/>
        <c:ser>
          <c:idx val="0"/>
          <c:order val="0"/>
          <c:tx>
            <c:strRef>
              <c:f>Sheet1!$G$2</c:f>
              <c:strCache>
                <c:ptCount val="1"/>
                <c:pt idx="0">
                  <c:v>Do you struggle lifting objects?</c:v>
                </c:pt>
              </c:strCache>
            </c:strRef>
          </c:tx>
          <c:dLbls>
            <c:showPercent val="1"/>
            <c:showLeaderLines val="1"/>
          </c:dLbls>
          <c:cat>
            <c:strRef>
              <c:f>Sheet1!$F$3:$F$6</c:f>
              <c:strCache>
                <c:ptCount val="4"/>
                <c:pt idx="0">
                  <c:v>Yes</c:v>
                </c:pt>
                <c:pt idx="1">
                  <c:v>Yes, if they are heavy</c:v>
                </c:pt>
                <c:pt idx="2">
                  <c:v>Sometimes</c:v>
                </c:pt>
                <c:pt idx="3">
                  <c:v>No</c:v>
                </c:pt>
              </c:strCache>
            </c:strRef>
          </c:cat>
          <c:val>
            <c:numRef>
              <c:f>Sheet1!$G$3:$G$6</c:f>
              <c:numCache>
                <c:formatCode>General</c:formatCode>
                <c:ptCount val="4"/>
                <c:pt idx="0">
                  <c:v>3</c:v>
                </c:pt>
                <c:pt idx="1">
                  <c:v>33</c:v>
                </c:pt>
                <c:pt idx="2">
                  <c:v>45</c:v>
                </c:pt>
                <c:pt idx="3">
                  <c:v>3</c:v>
                </c:pt>
              </c:numCache>
            </c:numRef>
          </c:val>
        </c:ser>
        <c:dLbls>
          <c:showPercent val="1"/>
        </c:dLbls>
        <c:firstSliceAng val="0"/>
      </c:pieChart>
    </c:plotArea>
    <c:legend>
      <c:legendPos val="t"/>
      <c:layout>
        <c:manualLayout>
          <c:xMode val="edge"/>
          <c:yMode val="edge"/>
          <c:x val="0.72598425196850525"/>
          <c:y val="0.27303258967629052"/>
          <c:w val="0.1666821959755031"/>
          <c:h val="0.67630978419364263"/>
        </c:manualLayout>
      </c:layout>
    </c:legend>
    <c:plotVisOnly val="1"/>
  </c:chart>
  <c:externalData r:id="rId1"/>
</c:chartSpace>
</file>

<file path=ppt/charts/chart4.xml><?xml version="1.0" encoding="utf-8"?>
<c:chartSpace xmlns:c="http://schemas.openxmlformats.org/drawingml/2006/chart" xmlns:a="http://schemas.openxmlformats.org/drawingml/2006/main" xmlns:r="http://schemas.openxmlformats.org/officeDocument/2006/relationships">
  <c:lang val="en-US"/>
  <c:chart>
    <c:title>
      <c:layout/>
    </c:title>
    <c:plotArea>
      <c:layout>
        <c:manualLayout>
          <c:layoutTarget val="inner"/>
          <c:xMode val="edge"/>
          <c:yMode val="edge"/>
          <c:x val="0.28944969378827706"/>
          <c:y val="0.27184419655876346"/>
          <c:w val="0.39332283464567058"/>
          <c:h val="0.65553805774278262"/>
        </c:manualLayout>
      </c:layout>
      <c:pieChart>
        <c:varyColors val="1"/>
        <c:ser>
          <c:idx val="0"/>
          <c:order val="0"/>
          <c:tx>
            <c:strRef>
              <c:f>Sheet1!$G$8</c:f>
              <c:strCache>
                <c:ptCount val="1"/>
                <c:pt idx="0">
                  <c:v>Do you struggle peeling fuit/vegetables</c:v>
                </c:pt>
              </c:strCache>
            </c:strRef>
          </c:tx>
          <c:dLbls>
            <c:showPercent val="1"/>
            <c:showLeaderLines val="1"/>
          </c:dLbls>
          <c:cat>
            <c:strRef>
              <c:f>Sheet1!$F$9:$F$11</c:f>
              <c:strCache>
                <c:ptCount val="3"/>
                <c:pt idx="0">
                  <c:v>Yes</c:v>
                </c:pt>
                <c:pt idx="1">
                  <c:v>No</c:v>
                </c:pt>
                <c:pt idx="2">
                  <c:v>Sometimes</c:v>
                </c:pt>
              </c:strCache>
            </c:strRef>
          </c:cat>
          <c:val>
            <c:numRef>
              <c:f>Sheet1!$G$9:$G$11</c:f>
              <c:numCache>
                <c:formatCode>General</c:formatCode>
                <c:ptCount val="3"/>
                <c:pt idx="0">
                  <c:v>7</c:v>
                </c:pt>
                <c:pt idx="1">
                  <c:v>8</c:v>
                </c:pt>
                <c:pt idx="2">
                  <c:v>3</c:v>
                </c:pt>
              </c:numCache>
            </c:numRef>
          </c:val>
        </c:ser>
        <c:dLbls>
          <c:showPercent val="1"/>
        </c:dLbls>
        <c:firstSliceAng val="0"/>
      </c:pieChart>
    </c:plotArea>
    <c:legend>
      <c:legendPos val="t"/>
      <c:layout>
        <c:manualLayout>
          <c:xMode val="edge"/>
          <c:yMode val="edge"/>
          <c:x val="0.74922462817148006"/>
          <c:y val="0.30532407407407536"/>
          <c:w val="0.19321719160104991"/>
          <c:h val="0.56056904345290159"/>
        </c:manualLayout>
      </c:layout>
    </c:legend>
    <c:plotVisOnly val="1"/>
  </c:chart>
  <c:externalData r:id="rId1"/>
</c:chartSpace>
</file>

<file path=ppt/charts/chart5.xml><?xml version="1.0" encoding="utf-8"?>
<c:chartSpace xmlns:c="http://schemas.openxmlformats.org/drawingml/2006/chart" xmlns:a="http://schemas.openxmlformats.org/drawingml/2006/main" xmlns:r="http://schemas.openxmlformats.org/officeDocument/2006/relationships">
  <c:date1904 val="1"/>
  <c:lang val="en-US"/>
  <c:style val="6"/>
  <c:chart>
    <c:title>
      <c:layout/>
    </c:title>
    <c:plotArea>
      <c:layout/>
      <c:barChart>
        <c:barDir val="col"/>
        <c:grouping val="clustered"/>
        <c:ser>
          <c:idx val="0"/>
          <c:order val="0"/>
          <c:tx>
            <c:strRef>
              <c:f>Sheet1!$D$15</c:f>
              <c:strCache>
                <c:ptCount val="1"/>
                <c:pt idx="0">
                  <c:v>How often do you cook for yourself?</c:v>
                </c:pt>
              </c:strCache>
            </c:strRef>
          </c:tx>
          <c:cat>
            <c:strRef>
              <c:f>Sheet1!$C$16:$C$20</c:f>
              <c:strCache>
                <c:ptCount val="5"/>
                <c:pt idx="0">
                  <c:v>Daily</c:v>
                </c:pt>
                <c:pt idx="1">
                  <c:v>Once a week</c:v>
                </c:pt>
                <c:pt idx="2">
                  <c:v>Once every other week</c:v>
                </c:pt>
                <c:pt idx="3">
                  <c:v>5-7 times a week</c:v>
                </c:pt>
                <c:pt idx="4">
                  <c:v>2-3 times a week</c:v>
                </c:pt>
              </c:strCache>
            </c:strRef>
          </c:cat>
          <c:val>
            <c:numRef>
              <c:f>Sheet1!$D$16:$D$20</c:f>
              <c:numCache>
                <c:formatCode>General</c:formatCode>
                <c:ptCount val="5"/>
                <c:pt idx="0">
                  <c:v>9</c:v>
                </c:pt>
                <c:pt idx="1">
                  <c:v>3</c:v>
                </c:pt>
                <c:pt idx="2">
                  <c:v>1</c:v>
                </c:pt>
                <c:pt idx="3">
                  <c:v>2</c:v>
                </c:pt>
                <c:pt idx="4">
                  <c:v>3</c:v>
                </c:pt>
              </c:numCache>
            </c:numRef>
          </c:val>
        </c:ser>
        <c:dLbls>
          <c:showVal val="1"/>
        </c:dLbls>
        <c:overlap val="-25"/>
        <c:axId val="126961920"/>
        <c:axId val="126971904"/>
      </c:barChart>
      <c:catAx>
        <c:axId val="126961920"/>
        <c:scaling>
          <c:orientation val="minMax"/>
        </c:scaling>
        <c:axPos val="b"/>
        <c:majorTickMark val="none"/>
        <c:tickLblPos val="nextTo"/>
        <c:crossAx val="126971904"/>
        <c:crosses val="autoZero"/>
        <c:auto val="1"/>
        <c:lblAlgn val="ctr"/>
        <c:lblOffset val="100"/>
      </c:catAx>
      <c:valAx>
        <c:axId val="126971904"/>
        <c:scaling>
          <c:orientation val="minMax"/>
        </c:scaling>
        <c:delete val="1"/>
        <c:axPos val="l"/>
        <c:numFmt formatCode="General" sourceLinked="1"/>
        <c:majorTickMark val="none"/>
        <c:tickLblPos val="none"/>
        <c:crossAx val="126961920"/>
        <c:crosses val="autoZero"/>
        <c:crossBetween val="between"/>
      </c:valAx>
    </c:plotArea>
    <c:plotVisOnly val="1"/>
  </c:chart>
  <c:externalData r:id="rId1"/>
</c:chartSpace>
</file>

<file path=ppt/charts/chart6.xml><?xml version="1.0" encoding="utf-8"?>
<c:chartSpace xmlns:c="http://schemas.openxmlformats.org/drawingml/2006/chart" xmlns:a="http://schemas.openxmlformats.org/drawingml/2006/main" xmlns:r="http://schemas.openxmlformats.org/officeDocument/2006/relationships">
  <c:date1904 val="1"/>
  <c:lang val="en-US"/>
  <c:style val="5"/>
  <c:chart>
    <c:title>
      <c:layout/>
    </c:title>
    <c:plotArea>
      <c:layout/>
      <c:barChart>
        <c:barDir val="col"/>
        <c:grouping val="clustered"/>
        <c:ser>
          <c:idx val="0"/>
          <c:order val="0"/>
          <c:tx>
            <c:strRef>
              <c:f>Sheet1!$D$33</c:f>
              <c:strCache>
                <c:ptCount val="1"/>
                <c:pt idx="0">
                  <c:v>If yes, how often do you use your slow cooker?</c:v>
                </c:pt>
              </c:strCache>
            </c:strRef>
          </c:tx>
          <c:cat>
            <c:strRef>
              <c:f>Sheet1!$C$34:$C$40</c:f>
              <c:strCache>
                <c:ptCount val="7"/>
                <c:pt idx="0">
                  <c:v>Daily</c:v>
                </c:pt>
                <c:pt idx="1">
                  <c:v>2-3 times a week</c:v>
                </c:pt>
                <c:pt idx="2">
                  <c:v>3-5 times a week</c:v>
                </c:pt>
                <c:pt idx="3">
                  <c:v>5-7 times a week</c:v>
                </c:pt>
                <c:pt idx="4">
                  <c:v>once a week</c:v>
                </c:pt>
                <c:pt idx="5">
                  <c:v>once every other week</c:v>
                </c:pt>
                <c:pt idx="6">
                  <c:v>Almost never</c:v>
                </c:pt>
              </c:strCache>
            </c:strRef>
          </c:cat>
          <c:val>
            <c:numRef>
              <c:f>Sheet1!$D$34:$D$40</c:f>
              <c:numCache>
                <c:formatCode>General</c:formatCode>
                <c:ptCount val="7"/>
                <c:pt idx="0">
                  <c:v>0</c:v>
                </c:pt>
                <c:pt idx="1">
                  <c:v>9</c:v>
                </c:pt>
                <c:pt idx="2">
                  <c:v>1</c:v>
                </c:pt>
                <c:pt idx="3">
                  <c:v>0</c:v>
                </c:pt>
                <c:pt idx="4">
                  <c:v>7</c:v>
                </c:pt>
                <c:pt idx="5">
                  <c:v>16</c:v>
                </c:pt>
                <c:pt idx="6">
                  <c:v>19</c:v>
                </c:pt>
              </c:numCache>
            </c:numRef>
          </c:val>
        </c:ser>
        <c:dLbls>
          <c:showVal val="1"/>
        </c:dLbls>
        <c:overlap val="-25"/>
        <c:axId val="126983552"/>
        <c:axId val="127001728"/>
      </c:barChart>
      <c:catAx>
        <c:axId val="126983552"/>
        <c:scaling>
          <c:orientation val="minMax"/>
        </c:scaling>
        <c:axPos val="b"/>
        <c:majorTickMark val="none"/>
        <c:tickLblPos val="nextTo"/>
        <c:crossAx val="127001728"/>
        <c:crosses val="autoZero"/>
        <c:auto val="1"/>
        <c:lblAlgn val="ctr"/>
        <c:lblOffset val="100"/>
      </c:catAx>
      <c:valAx>
        <c:axId val="127001728"/>
        <c:scaling>
          <c:orientation val="minMax"/>
        </c:scaling>
        <c:delete val="1"/>
        <c:axPos val="l"/>
        <c:numFmt formatCode="General" sourceLinked="1"/>
        <c:majorTickMark val="none"/>
        <c:tickLblPos val="none"/>
        <c:crossAx val="126983552"/>
        <c:crosses val="autoZero"/>
        <c:crossBetween val="between"/>
      </c:valAx>
    </c:plotArea>
    <c:plotVisOnly val="1"/>
  </c:chart>
  <c:externalData r:id="rId1"/>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71C310-6D49-4D5D-A95B-C10180E410D4}" type="datetimeFigureOut">
              <a:rPr lang="en-US" smtClean="0"/>
              <a:pPr/>
              <a:t>1/7/2018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730BDC9-40E5-4C3B-B7CB-5D529F3D8F6D}"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62FA23E-B2AF-437C-95CA-BA3ADFD32998}" type="datetimeFigureOut">
              <a:rPr lang="en-US" smtClean="0"/>
              <a:pPr/>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0F3A2-BAD6-4D05-883D-5755967C2A09}"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62FA23E-B2AF-437C-95CA-BA3ADFD32998}" type="datetimeFigureOut">
              <a:rPr lang="en-US" smtClean="0"/>
              <a:pPr/>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0F3A2-BAD6-4D05-883D-5755967C2A0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62FA23E-B2AF-437C-95CA-BA3ADFD32998}" type="datetimeFigureOut">
              <a:rPr lang="en-US" smtClean="0"/>
              <a:pPr/>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0F3A2-BAD6-4D05-883D-5755967C2A09}"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62FA23E-B2AF-437C-95CA-BA3ADFD32998}" type="datetimeFigureOut">
              <a:rPr lang="en-US" smtClean="0"/>
              <a:pPr/>
              <a:t>1/7/2018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B0F3A2-BAD6-4D05-883D-5755967C2A0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62FA23E-B2AF-437C-95CA-BA3ADFD32998}" type="datetimeFigureOut">
              <a:rPr lang="en-US" smtClean="0"/>
              <a:pPr/>
              <a:t>1/7/2018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B0F3A2-BAD6-4D05-883D-5755967C2A0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62FA23E-B2AF-437C-95CA-BA3ADFD32998}" type="datetimeFigureOut">
              <a:rPr lang="en-US" smtClean="0"/>
              <a:pPr/>
              <a:t>1/7/2018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B0F3A2-BAD6-4D05-883D-5755967C2A0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2FA23E-B2AF-437C-95CA-BA3ADFD32998}" type="datetimeFigureOut">
              <a:rPr lang="en-US" smtClean="0"/>
              <a:pPr/>
              <a:t>1/7/2018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B0F3A2-BAD6-4D05-883D-5755967C2A0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2FA23E-B2AF-437C-95CA-BA3ADFD32998}" type="datetimeFigureOut">
              <a:rPr lang="en-US" smtClean="0"/>
              <a:pPr/>
              <a:t>1/7/2018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B0F3A2-BAD6-4D05-883D-5755967C2A09}"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2FA23E-B2AF-437C-95CA-BA3ADFD32998}" type="datetimeFigureOut">
              <a:rPr lang="en-US" smtClean="0"/>
              <a:pPr/>
              <a:t>1/7/2018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B0F3A2-BAD6-4D05-883D-5755967C2A09}"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62FA23E-B2AF-437C-95CA-BA3ADFD32998}" type="datetimeFigureOut">
              <a:rPr lang="en-US" smtClean="0"/>
              <a:pPr/>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0F3A2-BAD6-4D05-883D-5755967C2A0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62FA23E-B2AF-437C-95CA-BA3ADFD32998}" type="datetimeFigureOut">
              <a:rPr lang="en-US" smtClean="0"/>
              <a:pPr/>
              <a:t>1/7/2018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B0F3A2-BAD6-4D05-883D-5755967C2A0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2FA23E-B2AF-437C-95CA-BA3ADFD32998}" type="datetimeFigureOut">
              <a:rPr lang="en-US" smtClean="0"/>
              <a:pPr/>
              <a:t>1/7/2018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B0F3A2-BAD6-4D05-883D-5755967C2A09}"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chart" Target="../charts/chart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1.png"/><Relationship Id="rId7" Type="http://schemas.openxmlformats.org/officeDocument/2006/relationships/image" Target="../media/image6.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12.png"/><Relationship Id="rId9"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33.png"/></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4.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3" Type="http://schemas.openxmlformats.org/officeDocument/2006/relationships/image" Target="../media/image37.jpeg"/><Relationship Id="rId7" Type="http://schemas.openxmlformats.org/officeDocument/2006/relationships/image" Target="../media/image41.jpeg"/><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drive.google.com/file/d/1NfF4NVvVukVtmXiWLvaoE9G074pUhOqz/view?usp=shar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4"/>
          <p:cNvPicPr>
            <a:picLocks noChangeAspect="1" noChangeArrowheads="1"/>
          </p:cNvPicPr>
          <p:nvPr/>
        </p:nvPicPr>
        <p:blipFill>
          <a:blip r:embed="rId2" cstate="print"/>
          <a:srcRect/>
          <a:stretch>
            <a:fillRect/>
          </a:stretch>
        </p:blipFill>
        <p:spPr bwMode="auto">
          <a:xfrm rot="10800000" flipH="1">
            <a:off x="0" y="-2"/>
            <a:ext cx="9144000" cy="1124745"/>
          </a:xfrm>
          <a:prstGeom prst="rect">
            <a:avLst/>
          </a:prstGeom>
          <a:noFill/>
          <a:ln w="9525">
            <a:noFill/>
            <a:miter lim="800000"/>
            <a:headEnd/>
            <a:tailEnd/>
          </a:ln>
          <a:effectLst/>
        </p:spPr>
      </p:pic>
      <p:pic>
        <p:nvPicPr>
          <p:cNvPr id="1028" name="Picture 4"/>
          <p:cNvPicPr>
            <a:picLocks noChangeAspect="1" noChangeArrowheads="1"/>
          </p:cNvPicPr>
          <p:nvPr/>
        </p:nvPicPr>
        <p:blipFill>
          <a:blip r:embed="rId2" cstate="print"/>
          <a:srcRect/>
          <a:stretch>
            <a:fillRect/>
          </a:stretch>
        </p:blipFill>
        <p:spPr bwMode="auto">
          <a:xfrm>
            <a:off x="0" y="5373216"/>
            <a:ext cx="9144000" cy="1484784"/>
          </a:xfrm>
          <a:prstGeom prst="rect">
            <a:avLst/>
          </a:prstGeom>
          <a:noFill/>
          <a:ln w="9525">
            <a:noFill/>
            <a:miter lim="800000"/>
            <a:headEnd/>
            <a:tailEnd/>
          </a:ln>
          <a:effectLst/>
        </p:spPr>
      </p:pic>
      <p:sp>
        <p:nvSpPr>
          <p:cNvPr id="2" name="Title 1"/>
          <p:cNvSpPr>
            <a:spLocks noGrp="1"/>
          </p:cNvSpPr>
          <p:nvPr>
            <p:ph type="ctrTitle"/>
          </p:nvPr>
        </p:nvSpPr>
        <p:spPr>
          <a:xfrm>
            <a:off x="0" y="2276872"/>
            <a:ext cx="9144000" cy="1902072"/>
          </a:xfrm>
        </p:spPr>
        <p:txBody>
          <a:bodyPr anchor="t"/>
          <a:lstStyle/>
          <a:p>
            <a:r>
              <a:rPr lang="en-GB" b="1" dirty="0" smtClean="0"/>
              <a:t>Research, Data Analysis</a:t>
            </a:r>
            <a:br>
              <a:rPr lang="en-GB" b="1" dirty="0" smtClean="0"/>
            </a:br>
            <a:r>
              <a:rPr lang="en-GB" b="1" dirty="0" smtClean="0"/>
              <a:t> and Extrapolation</a:t>
            </a:r>
            <a:endParaRPr lang="en-US" b="1" dirty="0"/>
          </a:p>
        </p:txBody>
      </p:sp>
      <p:sp>
        <p:nvSpPr>
          <p:cNvPr id="3" name="Subtitle 2"/>
          <p:cNvSpPr>
            <a:spLocks noGrp="1"/>
          </p:cNvSpPr>
          <p:nvPr>
            <p:ph type="subTitle" idx="1"/>
          </p:nvPr>
        </p:nvSpPr>
        <p:spPr>
          <a:xfrm>
            <a:off x="827584" y="3789040"/>
            <a:ext cx="7530352" cy="2267698"/>
          </a:xfrm>
        </p:spPr>
        <p:txBody>
          <a:bodyPr anchor="t">
            <a:normAutofit/>
          </a:bodyPr>
          <a:lstStyle/>
          <a:p>
            <a:r>
              <a:rPr lang="en-GB" sz="2800" dirty="0" smtClean="0"/>
              <a:t>User Experience Design [M5X01239]</a:t>
            </a:r>
          </a:p>
          <a:p>
            <a:endParaRPr lang="en-GB" sz="2000" dirty="0" smtClean="0"/>
          </a:p>
          <a:p>
            <a:r>
              <a:rPr lang="en-GB" sz="2000" dirty="0" smtClean="0"/>
              <a:t>By Rhys Hungerford</a:t>
            </a:r>
          </a:p>
          <a:p>
            <a:r>
              <a:rPr lang="en-GB" sz="2000" dirty="0" smtClean="0"/>
              <a:t>P151282</a:t>
            </a:r>
            <a:endParaRPr lang="en-US"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72008"/>
            <a:ext cx="8229600" cy="1143000"/>
          </a:xfrm>
        </p:spPr>
        <p:txBody>
          <a:bodyPr>
            <a:normAutofit/>
          </a:bodyPr>
          <a:lstStyle/>
          <a:p>
            <a:r>
              <a:rPr lang="en-GB" sz="3600" dirty="0" smtClean="0"/>
              <a:t>Table of </a:t>
            </a:r>
            <a:r>
              <a:rPr lang="en-GB" sz="3600" dirty="0" smtClean="0"/>
              <a:t>contents</a:t>
            </a:r>
            <a:endParaRPr lang="en-US" sz="3600" dirty="0"/>
          </a:p>
        </p:txBody>
      </p:sp>
      <p:sp>
        <p:nvSpPr>
          <p:cNvPr id="3" name="Content Placeholder 2"/>
          <p:cNvSpPr>
            <a:spLocks noGrp="1"/>
          </p:cNvSpPr>
          <p:nvPr>
            <p:ph idx="1"/>
          </p:nvPr>
        </p:nvSpPr>
        <p:spPr>
          <a:xfrm>
            <a:off x="107504" y="836712"/>
            <a:ext cx="8820472" cy="5805264"/>
          </a:xfrm>
        </p:spPr>
        <p:txBody>
          <a:bodyPr>
            <a:normAutofit fontScale="92500" lnSpcReduction="20000"/>
          </a:bodyPr>
          <a:lstStyle/>
          <a:p>
            <a:pPr>
              <a:buNone/>
            </a:pPr>
            <a:r>
              <a:rPr lang="en-GB" sz="1800" dirty="0" smtClean="0"/>
              <a:t>Phase 1: Initial </a:t>
            </a:r>
            <a:r>
              <a:rPr lang="en-GB" sz="1800" dirty="0" smtClean="0"/>
              <a:t>R</a:t>
            </a:r>
            <a:r>
              <a:rPr lang="en-GB" sz="1800" dirty="0" smtClean="0"/>
              <a:t>esearch</a:t>
            </a:r>
            <a:r>
              <a:rPr lang="en-GB" sz="1800" dirty="0" smtClean="0"/>
              <a:t>......................................................................................................................</a:t>
            </a:r>
            <a:endParaRPr lang="en-GB" sz="1800" dirty="0" smtClean="0"/>
          </a:p>
          <a:p>
            <a:pPr>
              <a:buNone/>
            </a:pPr>
            <a:r>
              <a:rPr lang="en-GB" sz="1800" dirty="0" smtClean="0"/>
              <a:t>Conclusion of Initial Research.............................................................................................................</a:t>
            </a:r>
            <a:endParaRPr lang="en-GB" sz="1800" dirty="0" smtClean="0"/>
          </a:p>
          <a:p>
            <a:pPr>
              <a:buNone/>
            </a:pPr>
            <a:r>
              <a:rPr lang="en-GB" sz="1800" dirty="0" smtClean="0"/>
              <a:t>Phase 2: Selecting Core Research Members</a:t>
            </a:r>
            <a:r>
              <a:rPr lang="en-GB" sz="1800" dirty="0" smtClean="0"/>
              <a:t> ...................................................................................... </a:t>
            </a:r>
            <a:endParaRPr lang="en-GB" sz="1800" dirty="0" smtClean="0"/>
          </a:p>
          <a:p>
            <a:pPr>
              <a:buNone/>
            </a:pPr>
            <a:r>
              <a:rPr lang="en-GB" sz="1800" dirty="0" smtClean="0"/>
              <a:t>Research Subjects ..............................................................................................................................  </a:t>
            </a:r>
          </a:p>
          <a:p>
            <a:pPr>
              <a:buNone/>
            </a:pPr>
            <a:r>
              <a:rPr lang="en-GB" sz="1800" dirty="0" smtClean="0"/>
              <a:t>	Research Subject 1: Spartan ........................................................................................................  </a:t>
            </a:r>
          </a:p>
          <a:p>
            <a:pPr>
              <a:buNone/>
            </a:pPr>
            <a:r>
              <a:rPr lang="en-GB" sz="1800" dirty="0" smtClean="0"/>
              <a:t>	Research Subject 2: </a:t>
            </a:r>
            <a:r>
              <a:rPr lang="en-GB" sz="1800" i="1" dirty="0" smtClean="0"/>
              <a:t>Monarch</a:t>
            </a:r>
            <a:r>
              <a:rPr lang="en-GB" sz="1800" dirty="0" smtClean="0"/>
              <a:t> ......................................................................................................  </a:t>
            </a:r>
            <a:endParaRPr lang="en-GB" sz="1800" dirty="0" smtClean="0"/>
          </a:p>
          <a:p>
            <a:pPr>
              <a:buNone/>
            </a:pPr>
            <a:r>
              <a:rPr lang="en-GB" sz="1800" dirty="0" smtClean="0"/>
              <a:t>	Research Subject 3</a:t>
            </a:r>
            <a:r>
              <a:rPr lang="en-GB" sz="1800" dirty="0" smtClean="0"/>
              <a:t>: </a:t>
            </a:r>
            <a:r>
              <a:rPr lang="en-GB" sz="1800" i="1" dirty="0" smtClean="0"/>
              <a:t>Prometheus </a:t>
            </a:r>
            <a:r>
              <a:rPr lang="en-GB" sz="1800" dirty="0" smtClean="0"/>
              <a:t>.................................................................................................</a:t>
            </a:r>
            <a:endParaRPr lang="en-US" sz="1800" dirty="0" smtClean="0"/>
          </a:p>
          <a:p>
            <a:pPr>
              <a:buNone/>
            </a:pPr>
            <a:r>
              <a:rPr lang="en-GB" sz="1800" dirty="0" smtClean="0"/>
              <a:t>	Research Subject 4: </a:t>
            </a:r>
            <a:r>
              <a:rPr lang="en-GB" sz="1800" i="1" dirty="0" smtClean="0"/>
              <a:t>Olympus </a:t>
            </a:r>
            <a:r>
              <a:rPr lang="en-GB" sz="1800" dirty="0" smtClean="0"/>
              <a:t>...................................................................................................... </a:t>
            </a:r>
          </a:p>
          <a:p>
            <a:pPr>
              <a:buNone/>
            </a:pPr>
            <a:r>
              <a:rPr lang="en-GB" sz="1800" dirty="0" smtClean="0"/>
              <a:t>	Research Subject 5</a:t>
            </a:r>
            <a:r>
              <a:rPr lang="en-GB" sz="1800" dirty="0" smtClean="0"/>
              <a:t>: </a:t>
            </a:r>
            <a:r>
              <a:rPr lang="en-GB" sz="1800" i="1" dirty="0" smtClean="0"/>
              <a:t>Bismarck</a:t>
            </a:r>
            <a:r>
              <a:rPr lang="en-GB" sz="1800" dirty="0" smtClean="0"/>
              <a:t> .....................................................................................................  </a:t>
            </a:r>
          </a:p>
          <a:p>
            <a:pPr>
              <a:buNone/>
            </a:pPr>
            <a:r>
              <a:rPr lang="en-GB" sz="1800" dirty="0" smtClean="0"/>
              <a:t>	Research Subject 6</a:t>
            </a:r>
            <a:r>
              <a:rPr lang="en-GB" sz="1800" dirty="0" smtClean="0"/>
              <a:t>: </a:t>
            </a:r>
            <a:r>
              <a:rPr lang="en-GB" sz="1800" i="1" dirty="0" smtClean="0"/>
              <a:t>Odin</a:t>
            </a:r>
            <a:r>
              <a:rPr lang="en-GB" sz="1800" dirty="0" smtClean="0"/>
              <a:t> ............................................................................................................  </a:t>
            </a:r>
          </a:p>
          <a:p>
            <a:pPr>
              <a:buNone/>
            </a:pPr>
            <a:r>
              <a:rPr lang="en-GB" sz="1800" dirty="0" smtClean="0"/>
              <a:t>Phase 3: Empathy Testing .................................................................................................................   </a:t>
            </a:r>
          </a:p>
          <a:p>
            <a:pPr>
              <a:buNone/>
            </a:pPr>
            <a:r>
              <a:rPr lang="en-GB" sz="1800" dirty="0" smtClean="0"/>
              <a:t>Prototype Sketches: .......................................................................................................................... </a:t>
            </a:r>
          </a:p>
          <a:p>
            <a:pPr>
              <a:buNone/>
            </a:pPr>
            <a:r>
              <a:rPr lang="en-GB" sz="1800" dirty="0" smtClean="0"/>
              <a:t>Manufactured Prototypes: ...............................................................................................................  </a:t>
            </a:r>
          </a:p>
          <a:p>
            <a:pPr>
              <a:buNone/>
            </a:pPr>
            <a:r>
              <a:rPr lang="en-GB" sz="1800" dirty="0" smtClean="0"/>
              <a:t>	Prototype 1: ................................................................................................................................   </a:t>
            </a:r>
          </a:p>
          <a:p>
            <a:pPr>
              <a:buNone/>
            </a:pPr>
            <a:r>
              <a:rPr lang="en-GB" sz="1800" dirty="0" smtClean="0"/>
              <a:t>	Prototype 2: ................................................................................................................................   </a:t>
            </a:r>
          </a:p>
          <a:p>
            <a:pPr>
              <a:buNone/>
            </a:pPr>
            <a:r>
              <a:rPr lang="en-GB" sz="1800" dirty="0" smtClean="0"/>
              <a:t>	</a:t>
            </a:r>
            <a:r>
              <a:rPr lang="en-GB" sz="1800" dirty="0" smtClean="0"/>
              <a:t>Prototype 3: ................................................................................................................................   </a:t>
            </a:r>
          </a:p>
          <a:p>
            <a:pPr>
              <a:buNone/>
            </a:pPr>
            <a:r>
              <a:rPr lang="en-GB" sz="1800" dirty="0" smtClean="0"/>
              <a:t>Prototype Feedback ..........................................................................................................................   </a:t>
            </a:r>
          </a:p>
          <a:p>
            <a:pPr>
              <a:buNone/>
            </a:pPr>
            <a:r>
              <a:rPr lang="en-GB" sz="1800" dirty="0" smtClean="0"/>
              <a:t>	</a:t>
            </a:r>
            <a:r>
              <a:rPr lang="en-GB" sz="1800" i="1" dirty="0" smtClean="0"/>
              <a:t>Spartan </a:t>
            </a:r>
            <a:r>
              <a:rPr lang="en-GB" sz="1800" dirty="0" smtClean="0"/>
              <a:t>and </a:t>
            </a:r>
            <a:r>
              <a:rPr lang="en-GB" sz="1800" i="1" dirty="0" smtClean="0"/>
              <a:t>Monarch </a:t>
            </a:r>
            <a:r>
              <a:rPr lang="en-GB" sz="1800" dirty="0" smtClean="0"/>
              <a:t>.................................................................................................................   </a:t>
            </a:r>
            <a:endParaRPr lang="en-GB" sz="1800" i="1" dirty="0" smtClean="0"/>
          </a:p>
          <a:p>
            <a:pPr>
              <a:buNone/>
            </a:pPr>
            <a:r>
              <a:rPr lang="en-GB" sz="1800" dirty="0" smtClean="0"/>
              <a:t>	</a:t>
            </a:r>
            <a:r>
              <a:rPr lang="en-GB" sz="1800" i="1" dirty="0" smtClean="0"/>
              <a:t>Prometheus</a:t>
            </a:r>
            <a:r>
              <a:rPr lang="en-GB" sz="1800" dirty="0" smtClean="0"/>
              <a:t> and </a:t>
            </a:r>
            <a:r>
              <a:rPr lang="en-GB" sz="1800" i="1" dirty="0" smtClean="0"/>
              <a:t>Olympus</a:t>
            </a:r>
            <a:r>
              <a:rPr lang="en-GB" sz="1800" dirty="0" smtClean="0"/>
              <a:t> ...........................................................................................................   </a:t>
            </a:r>
          </a:p>
          <a:p>
            <a:pPr>
              <a:buNone/>
            </a:pPr>
            <a:r>
              <a:rPr lang="en-GB" sz="1800" dirty="0" smtClean="0"/>
              <a:t>	</a:t>
            </a:r>
            <a:r>
              <a:rPr lang="en-GB" sz="1800" i="1" dirty="0" smtClean="0"/>
              <a:t>Bismarck </a:t>
            </a:r>
            <a:r>
              <a:rPr lang="en-GB" sz="1800" dirty="0" smtClean="0"/>
              <a:t>and </a:t>
            </a:r>
            <a:r>
              <a:rPr lang="en-GB" sz="1800" i="1" dirty="0" smtClean="0"/>
              <a:t>Odin</a:t>
            </a:r>
            <a:r>
              <a:rPr lang="en-GB" sz="1800" dirty="0" smtClean="0"/>
              <a:t> ......................................................................................................................   </a:t>
            </a:r>
          </a:p>
          <a:p>
            <a:pPr>
              <a:buNone/>
            </a:pPr>
            <a:r>
              <a:rPr lang="en-GB" sz="1800" dirty="0" smtClean="0"/>
              <a:t>Conclusion of Prototype Testing .......................................................................................................   </a:t>
            </a:r>
          </a:p>
          <a:p>
            <a:pPr>
              <a:buNone/>
            </a:pPr>
            <a:r>
              <a:rPr lang="en-GB" sz="1800" dirty="0" smtClean="0"/>
              <a:t>Final Conclusion ................................................................................................................................</a:t>
            </a:r>
          </a:p>
          <a:p>
            <a:pPr>
              <a:buNone/>
            </a:pPr>
            <a:endParaRPr lang="en-US" sz="1800" dirty="0"/>
          </a:p>
        </p:txBody>
      </p:sp>
      <p:cxnSp>
        <p:nvCxnSpPr>
          <p:cNvPr id="4" name="Straight Connector 3"/>
          <p:cNvCxnSpPr/>
          <p:nvPr/>
        </p:nvCxnSpPr>
        <p:spPr>
          <a:xfrm>
            <a:off x="251520" y="116632"/>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5" name="Straight Connector 4"/>
          <p:cNvCxnSpPr/>
          <p:nvPr/>
        </p:nvCxnSpPr>
        <p:spPr>
          <a:xfrm>
            <a:off x="1403648" y="764704"/>
            <a:ext cx="6480720" cy="0"/>
          </a:xfrm>
          <a:prstGeom prst="line">
            <a:avLst/>
          </a:prstGeom>
        </p:spPr>
        <p:style>
          <a:lnRef idx="2">
            <a:schemeClr val="dk1"/>
          </a:lnRef>
          <a:fillRef idx="0">
            <a:schemeClr val="dk1"/>
          </a:fillRef>
          <a:effectRef idx="1">
            <a:schemeClr val="dk1"/>
          </a:effectRef>
          <a:fontRef idx="minor">
            <a:schemeClr val="tx1"/>
          </a:fontRef>
        </p:style>
      </p:cxnSp>
      <p:sp>
        <p:nvSpPr>
          <p:cNvPr id="8" name="TextBox 7"/>
          <p:cNvSpPr txBox="1"/>
          <p:nvPr/>
        </p:nvSpPr>
        <p:spPr>
          <a:xfrm>
            <a:off x="8532440" y="764704"/>
            <a:ext cx="504056" cy="5847755"/>
          </a:xfrm>
          <a:prstGeom prst="rect">
            <a:avLst/>
          </a:prstGeom>
          <a:noFill/>
        </p:spPr>
        <p:txBody>
          <a:bodyPr wrap="square" rtlCol="0">
            <a:spAutoFit/>
          </a:bodyPr>
          <a:lstStyle/>
          <a:p>
            <a:pPr algn="r"/>
            <a:r>
              <a:rPr lang="en-GB" sz="1700" dirty="0" smtClean="0"/>
              <a:t>3</a:t>
            </a:r>
          </a:p>
          <a:p>
            <a:pPr algn="r"/>
            <a:r>
              <a:rPr lang="en-GB" sz="1700" dirty="0" smtClean="0"/>
              <a:t>9</a:t>
            </a:r>
          </a:p>
          <a:p>
            <a:pPr algn="r"/>
            <a:r>
              <a:rPr lang="en-GB" sz="1700" dirty="0" smtClean="0"/>
              <a:t>10</a:t>
            </a:r>
          </a:p>
          <a:p>
            <a:pPr algn="r"/>
            <a:r>
              <a:rPr lang="en-GB" sz="1700" dirty="0" smtClean="0"/>
              <a:t>12</a:t>
            </a:r>
          </a:p>
          <a:p>
            <a:pPr algn="r"/>
            <a:r>
              <a:rPr lang="en-GB" sz="1700" dirty="0" smtClean="0"/>
              <a:t>12</a:t>
            </a:r>
          </a:p>
          <a:p>
            <a:pPr algn="r"/>
            <a:r>
              <a:rPr lang="en-GB" sz="1700" dirty="0" smtClean="0"/>
              <a:t>13</a:t>
            </a:r>
          </a:p>
          <a:p>
            <a:pPr algn="r"/>
            <a:r>
              <a:rPr lang="en-GB" sz="1700" dirty="0" smtClean="0"/>
              <a:t>14</a:t>
            </a:r>
          </a:p>
          <a:p>
            <a:pPr algn="r"/>
            <a:r>
              <a:rPr lang="en-GB" sz="1700" dirty="0" smtClean="0"/>
              <a:t>15</a:t>
            </a:r>
          </a:p>
          <a:p>
            <a:pPr algn="r"/>
            <a:r>
              <a:rPr lang="en-GB" sz="1700" dirty="0" smtClean="0"/>
              <a:t>16</a:t>
            </a:r>
          </a:p>
          <a:p>
            <a:pPr algn="r"/>
            <a:r>
              <a:rPr lang="en-GB" sz="1700" dirty="0" smtClean="0"/>
              <a:t>17</a:t>
            </a:r>
          </a:p>
          <a:p>
            <a:pPr algn="r"/>
            <a:r>
              <a:rPr lang="en-GB" sz="1700" dirty="0" smtClean="0"/>
              <a:t>18</a:t>
            </a:r>
          </a:p>
          <a:p>
            <a:pPr algn="r"/>
            <a:r>
              <a:rPr lang="en-GB" sz="1700" dirty="0" smtClean="0"/>
              <a:t>24</a:t>
            </a:r>
          </a:p>
          <a:p>
            <a:pPr algn="r"/>
            <a:r>
              <a:rPr lang="en-GB" sz="1700" dirty="0" smtClean="0"/>
              <a:t>25</a:t>
            </a:r>
          </a:p>
          <a:p>
            <a:pPr algn="r"/>
            <a:r>
              <a:rPr lang="en-GB" sz="1700" dirty="0" smtClean="0"/>
              <a:t>25</a:t>
            </a:r>
          </a:p>
          <a:p>
            <a:pPr algn="r"/>
            <a:r>
              <a:rPr lang="en-GB" sz="1700" dirty="0" smtClean="0"/>
              <a:t>26</a:t>
            </a:r>
          </a:p>
          <a:p>
            <a:pPr algn="r"/>
            <a:r>
              <a:rPr lang="en-GB" sz="1700" dirty="0" smtClean="0"/>
              <a:t>27</a:t>
            </a:r>
          </a:p>
          <a:p>
            <a:pPr algn="r"/>
            <a:r>
              <a:rPr lang="en-GB" sz="1700" dirty="0" smtClean="0"/>
              <a:t>28</a:t>
            </a:r>
          </a:p>
          <a:p>
            <a:pPr algn="r"/>
            <a:r>
              <a:rPr lang="en-GB" sz="1700" dirty="0" smtClean="0"/>
              <a:t>28</a:t>
            </a:r>
          </a:p>
          <a:p>
            <a:pPr algn="r"/>
            <a:r>
              <a:rPr lang="en-GB" sz="1700" dirty="0" smtClean="0"/>
              <a:t>29</a:t>
            </a:r>
          </a:p>
          <a:p>
            <a:pPr algn="r"/>
            <a:r>
              <a:rPr lang="en-GB" sz="1700" dirty="0" smtClean="0"/>
              <a:t>30</a:t>
            </a:r>
          </a:p>
          <a:p>
            <a:pPr algn="r"/>
            <a:r>
              <a:rPr lang="en-GB" sz="1700" dirty="0" smtClean="0"/>
              <a:t>32</a:t>
            </a:r>
          </a:p>
          <a:p>
            <a:pPr algn="r"/>
            <a:r>
              <a:rPr lang="en-GB" sz="1700" dirty="0" smtClean="0"/>
              <a:t>34</a:t>
            </a:r>
            <a:endParaRPr lang="en-US" sz="1700" dirty="0"/>
          </a:p>
        </p:txBody>
      </p:sp>
      <p:cxnSp>
        <p:nvCxnSpPr>
          <p:cNvPr id="9" name="Straight Connector 8"/>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115616" y="2852936"/>
            <a:ext cx="6851104" cy="1143000"/>
          </a:xfrm>
          <a:prstGeom prst="rect">
            <a:avLst/>
          </a:prstGeom>
        </p:spPr>
        <p:txBody>
          <a:bodyPr vert="horz" lIns="91440" tIns="45720" rIns="91440" bIns="45720" rtlCol="0" anchor="ctr">
            <a:normAutofit fontScale="975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smtClean="0">
                <a:ln>
                  <a:noFill/>
                </a:ln>
                <a:solidFill>
                  <a:schemeClr val="tx1"/>
                </a:solidFill>
                <a:effectLst/>
                <a:uLnTx/>
                <a:uFillTx/>
                <a:latin typeface="+mj-lt"/>
                <a:ea typeface="+mj-ea"/>
                <a:cs typeface="+mj-cs"/>
              </a:rPr>
              <a:t>Phase 1: Initial Research</a:t>
            </a:r>
            <a:endParaRPr kumimoji="0" lang="en-US" sz="4400" b="1" i="0" u="none" strike="noStrike" kern="1200" cap="none" spc="0" normalizeH="0" baseline="0" noProof="0" dirty="0">
              <a:ln>
                <a:noFill/>
              </a:ln>
              <a:solidFill>
                <a:schemeClr val="tx1"/>
              </a:solidFill>
              <a:effectLst/>
              <a:uLnTx/>
              <a:uFillTx/>
              <a:latin typeface="+mj-lt"/>
              <a:ea typeface="+mj-ea"/>
              <a:cs typeface="+mj-cs"/>
            </a:endParaRPr>
          </a:p>
        </p:txBody>
      </p:sp>
      <p:cxnSp>
        <p:nvCxnSpPr>
          <p:cNvPr id="5" name="Straight Connector 4"/>
          <p:cNvCxnSpPr/>
          <p:nvPr/>
        </p:nvCxnSpPr>
        <p:spPr>
          <a:xfrm>
            <a:off x="179512" y="2780928"/>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6" name="Straight Connector 5"/>
          <p:cNvCxnSpPr/>
          <p:nvPr/>
        </p:nvCxnSpPr>
        <p:spPr>
          <a:xfrm>
            <a:off x="1331640" y="4149080"/>
            <a:ext cx="6480720" cy="0"/>
          </a:xfrm>
          <a:prstGeom prst="line">
            <a:avLst/>
          </a:prstGeom>
        </p:spPr>
        <p:style>
          <a:lnRef idx="2">
            <a:schemeClr val="dk1"/>
          </a:lnRef>
          <a:fillRef idx="0">
            <a:schemeClr val="dk1"/>
          </a:fillRef>
          <a:effectRef idx="1">
            <a:schemeClr val="dk1"/>
          </a:effectRef>
          <a:fontRef idx="minor">
            <a:schemeClr val="tx1"/>
          </a:fontRef>
        </p:style>
      </p:cxnSp>
      <p:pic>
        <p:nvPicPr>
          <p:cNvPr id="2050" name="Picture 2"/>
          <p:cNvPicPr>
            <a:picLocks noChangeAspect="1" noChangeArrowheads="1"/>
          </p:cNvPicPr>
          <p:nvPr/>
        </p:nvPicPr>
        <p:blipFill>
          <a:blip r:embed="rId2" cstate="print"/>
          <a:srcRect/>
          <a:stretch>
            <a:fillRect/>
          </a:stretch>
        </p:blipFill>
        <p:spPr bwMode="auto">
          <a:xfrm>
            <a:off x="0" y="5733256"/>
            <a:ext cx="9144000" cy="1124744"/>
          </a:xfrm>
          <a:prstGeom prst="rect">
            <a:avLst/>
          </a:prstGeom>
          <a:noFill/>
          <a:ln w="9525">
            <a:noFill/>
            <a:miter lim="800000"/>
            <a:headEnd/>
            <a:tailEnd/>
          </a:ln>
          <a:effectLst/>
        </p:spPr>
      </p:pic>
      <p:pic>
        <p:nvPicPr>
          <p:cNvPr id="9" name="Picture 2"/>
          <p:cNvPicPr>
            <a:picLocks noChangeAspect="1" noChangeArrowheads="1"/>
          </p:cNvPicPr>
          <p:nvPr/>
        </p:nvPicPr>
        <p:blipFill>
          <a:blip r:embed="rId2" cstate="print"/>
          <a:srcRect/>
          <a:stretch>
            <a:fillRect/>
          </a:stretch>
        </p:blipFill>
        <p:spPr bwMode="auto">
          <a:xfrm rot="10800000">
            <a:off x="0" y="0"/>
            <a:ext cx="9144000" cy="1052736"/>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9392"/>
            <a:ext cx="8229600" cy="1143000"/>
          </a:xfrm>
        </p:spPr>
        <p:txBody>
          <a:bodyPr/>
          <a:lstStyle/>
          <a:p>
            <a:r>
              <a:rPr lang="en-GB" b="1" u="sng" dirty="0" smtClean="0"/>
              <a:t>Initial research</a:t>
            </a:r>
            <a:endParaRPr lang="en-US" b="1" u="sng" dirty="0"/>
          </a:p>
        </p:txBody>
      </p:sp>
      <p:sp>
        <p:nvSpPr>
          <p:cNvPr id="3" name="Content Placeholder 2"/>
          <p:cNvSpPr>
            <a:spLocks noGrp="1"/>
          </p:cNvSpPr>
          <p:nvPr>
            <p:ph idx="1"/>
          </p:nvPr>
        </p:nvSpPr>
        <p:spPr>
          <a:xfrm>
            <a:off x="0" y="1196752"/>
            <a:ext cx="8820472" cy="5373216"/>
          </a:xfrm>
        </p:spPr>
        <p:txBody>
          <a:bodyPr>
            <a:normAutofit lnSpcReduction="10000"/>
          </a:bodyPr>
          <a:lstStyle/>
          <a:p>
            <a:pPr>
              <a:buNone/>
            </a:pPr>
            <a:r>
              <a:rPr lang="en-GB" sz="2000" dirty="0" smtClean="0"/>
              <a:t>	The initial research I conducted was to garner and general overview of the meal preparation phase of people’s lives and what people had the most difficulties with.  </a:t>
            </a:r>
          </a:p>
          <a:p>
            <a:pPr>
              <a:buNone/>
            </a:pPr>
            <a:endParaRPr lang="en-GB" sz="2000" dirty="0"/>
          </a:p>
          <a:p>
            <a:pPr>
              <a:buNone/>
            </a:pPr>
            <a:r>
              <a:rPr lang="en-GB" sz="2000" dirty="0" smtClean="0"/>
              <a:t>	I compiled a questionnaire that focused on being in the kitchen and what people struggled with when they are about to make their food. So I focused my questions on specific things such as peeling fruit and vegetables as well as if people struggled gripping smaller items such as </a:t>
            </a:r>
            <a:r>
              <a:rPr lang="en-GB" sz="2000" dirty="0" smtClean="0"/>
              <a:t>knives. Asking </a:t>
            </a:r>
            <a:r>
              <a:rPr lang="en-GB" sz="2000" dirty="0" smtClean="0"/>
              <a:t>such questions allowed me to pinpoint areas that needed attention and work.</a:t>
            </a:r>
          </a:p>
          <a:p>
            <a:pPr>
              <a:buNone/>
            </a:pPr>
            <a:r>
              <a:rPr lang="en-GB" sz="2000" dirty="0"/>
              <a:t>	</a:t>
            </a:r>
            <a:endParaRPr lang="en-GB" sz="2000" dirty="0" smtClean="0"/>
          </a:p>
          <a:p>
            <a:pPr>
              <a:buNone/>
            </a:pPr>
            <a:r>
              <a:rPr lang="en-GB" sz="2000" dirty="0"/>
              <a:t>	</a:t>
            </a:r>
            <a:r>
              <a:rPr lang="en-US" sz="2000" dirty="0"/>
              <a:t> To insure that I had correctly identified areas of meal preparation that could do with </a:t>
            </a:r>
            <a:r>
              <a:rPr lang="en-US" sz="2000" dirty="0" smtClean="0"/>
              <a:t>improvement, </a:t>
            </a:r>
            <a:r>
              <a:rPr lang="en-US" sz="2000" dirty="0"/>
              <a:t>using my research appropriately was integral, which also meant that the larger the sample size, the more accurate the data would be. I created a questionnaire and posted it on multiple places on the internet so that I would have a wide variety of people respond to it. This resulted in a relatively large sample size as well as a big variety in the people who responded to the questionnaire.</a:t>
            </a:r>
          </a:p>
        </p:txBody>
      </p:sp>
      <p:cxnSp>
        <p:nvCxnSpPr>
          <p:cNvPr id="5" name="Straight Connector 4"/>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6" name="Straight Connector 5"/>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7" name="Straight Connector 6"/>
          <p:cNvCxnSpPr/>
          <p:nvPr/>
        </p:nvCxnSpPr>
        <p:spPr>
          <a:xfrm>
            <a:off x="1403648" y="836712"/>
            <a:ext cx="6480720"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548680"/>
            <a:ext cx="8064896" cy="2664296"/>
          </a:xfrm>
        </p:spPr>
        <p:txBody>
          <a:bodyPr anchor="ctr">
            <a:normAutofit fontScale="47500" lnSpcReduction="20000"/>
          </a:bodyPr>
          <a:lstStyle/>
          <a:p>
            <a:pPr algn="ctr">
              <a:buNone/>
            </a:pPr>
            <a:r>
              <a:rPr lang="en-US" sz="4400" dirty="0"/>
              <a:t>There were 84 responses to my questionnaire and the data showed that the people who responded were vastly different from each other. There was a wide range of </a:t>
            </a:r>
            <a:r>
              <a:rPr lang="en-US" sz="4400" dirty="0" smtClean="0"/>
              <a:t>ages </a:t>
            </a:r>
            <a:r>
              <a:rPr lang="en-US" sz="4400" dirty="0" smtClean="0"/>
              <a:t>[</a:t>
            </a:r>
            <a:r>
              <a:rPr lang="en-US" sz="4400" dirty="0" smtClean="0"/>
              <a:t>Shown below</a:t>
            </a:r>
            <a:r>
              <a:rPr lang="en-US" sz="4400" dirty="0" smtClean="0"/>
              <a:t>] </a:t>
            </a:r>
            <a:r>
              <a:rPr lang="en-US" sz="4400" dirty="0"/>
              <a:t>of those who filled out the </a:t>
            </a:r>
            <a:r>
              <a:rPr lang="en-US" sz="4400" dirty="0" smtClean="0"/>
              <a:t>questionnaire which was what </a:t>
            </a:r>
            <a:r>
              <a:rPr lang="en-US" sz="4400" dirty="0"/>
              <a:t>allowed me to see what specific issues certain age groups </a:t>
            </a:r>
            <a:r>
              <a:rPr lang="en-US" sz="4400" dirty="0" smtClean="0"/>
              <a:t>had. </a:t>
            </a:r>
            <a:r>
              <a:rPr lang="en-US" sz="4400" dirty="0"/>
              <a:t>Having this range of ages allowed me to pinpoint areas of life that needed the most improvement for specific ages as well as for </a:t>
            </a:r>
            <a:r>
              <a:rPr lang="en-US" sz="4400" dirty="0" smtClean="0"/>
              <a:t>different demographics, for example people with disabilities.</a:t>
            </a:r>
          </a:p>
          <a:p>
            <a:pPr algn="ctr">
              <a:buNone/>
            </a:pPr>
            <a:endParaRPr lang="en-GB" sz="4400" dirty="0"/>
          </a:p>
        </p:txBody>
      </p:sp>
      <p:graphicFrame>
        <p:nvGraphicFramePr>
          <p:cNvPr id="6" name="Chart 5"/>
          <p:cNvGraphicFramePr/>
          <p:nvPr/>
        </p:nvGraphicFramePr>
        <p:xfrm>
          <a:off x="1589956" y="2915419"/>
          <a:ext cx="5904656" cy="3542793"/>
        </p:xfrm>
        <a:graphic>
          <a:graphicData uri="http://schemas.openxmlformats.org/drawingml/2006/chart">
            <c:chart xmlns:c="http://schemas.openxmlformats.org/drawingml/2006/chart" xmlns:r="http://schemas.openxmlformats.org/officeDocument/2006/relationships" r:id="rId2"/>
          </a:graphicData>
        </a:graphic>
      </p:graphicFrame>
      <p:cxnSp>
        <p:nvCxnSpPr>
          <p:cNvPr id="8" name="Straight Connector 7"/>
          <p:cNvCxnSpPr/>
          <p:nvPr/>
        </p:nvCxnSpPr>
        <p:spPr>
          <a:xfrm>
            <a:off x="179512" y="188640"/>
            <a:ext cx="8712968" cy="0"/>
          </a:xfrm>
          <a:prstGeom prst="line">
            <a:avLst/>
          </a:prstGeom>
        </p:spPr>
        <p:style>
          <a:lnRef idx="1">
            <a:schemeClr val="dk1"/>
          </a:lnRef>
          <a:fillRef idx="0">
            <a:schemeClr val="dk1"/>
          </a:fillRef>
          <a:effectRef idx="0">
            <a:schemeClr val="dk1"/>
          </a:effectRef>
          <a:fontRef idx="minor">
            <a:schemeClr val="tx1"/>
          </a:fontRef>
        </p:style>
      </p:cxnSp>
      <p:cxnSp>
        <p:nvCxnSpPr>
          <p:cNvPr id="9" name="Straight Connector 8"/>
          <p:cNvCxnSpPr/>
          <p:nvPr/>
        </p:nvCxnSpPr>
        <p:spPr>
          <a:xfrm>
            <a:off x="179512" y="6669360"/>
            <a:ext cx="8712968" cy="0"/>
          </a:xfrm>
          <a:prstGeom prst="line">
            <a:avLst/>
          </a:prstGeom>
        </p:spPr>
        <p:style>
          <a:lnRef idx="1">
            <a:schemeClr val="dk1"/>
          </a:lnRef>
          <a:fillRef idx="0">
            <a:schemeClr val="dk1"/>
          </a:fillRef>
          <a:effectRef idx="0">
            <a:schemeClr val="dk1"/>
          </a:effectRef>
          <a:fontRef idx="minor">
            <a:schemeClr val="tx1"/>
          </a:fontRef>
        </p:style>
      </p:cxnSp>
      <p:cxnSp>
        <p:nvCxnSpPr>
          <p:cNvPr id="10" name="Straight Connector 9"/>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11" name="Straight Connector 10"/>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88640"/>
            <a:ext cx="8784976" cy="2376264"/>
          </a:xfrm>
        </p:spPr>
        <p:txBody>
          <a:bodyPr>
            <a:noAutofit/>
          </a:bodyPr>
          <a:lstStyle/>
          <a:p>
            <a:pPr>
              <a:buNone/>
            </a:pPr>
            <a:r>
              <a:rPr lang="en-US" sz="2200" dirty="0" smtClean="0"/>
              <a:t>	Just </a:t>
            </a:r>
            <a:r>
              <a:rPr lang="en-US" sz="2200" dirty="0"/>
              <a:t>over a fifth of the responses were from people who considered themselves to have a </a:t>
            </a:r>
            <a:r>
              <a:rPr lang="en-US" sz="2200" dirty="0" smtClean="0"/>
              <a:t>disability. These </a:t>
            </a:r>
            <a:r>
              <a:rPr lang="en-US" sz="2200" dirty="0"/>
              <a:t>ranged from dwarfism to rheumatoid arthritis. By having the people respond with what disabilities they had allowed for me to look at their individual data to see if it lined up with each other more than the other responses or if specific illnesses had areas of meal preparation that they struggled with more than others</a:t>
            </a:r>
            <a:r>
              <a:rPr lang="en-US" sz="2200" dirty="0" smtClean="0"/>
              <a:t>. For example, I was able to look at whether or not two people with arthritis struggled in the same areas of the kitchen as each other.</a:t>
            </a:r>
          </a:p>
          <a:p>
            <a:pPr>
              <a:buNone/>
            </a:pPr>
            <a:endParaRPr lang="en-US" sz="2200" dirty="0"/>
          </a:p>
          <a:p>
            <a:pPr>
              <a:buNone/>
            </a:pPr>
            <a:r>
              <a:rPr lang="en-US" sz="2200" dirty="0"/>
              <a:t>	</a:t>
            </a:r>
          </a:p>
          <a:p>
            <a:pPr>
              <a:buNone/>
            </a:pPr>
            <a:endParaRPr lang="en-US" sz="2200" dirty="0"/>
          </a:p>
        </p:txBody>
      </p:sp>
      <p:graphicFrame>
        <p:nvGraphicFramePr>
          <p:cNvPr id="6" name="Chart 5"/>
          <p:cNvGraphicFramePr/>
          <p:nvPr/>
        </p:nvGraphicFramePr>
        <p:xfrm>
          <a:off x="4572000" y="3041576"/>
          <a:ext cx="5112568" cy="3816424"/>
        </p:xfrm>
        <a:graphic>
          <a:graphicData uri="http://schemas.openxmlformats.org/drawingml/2006/chart">
            <c:chart xmlns:c="http://schemas.openxmlformats.org/drawingml/2006/chart" xmlns:r="http://schemas.openxmlformats.org/officeDocument/2006/relationships" r:id="rId2"/>
          </a:graphicData>
        </a:graphic>
      </p:graphicFrame>
      <p:sp>
        <p:nvSpPr>
          <p:cNvPr id="8" name="Content Placeholder 2"/>
          <p:cNvSpPr txBox="1">
            <a:spLocks/>
          </p:cNvSpPr>
          <p:nvPr/>
        </p:nvSpPr>
        <p:spPr>
          <a:xfrm>
            <a:off x="107504" y="2708920"/>
            <a:ext cx="4608512" cy="3958452"/>
          </a:xfrm>
          <a:prstGeom prst="rect">
            <a:avLst/>
          </a:prstGeom>
        </p:spPr>
        <p:txBody>
          <a:bodyPr vert="horz" lIns="91440" tIns="45720" rIns="91440" bIns="45720" rtlCol="0">
            <a:normAutofit fontScale="47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46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4600" b="0" i="0" u="none" strike="noStrike" kern="1200" cap="none" spc="0" normalizeH="0" baseline="0" noProof="0" dirty="0" smtClean="0">
                <a:ln>
                  <a:noFill/>
                </a:ln>
                <a:solidFill>
                  <a:schemeClr val="tx1"/>
                </a:solidFill>
                <a:effectLst/>
                <a:uLnTx/>
                <a:uFillTx/>
                <a:latin typeface="+mn-lt"/>
                <a:ea typeface="+mn-ea"/>
                <a:cs typeface="+mn-cs"/>
              </a:rPr>
              <a:t>	I found the results of this area to be some of the most important because it stressed that those who are disabled are of all different ages and walks of life. I hadn't expected there to be so many responses from people who struggled in the kitchen. The data showed how many people have to deal with a disability and as well as how many different things there are out there that cause people issues and difficulties in life.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200" b="0" i="0" u="none" strike="noStrike" kern="1200" cap="none" spc="0" normalizeH="0" baseline="0" noProof="0" dirty="0" smtClean="0">
              <a:ln>
                <a:noFill/>
              </a:ln>
              <a:solidFill>
                <a:schemeClr val="tx1"/>
              </a:solidFill>
              <a:effectLst/>
              <a:uLnTx/>
              <a:uFillTx/>
              <a:latin typeface="+mn-lt"/>
              <a:ea typeface="+mn-ea"/>
              <a:cs typeface="+mn-cs"/>
            </a:endParaRPr>
          </a:p>
        </p:txBody>
      </p:sp>
      <p:cxnSp>
        <p:nvCxnSpPr>
          <p:cNvPr id="7" name="Straight Connector 6"/>
          <p:cNvCxnSpPr/>
          <p:nvPr/>
        </p:nvCxnSpPr>
        <p:spPr>
          <a:xfrm>
            <a:off x="179512" y="188640"/>
            <a:ext cx="8712968" cy="0"/>
          </a:xfrm>
          <a:prstGeom prst="line">
            <a:avLst/>
          </a:prstGeom>
        </p:spPr>
        <p:style>
          <a:lnRef idx="1">
            <a:schemeClr val="dk1"/>
          </a:lnRef>
          <a:fillRef idx="0">
            <a:schemeClr val="dk1"/>
          </a:fillRef>
          <a:effectRef idx="0">
            <a:schemeClr val="dk1"/>
          </a:effectRef>
          <a:fontRef idx="minor">
            <a:schemeClr val="tx1"/>
          </a:fontRef>
        </p:style>
      </p:cxnSp>
      <p:cxnSp>
        <p:nvCxnSpPr>
          <p:cNvPr id="10" name="Straight Connector 9"/>
          <p:cNvCxnSpPr/>
          <p:nvPr/>
        </p:nvCxnSpPr>
        <p:spPr>
          <a:xfrm>
            <a:off x="179512" y="6669360"/>
            <a:ext cx="8712968" cy="0"/>
          </a:xfrm>
          <a:prstGeom prst="line">
            <a:avLst/>
          </a:prstGeom>
        </p:spPr>
        <p:style>
          <a:lnRef idx="1">
            <a:schemeClr val="dk1"/>
          </a:lnRef>
          <a:fillRef idx="0">
            <a:schemeClr val="dk1"/>
          </a:fillRef>
          <a:effectRef idx="0">
            <a:schemeClr val="dk1"/>
          </a:effectRef>
          <a:fontRef idx="minor">
            <a:schemeClr val="tx1"/>
          </a:fontRef>
        </p:style>
      </p:cxnSp>
      <p:cxnSp>
        <p:nvCxnSpPr>
          <p:cNvPr id="11" name="Straight Connector 10"/>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12" name="Straight Connector 11"/>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32656"/>
            <a:ext cx="8712968" cy="3816424"/>
          </a:xfrm>
        </p:spPr>
        <p:txBody>
          <a:bodyPr>
            <a:normAutofit fontScale="77500" lnSpcReduction="20000"/>
          </a:bodyPr>
          <a:lstStyle/>
          <a:p>
            <a:pPr>
              <a:buNone/>
            </a:pPr>
            <a:r>
              <a:rPr lang="en-US" sz="2200" dirty="0" smtClean="0"/>
              <a:t>	From </a:t>
            </a:r>
            <a:r>
              <a:rPr lang="en-US" sz="2200" dirty="0"/>
              <a:t>the different areas of meal preparation that I asked </a:t>
            </a:r>
            <a:r>
              <a:rPr lang="en-US" sz="2200" dirty="0" smtClean="0"/>
              <a:t>about the </a:t>
            </a:r>
            <a:r>
              <a:rPr lang="en-US" sz="2200" dirty="0"/>
              <a:t>one that had the most responses that were either "yes" or "sometimes" was lifting heavy objects[Fig </a:t>
            </a:r>
            <a:r>
              <a:rPr lang="en-US" sz="2200" dirty="0" smtClean="0"/>
              <a:t>1]. </a:t>
            </a:r>
            <a:r>
              <a:rPr lang="en-US" sz="2200" dirty="0" smtClean="0"/>
              <a:t>But, I will admit fault in the question. “Heavy” was undefined in my questionnaire when it should have been, so the results of this question are not the most accurate since people have different definitions of what “heavy” means to them.</a:t>
            </a:r>
          </a:p>
          <a:p>
            <a:pPr>
              <a:buNone/>
            </a:pPr>
            <a:endParaRPr lang="en-US" sz="2200" dirty="0" smtClean="0"/>
          </a:p>
          <a:p>
            <a:pPr>
              <a:buNone/>
            </a:pPr>
            <a:r>
              <a:rPr lang="en-US" sz="2200" dirty="0"/>
              <a:t>	</a:t>
            </a:r>
            <a:r>
              <a:rPr lang="en-US" sz="2200" dirty="0" smtClean="0"/>
              <a:t>However</a:t>
            </a:r>
            <a:r>
              <a:rPr lang="en-US" sz="2200" dirty="0"/>
              <a:t>, </a:t>
            </a:r>
            <a:r>
              <a:rPr lang="en-US" sz="2200" dirty="0" smtClean="0"/>
              <a:t>when </a:t>
            </a:r>
            <a:r>
              <a:rPr lang="en-US" sz="2200" dirty="0"/>
              <a:t>I looked at the data </a:t>
            </a:r>
            <a:r>
              <a:rPr lang="en-US" sz="2200" dirty="0" smtClean="0"/>
              <a:t>from only </a:t>
            </a:r>
            <a:r>
              <a:rPr lang="en-US" sz="2200" dirty="0"/>
              <a:t>the people who responded that they had a disability a large portion of the people responded that they found peeling fruit and vegetables difficult. [Fig </a:t>
            </a:r>
            <a:r>
              <a:rPr lang="en-US" sz="2200" dirty="0" smtClean="0"/>
              <a:t>2]. </a:t>
            </a:r>
            <a:r>
              <a:rPr lang="en-US" sz="2200" dirty="0"/>
              <a:t>This meant that I needed to look into this further to see if correlation was causation</a:t>
            </a:r>
            <a:r>
              <a:rPr lang="en-US" sz="2200" dirty="0" smtClean="0"/>
              <a:t>. </a:t>
            </a:r>
          </a:p>
          <a:p>
            <a:pPr>
              <a:buNone/>
            </a:pPr>
            <a:endParaRPr lang="en-US" sz="2200" dirty="0" smtClean="0"/>
          </a:p>
          <a:p>
            <a:pPr>
              <a:buNone/>
            </a:pPr>
            <a:r>
              <a:rPr lang="en-US" sz="2200" dirty="0" smtClean="0"/>
              <a:t>	Since I know someone who has severe arthritis as well as other limiting disabilities I decided to talk to her about what she struggled with in particular. She was invaluable to my research and became the most important member of my core research group.</a:t>
            </a:r>
            <a:endParaRPr lang="en-GB" sz="2200" dirty="0" smtClean="0"/>
          </a:p>
          <a:p>
            <a:pPr>
              <a:buNone/>
            </a:pPr>
            <a:endParaRPr lang="en-US" sz="2200" dirty="0"/>
          </a:p>
        </p:txBody>
      </p:sp>
      <p:graphicFrame>
        <p:nvGraphicFramePr>
          <p:cNvPr id="4" name="Chart 3"/>
          <p:cNvGraphicFramePr/>
          <p:nvPr/>
        </p:nvGraphicFramePr>
        <p:xfrm>
          <a:off x="539552" y="3645024"/>
          <a:ext cx="4000500" cy="274320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Chart 4"/>
          <p:cNvGraphicFramePr/>
          <p:nvPr/>
        </p:nvGraphicFramePr>
        <p:xfrm>
          <a:off x="4572000" y="3645024"/>
          <a:ext cx="4076700" cy="2743200"/>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Box 5"/>
          <p:cNvSpPr txBox="1"/>
          <p:nvPr/>
        </p:nvSpPr>
        <p:spPr>
          <a:xfrm>
            <a:off x="1763688" y="6093296"/>
            <a:ext cx="763351" cy="369332"/>
          </a:xfrm>
          <a:prstGeom prst="rect">
            <a:avLst/>
          </a:prstGeom>
          <a:noFill/>
        </p:spPr>
        <p:txBody>
          <a:bodyPr wrap="none" rtlCol="0">
            <a:spAutoFit/>
          </a:bodyPr>
          <a:lstStyle/>
          <a:p>
            <a:r>
              <a:rPr lang="en-GB" dirty="0" smtClean="0"/>
              <a:t>[Fig </a:t>
            </a:r>
            <a:r>
              <a:rPr lang="en-GB" dirty="0" smtClean="0"/>
              <a:t>1]</a:t>
            </a:r>
            <a:endParaRPr lang="en-US" dirty="0"/>
          </a:p>
        </p:txBody>
      </p:sp>
      <p:sp>
        <p:nvSpPr>
          <p:cNvPr id="7" name="TextBox 6"/>
          <p:cNvSpPr txBox="1"/>
          <p:nvPr/>
        </p:nvSpPr>
        <p:spPr>
          <a:xfrm>
            <a:off x="6228184" y="6093296"/>
            <a:ext cx="792088" cy="369332"/>
          </a:xfrm>
          <a:prstGeom prst="rect">
            <a:avLst/>
          </a:prstGeom>
          <a:noFill/>
        </p:spPr>
        <p:txBody>
          <a:bodyPr wrap="square" rtlCol="0">
            <a:spAutoFit/>
          </a:bodyPr>
          <a:lstStyle/>
          <a:p>
            <a:r>
              <a:rPr lang="en-GB" dirty="0" smtClean="0"/>
              <a:t>[Fig </a:t>
            </a:r>
            <a:r>
              <a:rPr lang="en-GB" dirty="0" smtClean="0"/>
              <a:t>2]</a:t>
            </a:r>
            <a:endParaRPr lang="en-US" dirty="0"/>
          </a:p>
        </p:txBody>
      </p:sp>
      <p:cxnSp>
        <p:nvCxnSpPr>
          <p:cNvPr id="11" name="Straight Connector 10"/>
          <p:cNvCxnSpPr/>
          <p:nvPr/>
        </p:nvCxnSpPr>
        <p:spPr>
          <a:xfrm>
            <a:off x="179512" y="188640"/>
            <a:ext cx="8712968" cy="0"/>
          </a:xfrm>
          <a:prstGeom prst="line">
            <a:avLst/>
          </a:prstGeom>
        </p:spPr>
        <p:style>
          <a:lnRef idx="1">
            <a:schemeClr val="dk1"/>
          </a:lnRef>
          <a:fillRef idx="0">
            <a:schemeClr val="dk1"/>
          </a:fillRef>
          <a:effectRef idx="0">
            <a:schemeClr val="dk1"/>
          </a:effectRef>
          <a:fontRef idx="minor">
            <a:schemeClr val="tx1"/>
          </a:fontRef>
        </p:style>
      </p:cxnSp>
      <p:cxnSp>
        <p:nvCxnSpPr>
          <p:cNvPr id="12" name="Straight Connector 11"/>
          <p:cNvCxnSpPr/>
          <p:nvPr/>
        </p:nvCxnSpPr>
        <p:spPr>
          <a:xfrm>
            <a:off x="179512" y="6669360"/>
            <a:ext cx="8712968" cy="0"/>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14" name="Straight Connector 13"/>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a:p>
        </p:txBody>
      </p:sp>
      <p:pic>
        <p:nvPicPr>
          <p:cNvPr id="3074" name="Picture 2" descr="C:\Users\Fred1840\Documents\data for sSean\arthritis.png"/>
          <p:cNvPicPr>
            <a:picLocks noChangeAspect="1" noChangeArrowheads="1"/>
          </p:cNvPicPr>
          <p:nvPr/>
        </p:nvPicPr>
        <p:blipFill>
          <a:blip r:embed="rId2" cstate="print"/>
          <a:srcRect/>
          <a:stretch>
            <a:fillRect/>
          </a:stretch>
        </p:blipFill>
        <p:spPr bwMode="auto">
          <a:xfrm>
            <a:off x="323528" y="548680"/>
            <a:ext cx="8640960" cy="6109373"/>
          </a:xfrm>
          <a:prstGeom prst="rect">
            <a:avLst/>
          </a:prstGeom>
          <a:noFill/>
        </p:spPr>
      </p:pic>
      <p:cxnSp>
        <p:nvCxnSpPr>
          <p:cNvPr id="5" name="Straight Connector 4"/>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6" name="Straight Connector 5"/>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1143000"/>
          </a:xfrm>
        </p:spPr>
        <p:txBody>
          <a:bodyPr/>
          <a:lstStyle/>
          <a:p>
            <a:r>
              <a:rPr lang="en-GB" sz="3200" b="1" u="sng" dirty="0" smtClean="0"/>
              <a:t>Conclusions From Initial Research</a:t>
            </a:r>
            <a:endParaRPr lang="en-US" b="1" u="sng" dirty="0"/>
          </a:p>
        </p:txBody>
      </p:sp>
      <p:sp>
        <p:nvSpPr>
          <p:cNvPr id="3" name="Content Placeholder 2"/>
          <p:cNvSpPr>
            <a:spLocks noGrp="1"/>
          </p:cNvSpPr>
          <p:nvPr>
            <p:ph idx="1"/>
          </p:nvPr>
        </p:nvSpPr>
        <p:spPr>
          <a:xfrm>
            <a:off x="-180528" y="908720"/>
            <a:ext cx="9324528" cy="4525963"/>
          </a:xfrm>
        </p:spPr>
        <p:txBody>
          <a:bodyPr/>
          <a:lstStyle/>
          <a:p>
            <a:pPr>
              <a:buNone/>
            </a:pPr>
            <a:r>
              <a:rPr lang="en-GB" dirty="0" smtClean="0"/>
              <a:t>	</a:t>
            </a:r>
            <a:r>
              <a:rPr lang="en-GB" sz="1800" dirty="0" smtClean="0"/>
              <a:t>I used the initial research to give me an overview of what people had the most issues with, however what I hadn’t expected was to learn as much about people’s cooking and kitchen habits as I did. It surprised me how many people owned a slow cooker but then didn’t use it </a:t>
            </a:r>
            <a:r>
              <a:rPr lang="en-GB" sz="1800" dirty="0" smtClean="0"/>
              <a:t>frequently [Fig3]. </a:t>
            </a:r>
            <a:r>
              <a:rPr lang="en-GB" sz="1800" dirty="0" smtClean="0"/>
              <a:t>A lot of people actually responded that they owned a slow cooker but then didn’t use </a:t>
            </a:r>
            <a:r>
              <a:rPr lang="en-GB" sz="1800" dirty="0" smtClean="0"/>
              <a:t>it at all</a:t>
            </a:r>
          </a:p>
          <a:p>
            <a:pPr>
              <a:buNone/>
            </a:pPr>
            <a:endParaRPr lang="en-GB" sz="1800" dirty="0" smtClean="0"/>
          </a:p>
          <a:p>
            <a:pPr>
              <a:buNone/>
            </a:pPr>
            <a:r>
              <a:rPr lang="en-GB" sz="1800" dirty="0" smtClean="0"/>
              <a:t>	However, was more interesting to me was when I looked specifically at the data of those who responded that they had disabilities I could see that half of them cook on a daily basis and most of them cooked for themselves most of the week [Fig </a:t>
            </a:r>
            <a:r>
              <a:rPr lang="en-GB" sz="1800" dirty="0" smtClean="0"/>
              <a:t>4].</a:t>
            </a:r>
            <a:endParaRPr lang="en-US" dirty="0"/>
          </a:p>
        </p:txBody>
      </p:sp>
      <p:graphicFrame>
        <p:nvGraphicFramePr>
          <p:cNvPr id="4" name="Chart 3"/>
          <p:cNvGraphicFramePr/>
          <p:nvPr/>
        </p:nvGraphicFramePr>
        <p:xfrm>
          <a:off x="4932040" y="3933056"/>
          <a:ext cx="4211960" cy="2490470"/>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7020272" y="6344652"/>
            <a:ext cx="763351" cy="369332"/>
          </a:xfrm>
          <a:prstGeom prst="rect">
            <a:avLst/>
          </a:prstGeom>
          <a:noFill/>
        </p:spPr>
        <p:txBody>
          <a:bodyPr wrap="none" rtlCol="0">
            <a:spAutoFit/>
          </a:bodyPr>
          <a:lstStyle/>
          <a:p>
            <a:r>
              <a:rPr lang="en-GB" dirty="0" smtClean="0"/>
              <a:t>[Fig </a:t>
            </a:r>
            <a:r>
              <a:rPr lang="en-GB" dirty="0" smtClean="0"/>
              <a:t>4]</a:t>
            </a:r>
            <a:endParaRPr lang="en-US" dirty="0"/>
          </a:p>
        </p:txBody>
      </p:sp>
      <p:sp>
        <p:nvSpPr>
          <p:cNvPr id="7" name="TextBox 6"/>
          <p:cNvSpPr txBox="1"/>
          <p:nvPr/>
        </p:nvSpPr>
        <p:spPr>
          <a:xfrm>
            <a:off x="2123728" y="6344652"/>
            <a:ext cx="763351" cy="369332"/>
          </a:xfrm>
          <a:prstGeom prst="rect">
            <a:avLst/>
          </a:prstGeom>
          <a:noFill/>
        </p:spPr>
        <p:txBody>
          <a:bodyPr wrap="none" rtlCol="0">
            <a:spAutoFit/>
          </a:bodyPr>
          <a:lstStyle/>
          <a:p>
            <a:r>
              <a:rPr lang="en-GB" dirty="0" smtClean="0"/>
              <a:t>[Fig </a:t>
            </a:r>
            <a:r>
              <a:rPr lang="en-GB" dirty="0" smtClean="0"/>
              <a:t>3]</a:t>
            </a:r>
            <a:endParaRPr lang="en-US" dirty="0"/>
          </a:p>
        </p:txBody>
      </p:sp>
      <p:graphicFrame>
        <p:nvGraphicFramePr>
          <p:cNvPr id="8" name="Chart 7"/>
          <p:cNvGraphicFramePr/>
          <p:nvPr/>
        </p:nvGraphicFramePr>
        <p:xfrm>
          <a:off x="118869" y="3861048"/>
          <a:ext cx="4741163" cy="2573678"/>
        </p:xfrm>
        <a:graphic>
          <a:graphicData uri="http://schemas.openxmlformats.org/drawingml/2006/chart">
            <c:chart xmlns:c="http://schemas.openxmlformats.org/drawingml/2006/chart" xmlns:r="http://schemas.openxmlformats.org/officeDocument/2006/relationships" r:id="rId3"/>
          </a:graphicData>
        </a:graphic>
      </p:graphicFrame>
      <p:cxnSp>
        <p:nvCxnSpPr>
          <p:cNvPr id="10" name="Straight Connector 9"/>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11" name="Straight Connector 10"/>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12" name="Straight Connector 11"/>
          <p:cNvCxnSpPr/>
          <p:nvPr/>
        </p:nvCxnSpPr>
        <p:spPr>
          <a:xfrm>
            <a:off x="1331640" y="980728"/>
            <a:ext cx="6480720"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2852936"/>
            <a:ext cx="6851104" cy="1143000"/>
          </a:xfrm>
        </p:spPr>
        <p:txBody>
          <a:bodyPr>
            <a:normAutofit fontScale="90000"/>
          </a:bodyPr>
          <a:lstStyle/>
          <a:p>
            <a:r>
              <a:rPr lang="en-GB" b="1" dirty="0" smtClean="0"/>
              <a:t>Phase 2: Selecting Core Research Members</a:t>
            </a:r>
            <a:endParaRPr lang="en-US" b="1" dirty="0"/>
          </a:p>
        </p:txBody>
      </p:sp>
      <p:pic>
        <p:nvPicPr>
          <p:cNvPr id="4" name="Picture 2"/>
          <p:cNvPicPr>
            <a:picLocks noChangeAspect="1" noChangeArrowheads="1"/>
          </p:cNvPicPr>
          <p:nvPr/>
        </p:nvPicPr>
        <p:blipFill>
          <a:blip r:embed="rId2" cstate="print"/>
          <a:srcRect/>
          <a:stretch>
            <a:fillRect/>
          </a:stretch>
        </p:blipFill>
        <p:spPr bwMode="auto">
          <a:xfrm>
            <a:off x="6645315" y="91703"/>
            <a:ext cx="2389108" cy="2389108"/>
          </a:xfrm>
          <a:prstGeom prst="rect">
            <a:avLst/>
          </a:prstGeom>
          <a:noFill/>
          <a:ln w="9525">
            <a:noFill/>
            <a:miter lim="800000"/>
            <a:headEnd/>
            <a:tailEnd/>
          </a:ln>
          <a:effectLst/>
        </p:spPr>
      </p:pic>
      <p:pic>
        <p:nvPicPr>
          <p:cNvPr id="5" name="Picture 1"/>
          <p:cNvPicPr>
            <a:picLocks noChangeAspect="1" noChangeArrowheads="1"/>
          </p:cNvPicPr>
          <p:nvPr/>
        </p:nvPicPr>
        <p:blipFill>
          <a:blip r:embed="rId3" cstate="print"/>
          <a:srcRect/>
          <a:stretch>
            <a:fillRect/>
          </a:stretch>
        </p:blipFill>
        <p:spPr bwMode="auto">
          <a:xfrm>
            <a:off x="0" y="4383009"/>
            <a:ext cx="2476886" cy="2474991"/>
          </a:xfrm>
          <a:prstGeom prst="rect">
            <a:avLst/>
          </a:prstGeom>
          <a:noFill/>
          <a:ln w="9525">
            <a:noFill/>
            <a:miter lim="800000"/>
            <a:headEnd/>
            <a:tailEnd/>
          </a:ln>
          <a:effectLst/>
        </p:spPr>
      </p:pic>
      <p:pic>
        <p:nvPicPr>
          <p:cNvPr id="6" name="Picture 3"/>
          <p:cNvPicPr>
            <a:picLocks noChangeAspect="1" noChangeArrowheads="1"/>
          </p:cNvPicPr>
          <p:nvPr/>
        </p:nvPicPr>
        <p:blipFill>
          <a:blip r:embed="rId4" cstate="print"/>
          <a:srcRect/>
          <a:stretch>
            <a:fillRect/>
          </a:stretch>
        </p:blipFill>
        <p:spPr bwMode="auto">
          <a:xfrm>
            <a:off x="0" y="-441"/>
            <a:ext cx="2477614" cy="2475710"/>
          </a:xfrm>
          <a:prstGeom prst="rect">
            <a:avLst/>
          </a:prstGeom>
          <a:noFill/>
          <a:ln w="9525">
            <a:noFill/>
            <a:miter lim="800000"/>
            <a:headEnd/>
            <a:tailEnd/>
          </a:ln>
          <a:effectLst/>
        </p:spPr>
      </p:pic>
      <p:pic>
        <p:nvPicPr>
          <p:cNvPr id="7" name="Picture 2"/>
          <p:cNvPicPr>
            <a:picLocks noChangeAspect="1" noChangeArrowheads="1"/>
          </p:cNvPicPr>
          <p:nvPr/>
        </p:nvPicPr>
        <p:blipFill>
          <a:blip r:embed="rId5" cstate="print"/>
          <a:srcRect/>
          <a:stretch>
            <a:fillRect/>
          </a:stretch>
        </p:blipFill>
        <p:spPr bwMode="auto">
          <a:xfrm>
            <a:off x="6516216" y="4382290"/>
            <a:ext cx="2475710" cy="2475710"/>
          </a:xfrm>
          <a:prstGeom prst="rect">
            <a:avLst/>
          </a:prstGeom>
          <a:noFill/>
          <a:ln w="9525">
            <a:noFill/>
            <a:miter lim="800000"/>
            <a:headEnd/>
            <a:tailEnd/>
          </a:ln>
          <a:effectLst/>
        </p:spPr>
      </p:pic>
      <p:pic>
        <p:nvPicPr>
          <p:cNvPr id="8" name="Picture 1"/>
          <p:cNvPicPr>
            <a:picLocks noChangeAspect="1" noChangeArrowheads="1"/>
          </p:cNvPicPr>
          <p:nvPr/>
        </p:nvPicPr>
        <p:blipFill>
          <a:blip r:embed="rId6" cstate="print"/>
          <a:srcRect/>
          <a:stretch>
            <a:fillRect/>
          </a:stretch>
        </p:blipFill>
        <p:spPr bwMode="auto">
          <a:xfrm>
            <a:off x="3347864" y="4382289"/>
            <a:ext cx="2477620" cy="2475711"/>
          </a:xfrm>
          <a:prstGeom prst="rect">
            <a:avLst/>
          </a:prstGeom>
          <a:noFill/>
          <a:ln w="9525">
            <a:noFill/>
            <a:miter lim="800000"/>
            <a:headEnd/>
            <a:tailEnd/>
          </a:ln>
          <a:effectLst/>
        </p:spPr>
      </p:pic>
      <p:pic>
        <p:nvPicPr>
          <p:cNvPr id="9" name="Picture 2"/>
          <p:cNvPicPr>
            <a:picLocks noChangeAspect="1" noChangeArrowheads="1"/>
          </p:cNvPicPr>
          <p:nvPr/>
        </p:nvPicPr>
        <p:blipFill>
          <a:blip r:embed="rId7" cstate="print"/>
          <a:srcRect/>
          <a:stretch>
            <a:fillRect/>
          </a:stretch>
        </p:blipFill>
        <p:spPr bwMode="auto">
          <a:xfrm>
            <a:off x="3312811" y="0"/>
            <a:ext cx="2475710" cy="2473815"/>
          </a:xfrm>
          <a:prstGeom prst="rect">
            <a:avLst/>
          </a:prstGeom>
          <a:noFill/>
          <a:ln w="9525">
            <a:noFill/>
            <a:miter lim="800000"/>
            <a:headEnd/>
            <a:tailEnd/>
          </a:ln>
          <a:effectLst/>
        </p:spPr>
      </p:pic>
      <p:cxnSp>
        <p:nvCxnSpPr>
          <p:cNvPr id="16" name="Straight Connector 15"/>
          <p:cNvCxnSpPr/>
          <p:nvPr/>
        </p:nvCxnSpPr>
        <p:spPr>
          <a:xfrm>
            <a:off x="179512" y="2780928"/>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17" name="Straight Connector 16"/>
          <p:cNvCxnSpPr/>
          <p:nvPr/>
        </p:nvCxnSpPr>
        <p:spPr>
          <a:xfrm>
            <a:off x="1331640" y="4149080"/>
            <a:ext cx="6480720"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404664"/>
            <a:ext cx="7272808" cy="1143000"/>
          </a:xfrm>
        </p:spPr>
        <p:txBody>
          <a:bodyPr>
            <a:normAutofit fontScale="90000"/>
          </a:bodyPr>
          <a:lstStyle/>
          <a:p>
            <a:r>
              <a:rPr lang="en-GB" dirty="0" smtClean="0"/>
              <a:t>Phase 2: Selecting Core Research Members</a:t>
            </a:r>
            <a:endParaRPr lang="en-US" dirty="0"/>
          </a:p>
        </p:txBody>
      </p:sp>
      <p:sp>
        <p:nvSpPr>
          <p:cNvPr id="3" name="Content Placeholder 2"/>
          <p:cNvSpPr>
            <a:spLocks noGrp="1"/>
          </p:cNvSpPr>
          <p:nvPr>
            <p:ph idx="1"/>
          </p:nvPr>
        </p:nvSpPr>
        <p:spPr>
          <a:xfrm>
            <a:off x="-252536" y="1772816"/>
            <a:ext cx="4392488" cy="4896544"/>
          </a:xfrm>
        </p:spPr>
        <p:txBody>
          <a:bodyPr>
            <a:normAutofit/>
          </a:bodyPr>
          <a:lstStyle/>
          <a:p>
            <a:pPr algn="ctr">
              <a:buNone/>
            </a:pPr>
            <a:r>
              <a:rPr lang="en-GB" sz="2400" dirty="0" smtClean="0"/>
              <a:t>	I had six people in mind for the testing so I  sat with each of the six people while they did my questionnaire so that I could explain something if they needed it explained. As well as this I was able to discuss with them their cooking habits, which would give me </a:t>
            </a:r>
            <a:r>
              <a:rPr lang="en-GB" sz="2400" dirty="0" smtClean="0"/>
              <a:t> </a:t>
            </a:r>
            <a:r>
              <a:rPr lang="en-GB" sz="2400" dirty="0" smtClean="0"/>
              <a:t>better </a:t>
            </a:r>
            <a:r>
              <a:rPr lang="en-GB" sz="2400" dirty="0" smtClean="0"/>
              <a:t>understanding</a:t>
            </a:r>
            <a:r>
              <a:rPr lang="en-GB" sz="2400" dirty="0" smtClean="0"/>
              <a:t>. </a:t>
            </a:r>
            <a:r>
              <a:rPr lang="en-GB" sz="2400" dirty="0" smtClean="0"/>
              <a:t>This allowed me to assess if they were appropriate for my testing.</a:t>
            </a:r>
            <a:endParaRPr lang="en-GB" sz="2400" dirty="0"/>
          </a:p>
          <a:p>
            <a:pPr algn="ctr">
              <a:buNone/>
            </a:pPr>
            <a:endParaRPr lang="en-GB" sz="2000" dirty="0" smtClean="0"/>
          </a:p>
        </p:txBody>
      </p:sp>
      <p:sp>
        <p:nvSpPr>
          <p:cNvPr id="6" name="Content Placeholder 2"/>
          <p:cNvSpPr txBox="1">
            <a:spLocks/>
          </p:cNvSpPr>
          <p:nvPr/>
        </p:nvSpPr>
        <p:spPr>
          <a:xfrm>
            <a:off x="4716016" y="2132856"/>
            <a:ext cx="3888432" cy="4320480"/>
          </a:xfrm>
          <a:prstGeom prst="rect">
            <a:avLst/>
          </a:prstGeom>
        </p:spPr>
        <p:txBody>
          <a:bodyPr vert="horz" lIns="91440" tIns="45720" rIns="91440" bIns="45720" rtlCol="0">
            <a:noAutofit/>
          </a:bodyPr>
          <a:lstStyle/>
          <a:p>
            <a:pPr marL="342900" lvl="0" indent="-342900" algn="ctr">
              <a:spcBef>
                <a:spcPct val="20000"/>
              </a:spcBef>
            </a:pPr>
            <a:r>
              <a:rPr lang="en-GB" sz="2400" dirty="0" smtClean="0"/>
              <a:t>	It was important to chose six people for core testing of my product. These people needed to be different enough to produce different results in my questionnaire as well as provide different insight when using my product.</a:t>
            </a: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39939" name="Picture 3"/>
          <p:cNvPicPr>
            <a:picLocks noChangeAspect="1" noChangeArrowheads="1"/>
          </p:cNvPicPr>
          <p:nvPr/>
        </p:nvPicPr>
        <p:blipFill>
          <a:blip r:embed="rId2" cstate="print"/>
          <a:srcRect/>
          <a:stretch>
            <a:fillRect/>
          </a:stretch>
        </p:blipFill>
        <p:spPr bwMode="auto">
          <a:xfrm>
            <a:off x="107504" y="6602558"/>
            <a:ext cx="8928992" cy="255442"/>
          </a:xfrm>
          <a:prstGeom prst="rect">
            <a:avLst/>
          </a:prstGeom>
          <a:noFill/>
          <a:ln w="9525">
            <a:noFill/>
            <a:miter lim="800000"/>
            <a:headEnd/>
            <a:tailEnd/>
          </a:ln>
          <a:effectLst/>
        </p:spPr>
      </p:pic>
      <p:pic>
        <p:nvPicPr>
          <p:cNvPr id="9" name="Picture 3"/>
          <p:cNvPicPr>
            <a:picLocks noChangeAspect="1" noChangeArrowheads="1"/>
          </p:cNvPicPr>
          <p:nvPr/>
        </p:nvPicPr>
        <p:blipFill>
          <a:blip r:embed="rId3" cstate="print"/>
          <a:srcRect/>
          <a:stretch>
            <a:fillRect/>
          </a:stretch>
        </p:blipFill>
        <p:spPr bwMode="auto">
          <a:xfrm rot="5400000">
            <a:off x="5717603" y="3170955"/>
            <a:ext cx="6597352" cy="255442"/>
          </a:xfrm>
          <a:prstGeom prst="rect">
            <a:avLst/>
          </a:prstGeom>
          <a:noFill/>
          <a:ln w="9525">
            <a:noFill/>
            <a:miter lim="800000"/>
            <a:headEnd/>
            <a:tailEnd/>
          </a:ln>
          <a:effectLst/>
        </p:spPr>
      </p:pic>
      <p:pic>
        <p:nvPicPr>
          <p:cNvPr id="39940" name="Picture 4"/>
          <p:cNvPicPr>
            <a:picLocks noChangeAspect="1" noChangeArrowheads="1"/>
          </p:cNvPicPr>
          <p:nvPr/>
        </p:nvPicPr>
        <p:blipFill>
          <a:blip r:embed="rId4" cstate="print"/>
          <a:srcRect/>
          <a:stretch>
            <a:fillRect/>
          </a:stretch>
        </p:blipFill>
        <p:spPr bwMode="auto">
          <a:xfrm>
            <a:off x="4067944" y="5517232"/>
            <a:ext cx="1512168" cy="1039908"/>
          </a:xfrm>
          <a:prstGeom prst="rect">
            <a:avLst/>
          </a:prstGeom>
          <a:noFill/>
          <a:ln w="9525">
            <a:noFill/>
            <a:miter lim="800000"/>
            <a:headEnd/>
            <a:tailEnd/>
          </a:ln>
          <a:effectLst/>
        </p:spPr>
      </p:pic>
      <p:pic>
        <p:nvPicPr>
          <p:cNvPr id="13" name="Picture 2"/>
          <p:cNvPicPr>
            <a:picLocks noChangeAspect="1" noChangeArrowheads="1"/>
          </p:cNvPicPr>
          <p:nvPr/>
        </p:nvPicPr>
        <p:blipFill>
          <a:blip r:embed="rId5" cstate="print"/>
          <a:srcRect/>
          <a:stretch>
            <a:fillRect/>
          </a:stretch>
        </p:blipFill>
        <p:spPr bwMode="auto">
          <a:xfrm>
            <a:off x="1619672" y="1075618"/>
            <a:ext cx="792088" cy="792088"/>
          </a:xfrm>
          <a:prstGeom prst="rect">
            <a:avLst/>
          </a:prstGeom>
          <a:noFill/>
          <a:ln w="9525">
            <a:noFill/>
            <a:miter lim="800000"/>
            <a:headEnd/>
            <a:tailEnd/>
          </a:ln>
          <a:effectLst/>
        </p:spPr>
      </p:pic>
      <p:pic>
        <p:nvPicPr>
          <p:cNvPr id="14" name="Picture 1"/>
          <p:cNvPicPr>
            <a:picLocks noChangeAspect="1" noChangeArrowheads="1"/>
          </p:cNvPicPr>
          <p:nvPr/>
        </p:nvPicPr>
        <p:blipFill>
          <a:blip r:embed="rId6" cstate="print"/>
          <a:srcRect/>
          <a:stretch>
            <a:fillRect/>
          </a:stretch>
        </p:blipFill>
        <p:spPr bwMode="auto">
          <a:xfrm>
            <a:off x="2411760" y="1075618"/>
            <a:ext cx="821190" cy="820562"/>
          </a:xfrm>
          <a:prstGeom prst="rect">
            <a:avLst/>
          </a:prstGeom>
          <a:noFill/>
          <a:ln w="9525">
            <a:noFill/>
            <a:miter lim="800000"/>
            <a:headEnd/>
            <a:tailEnd/>
          </a:ln>
          <a:effectLst/>
        </p:spPr>
      </p:pic>
      <p:pic>
        <p:nvPicPr>
          <p:cNvPr id="15" name="Picture 3"/>
          <p:cNvPicPr>
            <a:picLocks noChangeAspect="1" noChangeArrowheads="1"/>
          </p:cNvPicPr>
          <p:nvPr/>
        </p:nvPicPr>
        <p:blipFill>
          <a:blip r:embed="rId7" cstate="print"/>
          <a:srcRect/>
          <a:stretch>
            <a:fillRect/>
          </a:stretch>
        </p:blipFill>
        <p:spPr bwMode="auto">
          <a:xfrm>
            <a:off x="827584" y="1075618"/>
            <a:ext cx="821431" cy="820800"/>
          </a:xfrm>
          <a:prstGeom prst="rect">
            <a:avLst/>
          </a:prstGeom>
          <a:noFill/>
          <a:ln w="9525">
            <a:noFill/>
            <a:miter lim="800000"/>
            <a:headEnd/>
            <a:tailEnd/>
          </a:ln>
          <a:effectLst/>
        </p:spPr>
      </p:pic>
      <p:pic>
        <p:nvPicPr>
          <p:cNvPr id="16" name="Picture 2"/>
          <p:cNvPicPr>
            <a:picLocks noChangeAspect="1" noChangeArrowheads="1"/>
          </p:cNvPicPr>
          <p:nvPr/>
        </p:nvPicPr>
        <p:blipFill>
          <a:blip r:embed="rId8" cstate="print"/>
          <a:srcRect/>
          <a:stretch>
            <a:fillRect/>
          </a:stretch>
        </p:blipFill>
        <p:spPr bwMode="auto">
          <a:xfrm>
            <a:off x="7452320" y="1052736"/>
            <a:ext cx="820800" cy="820800"/>
          </a:xfrm>
          <a:prstGeom prst="rect">
            <a:avLst/>
          </a:prstGeom>
          <a:noFill/>
          <a:ln w="9525">
            <a:noFill/>
            <a:miter lim="800000"/>
            <a:headEnd/>
            <a:tailEnd/>
          </a:ln>
          <a:effectLst/>
        </p:spPr>
      </p:pic>
      <p:pic>
        <p:nvPicPr>
          <p:cNvPr id="17" name="Picture 1"/>
          <p:cNvPicPr>
            <a:picLocks noChangeAspect="1" noChangeArrowheads="1"/>
          </p:cNvPicPr>
          <p:nvPr/>
        </p:nvPicPr>
        <p:blipFill>
          <a:blip r:embed="rId9" cstate="print"/>
          <a:srcRect/>
          <a:stretch>
            <a:fillRect/>
          </a:stretch>
        </p:blipFill>
        <p:spPr bwMode="auto">
          <a:xfrm>
            <a:off x="5868144" y="1052736"/>
            <a:ext cx="821433" cy="820800"/>
          </a:xfrm>
          <a:prstGeom prst="rect">
            <a:avLst/>
          </a:prstGeom>
          <a:noFill/>
          <a:ln w="9525">
            <a:noFill/>
            <a:miter lim="800000"/>
            <a:headEnd/>
            <a:tailEnd/>
          </a:ln>
          <a:effectLst/>
        </p:spPr>
      </p:pic>
      <p:pic>
        <p:nvPicPr>
          <p:cNvPr id="18" name="Picture 2"/>
          <p:cNvPicPr>
            <a:picLocks noChangeAspect="1" noChangeArrowheads="1"/>
          </p:cNvPicPr>
          <p:nvPr/>
        </p:nvPicPr>
        <p:blipFill>
          <a:blip r:embed="rId10" cstate="print"/>
          <a:srcRect/>
          <a:stretch>
            <a:fillRect/>
          </a:stretch>
        </p:blipFill>
        <p:spPr bwMode="auto">
          <a:xfrm>
            <a:off x="6660232" y="1052736"/>
            <a:ext cx="820800" cy="820172"/>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8229600" cy="1143000"/>
          </a:xfrm>
        </p:spPr>
        <p:txBody>
          <a:bodyPr/>
          <a:lstStyle/>
          <a:p>
            <a:r>
              <a:rPr lang="en-GB" dirty="0" smtClean="0"/>
              <a:t>Research Subject </a:t>
            </a:r>
            <a:r>
              <a:rPr lang="en-GB" dirty="0"/>
              <a:t>O</a:t>
            </a:r>
            <a:r>
              <a:rPr lang="en-GB" dirty="0" smtClean="0"/>
              <a:t>ne</a:t>
            </a:r>
            <a:endParaRPr lang="en-US" dirty="0"/>
          </a:p>
        </p:txBody>
      </p:sp>
      <p:sp>
        <p:nvSpPr>
          <p:cNvPr id="3" name="Content Placeholder 2"/>
          <p:cNvSpPr>
            <a:spLocks noGrp="1"/>
          </p:cNvSpPr>
          <p:nvPr>
            <p:ph idx="1"/>
          </p:nvPr>
        </p:nvSpPr>
        <p:spPr>
          <a:xfrm>
            <a:off x="2771800" y="1484784"/>
            <a:ext cx="5915000" cy="2448272"/>
          </a:xfrm>
        </p:spPr>
        <p:txBody>
          <a:bodyPr>
            <a:normAutofit fontScale="92500"/>
          </a:bodyPr>
          <a:lstStyle/>
          <a:p>
            <a:pPr>
              <a:buNone/>
            </a:pPr>
            <a:r>
              <a:rPr lang="en-GB" sz="1900" dirty="0" smtClean="0"/>
              <a:t>Project given name: Spartan</a:t>
            </a:r>
          </a:p>
          <a:p>
            <a:pPr>
              <a:buNone/>
            </a:pPr>
            <a:endParaRPr lang="en-GB" sz="1900" dirty="0" smtClean="0"/>
          </a:p>
          <a:p>
            <a:pPr>
              <a:buNone/>
            </a:pPr>
            <a:r>
              <a:rPr lang="en-US" sz="1900" dirty="0"/>
              <a:t>Age: </a:t>
            </a:r>
            <a:r>
              <a:rPr lang="en-US" sz="1900" dirty="0" smtClean="0"/>
              <a:t>53</a:t>
            </a:r>
          </a:p>
          <a:p>
            <a:pPr>
              <a:buNone/>
            </a:pPr>
            <a:endParaRPr lang="en-US" sz="1900" dirty="0" smtClean="0"/>
          </a:p>
          <a:p>
            <a:pPr>
              <a:buNone/>
            </a:pPr>
            <a:r>
              <a:rPr lang="en-US" sz="1900" dirty="0" smtClean="0"/>
              <a:t>Occupation: Unemployed (due to disabilities</a:t>
            </a:r>
            <a:r>
              <a:rPr lang="en-US" sz="1900" dirty="0" smtClean="0"/>
              <a:t>)</a:t>
            </a:r>
          </a:p>
          <a:p>
            <a:pPr>
              <a:buNone/>
            </a:pPr>
            <a:endParaRPr lang="en-GB" sz="1900" dirty="0" smtClean="0"/>
          </a:p>
          <a:p>
            <a:pPr>
              <a:buNone/>
            </a:pPr>
            <a:r>
              <a:rPr lang="en-US" sz="1900" dirty="0" smtClean="0"/>
              <a:t>Living situation: Lives alone but has a cat that she cares for.</a:t>
            </a:r>
          </a:p>
          <a:p>
            <a:pPr>
              <a:buNone/>
            </a:pPr>
            <a:endParaRPr lang="en-US" sz="2700" dirty="0" smtClean="0"/>
          </a:p>
          <a:p>
            <a:pPr>
              <a:buNone/>
            </a:pPr>
            <a:endParaRPr lang="en-US" dirty="0"/>
          </a:p>
        </p:txBody>
      </p:sp>
      <p:pic>
        <p:nvPicPr>
          <p:cNvPr id="38914" name="Picture 2"/>
          <p:cNvPicPr>
            <a:picLocks noChangeAspect="1" noChangeArrowheads="1"/>
          </p:cNvPicPr>
          <p:nvPr/>
        </p:nvPicPr>
        <p:blipFill>
          <a:blip r:embed="rId2" cstate="print"/>
          <a:srcRect/>
          <a:stretch>
            <a:fillRect/>
          </a:stretch>
        </p:blipFill>
        <p:spPr bwMode="auto">
          <a:xfrm>
            <a:off x="-180528" y="980728"/>
            <a:ext cx="3096344" cy="3096344"/>
          </a:xfrm>
          <a:prstGeom prst="rect">
            <a:avLst/>
          </a:prstGeom>
          <a:noFill/>
          <a:ln w="9525">
            <a:noFill/>
            <a:miter lim="800000"/>
            <a:headEnd/>
            <a:tailEnd/>
          </a:ln>
          <a:effectLst/>
        </p:spPr>
      </p:pic>
      <p:pic>
        <p:nvPicPr>
          <p:cNvPr id="38915" name="Picture 3"/>
          <p:cNvPicPr>
            <a:picLocks noChangeAspect="1" noChangeArrowheads="1"/>
          </p:cNvPicPr>
          <p:nvPr/>
        </p:nvPicPr>
        <p:blipFill>
          <a:blip r:embed="rId3" cstate="print"/>
          <a:srcRect/>
          <a:stretch>
            <a:fillRect/>
          </a:stretch>
        </p:blipFill>
        <p:spPr bwMode="auto">
          <a:xfrm>
            <a:off x="0" y="6494880"/>
            <a:ext cx="8964488" cy="363120"/>
          </a:xfrm>
          <a:prstGeom prst="rect">
            <a:avLst/>
          </a:prstGeom>
          <a:noFill/>
          <a:ln w="9525">
            <a:noFill/>
            <a:miter lim="800000"/>
            <a:headEnd/>
            <a:tailEnd/>
          </a:ln>
          <a:effectLst/>
        </p:spPr>
      </p:pic>
      <p:pic>
        <p:nvPicPr>
          <p:cNvPr id="7" name="Picture 3"/>
          <p:cNvPicPr>
            <a:picLocks noChangeAspect="1" noChangeArrowheads="1"/>
          </p:cNvPicPr>
          <p:nvPr/>
        </p:nvPicPr>
        <p:blipFill>
          <a:blip r:embed="rId3" cstate="print"/>
          <a:srcRect/>
          <a:stretch>
            <a:fillRect/>
          </a:stretch>
        </p:blipFill>
        <p:spPr bwMode="auto">
          <a:xfrm rot="5400000">
            <a:off x="5699768" y="3081112"/>
            <a:ext cx="6525344" cy="363120"/>
          </a:xfrm>
          <a:prstGeom prst="rect">
            <a:avLst/>
          </a:prstGeom>
          <a:noFill/>
          <a:ln w="9525">
            <a:noFill/>
            <a:miter lim="800000"/>
            <a:headEnd/>
            <a:tailEnd/>
          </a:ln>
          <a:effectLst/>
        </p:spPr>
      </p:pic>
      <p:sp>
        <p:nvSpPr>
          <p:cNvPr id="8" name="TextBox 7"/>
          <p:cNvSpPr txBox="1"/>
          <p:nvPr/>
        </p:nvSpPr>
        <p:spPr>
          <a:xfrm>
            <a:off x="539552" y="4149080"/>
            <a:ext cx="7848872" cy="2862322"/>
          </a:xfrm>
          <a:prstGeom prst="rect">
            <a:avLst/>
          </a:prstGeom>
          <a:noFill/>
        </p:spPr>
        <p:txBody>
          <a:bodyPr wrap="square" rtlCol="0">
            <a:spAutoFit/>
          </a:bodyPr>
          <a:lstStyle/>
          <a:p>
            <a:pPr>
              <a:buNone/>
            </a:pPr>
            <a:endParaRPr lang="en-US" dirty="0" smtClean="0"/>
          </a:p>
          <a:p>
            <a:pPr>
              <a:buNone/>
            </a:pPr>
            <a:r>
              <a:rPr lang="en-US" dirty="0" smtClean="0"/>
              <a:t>Disabilities: </a:t>
            </a:r>
            <a:r>
              <a:rPr lang="en-US" dirty="0" err="1" smtClean="0"/>
              <a:t>Osteo</a:t>
            </a:r>
            <a:r>
              <a:rPr lang="en-US" dirty="0" smtClean="0"/>
              <a:t> </a:t>
            </a:r>
            <a:r>
              <a:rPr lang="en-US" dirty="0" err="1" smtClean="0"/>
              <a:t>Athritis</a:t>
            </a:r>
            <a:r>
              <a:rPr lang="en-US" dirty="0" smtClean="0"/>
              <a:t>, </a:t>
            </a:r>
            <a:r>
              <a:rPr lang="en-US" dirty="0" err="1" smtClean="0"/>
              <a:t>Polymalga</a:t>
            </a:r>
            <a:r>
              <a:rPr lang="en-US" dirty="0" smtClean="0"/>
              <a:t> </a:t>
            </a:r>
            <a:r>
              <a:rPr lang="en-US" dirty="0" err="1" smtClean="0"/>
              <a:t>Rhyeumatica</a:t>
            </a:r>
            <a:r>
              <a:rPr lang="en-US" dirty="0" smtClean="0"/>
              <a:t>, </a:t>
            </a:r>
            <a:r>
              <a:rPr lang="en-US" dirty="0" err="1" smtClean="0"/>
              <a:t>Asthema</a:t>
            </a:r>
            <a:r>
              <a:rPr lang="en-US" dirty="0" smtClean="0"/>
              <a:t>, back issues, Giant cell </a:t>
            </a:r>
            <a:r>
              <a:rPr lang="en-US" dirty="0" err="1" smtClean="0"/>
              <a:t>arthrtes</a:t>
            </a:r>
            <a:r>
              <a:rPr lang="en-US" dirty="0" smtClean="0"/>
              <a:t>, carpal tunnel syndrome</a:t>
            </a:r>
            <a:r>
              <a:rPr lang="en-US" dirty="0" smtClean="0"/>
              <a:t>.</a:t>
            </a:r>
          </a:p>
          <a:p>
            <a:pPr>
              <a:buNone/>
            </a:pPr>
            <a:endParaRPr lang="en-GB" dirty="0" smtClean="0"/>
          </a:p>
          <a:p>
            <a:pPr>
              <a:buNone/>
            </a:pPr>
            <a:endParaRPr lang="en-GB" dirty="0" smtClean="0"/>
          </a:p>
          <a:p>
            <a:pPr>
              <a:buNone/>
            </a:pPr>
            <a:r>
              <a:rPr lang="en-GB" dirty="0" smtClean="0"/>
              <a:t>Cooking habits: </a:t>
            </a:r>
            <a:r>
              <a:rPr lang="en-GB" i="1" dirty="0" smtClean="0"/>
              <a:t>Spartan</a:t>
            </a:r>
            <a:r>
              <a:rPr lang="en-GB" dirty="0" smtClean="0"/>
              <a:t> enjoys cooking and wishes she could cook more, but 	because of her extensive disabilities she struggles to do so. She cannot 	stand for long nor hold small objects easily.</a:t>
            </a:r>
            <a:endParaRPr lang="en-US" dirty="0" smtClean="0"/>
          </a:p>
          <a:p>
            <a:pPr>
              <a:buNone/>
            </a:pPr>
            <a:r>
              <a:rPr lang="en-GB" dirty="0" smtClean="0"/>
              <a:t> </a:t>
            </a:r>
            <a:endParaRPr lang="en-US" dirty="0" smtClean="0"/>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8229600" cy="1143000"/>
          </a:xfrm>
        </p:spPr>
        <p:txBody>
          <a:bodyPr/>
          <a:lstStyle/>
          <a:p>
            <a:r>
              <a:rPr lang="en-GB" dirty="0" smtClean="0"/>
              <a:t>Research Subject Two</a:t>
            </a:r>
            <a:endParaRPr lang="en-US" dirty="0"/>
          </a:p>
        </p:txBody>
      </p:sp>
      <p:sp>
        <p:nvSpPr>
          <p:cNvPr id="3" name="Content Placeholder 2"/>
          <p:cNvSpPr>
            <a:spLocks noGrp="1"/>
          </p:cNvSpPr>
          <p:nvPr>
            <p:ph idx="1"/>
          </p:nvPr>
        </p:nvSpPr>
        <p:spPr>
          <a:xfrm>
            <a:off x="3059832" y="1484784"/>
            <a:ext cx="5626968" cy="2448272"/>
          </a:xfrm>
        </p:spPr>
        <p:txBody>
          <a:bodyPr>
            <a:normAutofit fontScale="70000" lnSpcReduction="20000"/>
          </a:bodyPr>
          <a:lstStyle/>
          <a:p>
            <a:pPr>
              <a:buNone/>
            </a:pPr>
            <a:r>
              <a:rPr lang="en-GB" sz="2500" dirty="0" smtClean="0"/>
              <a:t>Project given name: Monarch</a:t>
            </a:r>
          </a:p>
          <a:p>
            <a:pPr>
              <a:buNone/>
            </a:pPr>
            <a:endParaRPr lang="en-GB" sz="2500" dirty="0" smtClean="0"/>
          </a:p>
          <a:p>
            <a:pPr>
              <a:buNone/>
            </a:pPr>
            <a:r>
              <a:rPr lang="en-US" sz="2500" dirty="0"/>
              <a:t>Age: </a:t>
            </a:r>
            <a:r>
              <a:rPr lang="en-US" sz="2500" dirty="0" smtClean="0"/>
              <a:t>57</a:t>
            </a:r>
          </a:p>
          <a:p>
            <a:pPr>
              <a:buNone/>
            </a:pPr>
            <a:endParaRPr lang="en-US" sz="2500" dirty="0" smtClean="0"/>
          </a:p>
          <a:p>
            <a:pPr>
              <a:buNone/>
            </a:pPr>
            <a:r>
              <a:rPr lang="en-US" sz="2500" dirty="0" smtClean="0"/>
              <a:t>Occupation: Retired</a:t>
            </a:r>
          </a:p>
          <a:p>
            <a:pPr>
              <a:buNone/>
            </a:pPr>
            <a:endParaRPr lang="en-US" sz="2500" dirty="0" smtClean="0"/>
          </a:p>
          <a:p>
            <a:pPr>
              <a:buNone/>
            </a:pPr>
            <a:r>
              <a:rPr lang="en-US" sz="2500" dirty="0" smtClean="0"/>
              <a:t>Living situation: Three children, two living out of house (one returns from time to time outside of national holidays).</a:t>
            </a:r>
          </a:p>
          <a:p>
            <a:pPr>
              <a:buNone/>
            </a:pPr>
            <a:endParaRPr lang="en-US" sz="2500" dirty="0"/>
          </a:p>
        </p:txBody>
      </p:sp>
      <p:sp>
        <p:nvSpPr>
          <p:cNvPr id="8" name="TextBox 7"/>
          <p:cNvSpPr txBox="1"/>
          <p:nvPr/>
        </p:nvSpPr>
        <p:spPr>
          <a:xfrm>
            <a:off x="539552" y="4149080"/>
            <a:ext cx="7848872" cy="2031325"/>
          </a:xfrm>
          <a:prstGeom prst="rect">
            <a:avLst/>
          </a:prstGeom>
          <a:noFill/>
        </p:spPr>
        <p:txBody>
          <a:bodyPr wrap="square" rtlCol="0">
            <a:spAutoFit/>
          </a:bodyPr>
          <a:lstStyle/>
          <a:p>
            <a:r>
              <a:rPr lang="en-US" dirty="0" smtClean="0"/>
              <a:t>Disabilities</a:t>
            </a:r>
            <a:r>
              <a:rPr lang="en-US" dirty="0"/>
              <a:t>: </a:t>
            </a:r>
            <a:r>
              <a:rPr lang="en-US" dirty="0" smtClean="0"/>
              <a:t>Fibromyalgia and developing arthritis.</a:t>
            </a:r>
            <a:endParaRPr lang="en-US" dirty="0"/>
          </a:p>
          <a:p>
            <a:pPr>
              <a:buNone/>
            </a:pPr>
            <a:r>
              <a:rPr lang="en-GB" dirty="0" smtClean="0"/>
              <a:t> </a:t>
            </a:r>
            <a:endParaRPr lang="en-GB" dirty="0" smtClean="0"/>
          </a:p>
          <a:p>
            <a:pPr>
              <a:buNone/>
            </a:pPr>
            <a:endParaRPr lang="en-US" dirty="0" smtClean="0"/>
          </a:p>
          <a:p>
            <a:r>
              <a:rPr lang="en-GB" dirty="0" smtClean="0"/>
              <a:t>Cooking habits: Monarch cooks daily for herself as well often for her daughter. 		           However, since she does suffer from some problems from her 	   	           developing arthritis, she prefers to cook meals that cause her less 	           pain.</a:t>
            </a:r>
            <a:endParaRPr lang="en-US" dirty="0"/>
          </a:p>
        </p:txBody>
      </p:sp>
      <p:pic>
        <p:nvPicPr>
          <p:cNvPr id="9" name="Picture 1"/>
          <p:cNvPicPr>
            <a:picLocks noChangeAspect="1" noChangeArrowheads="1"/>
          </p:cNvPicPr>
          <p:nvPr/>
        </p:nvPicPr>
        <p:blipFill>
          <a:blip r:embed="rId2" cstate="print"/>
          <a:srcRect/>
          <a:stretch>
            <a:fillRect/>
          </a:stretch>
        </p:blipFill>
        <p:spPr bwMode="auto">
          <a:xfrm>
            <a:off x="-252536" y="908720"/>
            <a:ext cx="3211480" cy="3209018"/>
          </a:xfrm>
          <a:prstGeom prst="rect">
            <a:avLst/>
          </a:prstGeom>
          <a:noFill/>
          <a:ln w="9525">
            <a:noFill/>
            <a:miter lim="800000"/>
            <a:headEnd/>
            <a:tailEnd/>
          </a:ln>
          <a:effectLst/>
        </p:spPr>
      </p:pic>
      <p:pic>
        <p:nvPicPr>
          <p:cNvPr id="54274" name="Picture 2"/>
          <p:cNvPicPr>
            <a:picLocks noChangeAspect="1" noChangeArrowheads="1"/>
          </p:cNvPicPr>
          <p:nvPr/>
        </p:nvPicPr>
        <p:blipFill>
          <a:blip r:embed="rId3" cstate="print"/>
          <a:srcRect/>
          <a:stretch>
            <a:fillRect/>
          </a:stretch>
        </p:blipFill>
        <p:spPr bwMode="auto">
          <a:xfrm>
            <a:off x="0" y="6483110"/>
            <a:ext cx="8964488" cy="374890"/>
          </a:xfrm>
          <a:prstGeom prst="rect">
            <a:avLst/>
          </a:prstGeom>
          <a:noFill/>
          <a:ln w="9525">
            <a:noFill/>
            <a:miter lim="800000"/>
            <a:headEnd/>
            <a:tailEnd/>
          </a:ln>
          <a:effectLst/>
        </p:spPr>
      </p:pic>
      <p:pic>
        <p:nvPicPr>
          <p:cNvPr id="10" name="Picture 2"/>
          <p:cNvPicPr>
            <a:picLocks noChangeAspect="1" noChangeArrowheads="1"/>
          </p:cNvPicPr>
          <p:nvPr/>
        </p:nvPicPr>
        <p:blipFill>
          <a:blip r:embed="rId3" cstate="print"/>
          <a:srcRect/>
          <a:stretch>
            <a:fillRect/>
          </a:stretch>
        </p:blipFill>
        <p:spPr bwMode="auto">
          <a:xfrm rot="5400000">
            <a:off x="5693884" y="3075229"/>
            <a:ext cx="6525342" cy="374890"/>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332656"/>
            <a:ext cx="8229600" cy="1143000"/>
          </a:xfrm>
        </p:spPr>
        <p:txBody>
          <a:bodyPr/>
          <a:lstStyle/>
          <a:p>
            <a:r>
              <a:rPr lang="en-GB" dirty="0" smtClean="0"/>
              <a:t>Research Subject Three</a:t>
            </a:r>
            <a:endParaRPr lang="en-US" dirty="0"/>
          </a:p>
        </p:txBody>
      </p:sp>
      <p:sp>
        <p:nvSpPr>
          <p:cNvPr id="3" name="Content Placeholder 2"/>
          <p:cNvSpPr>
            <a:spLocks noGrp="1"/>
          </p:cNvSpPr>
          <p:nvPr>
            <p:ph idx="1"/>
          </p:nvPr>
        </p:nvSpPr>
        <p:spPr>
          <a:xfrm>
            <a:off x="3059832" y="1484784"/>
            <a:ext cx="5626968" cy="2448272"/>
          </a:xfrm>
        </p:spPr>
        <p:txBody>
          <a:bodyPr>
            <a:normAutofit/>
          </a:bodyPr>
          <a:lstStyle/>
          <a:p>
            <a:pPr>
              <a:buNone/>
            </a:pPr>
            <a:r>
              <a:rPr lang="en-GB" sz="1800" dirty="0" smtClean="0"/>
              <a:t>Project given name: Prometheus</a:t>
            </a:r>
          </a:p>
          <a:p>
            <a:pPr>
              <a:buNone/>
            </a:pPr>
            <a:endParaRPr lang="en-GB" sz="1800" dirty="0" smtClean="0"/>
          </a:p>
          <a:p>
            <a:pPr>
              <a:buNone/>
            </a:pPr>
            <a:r>
              <a:rPr lang="en-US" sz="1800" dirty="0" smtClean="0"/>
              <a:t>Age:26</a:t>
            </a:r>
          </a:p>
          <a:p>
            <a:pPr>
              <a:buNone/>
            </a:pPr>
            <a:endParaRPr lang="en-US" sz="1800" dirty="0" smtClean="0"/>
          </a:p>
          <a:p>
            <a:pPr>
              <a:buNone/>
            </a:pPr>
            <a:r>
              <a:rPr lang="en-US" sz="1800" dirty="0" smtClean="0"/>
              <a:t>Occupation: </a:t>
            </a:r>
            <a:r>
              <a:rPr lang="en-US" sz="1800" dirty="0" smtClean="0"/>
              <a:t>Photographer</a:t>
            </a:r>
          </a:p>
          <a:p>
            <a:pPr>
              <a:buNone/>
            </a:pPr>
            <a:endParaRPr lang="en-US" sz="1800" dirty="0" smtClean="0"/>
          </a:p>
          <a:p>
            <a:pPr>
              <a:buNone/>
            </a:pPr>
            <a:r>
              <a:rPr lang="en-US" sz="1800" dirty="0" smtClean="0"/>
              <a:t>Living situation: Living with parent.</a:t>
            </a:r>
          </a:p>
          <a:p>
            <a:pPr>
              <a:buNone/>
            </a:pPr>
            <a:endParaRPr lang="en-US" sz="2500" dirty="0"/>
          </a:p>
        </p:txBody>
      </p:sp>
      <p:sp>
        <p:nvSpPr>
          <p:cNvPr id="8" name="TextBox 7"/>
          <p:cNvSpPr txBox="1"/>
          <p:nvPr/>
        </p:nvSpPr>
        <p:spPr>
          <a:xfrm>
            <a:off x="539552" y="4221088"/>
            <a:ext cx="7848872" cy="1754326"/>
          </a:xfrm>
          <a:prstGeom prst="rect">
            <a:avLst/>
          </a:prstGeom>
          <a:noFill/>
        </p:spPr>
        <p:txBody>
          <a:bodyPr wrap="square" rtlCol="0">
            <a:spAutoFit/>
          </a:bodyPr>
          <a:lstStyle/>
          <a:p>
            <a:r>
              <a:rPr lang="en-US" dirty="0" smtClean="0"/>
              <a:t>Disabilities</a:t>
            </a:r>
            <a:r>
              <a:rPr lang="en-US" dirty="0"/>
              <a:t>: </a:t>
            </a:r>
            <a:r>
              <a:rPr lang="en-US" dirty="0" smtClean="0"/>
              <a:t>Se</a:t>
            </a:r>
            <a:r>
              <a:rPr lang="en-US" dirty="0" smtClean="0"/>
              <a:t>vere </a:t>
            </a:r>
            <a:r>
              <a:rPr lang="en-US" dirty="0" err="1" smtClean="0"/>
              <a:t>Excema</a:t>
            </a:r>
            <a:r>
              <a:rPr lang="en-US" dirty="0" smtClean="0"/>
              <a:t> </a:t>
            </a:r>
            <a:r>
              <a:rPr lang="en-US" dirty="0" smtClean="0"/>
              <a:t>and Asthma.</a:t>
            </a:r>
          </a:p>
          <a:p>
            <a:endParaRPr lang="en-GB" dirty="0" smtClean="0"/>
          </a:p>
          <a:p>
            <a:endParaRPr lang="en-GB" dirty="0"/>
          </a:p>
          <a:p>
            <a:r>
              <a:rPr lang="en-GB" dirty="0" smtClean="0"/>
              <a:t>Cooking Habits: Prometheus</a:t>
            </a:r>
            <a:r>
              <a:rPr lang="en-US" dirty="0" smtClean="0"/>
              <a:t> </a:t>
            </a:r>
            <a:r>
              <a:rPr lang="en-US" dirty="0" smtClean="0"/>
              <a:t>is not fond of </a:t>
            </a:r>
            <a:r>
              <a:rPr lang="en-US" dirty="0" smtClean="0"/>
              <a:t>cooking at all. She often cooks for 	herself by making quick food that can be made in the oven with little 	effort required. </a:t>
            </a:r>
            <a:endParaRPr lang="en-US" dirty="0" smtClean="0"/>
          </a:p>
        </p:txBody>
      </p:sp>
      <p:pic>
        <p:nvPicPr>
          <p:cNvPr id="54275" name="Picture 3"/>
          <p:cNvPicPr>
            <a:picLocks noChangeAspect="1" noChangeArrowheads="1"/>
          </p:cNvPicPr>
          <p:nvPr/>
        </p:nvPicPr>
        <p:blipFill>
          <a:blip r:embed="rId2" cstate="print"/>
          <a:srcRect/>
          <a:stretch>
            <a:fillRect/>
          </a:stretch>
        </p:blipFill>
        <p:spPr bwMode="auto">
          <a:xfrm>
            <a:off x="-180528" y="836712"/>
            <a:ext cx="3310780" cy="3308242"/>
          </a:xfrm>
          <a:prstGeom prst="rect">
            <a:avLst/>
          </a:prstGeom>
          <a:noFill/>
          <a:ln w="9525">
            <a:noFill/>
            <a:miter lim="800000"/>
            <a:headEnd/>
            <a:tailEnd/>
          </a:ln>
          <a:effectLst/>
        </p:spPr>
      </p:pic>
      <p:pic>
        <p:nvPicPr>
          <p:cNvPr id="54276" name="Picture 4"/>
          <p:cNvPicPr>
            <a:picLocks noChangeAspect="1" noChangeArrowheads="1"/>
          </p:cNvPicPr>
          <p:nvPr/>
        </p:nvPicPr>
        <p:blipFill>
          <a:blip r:embed="rId3" cstate="print"/>
          <a:srcRect/>
          <a:stretch>
            <a:fillRect/>
          </a:stretch>
        </p:blipFill>
        <p:spPr bwMode="auto">
          <a:xfrm flipV="1">
            <a:off x="0" y="6500918"/>
            <a:ext cx="8964488" cy="357082"/>
          </a:xfrm>
          <a:prstGeom prst="rect">
            <a:avLst/>
          </a:prstGeom>
          <a:noFill/>
          <a:ln w="9525">
            <a:noFill/>
            <a:miter lim="800000"/>
            <a:headEnd/>
            <a:tailEnd/>
          </a:ln>
          <a:effectLst/>
        </p:spPr>
      </p:pic>
      <p:pic>
        <p:nvPicPr>
          <p:cNvPr id="13" name="Picture 4"/>
          <p:cNvPicPr>
            <a:picLocks noChangeAspect="1" noChangeArrowheads="1"/>
          </p:cNvPicPr>
          <p:nvPr/>
        </p:nvPicPr>
        <p:blipFill>
          <a:blip r:embed="rId3" cstate="print"/>
          <a:srcRect/>
          <a:stretch>
            <a:fillRect/>
          </a:stretch>
        </p:blipFill>
        <p:spPr bwMode="auto">
          <a:xfrm rot="5400000" flipV="1">
            <a:off x="5738791" y="3048127"/>
            <a:ext cx="6453336" cy="357082"/>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332656"/>
            <a:ext cx="8229600" cy="1143000"/>
          </a:xfrm>
        </p:spPr>
        <p:txBody>
          <a:bodyPr/>
          <a:lstStyle/>
          <a:p>
            <a:r>
              <a:rPr lang="en-GB" dirty="0" smtClean="0"/>
              <a:t>Research Subject Four</a:t>
            </a:r>
            <a:endParaRPr lang="en-US" dirty="0"/>
          </a:p>
        </p:txBody>
      </p:sp>
      <p:sp>
        <p:nvSpPr>
          <p:cNvPr id="3" name="Content Placeholder 2"/>
          <p:cNvSpPr>
            <a:spLocks noGrp="1"/>
          </p:cNvSpPr>
          <p:nvPr>
            <p:ph idx="1"/>
          </p:nvPr>
        </p:nvSpPr>
        <p:spPr>
          <a:xfrm>
            <a:off x="3059832" y="1484784"/>
            <a:ext cx="5626968" cy="2664296"/>
          </a:xfrm>
        </p:spPr>
        <p:txBody>
          <a:bodyPr>
            <a:normAutofit fontScale="92500" lnSpcReduction="10000"/>
          </a:bodyPr>
          <a:lstStyle/>
          <a:p>
            <a:pPr>
              <a:buNone/>
            </a:pPr>
            <a:r>
              <a:rPr lang="en-GB" sz="1900" dirty="0" smtClean="0"/>
              <a:t>Project given name: Olympus	</a:t>
            </a:r>
          </a:p>
          <a:p>
            <a:pPr>
              <a:buNone/>
            </a:pPr>
            <a:endParaRPr lang="en-GB" sz="1900" dirty="0" smtClean="0"/>
          </a:p>
          <a:p>
            <a:pPr>
              <a:buNone/>
            </a:pPr>
            <a:r>
              <a:rPr lang="en-US" sz="1900" dirty="0" smtClean="0"/>
              <a:t>Age: 61</a:t>
            </a:r>
          </a:p>
          <a:p>
            <a:pPr>
              <a:buNone/>
            </a:pPr>
            <a:endParaRPr lang="en-US" sz="1900" dirty="0" smtClean="0"/>
          </a:p>
          <a:p>
            <a:pPr>
              <a:buNone/>
            </a:pPr>
            <a:r>
              <a:rPr lang="en-US" sz="1900" dirty="0" smtClean="0"/>
              <a:t>Occupation: One-to-one school support 	         worker</a:t>
            </a:r>
            <a:r>
              <a:rPr lang="en-US" sz="1900" dirty="0" smtClean="0"/>
              <a:t>.</a:t>
            </a:r>
          </a:p>
          <a:p>
            <a:pPr>
              <a:buNone/>
            </a:pPr>
            <a:endParaRPr lang="en-GB" sz="1900" dirty="0" smtClean="0"/>
          </a:p>
          <a:p>
            <a:pPr>
              <a:buNone/>
            </a:pPr>
            <a:r>
              <a:rPr lang="en-US" sz="1900" dirty="0" smtClean="0"/>
              <a:t>Living situation: Lives with husband but often takes care of grandson and her daughter’s dog.</a:t>
            </a:r>
          </a:p>
          <a:p>
            <a:pPr>
              <a:buNone/>
            </a:pPr>
            <a:endParaRPr lang="en-US" sz="2500" dirty="0"/>
          </a:p>
        </p:txBody>
      </p:sp>
      <p:sp>
        <p:nvSpPr>
          <p:cNvPr id="8" name="TextBox 7"/>
          <p:cNvSpPr txBox="1"/>
          <p:nvPr/>
        </p:nvSpPr>
        <p:spPr>
          <a:xfrm>
            <a:off x="539552" y="4293096"/>
            <a:ext cx="7848872" cy="1754326"/>
          </a:xfrm>
          <a:prstGeom prst="rect">
            <a:avLst/>
          </a:prstGeom>
          <a:noFill/>
        </p:spPr>
        <p:txBody>
          <a:bodyPr wrap="square" rtlCol="0">
            <a:spAutoFit/>
          </a:bodyPr>
          <a:lstStyle/>
          <a:p>
            <a:r>
              <a:rPr lang="en-US" dirty="0" smtClean="0"/>
              <a:t>Disabilities</a:t>
            </a:r>
            <a:r>
              <a:rPr lang="en-US" dirty="0"/>
              <a:t>: </a:t>
            </a:r>
            <a:r>
              <a:rPr lang="en-US" dirty="0" smtClean="0"/>
              <a:t>Memory issues caused by a stroke</a:t>
            </a:r>
            <a:r>
              <a:rPr lang="en-US" dirty="0" smtClean="0"/>
              <a:t>.</a:t>
            </a:r>
          </a:p>
          <a:p>
            <a:endParaRPr lang="en-GB" dirty="0" smtClean="0"/>
          </a:p>
          <a:p>
            <a:endParaRPr lang="en-GB" dirty="0" smtClean="0"/>
          </a:p>
          <a:p>
            <a:r>
              <a:rPr lang="en-GB" dirty="0" smtClean="0"/>
              <a:t>Cooking Habits: </a:t>
            </a:r>
            <a:r>
              <a:rPr lang="en-GB" i="1" dirty="0" smtClean="0"/>
              <a:t>Olympus</a:t>
            </a:r>
            <a:r>
              <a:rPr lang="en-GB" dirty="0" smtClean="0"/>
              <a:t> has a very active family life and not only does she cook 	for her husband, she also has to cook for her daughter and grandson 	very frequently. </a:t>
            </a:r>
            <a:endParaRPr lang="en-US" dirty="0" smtClean="0"/>
          </a:p>
        </p:txBody>
      </p:sp>
      <p:pic>
        <p:nvPicPr>
          <p:cNvPr id="56322" name="Picture 2"/>
          <p:cNvPicPr>
            <a:picLocks noChangeAspect="1" noChangeArrowheads="1"/>
          </p:cNvPicPr>
          <p:nvPr/>
        </p:nvPicPr>
        <p:blipFill>
          <a:blip r:embed="rId2" cstate="print"/>
          <a:srcRect/>
          <a:stretch>
            <a:fillRect/>
          </a:stretch>
        </p:blipFill>
        <p:spPr bwMode="auto">
          <a:xfrm>
            <a:off x="-108520" y="764704"/>
            <a:ext cx="3310782" cy="3310782"/>
          </a:xfrm>
          <a:prstGeom prst="rect">
            <a:avLst/>
          </a:prstGeom>
          <a:noFill/>
          <a:ln w="9525">
            <a:noFill/>
            <a:miter lim="800000"/>
            <a:headEnd/>
            <a:tailEnd/>
          </a:ln>
          <a:effectLst/>
        </p:spPr>
      </p:pic>
      <p:pic>
        <p:nvPicPr>
          <p:cNvPr id="56323" name="Picture 3"/>
          <p:cNvPicPr>
            <a:picLocks noChangeAspect="1" noChangeArrowheads="1"/>
          </p:cNvPicPr>
          <p:nvPr/>
        </p:nvPicPr>
        <p:blipFill>
          <a:blip r:embed="rId3" cstate="print"/>
          <a:srcRect/>
          <a:stretch>
            <a:fillRect/>
          </a:stretch>
        </p:blipFill>
        <p:spPr bwMode="auto">
          <a:xfrm>
            <a:off x="0" y="6509496"/>
            <a:ext cx="8964488" cy="348504"/>
          </a:xfrm>
          <a:prstGeom prst="rect">
            <a:avLst/>
          </a:prstGeom>
          <a:noFill/>
          <a:ln w="9525">
            <a:noFill/>
            <a:miter lim="800000"/>
            <a:headEnd/>
            <a:tailEnd/>
          </a:ln>
          <a:effectLst/>
        </p:spPr>
      </p:pic>
      <p:pic>
        <p:nvPicPr>
          <p:cNvPr id="11" name="Picture 3"/>
          <p:cNvPicPr>
            <a:picLocks noChangeAspect="1" noChangeArrowheads="1"/>
          </p:cNvPicPr>
          <p:nvPr/>
        </p:nvPicPr>
        <p:blipFill>
          <a:blip r:embed="rId3" cstate="print"/>
          <a:srcRect/>
          <a:stretch>
            <a:fillRect/>
          </a:stretch>
        </p:blipFill>
        <p:spPr bwMode="auto">
          <a:xfrm rot="5400000">
            <a:off x="5707076" y="3088420"/>
            <a:ext cx="6525344" cy="348504"/>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332656"/>
            <a:ext cx="8229600" cy="1143000"/>
          </a:xfrm>
        </p:spPr>
        <p:txBody>
          <a:bodyPr/>
          <a:lstStyle/>
          <a:p>
            <a:r>
              <a:rPr lang="en-GB" dirty="0" smtClean="0"/>
              <a:t>Research Subject Five</a:t>
            </a:r>
            <a:endParaRPr lang="en-US" dirty="0"/>
          </a:p>
        </p:txBody>
      </p:sp>
      <p:sp>
        <p:nvSpPr>
          <p:cNvPr id="3" name="Content Placeholder 2"/>
          <p:cNvSpPr>
            <a:spLocks noGrp="1"/>
          </p:cNvSpPr>
          <p:nvPr>
            <p:ph idx="1"/>
          </p:nvPr>
        </p:nvSpPr>
        <p:spPr>
          <a:xfrm>
            <a:off x="3059832" y="1484784"/>
            <a:ext cx="5626968" cy="2664296"/>
          </a:xfrm>
        </p:spPr>
        <p:txBody>
          <a:bodyPr>
            <a:normAutofit/>
          </a:bodyPr>
          <a:lstStyle/>
          <a:p>
            <a:pPr>
              <a:buNone/>
            </a:pPr>
            <a:r>
              <a:rPr lang="en-GB" sz="1800" dirty="0" smtClean="0"/>
              <a:t>Project given name: Bismarck	</a:t>
            </a:r>
          </a:p>
          <a:p>
            <a:pPr>
              <a:buNone/>
            </a:pPr>
            <a:endParaRPr lang="en-GB" sz="1800" dirty="0" smtClean="0"/>
          </a:p>
          <a:p>
            <a:pPr>
              <a:buNone/>
            </a:pPr>
            <a:r>
              <a:rPr lang="en-US" sz="1800" dirty="0" smtClean="0"/>
              <a:t>Age: 21</a:t>
            </a:r>
          </a:p>
          <a:p>
            <a:pPr>
              <a:buNone/>
            </a:pPr>
            <a:endParaRPr lang="en-US" sz="1800" dirty="0" smtClean="0"/>
          </a:p>
          <a:p>
            <a:pPr>
              <a:buNone/>
            </a:pPr>
            <a:r>
              <a:rPr lang="en-US" sz="1800" dirty="0" smtClean="0"/>
              <a:t>Occupation: </a:t>
            </a:r>
            <a:r>
              <a:rPr lang="en-US" sz="1800" dirty="0" smtClean="0"/>
              <a:t>Student</a:t>
            </a:r>
          </a:p>
          <a:p>
            <a:pPr>
              <a:buNone/>
            </a:pPr>
            <a:endParaRPr lang="en-GB" sz="1800" dirty="0" smtClean="0"/>
          </a:p>
          <a:p>
            <a:pPr>
              <a:buNone/>
            </a:pPr>
            <a:r>
              <a:rPr lang="en-US" sz="1800" dirty="0" smtClean="0"/>
              <a:t>Living situation: Lives with one house mate, has lived with more in the past.</a:t>
            </a:r>
          </a:p>
          <a:p>
            <a:pPr>
              <a:buNone/>
            </a:pPr>
            <a:endParaRPr lang="en-US" sz="2500" dirty="0"/>
          </a:p>
        </p:txBody>
      </p:sp>
      <p:sp>
        <p:nvSpPr>
          <p:cNvPr id="8" name="TextBox 7"/>
          <p:cNvSpPr txBox="1"/>
          <p:nvPr/>
        </p:nvSpPr>
        <p:spPr>
          <a:xfrm>
            <a:off x="539552" y="4437112"/>
            <a:ext cx="7848872" cy="1754326"/>
          </a:xfrm>
          <a:prstGeom prst="rect">
            <a:avLst/>
          </a:prstGeom>
          <a:noFill/>
        </p:spPr>
        <p:txBody>
          <a:bodyPr wrap="square" rtlCol="0">
            <a:spAutoFit/>
          </a:bodyPr>
          <a:lstStyle/>
          <a:p>
            <a:r>
              <a:rPr lang="en-US" dirty="0" smtClean="0"/>
              <a:t>Disabilities</a:t>
            </a:r>
            <a:r>
              <a:rPr lang="en-US" dirty="0"/>
              <a:t>: </a:t>
            </a:r>
            <a:r>
              <a:rPr lang="en-US" dirty="0" smtClean="0"/>
              <a:t>Chronic Fatigue Syndrome, knee pains and </a:t>
            </a:r>
            <a:r>
              <a:rPr lang="en-US" dirty="0" smtClean="0"/>
              <a:t>Dyslexia</a:t>
            </a:r>
          </a:p>
          <a:p>
            <a:endParaRPr lang="en-GB" dirty="0" smtClean="0"/>
          </a:p>
          <a:p>
            <a:endParaRPr lang="en-GB" dirty="0" smtClean="0"/>
          </a:p>
          <a:p>
            <a:r>
              <a:rPr lang="en-GB" dirty="0" smtClean="0"/>
              <a:t>Cooking Habits: </a:t>
            </a:r>
            <a:r>
              <a:rPr lang="en-GB" i="1" dirty="0" smtClean="0"/>
              <a:t>Bismarck</a:t>
            </a:r>
            <a:r>
              <a:rPr lang="en-GB" dirty="0" smtClean="0"/>
              <a:t> almost always cooks for himself. </a:t>
            </a:r>
            <a:r>
              <a:rPr lang="en-GB" dirty="0" smtClean="0"/>
              <a:t>He enjoys it as well as 	tries to push himself with what he does cook. However, he is a bit 	calamitous at times.</a:t>
            </a:r>
            <a:endParaRPr lang="en-US" dirty="0" smtClean="0"/>
          </a:p>
        </p:txBody>
      </p:sp>
      <p:pic>
        <p:nvPicPr>
          <p:cNvPr id="9" name="Picture 1"/>
          <p:cNvPicPr>
            <a:picLocks noChangeAspect="1" noChangeArrowheads="1"/>
          </p:cNvPicPr>
          <p:nvPr/>
        </p:nvPicPr>
        <p:blipFill>
          <a:blip r:embed="rId2" cstate="print"/>
          <a:srcRect/>
          <a:stretch>
            <a:fillRect/>
          </a:stretch>
        </p:blipFill>
        <p:spPr bwMode="auto">
          <a:xfrm>
            <a:off x="-108520" y="908720"/>
            <a:ext cx="3215440" cy="3212976"/>
          </a:xfrm>
          <a:prstGeom prst="rect">
            <a:avLst/>
          </a:prstGeom>
          <a:noFill/>
          <a:ln w="9525">
            <a:noFill/>
            <a:miter lim="800000"/>
            <a:headEnd/>
            <a:tailEnd/>
          </a:ln>
          <a:effectLst/>
        </p:spPr>
      </p:pic>
      <p:pic>
        <p:nvPicPr>
          <p:cNvPr id="55298" name="Picture 2"/>
          <p:cNvPicPr>
            <a:picLocks noChangeAspect="1" noChangeArrowheads="1"/>
          </p:cNvPicPr>
          <p:nvPr/>
        </p:nvPicPr>
        <p:blipFill>
          <a:blip r:embed="rId3" cstate="print"/>
          <a:srcRect/>
          <a:stretch>
            <a:fillRect/>
          </a:stretch>
        </p:blipFill>
        <p:spPr bwMode="auto">
          <a:xfrm>
            <a:off x="0" y="6497404"/>
            <a:ext cx="8964488" cy="360596"/>
          </a:xfrm>
          <a:prstGeom prst="rect">
            <a:avLst/>
          </a:prstGeom>
          <a:noFill/>
          <a:ln w="9525">
            <a:noFill/>
            <a:miter lim="800000"/>
            <a:headEnd/>
            <a:tailEnd/>
          </a:ln>
          <a:effectLst/>
        </p:spPr>
      </p:pic>
      <p:pic>
        <p:nvPicPr>
          <p:cNvPr id="10" name="Picture 2"/>
          <p:cNvPicPr>
            <a:picLocks noChangeAspect="1" noChangeArrowheads="1"/>
          </p:cNvPicPr>
          <p:nvPr/>
        </p:nvPicPr>
        <p:blipFill>
          <a:blip r:embed="rId3" cstate="print"/>
          <a:srcRect/>
          <a:stretch>
            <a:fillRect/>
          </a:stretch>
        </p:blipFill>
        <p:spPr bwMode="auto">
          <a:xfrm rot="5400000">
            <a:off x="5735153" y="3048251"/>
            <a:ext cx="6457098" cy="360596"/>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332656"/>
            <a:ext cx="8229600" cy="1143000"/>
          </a:xfrm>
        </p:spPr>
        <p:txBody>
          <a:bodyPr/>
          <a:lstStyle/>
          <a:p>
            <a:r>
              <a:rPr lang="en-GB" dirty="0" smtClean="0"/>
              <a:t>Research Subject Six</a:t>
            </a:r>
            <a:endParaRPr lang="en-US" dirty="0"/>
          </a:p>
        </p:txBody>
      </p:sp>
      <p:sp>
        <p:nvSpPr>
          <p:cNvPr id="3" name="Content Placeholder 2"/>
          <p:cNvSpPr>
            <a:spLocks noGrp="1"/>
          </p:cNvSpPr>
          <p:nvPr>
            <p:ph idx="1"/>
          </p:nvPr>
        </p:nvSpPr>
        <p:spPr>
          <a:xfrm>
            <a:off x="3059832" y="1484784"/>
            <a:ext cx="5626968" cy="2664296"/>
          </a:xfrm>
        </p:spPr>
        <p:txBody>
          <a:bodyPr>
            <a:normAutofit fontScale="92500" lnSpcReduction="10000"/>
          </a:bodyPr>
          <a:lstStyle/>
          <a:p>
            <a:pPr>
              <a:buNone/>
            </a:pPr>
            <a:r>
              <a:rPr lang="en-GB" sz="1900" dirty="0" smtClean="0"/>
              <a:t>Project given name: Odin	</a:t>
            </a:r>
          </a:p>
          <a:p>
            <a:pPr>
              <a:buNone/>
            </a:pPr>
            <a:endParaRPr lang="en-GB" sz="1900" dirty="0" smtClean="0"/>
          </a:p>
          <a:p>
            <a:pPr>
              <a:buNone/>
            </a:pPr>
            <a:r>
              <a:rPr lang="en-US" sz="1900" dirty="0" smtClean="0"/>
              <a:t>Age: 23</a:t>
            </a:r>
          </a:p>
          <a:p>
            <a:pPr>
              <a:buNone/>
            </a:pPr>
            <a:endParaRPr lang="en-US" sz="1900" dirty="0" smtClean="0"/>
          </a:p>
          <a:p>
            <a:pPr>
              <a:buNone/>
            </a:pPr>
            <a:r>
              <a:rPr lang="en-US" sz="1900" dirty="0" smtClean="0"/>
              <a:t>Occupation: </a:t>
            </a:r>
            <a:r>
              <a:rPr lang="en-US" sz="1900" dirty="0" smtClean="0"/>
              <a:t>Student</a:t>
            </a:r>
          </a:p>
          <a:p>
            <a:pPr>
              <a:buNone/>
            </a:pPr>
            <a:endParaRPr lang="en-GB" sz="1900" dirty="0" smtClean="0"/>
          </a:p>
          <a:p>
            <a:pPr>
              <a:buNone/>
            </a:pPr>
            <a:r>
              <a:rPr lang="en-US" sz="1900" dirty="0" smtClean="0"/>
              <a:t>Living situation: Lives with one house mate, has lived with more in the past and hasn’t had good cooking conditions.</a:t>
            </a:r>
          </a:p>
          <a:p>
            <a:pPr>
              <a:buNone/>
            </a:pPr>
            <a:endParaRPr lang="en-US" sz="2500" dirty="0"/>
          </a:p>
        </p:txBody>
      </p:sp>
      <p:sp>
        <p:nvSpPr>
          <p:cNvPr id="8" name="TextBox 7"/>
          <p:cNvSpPr txBox="1"/>
          <p:nvPr/>
        </p:nvSpPr>
        <p:spPr>
          <a:xfrm>
            <a:off x="539552" y="4221088"/>
            <a:ext cx="7848872" cy="1754326"/>
          </a:xfrm>
          <a:prstGeom prst="rect">
            <a:avLst/>
          </a:prstGeom>
          <a:noFill/>
        </p:spPr>
        <p:txBody>
          <a:bodyPr wrap="square" rtlCol="0">
            <a:spAutoFit/>
          </a:bodyPr>
          <a:lstStyle/>
          <a:p>
            <a:r>
              <a:rPr lang="en-US" dirty="0" smtClean="0"/>
              <a:t>Disabilities</a:t>
            </a:r>
            <a:r>
              <a:rPr lang="en-US" dirty="0"/>
              <a:t>: </a:t>
            </a:r>
            <a:r>
              <a:rPr lang="en-US" dirty="0" smtClean="0"/>
              <a:t>non-specific SPLD</a:t>
            </a:r>
          </a:p>
          <a:p>
            <a:endParaRPr lang="en-GB" dirty="0" smtClean="0"/>
          </a:p>
          <a:p>
            <a:endParaRPr lang="en-GB" dirty="0" smtClean="0"/>
          </a:p>
          <a:p>
            <a:r>
              <a:rPr lang="en-GB" dirty="0" smtClean="0"/>
              <a:t>Cooking Habits: </a:t>
            </a:r>
            <a:r>
              <a:rPr lang="en-GB" i="1" dirty="0" smtClean="0"/>
              <a:t>Odin</a:t>
            </a:r>
            <a:r>
              <a:rPr lang="en-GB" dirty="0" smtClean="0"/>
              <a:t> often cooks too. </a:t>
            </a:r>
            <a:r>
              <a:rPr lang="en-GB" dirty="0" smtClean="0"/>
              <a:t>He enjoys cooking too and puts a lot of 	effort into what he makes. He does not cook for anyone else and 	sometimes resorts to convenience food. </a:t>
            </a:r>
            <a:endParaRPr lang="en-US" dirty="0" smtClean="0"/>
          </a:p>
        </p:txBody>
      </p:sp>
      <p:pic>
        <p:nvPicPr>
          <p:cNvPr id="57346" name="Picture 2"/>
          <p:cNvPicPr>
            <a:picLocks noChangeAspect="1" noChangeArrowheads="1"/>
          </p:cNvPicPr>
          <p:nvPr/>
        </p:nvPicPr>
        <p:blipFill>
          <a:blip r:embed="rId2" cstate="print"/>
          <a:srcRect/>
          <a:stretch>
            <a:fillRect/>
          </a:stretch>
        </p:blipFill>
        <p:spPr bwMode="auto">
          <a:xfrm>
            <a:off x="-108520" y="908719"/>
            <a:ext cx="3240360" cy="3237875"/>
          </a:xfrm>
          <a:prstGeom prst="rect">
            <a:avLst/>
          </a:prstGeom>
          <a:noFill/>
          <a:ln w="9525">
            <a:noFill/>
            <a:miter lim="800000"/>
            <a:headEnd/>
            <a:tailEnd/>
          </a:ln>
          <a:effectLst/>
        </p:spPr>
      </p:pic>
      <p:pic>
        <p:nvPicPr>
          <p:cNvPr id="57347" name="Picture 3"/>
          <p:cNvPicPr>
            <a:picLocks noChangeAspect="1" noChangeArrowheads="1"/>
          </p:cNvPicPr>
          <p:nvPr/>
        </p:nvPicPr>
        <p:blipFill>
          <a:blip r:embed="rId3" cstate="print"/>
          <a:srcRect/>
          <a:stretch>
            <a:fillRect/>
          </a:stretch>
        </p:blipFill>
        <p:spPr bwMode="auto">
          <a:xfrm>
            <a:off x="0" y="6503924"/>
            <a:ext cx="8964488" cy="354076"/>
          </a:xfrm>
          <a:prstGeom prst="rect">
            <a:avLst/>
          </a:prstGeom>
          <a:noFill/>
          <a:ln w="9525">
            <a:noFill/>
            <a:miter lim="800000"/>
            <a:headEnd/>
            <a:tailEnd/>
          </a:ln>
          <a:effectLst/>
        </p:spPr>
      </p:pic>
      <p:pic>
        <p:nvPicPr>
          <p:cNvPr id="11" name="Picture 3"/>
          <p:cNvPicPr>
            <a:picLocks noChangeAspect="1" noChangeArrowheads="1"/>
          </p:cNvPicPr>
          <p:nvPr/>
        </p:nvPicPr>
        <p:blipFill>
          <a:blip r:embed="rId3" cstate="print"/>
          <a:srcRect/>
          <a:stretch>
            <a:fillRect/>
          </a:stretch>
        </p:blipFill>
        <p:spPr bwMode="auto">
          <a:xfrm rot="5400000">
            <a:off x="5671618" y="3118306"/>
            <a:ext cx="6590688" cy="354076"/>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Phase 3: Empathy Testing</a:t>
            </a:r>
            <a:endParaRPr lang="en-US" dirty="0"/>
          </a:p>
        </p:txBody>
      </p:sp>
      <p:sp>
        <p:nvSpPr>
          <p:cNvPr id="3" name="Content Placeholder 2"/>
          <p:cNvSpPr>
            <a:spLocks noGrp="1"/>
          </p:cNvSpPr>
          <p:nvPr>
            <p:ph idx="1"/>
          </p:nvPr>
        </p:nvSpPr>
        <p:spPr>
          <a:xfrm>
            <a:off x="0" y="1196752"/>
            <a:ext cx="9144000" cy="5661248"/>
          </a:xfrm>
        </p:spPr>
        <p:txBody>
          <a:bodyPr>
            <a:normAutofit/>
          </a:bodyPr>
          <a:lstStyle/>
          <a:p>
            <a:pPr>
              <a:buNone/>
            </a:pPr>
            <a:r>
              <a:rPr lang="en-GB" dirty="0" smtClean="0"/>
              <a:t>	</a:t>
            </a:r>
            <a:r>
              <a:rPr lang="en-GB" sz="2000" dirty="0" smtClean="0"/>
              <a:t>I was given a </a:t>
            </a:r>
            <a:r>
              <a:rPr lang="en-GB" sz="2000" dirty="0" smtClean="0"/>
              <a:t>product a product, by </a:t>
            </a:r>
            <a:r>
              <a:rPr lang="en-GB" sz="2000" i="1" dirty="0" smtClean="0"/>
              <a:t>Spartan,</a:t>
            </a:r>
            <a:r>
              <a:rPr lang="en-GB" sz="2000" dirty="0" smtClean="0"/>
              <a:t> </a:t>
            </a:r>
            <a:r>
              <a:rPr lang="en-GB" sz="2000" dirty="0" smtClean="0"/>
              <a:t>that was supposed to help people who struggle gripping and holding </a:t>
            </a:r>
            <a:r>
              <a:rPr lang="en-GB" sz="2000" dirty="0" smtClean="0"/>
              <a:t>fruit/vegetables</a:t>
            </a:r>
            <a:r>
              <a:rPr lang="en-GB" sz="2000" i="1" dirty="0" smtClean="0"/>
              <a:t>.</a:t>
            </a:r>
            <a:r>
              <a:rPr lang="en-GB" sz="2000" dirty="0" smtClean="0"/>
              <a:t> </a:t>
            </a:r>
            <a:r>
              <a:rPr lang="en-GB" sz="2000" dirty="0" smtClean="0"/>
              <a:t>I decided to perform empathy testing to see how bad the product was. It was important to me to understand why the product was so hated by her. She only used it once and didn’t finish peeling a whole potato before giving up on using it. Most people are willing to give a product a second chance unless it is particularly bad, so I needed to experience for myself why this particular product was so awful to use.</a:t>
            </a:r>
          </a:p>
          <a:p>
            <a:pPr>
              <a:buNone/>
            </a:pPr>
            <a:endParaRPr lang="en-GB" sz="2000" dirty="0" smtClean="0"/>
          </a:p>
          <a:p>
            <a:pPr>
              <a:buNone/>
            </a:pPr>
            <a:r>
              <a:rPr lang="en-GB" sz="2000" dirty="0"/>
              <a:t>	</a:t>
            </a:r>
            <a:endParaRPr lang="en-US" sz="2000" dirty="0"/>
          </a:p>
        </p:txBody>
      </p:sp>
      <p:sp>
        <p:nvSpPr>
          <p:cNvPr id="7" name="TextBox 6"/>
          <p:cNvSpPr txBox="1"/>
          <p:nvPr/>
        </p:nvSpPr>
        <p:spPr>
          <a:xfrm>
            <a:off x="323528" y="3861048"/>
            <a:ext cx="8568952" cy="2554545"/>
          </a:xfrm>
          <a:prstGeom prst="rect">
            <a:avLst/>
          </a:prstGeom>
          <a:noFill/>
        </p:spPr>
        <p:txBody>
          <a:bodyPr wrap="square" rtlCol="0">
            <a:spAutoFit/>
          </a:bodyPr>
          <a:lstStyle/>
          <a:p>
            <a:r>
              <a:rPr lang="en-GB" sz="2000" dirty="0" smtClean="0"/>
              <a:t>In this situation the appropriate method of empathy testing was to simulate as best as I could the limitations that </a:t>
            </a:r>
            <a:r>
              <a:rPr lang="en-GB" sz="2000" i="1" dirty="0" smtClean="0"/>
              <a:t>Spartan </a:t>
            </a:r>
            <a:r>
              <a:rPr lang="en-GB" sz="2000" dirty="0" smtClean="0"/>
              <a:t>had to deal with on a daily basis. Her arthritis was the most important thing to simulate since she had bought the product because she found gripping a vegetable while trying to peel it almost impossible and extremely painful. However, this was not the only issue she has to deal with. She also suffers with severe back pains and cannot stand at a kitchen counter, therefore I needed to use the peeling board as she did, on my lap.</a:t>
            </a:r>
            <a:endParaRPr lang="en-US" sz="2000" dirty="0"/>
          </a:p>
        </p:txBody>
      </p:sp>
      <p:cxnSp>
        <p:nvCxnSpPr>
          <p:cNvPr id="11" name="Straight Connector 10"/>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12" name="Straight Connector 11"/>
          <p:cNvCxnSpPr/>
          <p:nvPr/>
        </p:nvCxnSpPr>
        <p:spPr>
          <a:xfrm>
            <a:off x="1331640" y="1052736"/>
            <a:ext cx="6480720" cy="0"/>
          </a:xfrm>
          <a:prstGeom prst="line">
            <a:avLst/>
          </a:prstGeom>
        </p:spPr>
        <p:style>
          <a:lnRef idx="2">
            <a:schemeClr val="dk1"/>
          </a:lnRef>
          <a:fillRef idx="0">
            <a:schemeClr val="dk1"/>
          </a:fillRef>
          <a:effectRef idx="1">
            <a:schemeClr val="dk1"/>
          </a:effectRef>
          <a:fontRef idx="minor">
            <a:schemeClr val="tx1"/>
          </a:fontRef>
        </p:style>
      </p:cxnSp>
      <p:cxnSp>
        <p:nvCxnSpPr>
          <p:cNvPr id="13" name="Straight Connector 12"/>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14" name="Straight Connector 13"/>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8805664" cy="4797152"/>
          </a:xfrm>
        </p:spPr>
        <p:txBody>
          <a:bodyPr>
            <a:normAutofit/>
          </a:bodyPr>
          <a:lstStyle/>
          <a:p>
            <a:pPr>
              <a:buNone/>
            </a:pPr>
            <a:r>
              <a:rPr lang="en-GB" sz="1800" dirty="0" smtClean="0"/>
              <a:t>	</a:t>
            </a:r>
            <a:endParaRPr lang="en-GB" sz="1800" dirty="0" smtClean="0"/>
          </a:p>
          <a:p>
            <a:pPr>
              <a:buNone/>
            </a:pPr>
            <a:r>
              <a:rPr lang="en-GB" sz="1800" dirty="0" smtClean="0"/>
              <a:t>	</a:t>
            </a:r>
            <a:r>
              <a:rPr lang="en-GB" sz="1800" dirty="0" smtClean="0"/>
              <a:t>I </a:t>
            </a:r>
            <a:r>
              <a:rPr lang="en-GB" sz="1800" dirty="0" smtClean="0"/>
              <a:t>taped my finger joints to simulate lack of movement, but what I had not expected to happen was to experience lack of grip and pain when moving my fingers, just from having my fingers taped up. I hadn’t even started to use the peeling board before I had a new found sympathy of what </a:t>
            </a:r>
            <a:r>
              <a:rPr lang="en-GB" sz="1800" i="1" dirty="0" smtClean="0"/>
              <a:t>Spartan</a:t>
            </a:r>
            <a:r>
              <a:rPr lang="en-GB" sz="1800" dirty="0" smtClean="0"/>
              <a:t> had to deal with daily. These extra limitations made it much closer to what </a:t>
            </a:r>
            <a:r>
              <a:rPr lang="en-GB" sz="1800" i="1" dirty="0" smtClean="0"/>
              <a:t>Spartan</a:t>
            </a:r>
            <a:r>
              <a:rPr lang="en-GB" sz="1800" dirty="0" smtClean="0"/>
              <a:t> said that she experienced herself. By having my finger joints taped up I was able to experience using the product as </a:t>
            </a:r>
            <a:r>
              <a:rPr lang="en-GB" sz="1800" i="1" dirty="0" smtClean="0"/>
              <a:t>Spartan</a:t>
            </a:r>
            <a:r>
              <a:rPr lang="en-GB" sz="1800" dirty="0" smtClean="0"/>
              <a:t> would have.</a:t>
            </a:r>
          </a:p>
          <a:p>
            <a:pPr>
              <a:buNone/>
            </a:pPr>
            <a:r>
              <a:rPr lang="en-GB" sz="1800" dirty="0" smtClean="0"/>
              <a:t>	</a:t>
            </a:r>
          </a:p>
          <a:p>
            <a:pPr>
              <a:buNone/>
            </a:pPr>
            <a:endParaRPr lang="en-GB" dirty="0" smtClean="0"/>
          </a:p>
          <a:p>
            <a:pPr>
              <a:buNone/>
            </a:pPr>
            <a:r>
              <a:rPr lang="en-GB" dirty="0" smtClean="0"/>
              <a:t>	</a:t>
            </a:r>
            <a:endParaRPr lang="en-US" dirty="0" smtClean="0"/>
          </a:p>
          <a:p>
            <a:endParaRPr lang="en-US" dirty="0"/>
          </a:p>
        </p:txBody>
      </p:sp>
      <p:pic>
        <p:nvPicPr>
          <p:cNvPr id="4099" name="Picture 3"/>
          <p:cNvPicPr>
            <a:picLocks noChangeAspect="1" noChangeArrowheads="1"/>
          </p:cNvPicPr>
          <p:nvPr/>
        </p:nvPicPr>
        <p:blipFill>
          <a:blip r:embed="rId2" cstate="print"/>
          <a:srcRect/>
          <a:stretch>
            <a:fillRect/>
          </a:stretch>
        </p:blipFill>
        <p:spPr bwMode="auto">
          <a:xfrm flipH="1">
            <a:off x="3779912" y="3573016"/>
            <a:ext cx="4996412" cy="2823539"/>
          </a:xfrm>
          <a:prstGeom prst="rect">
            <a:avLst/>
          </a:prstGeom>
          <a:noFill/>
          <a:ln w="9525">
            <a:noFill/>
            <a:miter lim="800000"/>
            <a:headEnd/>
            <a:tailEnd/>
          </a:ln>
          <a:effectLst/>
        </p:spPr>
      </p:pic>
      <p:sp>
        <p:nvSpPr>
          <p:cNvPr id="6" name="TextBox 5"/>
          <p:cNvSpPr txBox="1"/>
          <p:nvPr/>
        </p:nvSpPr>
        <p:spPr>
          <a:xfrm>
            <a:off x="323528" y="2333685"/>
            <a:ext cx="3168352" cy="4524315"/>
          </a:xfrm>
          <a:prstGeom prst="rect">
            <a:avLst/>
          </a:prstGeom>
          <a:noFill/>
        </p:spPr>
        <p:txBody>
          <a:bodyPr wrap="square" rtlCol="0">
            <a:spAutoFit/>
          </a:bodyPr>
          <a:lstStyle/>
          <a:p>
            <a:r>
              <a:rPr lang="en-GB" dirty="0" smtClean="0"/>
              <a:t>The image to the right </a:t>
            </a:r>
            <a:r>
              <a:rPr lang="en-GB" dirty="0" smtClean="0"/>
              <a:t>shows </a:t>
            </a:r>
            <a:r>
              <a:rPr lang="en-GB" dirty="0" smtClean="0"/>
              <a:t>the areas of my hands that had difficulties while using the peeling board. The empathy method of taping my </a:t>
            </a:r>
            <a:r>
              <a:rPr lang="en-GB" dirty="0" smtClean="0"/>
              <a:t>fingers </a:t>
            </a:r>
            <a:r>
              <a:rPr lang="en-GB" dirty="0" smtClean="0"/>
              <a:t>worked exactly how I had hoped and my fingers struggled to closer around the vegetable as well as making it hard to grip to peeler. However, what I had not expected was to experience issues with my wrists. Because it was so hard to hold the peeler I started to develop a pain in my wrist too.</a:t>
            </a:r>
          </a:p>
          <a:p>
            <a:endParaRPr lang="en-US" dirty="0"/>
          </a:p>
        </p:txBody>
      </p:sp>
      <p:cxnSp>
        <p:nvCxnSpPr>
          <p:cNvPr id="8" name="Straight Connector 7"/>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9" name="Straight Connector 8"/>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332656"/>
            <a:ext cx="9144000" cy="4525963"/>
          </a:xfrm>
        </p:spPr>
        <p:txBody>
          <a:bodyPr/>
          <a:lstStyle/>
          <a:p>
            <a:pPr>
              <a:buNone/>
            </a:pPr>
            <a:r>
              <a:rPr lang="en-GB" dirty="0" smtClean="0"/>
              <a:t>	</a:t>
            </a:r>
            <a:r>
              <a:rPr lang="en-GB" sz="2400" dirty="0" smtClean="0"/>
              <a:t>The given product is shown </a:t>
            </a:r>
            <a:r>
              <a:rPr lang="en-GB" sz="2400" dirty="0" smtClean="0"/>
              <a:t>below. It </a:t>
            </a:r>
            <a:r>
              <a:rPr lang="en-GB" sz="2400" dirty="0" smtClean="0"/>
              <a:t>is specifically designed to help people who struggle holding fruit and vegetables peel them.</a:t>
            </a:r>
            <a:endParaRPr lang="en-US" dirty="0"/>
          </a:p>
        </p:txBody>
      </p:sp>
      <p:pic>
        <p:nvPicPr>
          <p:cNvPr id="5122" name="Picture 2" descr="C:\Users\Fred1840\Documents\data for sSean\pictures\DSC_0504.JPG"/>
          <p:cNvPicPr>
            <a:picLocks noChangeAspect="1" noChangeArrowheads="1"/>
          </p:cNvPicPr>
          <p:nvPr/>
        </p:nvPicPr>
        <p:blipFill>
          <a:blip r:embed="rId2" cstate="print"/>
          <a:srcRect/>
          <a:stretch>
            <a:fillRect/>
          </a:stretch>
        </p:blipFill>
        <p:spPr bwMode="auto">
          <a:xfrm>
            <a:off x="467544" y="1772816"/>
            <a:ext cx="8113382" cy="4577336"/>
          </a:xfrm>
          <a:prstGeom prst="rect">
            <a:avLst/>
          </a:prstGeom>
          <a:noFill/>
        </p:spPr>
      </p:pic>
      <p:cxnSp>
        <p:nvCxnSpPr>
          <p:cNvPr id="6" name="Straight Connector 5"/>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7" name="Straight Connector 6"/>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C:\Users\Fred1840\Documents\data for sSean\pictures\DSC_0416.JPG"/>
          <p:cNvPicPr>
            <a:picLocks noChangeAspect="1" noChangeArrowheads="1"/>
          </p:cNvPicPr>
          <p:nvPr/>
        </p:nvPicPr>
        <p:blipFill>
          <a:blip r:embed="rId2" cstate="print"/>
          <a:srcRect/>
          <a:stretch>
            <a:fillRect/>
          </a:stretch>
        </p:blipFill>
        <p:spPr bwMode="auto">
          <a:xfrm>
            <a:off x="1619672" y="332656"/>
            <a:ext cx="5105401" cy="2880320"/>
          </a:xfrm>
          <a:prstGeom prst="rect">
            <a:avLst/>
          </a:prstGeom>
          <a:noFill/>
        </p:spPr>
      </p:pic>
      <p:pic>
        <p:nvPicPr>
          <p:cNvPr id="6149" name="Picture 5" descr="C:\Users\Fred1840\Documents\data for sSean\pictures\DSC_0415.JPG"/>
          <p:cNvPicPr>
            <a:picLocks noChangeAspect="1" noChangeArrowheads="1"/>
          </p:cNvPicPr>
          <p:nvPr/>
        </p:nvPicPr>
        <p:blipFill>
          <a:blip r:embed="rId3" cstate="print"/>
          <a:srcRect/>
          <a:stretch>
            <a:fillRect/>
          </a:stretch>
        </p:blipFill>
        <p:spPr bwMode="auto">
          <a:xfrm>
            <a:off x="1691680" y="3672408"/>
            <a:ext cx="4953544" cy="2794646"/>
          </a:xfrm>
          <a:prstGeom prst="rect">
            <a:avLst/>
          </a:prstGeom>
          <a:noFill/>
        </p:spPr>
      </p:pic>
      <p:cxnSp>
        <p:nvCxnSpPr>
          <p:cNvPr id="6" name="Straight Connector 5"/>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7" name="Straight Connector 6"/>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0528" y="188640"/>
            <a:ext cx="9144000" cy="2204864"/>
          </a:xfrm>
        </p:spPr>
        <p:txBody>
          <a:bodyPr>
            <a:normAutofit/>
          </a:bodyPr>
          <a:lstStyle/>
          <a:p>
            <a:pPr algn="ctr">
              <a:buNone/>
            </a:pPr>
            <a:r>
              <a:rPr lang="en-GB" sz="2400" dirty="0" smtClean="0"/>
              <a:t>	I asked </a:t>
            </a:r>
            <a:r>
              <a:rPr lang="en-GB" sz="2400" i="1" dirty="0" smtClean="0"/>
              <a:t>Spartan</a:t>
            </a:r>
            <a:r>
              <a:rPr lang="en-GB" sz="2400" dirty="0" smtClean="0"/>
              <a:t> what issues she had with the peeling board and listed them. When I came to use it I listed what I found was wrong with it. Below </a:t>
            </a:r>
            <a:r>
              <a:rPr lang="en-GB" sz="2400" dirty="0" smtClean="0"/>
              <a:t>are </a:t>
            </a:r>
            <a:r>
              <a:rPr lang="en-GB" sz="2400" dirty="0" smtClean="0"/>
              <a:t>the lists of issues we each had.</a:t>
            </a:r>
            <a:endParaRPr lang="en-US" sz="2400" dirty="0"/>
          </a:p>
        </p:txBody>
      </p:sp>
      <p:pic>
        <p:nvPicPr>
          <p:cNvPr id="2050" name="Picture 2" descr="C:\Users\Fred1840\Documents\data for sSean\pictures\list 2.jpg"/>
          <p:cNvPicPr>
            <a:picLocks noChangeAspect="1" noChangeArrowheads="1"/>
          </p:cNvPicPr>
          <p:nvPr/>
        </p:nvPicPr>
        <p:blipFill>
          <a:blip r:embed="rId2" cstate="print"/>
          <a:srcRect/>
          <a:stretch>
            <a:fillRect/>
          </a:stretch>
        </p:blipFill>
        <p:spPr bwMode="auto">
          <a:xfrm>
            <a:off x="251520" y="1489915"/>
            <a:ext cx="3971576" cy="5068970"/>
          </a:xfrm>
          <a:prstGeom prst="rect">
            <a:avLst/>
          </a:prstGeom>
          <a:noFill/>
        </p:spPr>
      </p:pic>
      <p:pic>
        <p:nvPicPr>
          <p:cNvPr id="2051" name="Picture 3" descr="C:\Users\Fred1840\Documents\data for sSean\pictures\List 1.jpg"/>
          <p:cNvPicPr>
            <a:picLocks noChangeAspect="1" noChangeArrowheads="1"/>
          </p:cNvPicPr>
          <p:nvPr/>
        </p:nvPicPr>
        <p:blipFill>
          <a:blip r:embed="rId3" cstate="print"/>
          <a:srcRect/>
          <a:stretch>
            <a:fillRect/>
          </a:stretch>
        </p:blipFill>
        <p:spPr bwMode="auto">
          <a:xfrm>
            <a:off x="4283968" y="1484784"/>
            <a:ext cx="4752528" cy="5091079"/>
          </a:xfrm>
          <a:prstGeom prst="rect">
            <a:avLst/>
          </a:prstGeom>
          <a:noFill/>
        </p:spPr>
      </p:pic>
      <p:cxnSp>
        <p:nvCxnSpPr>
          <p:cNvPr id="5" name="Straight Connector 4"/>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6" name="Straight Connector 5"/>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32656"/>
            <a:ext cx="8229600" cy="6120680"/>
          </a:xfrm>
        </p:spPr>
        <p:txBody>
          <a:bodyPr>
            <a:normAutofit fontScale="85000" lnSpcReduction="10000"/>
          </a:bodyPr>
          <a:lstStyle/>
          <a:p>
            <a:pPr algn="ctr">
              <a:buNone/>
            </a:pPr>
            <a:r>
              <a:rPr lang="en-GB" dirty="0" smtClean="0"/>
              <a:t>The two lists were made independently but still contained almost the exact same things as each other. All that was different between the two were the way in which the grievances were expressed. My own listed had an addition that </a:t>
            </a:r>
            <a:r>
              <a:rPr lang="en-GB" i="1" dirty="0" smtClean="0"/>
              <a:t>Spartan’s </a:t>
            </a:r>
            <a:r>
              <a:rPr lang="en-GB" dirty="0" smtClean="0"/>
              <a:t>didn’t but since she didn’t get as far as to use the board for chopping it is most likely that she didn’t come across this as an issue.</a:t>
            </a:r>
          </a:p>
          <a:p>
            <a:pPr algn="ctr">
              <a:buNone/>
            </a:pPr>
            <a:endParaRPr lang="en-GB" dirty="0" smtClean="0"/>
          </a:p>
          <a:p>
            <a:pPr algn="ctr">
              <a:buNone/>
            </a:pPr>
            <a:r>
              <a:rPr lang="en-GB" dirty="0" smtClean="0"/>
              <a:t>The most important issue, which both of us named first, was that the spikes kept falling/being pulled out. This was actually very worrying because </a:t>
            </a:r>
            <a:r>
              <a:rPr lang="en-GB" i="1" dirty="0" smtClean="0"/>
              <a:t>Spartan</a:t>
            </a:r>
            <a:r>
              <a:rPr lang="en-GB" dirty="0" smtClean="0"/>
              <a:t> addressed this as her main issue and the product is almost impossible to use because of this. The vegetables continue to pull the </a:t>
            </a:r>
            <a:r>
              <a:rPr lang="en-GB" dirty="0" smtClean="0"/>
              <a:t>spikes </a:t>
            </a:r>
            <a:r>
              <a:rPr lang="en-GB" dirty="0" smtClean="0"/>
              <a:t>out of the board and then they are too small for people like </a:t>
            </a:r>
            <a:r>
              <a:rPr lang="en-GB" i="1" dirty="0" smtClean="0"/>
              <a:t>Spartan</a:t>
            </a:r>
            <a:r>
              <a:rPr lang="en-GB" dirty="0" smtClean="0"/>
              <a:t> to pull out.</a:t>
            </a:r>
            <a:endParaRPr lang="en-US" dirty="0"/>
          </a:p>
        </p:txBody>
      </p:sp>
      <p:cxnSp>
        <p:nvCxnSpPr>
          <p:cNvPr id="4" name="Straight Connector 3"/>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5" name="Straight Connector 4"/>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red1840\Documents\data for sSean\drawing 2.png"/>
          <p:cNvPicPr>
            <a:picLocks noChangeAspect="1" noChangeArrowheads="1"/>
          </p:cNvPicPr>
          <p:nvPr/>
        </p:nvPicPr>
        <p:blipFill>
          <a:blip r:embed="rId2" cstate="print"/>
          <a:srcRect/>
          <a:stretch>
            <a:fillRect/>
          </a:stretch>
        </p:blipFill>
        <p:spPr bwMode="auto">
          <a:xfrm>
            <a:off x="-1" y="0"/>
            <a:ext cx="9144001" cy="6858000"/>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t>Prototype 1</a:t>
            </a:r>
            <a:endParaRPr lang="en-US" dirty="0"/>
          </a:p>
        </p:txBody>
      </p:sp>
      <p:sp>
        <p:nvSpPr>
          <p:cNvPr id="3" name="Content Placeholder 2"/>
          <p:cNvSpPr>
            <a:spLocks noGrp="1"/>
          </p:cNvSpPr>
          <p:nvPr>
            <p:ph idx="1"/>
          </p:nvPr>
        </p:nvSpPr>
        <p:spPr/>
        <p:txBody>
          <a:bodyPr/>
          <a:lstStyle/>
          <a:p>
            <a:endParaRPr lang="en-US"/>
          </a:p>
        </p:txBody>
      </p:sp>
      <p:pic>
        <p:nvPicPr>
          <p:cNvPr id="5" name="Picture 2" descr="C:\Users\Fred1840\Pictures\uni work pictures\IMG_3994.JPG"/>
          <p:cNvPicPr>
            <a:picLocks noChangeAspect="1" noChangeArrowheads="1"/>
          </p:cNvPicPr>
          <p:nvPr/>
        </p:nvPicPr>
        <p:blipFill>
          <a:blip r:embed="rId2" cstate="print"/>
          <a:srcRect/>
          <a:stretch>
            <a:fillRect/>
          </a:stretch>
        </p:blipFill>
        <p:spPr bwMode="auto">
          <a:xfrm>
            <a:off x="251520" y="980728"/>
            <a:ext cx="8599881" cy="5733256"/>
          </a:xfrm>
          <a:prstGeom prst="rect">
            <a:avLst/>
          </a:prstGeom>
          <a:noFill/>
        </p:spPr>
      </p:pic>
      <p:pic>
        <p:nvPicPr>
          <p:cNvPr id="6" name="Picture 2" descr="C:\Users\Fred1840\Pictures\uni work pictures\IMG_3995.JPG"/>
          <p:cNvPicPr>
            <a:picLocks noChangeAspect="1" noChangeArrowheads="1"/>
          </p:cNvPicPr>
          <p:nvPr/>
        </p:nvPicPr>
        <p:blipFill>
          <a:blip r:embed="rId3" cstate="print"/>
          <a:srcRect/>
          <a:stretch>
            <a:fillRect/>
          </a:stretch>
        </p:blipFill>
        <p:spPr bwMode="auto">
          <a:xfrm>
            <a:off x="251520" y="980728"/>
            <a:ext cx="8532948" cy="5688632"/>
          </a:xfrm>
          <a:prstGeom prst="rect">
            <a:avLst/>
          </a:prstGeom>
          <a:noFill/>
        </p:spPr>
      </p:pic>
      <p:cxnSp>
        <p:nvCxnSpPr>
          <p:cNvPr id="7" name="Straight Connector 6"/>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9" name="Straight Connector 8"/>
          <p:cNvCxnSpPr/>
          <p:nvPr/>
        </p:nvCxnSpPr>
        <p:spPr>
          <a:xfrm>
            <a:off x="1331640" y="908720"/>
            <a:ext cx="6480720"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t>Prototype 2</a:t>
            </a:r>
            <a:endParaRPr lang="en-US" dirty="0"/>
          </a:p>
        </p:txBody>
      </p:sp>
      <p:sp>
        <p:nvSpPr>
          <p:cNvPr id="3" name="Content Placeholder 2"/>
          <p:cNvSpPr>
            <a:spLocks noGrp="1"/>
          </p:cNvSpPr>
          <p:nvPr>
            <p:ph idx="1"/>
          </p:nvPr>
        </p:nvSpPr>
        <p:spPr/>
        <p:txBody>
          <a:bodyPr/>
          <a:lstStyle/>
          <a:p>
            <a:endParaRPr lang="en-US"/>
          </a:p>
        </p:txBody>
      </p:sp>
      <p:pic>
        <p:nvPicPr>
          <p:cNvPr id="6" name="Picture 2" descr="C:\Users\Fred1840\Pictures\uni work pictures\IMG_3995.JPG"/>
          <p:cNvPicPr>
            <a:picLocks noChangeAspect="1" noChangeArrowheads="1"/>
          </p:cNvPicPr>
          <p:nvPr/>
        </p:nvPicPr>
        <p:blipFill>
          <a:blip r:embed="rId2" cstate="print"/>
          <a:srcRect/>
          <a:stretch>
            <a:fillRect/>
          </a:stretch>
        </p:blipFill>
        <p:spPr bwMode="auto">
          <a:xfrm>
            <a:off x="251520" y="980728"/>
            <a:ext cx="8532948" cy="5688632"/>
          </a:xfrm>
          <a:prstGeom prst="rect">
            <a:avLst/>
          </a:prstGeom>
          <a:noFill/>
        </p:spPr>
      </p:pic>
      <p:cxnSp>
        <p:nvCxnSpPr>
          <p:cNvPr id="9" name="Straight Connector 8"/>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10" name="Straight Connector 9"/>
          <p:cNvCxnSpPr/>
          <p:nvPr/>
        </p:nvCxnSpPr>
        <p:spPr>
          <a:xfrm>
            <a:off x="1331640" y="908720"/>
            <a:ext cx="6480720"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t>Prototype 3</a:t>
            </a:r>
            <a:endParaRPr lang="en-US" dirty="0"/>
          </a:p>
        </p:txBody>
      </p:sp>
      <p:sp>
        <p:nvSpPr>
          <p:cNvPr id="3" name="Content Placeholder 2"/>
          <p:cNvSpPr>
            <a:spLocks noGrp="1"/>
          </p:cNvSpPr>
          <p:nvPr>
            <p:ph idx="1"/>
          </p:nvPr>
        </p:nvSpPr>
        <p:spPr/>
        <p:txBody>
          <a:bodyPr/>
          <a:lstStyle/>
          <a:p>
            <a:endParaRPr lang="en-US"/>
          </a:p>
        </p:txBody>
      </p:sp>
      <p:pic>
        <p:nvPicPr>
          <p:cNvPr id="4" name="Picture 4" descr="C:\Users\Fred1840\Pictures\uni work pictures\IMG_3997.JPG"/>
          <p:cNvPicPr>
            <a:picLocks noChangeAspect="1" noChangeArrowheads="1"/>
          </p:cNvPicPr>
          <p:nvPr/>
        </p:nvPicPr>
        <p:blipFill>
          <a:blip r:embed="rId2" cstate="print"/>
          <a:srcRect/>
          <a:stretch>
            <a:fillRect/>
          </a:stretch>
        </p:blipFill>
        <p:spPr bwMode="auto">
          <a:xfrm>
            <a:off x="251520" y="980727"/>
            <a:ext cx="8496944" cy="5664629"/>
          </a:xfrm>
          <a:prstGeom prst="rect">
            <a:avLst/>
          </a:prstGeom>
          <a:noFill/>
        </p:spPr>
      </p:pic>
      <p:cxnSp>
        <p:nvCxnSpPr>
          <p:cNvPr id="5" name="Straight Connector 4"/>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6" name="Straight Connector 5"/>
          <p:cNvCxnSpPr/>
          <p:nvPr/>
        </p:nvCxnSpPr>
        <p:spPr>
          <a:xfrm>
            <a:off x="1331640" y="908720"/>
            <a:ext cx="6480720"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
          <p:cNvPicPr>
            <a:picLocks noChangeAspect="1" noChangeArrowheads="1"/>
          </p:cNvPicPr>
          <p:nvPr/>
        </p:nvPicPr>
        <p:blipFill>
          <a:blip r:embed="rId2" cstate="print"/>
          <a:srcRect/>
          <a:stretch>
            <a:fillRect/>
          </a:stretch>
        </p:blipFill>
        <p:spPr bwMode="auto">
          <a:xfrm>
            <a:off x="14518" y="4053646"/>
            <a:ext cx="2401532" cy="2399690"/>
          </a:xfrm>
          <a:prstGeom prst="rect">
            <a:avLst/>
          </a:prstGeom>
          <a:noFill/>
          <a:ln w="9525">
            <a:noFill/>
            <a:miter lim="800000"/>
            <a:headEnd/>
            <a:tailEnd/>
          </a:ln>
          <a:effectLst/>
        </p:spPr>
      </p:pic>
      <p:pic>
        <p:nvPicPr>
          <p:cNvPr id="7" name="Picture 2"/>
          <p:cNvPicPr>
            <a:picLocks noChangeAspect="1" noChangeArrowheads="1"/>
          </p:cNvPicPr>
          <p:nvPr/>
        </p:nvPicPr>
        <p:blipFill>
          <a:blip r:embed="rId3" cstate="print"/>
          <a:srcRect/>
          <a:stretch>
            <a:fillRect/>
          </a:stretch>
        </p:blipFill>
        <p:spPr bwMode="auto">
          <a:xfrm>
            <a:off x="0" y="651104"/>
            <a:ext cx="2315432" cy="2315432"/>
          </a:xfrm>
          <a:prstGeom prst="rect">
            <a:avLst/>
          </a:prstGeom>
          <a:noFill/>
          <a:ln w="9525">
            <a:noFill/>
            <a:miter lim="800000"/>
            <a:headEnd/>
            <a:tailEnd/>
          </a:ln>
          <a:effectLst/>
        </p:spPr>
      </p:pic>
      <p:pic>
        <p:nvPicPr>
          <p:cNvPr id="13315" name="Picture 3" descr="C:\Users\Fred1840\Documents\data for sSean\out of five - monarch 2.PNG"/>
          <p:cNvPicPr>
            <a:picLocks noChangeAspect="1" noChangeArrowheads="1"/>
          </p:cNvPicPr>
          <p:nvPr/>
        </p:nvPicPr>
        <p:blipFill>
          <a:blip r:embed="rId4" cstate="print"/>
          <a:srcRect/>
          <a:stretch>
            <a:fillRect/>
          </a:stretch>
        </p:blipFill>
        <p:spPr bwMode="auto">
          <a:xfrm>
            <a:off x="2339752" y="3717032"/>
            <a:ext cx="6660232" cy="2578154"/>
          </a:xfrm>
          <a:prstGeom prst="rect">
            <a:avLst/>
          </a:prstGeom>
          <a:noFill/>
        </p:spPr>
      </p:pic>
      <p:pic>
        <p:nvPicPr>
          <p:cNvPr id="13317" name="Picture 5" descr="C:\Users\Fred1840\Documents\data for sSean\out of five - spartan 2.PNG"/>
          <p:cNvPicPr>
            <a:picLocks noChangeAspect="1" noChangeArrowheads="1"/>
          </p:cNvPicPr>
          <p:nvPr/>
        </p:nvPicPr>
        <p:blipFill>
          <a:blip r:embed="rId5" cstate="print"/>
          <a:srcRect/>
          <a:stretch>
            <a:fillRect/>
          </a:stretch>
        </p:blipFill>
        <p:spPr bwMode="auto">
          <a:xfrm>
            <a:off x="2339752" y="764704"/>
            <a:ext cx="6624736" cy="2609057"/>
          </a:xfrm>
          <a:prstGeom prst="rect">
            <a:avLst/>
          </a:prstGeom>
          <a:noFill/>
        </p:spPr>
      </p:pic>
      <p:pic>
        <p:nvPicPr>
          <p:cNvPr id="13316" name="Picture 4" descr="C:\Users\Fred1840\Documents\data for sSean\key.PNG"/>
          <p:cNvPicPr>
            <a:picLocks noChangeAspect="1" noChangeArrowheads="1"/>
          </p:cNvPicPr>
          <p:nvPr/>
        </p:nvPicPr>
        <p:blipFill>
          <a:blip r:embed="rId6" cstate="print"/>
          <a:srcRect/>
          <a:stretch>
            <a:fillRect/>
          </a:stretch>
        </p:blipFill>
        <p:spPr bwMode="auto">
          <a:xfrm>
            <a:off x="5940152" y="116632"/>
            <a:ext cx="3001144" cy="870056"/>
          </a:xfrm>
          <a:prstGeom prst="rect">
            <a:avLst/>
          </a:prstGeom>
          <a:noFill/>
        </p:spPr>
      </p:pic>
      <p:cxnSp>
        <p:nvCxnSpPr>
          <p:cNvPr id="8" name="Straight Connector 7"/>
          <p:cNvCxnSpPr/>
          <p:nvPr/>
        </p:nvCxnSpPr>
        <p:spPr>
          <a:xfrm>
            <a:off x="179512" y="116632"/>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9" name="Straight Connector 8"/>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cstate="print"/>
          <a:srcRect/>
          <a:stretch>
            <a:fillRect/>
          </a:stretch>
        </p:blipFill>
        <p:spPr bwMode="auto">
          <a:xfrm>
            <a:off x="-108520" y="188640"/>
            <a:ext cx="2666340" cy="2664296"/>
          </a:xfrm>
          <a:prstGeom prst="rect">
            <a:avLst/>
          </a:prstGeom>
          <a:noFill/>
          <a:ln w="9525">
            <a:noFill/>
            <a:miter lim="800000"/>
            <a:headEnd/>
            <a:tailEnd/>
          </a:ln>
          <a:effectLst/>
        </p:spPr>
      </p:pic>
      <p:pic>
        <p:nvPicPr>
          <p:cNvPr id="14" name="Picture 1" descr="C:\Users\Fred1840\Documents\data for sSean\out of fine prometheus.PNG"/>
          <p:cNvPicPr>
            <a:picLocks noChangeAspect="1" noChangeArrowheads="1"/>
          </p:cNvPicPr>
          <p:nvPr/>
        </p:nvPicPr>
        <p:blipFill>
          <a:blip r:embed="rId3" cstate="print"/>
          <a:srcRect/>
          <a:stretch>
            <a:fillRect/>
          </a:stretch>
        </p:blipFill>
        <p:spPr bwMode="auto">
          <a:xfrm>
            <a:off x="2424273" y="0"/>
            <a:ext cx="6719727" cy="2592288"/>
          </a:xfrm>
          <a:prstGeom prst="rect">
            <a:avLst/>
          </a:prstGeom>
          <a:noFill/>
        </p:spPr>
      </p:pic>
      <p:pic>
        <p:nvPicPr>
          <p:cNvPr id="1026" name="Picture 2" descr="C:\Users\Fred1840\Documents\data for sSean\out of five olympus.PNG"/>
          <p:cNvPicPr>
            <a:picLocks noChangeAspect="1" noChangeArrowheads="1"/>
          </p:cNvPicPr>
          <p:nvPr/>
        </p:nvPicPr>
        <p:blipFill>
          <a:blip r:embed="rId4" cstate="print"/>
          <a:srcRect/>
          <a:stretch>
            <a:fillRect/>
          </a:stretch>
        </p:blipFill>
        <p:spPr bwMode="auto">
          <a:xfrm>
            <a:off x="2361626" y="3645024"/>
            <a:ext cx="6782374" cy="2520280"/>
          </a:xfrm>
          <a:prstGeom prst="rect">
            <a:avLst/>
          </a:prstGeom>
          <a:noFill/>
        </p:spPr>
      </p:pic>
      <p:pic>
        <p:nvPicPr>
          <p:cNvPr id="11" name="Picture 2"/>
          <p:cNvPicPr>
            <a:picLocks noChangeAspect="1" noChangeArrowheads="1"/>
          </p:cNvPicPr>
          <p:nvPr/>
        </p:nvPicPr>
        <p:blipFill>
          <a:blip r:embed="rId5" cstate="print"/>
          <a:srcRect/>
          <a:stretch>
            <a:fillRect/>
          </a:stretch>
        </p:blipFill>
        <p:spPr bwMode="auto">
          <a:xfrm>
            <a:off x="-108520" y="3547218"/>
            <a:ext cx="2666342" cy="2666342"/>
          </a:xfrm>
          <a:prstGeom prst="rect">
            <a:avLst/>
          </a:prstGeom>
          <a:noFill/>
          <a:ln w="9525">
            <a:noFill/>
            <a:miter lim="800000"/>
            <a:headEnd/>
            <a:tailEnd/>
          </a:ln>
          <a:effectLst/>
        </p:spPr>
      </p:pic>
      <p:cxnSp>
        <p:nvCxnSpPr>
          <p:cNvPr id="6" name="Straight Connector 5"/>
          <p:cNvCxnSpPr/>
          <p:nvPr/>
        </p:nvCxnSpPr>
        <p:spPr>
          <a:xfrm>
            <a:off x="179512" y="116632"/>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7" name="Straight Connector 6"/>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Fred1840\Documents\data for sSean\out of five - odin.PNG"/>
          <p:cNvPicPr>
            <a:picLocks noChangeAspect="1" noChangeArrowheads="1"/>
          </p:cNvPicPr>
          <p:nvPr/>
        </p:nvPicPr>
        <p:blipFill>
          <a:blip r:embed="rId2" cstate="print"/>
          <a:srcRect/>
          <a:stretch>
            <a:fillRect/>
          </a:stretch>
        </p:blipFill>
        <p:spPr bwMode="auto">
          <a:xfrm>
            <a:off x="2339752" y="3386882"/>
            <a:ext cx="6804248" cy="2535013"/>
          </a:xfrm>
          <a:prstGeom prst="rect">
            <a:avLst/>
          </a:prstGeom>
          <a:noFill/>
        </p:spPr>
      </p:pic>
      <p:pic>
        <p:nvPicPr>
          <p:cNvPr id="7" name="Picture 2"/>
          <p:cNvPicPr>
            <a:picLocks noChangeAspect="1" noChangeArrowheads="1"/>
          </p:cNvPicPr>
          <p:nvPr/>
        </p:nvPicPr>
        <p:blipFill>
          <a:blip r:embed="rId3" cstate="print"/>
          <a:srcRect/>
          <a:stretch>
            <a:fillRect/>
          </a:stretch>
        </p:blipFill>
        <p:spPr bwMode="auto">
          <a:xfrm>
            <a:off x="-108520" y="3500789"/>
            <a:ext cx="2664296" cy="2662250"/>
          </a:xfrm>
          <a:prstGeom prst="rect">
            <a:avLst/>
          </a:prstGeom>
          <a:noFill/>
          <a:ln w="9525">
            <a:noFill/>
            <a:miter lim="800000"/>
            <a:headEnd/>
            <a:tailEnd/>
          </a:ln>
          <a:effectLst/>
        </p:spPr>
      </p:pic>
      <p:pic>
        <p:nvPicPr>
          <p:cNvPr id="2051" name="Picture 3" descr="C:\Users\Fred1840\Documents\data for sSean\out of five - bismarck.PNG"/>
          <p:cNvPicPr>
            <a:picLocks noChangeAspect="1" noChangeArrowheads="1"/>
          </p:cNvPicPr>
          <p:nvPr/>
        </p:nvPicPr>
        <p:blipFill>
          <a:blip r:embed="rId4" cstate="print"/>
          <a:srcRect/>
          <a:stretch>
            <a:fillRect/>
          </a:stretch>
        </p:blipFill>
        <p:spPr bwMode="auto">
          <a:xfrm>
            <a:off x="2339752" y="260648"/>
            <a:ext cx="6804248" cy="2565055"/>
          </a:xfrm>
          <a:prstGeom prst="rect">
            <a:avLst/>
          </a:prstGeom>
          <a:noFill/>
        </p:spPr>
      </p:pic>
      <p:pic>
        <p:nvPicPr>
          <p:cNvPr id="6" name="Picture 1"/>
          <p:cNvPicPr>
            <a:picLocks noChangeAspect="1" noChangeArrowheads="1"/>
          </p:cNvPicPr>
          <p:nvPr/>
        </p:nvPicPr>
        <p:blipFill>
          <a:blip r:embed="rId5" cstate="print"/>
          <a:srcRect/>
          <a:stretch>
            <a:fillRect/>
          </a:stretch>
        </p:blipFill>
        <p:spPr bwMode="auto">
          <a:xfrm>
            <a:off x="-108520" y="188420"/>
            <a:ext cx="2639376" cy="2637352"/>
          </a:xfrm>
          <a:prstGeom prst="rect">
            <a:avLst/>
          </a:prstGeom>
          <a:noFill/>
          <a:ln w="9525">
            <a:noFill/>
            <a:miter lim="800000"/>
            <a:headEnd/>
            <a:tailEnd/>
          </a:ln>
          <a:effectLst/>
        </p:spPr>
      </p:pic>
      <p:cxnSp>
        <p:nvCxnSpPr>
          <p:cNvPr id="8" name="Straight Connector 7"/>
          <p:cNvCxnSpPr/>
          <p:nvPr/>
        </p:nvCxnSpPr>
        <p:spPr>
          <a:xfrm>
            <a:off x="179512" y="116632"/>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9" name="Straight Connector 8"/>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red1840\Documents\data for sSean\pictures\DSC_0411.JPG"/>
          <p:cNvPicPr>
            <a:picLocks noChangeAspect="1" noChangeArrowheads="1"/>
          </p:cNvPicPr>
          <p:nvPr/>
        </p:nvPicPr>
        <p:blipFill>
          <a:blip r:embed="rId2" cstate="print"/>
          <a:srcRect/>
          <a:stretch>
            <a:fillRect/>
          </a:stretch>
        </p:blipFill>
        <p:spPr bwMode="auto">
          <a:xfrm>
            <a:off x="971600" y="332656"/>
            <a:ext cx="3384376" cy="1909368"/>
          </a:xfrm>
          <a:prstGeom prst="rect">
            <a:avLst/>
          </a:prstGeom>
          <a:noFill/>
        </p:spPr>
      </p:pic>
      <p:pic>
        <p:nvPicPr>
          <p:cNvPr id="1028" name="Picture 4" descr="C:\Users\Fred1840\Documents\data for sSean\pictures\DSC_0424.JPG"/>
          <p:cNvPicPr>
            <a:picLocks noChangeAspect="1" noChangeArrowheads="1"/>
          </p:cNvPicPr>
          <p:nvPr/>
        </p:nvPicPr>
        <p:blipFill>
          <a:blip r:embed="rId3" cstate="print"/>
          <a:srcRect/>
          <a:stretch>
            <a:fillRect/>
          </a:stretch>
        </p:blipFill>
        <p:spPr bwMode="auto">
          <a:xfrm>
            <a:off x="4788024" y="2492896"/>
            <a:ext cx="3384376" cy="1909367"/>
          </a:xfrm>
          <a:prstGeom prst="rect">
            <a:avLst/>
          </a:prstGeom>
          <a:noFill/>
        </p:spPr>
      </p:pic>
      <p:pic>
        <p:nvPicPr>
          <p:cNvPr id="1029" name="Picture 5" descr="C:\Users\Fred1840\Documents\data for sSean\pictures\DSC_0426.JPG"/>
          <p:cNvPicPr>
            <a:picLocks noChangeAspect="1" noChangeArrowheads="1"/>
          </p:cNvPicPr>
          <p:nvPr/>
        </p:nvPicPr>
        <p:blipFill>
          <a:blip r:embed="rId4" cstate="print"/>
          <a:srcRect/>
          <a:stretch>
            <a:fillRect/>
          </a:stretch>
        </p:blipFill>
        <p:spPr bwMode="auto">
          <a:xfrm>
            <a:off x="971600" y="4653136"/>
            <a:ext cx="3384376" cy="1909368"/>
          </a:xfrm>
          <a:prstGeom prst="rect">
            <a:avLst/>
          </a:prstGeom>
          <a:noFill/>
        </p:spPr>
      </p:pic>
      <p:pic>
        <p:nvPicPr>
          <p:cNvPr id="1030" name="Picture 6" descr="C:\Users\Fred1840\Documents\data for sSean\pictures\DSC_0429.JPG"/>
          <p:cNvPicPr>
            <a:picLocks noChangeAspect="1" noChangeArrowheads="1"/>
          </p:cNvPicPr>
          <p:nvPr/>
        </p:nvPicPr>
        <p:blipFill>
          <a:blip r:embed="rId5" cstate="print"/>
          <a:srcRect/>
          <a:stretch>
            <a:fillRect/>
          </a:stretch>
        </p:blipFill>
        <p:spPr bwMode="auto">
          <a:xfrm>
            <a:off x="4788024" y="4653136"/>
            <a:ext cx="3384377" cy="1909368"/>
          </a:xfrm>
          <a:prstGeom prst="rect">
            <a:avLst/>
          </a:prstGeom>
          <a:noFill/>
        </p:spPr>
      </p:pic>
      <p:cxnSp>
        <p:nvCxnSpPr>
          <p:cNvPr id="11" name="Straight Connector 10"/>
          <p:cNvCxnSpPr/>
          <p:nvPr/>
        </p:nvCxnSpPr>
        <p:spPr>
          <a:xfrm>
            <a:off x="179512" y="116632"/>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12" name="Straight Connector 11"/>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pic>
        <p:nvPicPr>
          <p:cNvPr id="1032" name="Picture 8" descr="C:\Users\Fred1840\Documents\data for sSean\pictures\DSC_0425.JPG"/>
          <p:cNvPicPr>
            <a:picLocks noChangeAspect="1" noChangeArrowheads="1"/>
          </p:cNvPicPr>
          <p:nvPr/>
        </p:nvPicPr>
        <p:blipFill>
          <a:blip r:embed="rId6" cstate="print"/>
          <a:srcRect/>
          <a:stretch>
            <a:fillRect/>
          </a:stretch>
        </p:blipFill>
        <p:spPr bwMode="auto">
          <a:xfrm>
            <a:off x="971600" y="2492896"/>
            <a:ext cx="3384376" cy="1909366"/>
          </a:xfrm>
          <a:prstGeom prst="rect">
            <a:avLst/>
          </a:prstGeom>
          <a:noFill/>
        </p:spPr>
      </p:pic>
      <p:pic>
        <p:nvPicPr>
          <p:cNvPr id="1033" name="Picture 9" descr="C:\Users\Fred1840\Documents\data for sSean\pictures\DSC_0431.JPG"/>
          <p:cNvPicPr>
            <a:picLocks noChangeAspect="1" noChangeArrowheads="1"/>
          </p:cNvPicPr>
          <p:nvPr/>
        </p:nvPicPr>
        <p:blipFill>
          <a:blip r:embed="rId7" cstate="print"/>
          <a:srcRect/>
          <a:stretch>
            <a:fillRect/>
          </a:stretch>
        </p:blipFill>
        <p:spPr bwMode="auto">
          <a:xfrm>
            <a:off x="4788024" y="332656"/>
            <a:ext cx="3384376" cy="1909367"/>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96753"/>
            <a:ext cx="9144000" cy="5472608"/>
          </a:xfrm>
        </p:spPr>
        <p:txBody>
          <a:bodyPr>
            <a:normAutofit fontScale="92500" lnSpcReduction="20000"/>
          </a:bodyPr>
          <a:lstStyle/>
          <a:p>
            <a:pPr algn="ctr">
              <a:buNone/>
            </a:pPr>
            <a:r>
              <a:rPr lang="en-GB" sz="2700" dirty="0" smtClean="0"/>
              <a:t>	The testing gave me a great insight into what people thought of my product as well as how useful it was for most people. As I had expected most of my testers didn’t find it useful for them but the people who did find it useful were </a:t>
            </a:r>
            <a:r>
              <a:rPr lang="en-GB" sz="2700" i="1" dirty="0" smtClean="0"/>
              <a:t>Spartan </a:t>
            </a:r>
            <a:r>
              <a:rPr lang="en-GB" sz="2700" dirty="0" smtClean="0"/>
              <a:t>and </a:t>
            </a:r>
            <a:r>
              <a:rPr lang="en-GB" sz="2700" i="1" dirty="0" smtClean="0"/>
              <a:t>Monarch </a:t>
            </a:r>
            <a:r>
              <a:rPr lang="en-GB" sz="2700" dirty="0" smtClean="0"/>
              <a:t>who both have finger limiting disabilities. </a:t>
            </a:r>
          </a:p>
          <a:p>
            <a:pPr algn="ctr">
              <a:buNone/>
            </a:pPr>
            <a:r>
              <a:rPr lang="en-GB" sz="2700" dirty="0" smtClean="0"/>
              <a:t>	</a:t>
            </a:r>
            <a:endParaRPr lang="en-GB" sz="2700" dirty="0" smtClean="0"/>
          </a:p>
          <a:p>
            <a:pPr algn="ctr">
              <a:buNone/>
            </a:pPr>
            <a:r>
              <a:rPr lang="en-GB" sz="2700" dirty="0" smtClean="0"/>
              <a:t>	</a:t>
            </a:r>
            <a:r>
              <a:rPr lang="en-GB" sz="2700" i="1" dirty="0" smtClean="0"/>
              <a:t>Spartan</a:t>
            </a:r>
            <a:r>
              <a:rPr lang="en-GB" sz="2700" dirty="0" smtClean="0"/>
              <a:t> found the prototypes more useful than </a:t>
            </a:r>
            <a:r>
              <a:rPr lang="en-GB" sz="2700" i="1" dirty="0" smtClean="0"/>
              <a:t>Monarch</a:t>
            </a:r>
            <a:r>
              <a:rPr lang="en-GB" sz="2700" dirty="0" smtClean="0"/>
              <a:t> did. However, </a:t>
            </a:r>
            <a:r>
              <a:rPr lang="en-GB" sz="2700" i="1" dirty="0" smtClean="0"/>
              <a:t>Monarch</a:t>
            </a:r>
            <a:r>
              <a:rPr lang="en-GB" sz="2700" dirty="0" smtClean="0"/>
              <a:t> did say that if her fingers would get worse and she found gripping/holding items harder she would highly consider something like my product to help her in the future.</a:t>
            </a:r>
          </a:p>
          <a:p>
            <a:pPr algn="ctr">
              <a:buNone/>
            </a:pPr>
            <a:endParaRPr lang="en-GB" sz="2700" dirty="0" smtClean="0"/>
          </a:p>
          <a:p>
            <a:pPr algn="ctr">
              <a:buNone/>
            </a:pPr>
            <a:r>
              <a:rPr lang="en-GB" sz="2700" dirty="0" smtClean="0"/>
              <a:t>	As well as their feedback the feedback from the other testers was very useful too. All of them had concerns about safety, which was something I had considered but didn’t realise that most people would have such an issue with. If I were to continue further development I would resolve this issue first.</a:t>
            </a:r>
            <a:endParaRPr lang="en-US" sz="2700" dirty="0"/>
          </a:p>
        </p:txBody>
      </p:sp>
      <p:cxnSp>
        <p:nvCxnSpPr>
          <p:cNvPr id="5" name="Straight Connector 4"/>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
        <p:nvSpPr>
          <p:cNvPr id="9" name="Title 1"/>
          <p:cNvSpPr>
            <a:spLocks noGrp="1"/>
          </p:cNvSpPr>
          <p:nvPr>
            <p:ph type="title"/>
          </p:nvPr>
        </p:nvSpPr>
        <p:spPr>
          <a:xfrm>
            <a:off x="539552" y="0"/>
            <a:ext cx="8229600" cy="1143000"/>
          </a:xfrm>
        </p:spPr>
        <p:txBody>
          <a:bodyPr/>
          <a:lstStyle/>
          <a:p>
            <a:r>
              <a:rPr lang="en-GB" sz="3200" b="1" u="sng" dirty="0" smtClean="0"/>
              <a:t>Conclusion of prototype testing</a:t>
            </a:r>
            <a:endParaRPr lang="en-US" b="1" u="sng" dirty="0"/>
          </a:p>
        </p:txBody>
      </p:sp>
      <p:cxnSp>
        <p:nvCxnSpPr>
          <p:cNvPr id="10" name="Straight Connector 9"/>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11" name="Straight Connector 10"/>
          <p:cNvCxnSpPr/>
          <p:nvPr/>
        </p:nvCxnSpPr>
        <p:spPr>
          <a:xfrm>
            <a:off x="1331640" y="980728"/>
            <a:ext cx="6480720"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36712"/>
            <a:ext cx="9144000" cy="6264696"/>
          </a:xfrm>
        </p:spPr>
        <p:txBody>
          <a:bodyPr>
            <a:normAutofit/>
          </a:bodyPr>
          <a:lstStyle/>
          <a:p>
            <a:pPr algn="ctr">
              <a:buNone/>
            </a:pPr>
            <a:r>
              <a:rPr lang="en-GB" dirty="0" smtClean="0"/>
              <a:t>	</a:t>
            </a:r>
            <a:r>
              <a:rPr lang="en-GB" sz="2400" dirty="0" smtClean="0"/>
              <a:t>As I had expected, the testers who didn’t hav</a:t>
            </a:r>
            <a:r>
              <a:rPr lang="en-GB" sz="2400" dirty="0" smtClean="0"/>
              <a:t>e finger based disabilities found the products far less useful than those who do have finger based disabilities. However, all of these testers did say that they knew a family member or friend who would benefit greatly from using my prototypes.</a:t>
            </a:r>
          </a:p>
          <a:p>
            <a:pPr algn="ctr">
              <a:buNone/>
            </a:pPr>
            <a:endParaRPr lang="en-GB" sz="2400" dirty="0" smtClean="0"/>
          </a:p>
          <a:p>
            <a:pPr algn="ctr">
              <a:buNone/>
            </a:pPr>
            <a:endParaRPr lang="en-GB" sz="2400" dirty="0" smtClean="0"/>
          </a:p>
          <a:p>
            <a:pPr algn="ctr">
              <a:buNone/>
            </a:pPr>
            <a:r>
              <a:rPr lang="en-GB" sz="2400" dirty="0" smtClean="0"/>
              <a:t>	If I had more time I would now seek out more people who struggle because of arthritis and similar illnesses to test with to have a better set of feed back from the intended consumers. This data would push further development that could only occur through testing with more people who have the relevant disabilities.</a:t>
            </a:r>
            <a:endParaRPr lang="en-US" sz="2400" dirty="0"/>
          </a:p>
        </p:txBody>
      </p:sp>
      <p:cxnSp>
        <p:nvCxnSpPr>
          <p:cNvPr id="4" name="Straight Connector 3"/>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5" name="Straight Connector 4"/>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96752"/>
            <a:ext cx="9144000" cy="5473824"/>
          </a:xfrm>
        </p:spPr>
        <p:txBody>
          <a:bodyPr>
            <a:normAutofit fontScale="77500" lnSpcReduction="20000"/>
          </a:bodyPr>
          <a:lstStyle/>
          <a:p>
            <a:pPr>
              <a:buNone/>
            </a:pPr>
            <a:r>
              <a:rPr lang="en-GB" dirty="0" smtClean="0"/>
              <a:t>	There were issues with my research that I wish I had addressed from an earlier stage in this project. My questionnaire should have asked more in-depth questions and I should have put qualifiers on certain questions, for example “Do you struggle lifting heavy objects?”. The definition of “heavy” in this question has been left up to the person filling out the questionnaire</a:t>
            </a:r>
            <a:r>
              <a:rPr lang="en-GB" dirty="0" smtClean="0"/>
              <a:t>. This meant that the data I collected was almost redundant.</a:t>
            </a:r>
            <a:endParaRPr lang="en-GB" dirty="0" smtClean="0"/>
          </a:p>
          <a:p>
            <a:pPr>
              <a:buNone/>
            </a:pPr>
            <a:endParaRPr lang="en-GB" dirty="0" smtClean="0"/>
          </a:p>
          <a:p>
            <a:pPr>
              <a:buNone/>
            </a:pPr>
            <a:r>
              <a:rPr lang="en-GB" dirty="0" smtClean="0"/>
              <a:t>	The research I preformed led me to three working prototypes that were fit for purpose. They all worked as planned and allowed the user to easily peel a potato on them. If it wasn’t for the initial research I would never have looked into helping people peeling fruit and vegetables which, in turn, led me to being given the bought product by </a:t>
            </a:r>
            <a:r>
              <a:rPr lang="en-GB" i="1" dirty="0" smtClean="0"/>
              <a:t>Spartan</a:t>
            </a:r>
            <a:r>
              <a:rPr lang="en-GB" dirty="0" smtClean="0"/>
              <a:t>. Cause and effect cascaded through my work because of my research, as it should have. Each piece of research added up to my final prototypes which preformed as I wanted and achieved what I wanted them to achieve.</a:t>
            </a:r>
            <a:endParaRPr lang="en-US" dirty="0"/>
          </a:p>
        </p:txBody>
      </p:sp>
      <p:sp>
        <p:nvSpPr>
          <p:cNvPr id="4" name="Title 1"/>
          <p:cNvSpPr txBox="1">
            <a:spLocks/>
          </p:cNvSpPr>
          <p:nvPr/>
        </p:nvSpPr>
        <p:spPr>
          <a:xfrm>
            <a:off x="539552" y="0"/>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200" b="1" i="0" u="sng" strike="noStrike" kern="1200" cap="none" spc="0" normalizeH="0" baseline="0" noProof="0" dirty="0" smtClean="0">
                <a:ln>
                  <a:noFill/>
                </a:ln>
                <a:solidFill>
                  <a:schemeClr val="tx1"/>
                </a:solidFill>
                <a:effectLst/>
                <a:uLnTx/>
                <a:uFillTx/>
                <a:latin typeface="+mj-lt"/>
                <a:ea typeface="+mj-ea"/>
                <a:cs typeface="+mj-cs"/>
              </a:rPr>
              <a:t>Final Conclusion</a:t>
            </a:r>
            <a:endParaRPr kumimoji="0" lang="en-US" sz="4400" b="1" i="0" u="sng" strike="noStrike" kern="1200" cap="none" spc="0" normalizeH="0" baseline="0" noProof="0" dirty="0">
              <a:ln>
                <a:noFill/>
              </a:ln>
              <a:solidFill>
                <a:schemeClr val="tx1"/>
              </a:solidFill>
              <a:effectLst/>
              <a:uLnTx/>
              <a:uFillTx/>
              <a:latin typeface="+mj-lt"/>
              <a:ea typeface="+mj-ea"/>
              <a:cs typeface="+mj-cs"/>
            </a:endParaRPr>
          </a:p>
        </p:txBody>
      </p:sp>
      <p:cxnSp>
        <p:nvCxnSpPr>
          <p:cNvPr id="5" name="Straight Connector 4"/>
          <p:cNvCxnSpPr/>
          <p:nvPr/>
        </p:nvCxnSpPr>
        <p:spPr>
          <a:xfrm>
            <a:off x="179512" y="188640"/>
            <a:ext cx="8712968" cy="0"/>
          </a:xfrm>
          <a:prstGeom prst="line">
            <a:avLst/>
          </a:prstGeom>
        </p:spPr>
        <p:style>
          <a:lnRef idx="2">
            <a:schemeClr val="dk1"/>
          </a:lnRef>
          <a:fillRef idx="0">
            <a:schemeClr val="dk1"/>
          </a:fillRef>
          <a:effectRef idx="1">
            <a:schemeClr val="dk1"/>
          </a:effectRef>
          <a:fontRef idx="minor">
            <a:schemeClr val="tx1"/>
          </a:fontRef>
        </p:style>
      </p:cxnSp>
      <p:cxnSp>
        <p:nvCxnSpPr>
          <p:cNvPr id="6" name="Straight Connector 5"/>
          <p:cNvCxnSpPr/>
          <p:nvPr/>
        </p:nvCxnSpPr>
        <p:spPr>
          <a:xfrm>
            <a:off x="1331640" y="980728"/>
            <a:ext cx="6480720" cy="0"/>
          </a:xfrm>
          <a:prstGeom prst="line">
            <a:avLst/>
          </a:prstGeom>
        </p:spPr>
        <p:style>
          <a:lnRef idx="2">
            <a:schemeClr val="dk1"/>
          </a:lnRef>
          <a:fillRef idx="0">
            <a:schemeClr val="dk1"/>
          </a:fillRef>
          <a:effectRef idx="1">
            <a:schemeClr val="dk1"/>
          </a:effectRef>
          <a:fontRef idx="minor">
            <a:schemeClr val="tx1"/>
          </a:fontRef>
        </p:style>
      </p:cxnSp>
      <p:cxnSp>
        <p:nvCxnSpPr>
          <p:cNvPr id="7" name="Straight Connector 6"/>
          <p:cNvCxnSpPr/>
          <p:nvPr/>
        </p:nvCxnSpPr>
        <p:spPr>
          <a:xfrm>
            <a:off x="179512" y="6669360"/>
            <a:ext cx="871296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a:spLocks noGrp="1"/>
          </p:cNvSpPr>
          <p:nvPr>
            <p:ph idx="1"/>
          </p:nvPr>
        </p:nvSpPr>
        <p:spPr>
          <a:xfrm>
            <a:off x="0" y="548680"/>
            <a:ext cx="9144000" cy="5577483"/>
          </a:xfrm>
        </p:spPr>
        <p:txBody>
          <a:bodyPr/>
          <a:lstStyle/>
          <a:p>
            <a:pPr algn="ctr">
              <a:buNone/>
            </a:pPr>
            <a:r>
              <a:rPr lang="en-GB" sz="2000" dirty="0" smtClean="0"/>
              <a:t>	All photography was done by Rhys Hungerford</a:t>
            </a:r>
          </a:p>
          <a:p>
            <a:pPr>
              <a:buNone/>
            </a:pPr>
            <a:endParaRPr lang="en-GB" sz="2000" dirty="0" smtClean="0"/>
          </a:p>
          <a:p>
            <a:pPr>
              <a:buNone/>
            </a:pPr>
            <a:endParaRPr lang="en-GB" sz="2000" dirty="0" smtClean="0"/>
          </a:p>
          <a:p>
            <a:pPr>
              <a:buNone/>
            </a:pPr>
            <a:endParaRPr lang="en-GB" sz="2000" dirty="0" smtClean="0"/>
          </a:p>
          <a:p>
            <a:pPr>
              <a:buNone/>
            </a:pPr>
            <a:endParaRPr lang="en-GB" sz="2000" dirty="0" smtClean="0"/>
          </a:p>
          <a:p>
            <a:pPr algn="ctr">
              <a:buNone/>
            </a:pPr>
            <a:r>
              <a:rPr lang="en-GB" sz="2000" dirty="0" smtClean="0"/>
              <a:t>	</a:t>
            </a:r>
            <a:r>
              <a:rPr lang="en-GB" sz="2000" dirty="0" smtClean="0"/>
              <a:t>A complete version of the data that I collected at the initial stage of the project can be found at:</a:t>
            </a:r>
          </a:p>
          <a:p>
            <a:pPr>
              <a:buNone/>
            </a:pPr>
            <a:endParaRPr lang="en-GB" sz="2000" dirty="0" smtClean="0"/>
          </a:p>
          <a:p>
            <a:pPr algn="ctr">
              <a:buNone/>
            </a:pPr>
            <a:r>
              <a:rPr lang="en-GB" sz="2000" dirty="0" smtClean="0"/>
              <a:t>	</a:t>
            </a:r>
            <a:r>
              <a:rPr lang="en-GB" sz="1600" dirty="0" smtClean="0">
                <a:hlinkClick r:id="rId2"/>
              </a:rPr>
              <a:t>https://</a:t>
            </a:r>
            <a:r>
              <a:rPr lang="en-GB" sz="1600" dirty="0" smtClean="0">
                <a:hlinkClick r:id="rId2"/>
              </a:rPr>
              <a:t>drive.google.com/file/d/1NfF4NVvVukVtmXiWLvaoE9G074pUhOqz/view?usp=sharing</a:t>
            </a:r>
            <a:endParaRPr lang="en-GB" sz="1600" dirty="0" smtClean="0"/>
          </a:p>
          <a:p>
            <a:pPr algn="ctr">
              <a:buNone/>
            </a:pPr>
            <a:endParaRPr lang="en-GB" sz="1600" dirty="0" smtClean="0"/>
          </a:p>
          <a:p>
            <a:pPr algn="ctr">
              <a:buNone/>
            </a:pPr>
            <a:endParaRPr lang="en-GB" sz="1600" dirty="0" smtClean="0"/>
          </a:p>
          <a:p>
            <a:pPr algn="ctr">
              <a:buNone/>
            </a:pPr>
            <a:endParaRPr lang="en-GB" sz="1600" dirty="0" smtClean="0"/>
          </a:p>
          <a:p>
            <a:pPr algn="ctr">
              <a:buNone/>
            </a:pPr>
            <a:r>
              <a:rPr lang="en-GB" sz="2000" dirty="0" smtClean="0"/>
              <a:t>Data from those who answered they had disabilities can be found at:</a:t>
            </a:r>
          </a:p>
          <a:p>
            <a:pPr algn="ctr">
              <a:buNone/>
            </a:pPr>
            <a:endParaRPr lang="en-GB" sz="2000" dirty="0" smtClean="0"/>
          </a:p>
          <a:p>
            <a:pPr algn="ctr">
              <a:buNone/>
            </a:pPr>
            <a:r>
              <a:rPr lang="en-GB" sz="1800" dirty="0" smtClean="0"/>
              <a:t>https://drive.google.com/file/d/1A4INHcJIr9x6ne-AvICWotHp1v0Z_EE7/view?usp=sharing</a:t>
            </a:r>
            <a:endParaRPr lang="en-GB" sz="1800" dirty="0" smtClean="0"/>
          </a:p>
          <a:p>
            <a:pPr algn="ctr">
              <a:buNone/>
            </a:pPr>
            <a:endParaRPr lang="en-GB" sz="2000" dirty="0" smtClean="0"/>
          </a:p>
          <a:p>
            <a:pPr algn="ctr">
              <a:buNone/>
            </a:pPr>
            <a:endParaRPr lang="en-GB" sz="2000" dirty="0" smtClean="0"/>
          </a:p>
          <a:p>
            <a:pPr>
              <a:buNone/>
            </a:pPr>
            <a:endParaRPr lang="en-GB" dirty="0" smtClean="0"/>
          </a:p>
          <a:p>
            <a:pPr>
              <a:buNone/>
            </a:pP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3755</TotalTime>
  <Words>856</Words>
  <Application>Microsoft Office PowerPoint</Application>
  <PresentationFormat>On-screen Show (4:3)</PresentationFormat>
  <Paragraphs>209</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Research, Data Analysis  and Extrapolation</vt:lpstr>
      <vt:lpstr>Table of contents</vt:lpstr>
      <vt:lpstr>Slide 3</vt:lpstr>
      <vt:lpstr>Initial research</vt:lpstr>
      <vt:lpstr>Slide 5</vt:lpstr>
      <vt:lpstr>Slide 6</vt:lpstr>
      <vt:lpstr>Slide 7</vt:lpstr>
      <vt:lpstr>Slide 8</vt:lpstr>
      <vt:lpstr>Conclusions From Initial Research</vt:lpstr>
      <vt:lpstr>Phase 2: Selecting Core Research Members</vt:lpstr>
      <vt:lpstr>Phase 2: Selecting Core Research Members</vt:lpstr>
      <vt:lpstr>Research Subject One</vt:lpstr>
      <vt:lpstr>Research Subject Two</vt:lpstr>
      <vt:lpstr>Research Subject Three</vt:lpstr>
      <vt:lpstr>Research Subject Four</vt:lpstr>
      <vt:lpstr>Research Subject Five</vt:lpstr>
      <vt:lpstr>Research Subject Six</vt:lpstr>
      <vt:lpstr>Phase 3: Empathy Testing</vt:lpstr>
      <vt:lpstr>Slide 19</vt:lpstr>
      <vt:lpstr>Slide 20</vt:lpstr>
      <vt:lpstr>Slide 21</vt:lpstr>
      <vt:lpstr>Slide 22</vt:lpstr>
      <vt:lpstr>Slide 23</vt:lpstr>
      <vt:lpstr>Slide 24</vt:lpstr>
      <vt:lpstr>Prototype 1</vt:lpstr>
      <vt:lpstr>Prototype 2</vt:lpstr>
      <vt:lpstr>Prototype 3</vt:lpstr>
      <vt:lpstr>Slide 28</vt:lpstr>
      <vt:lpstr>Slide 29</vt:lpstr>
      <vt:lpstr>Slide 30</vt:lpstr>
      <vt:lpstr>Slide 31</vt:lpstr>
      <vt:lpstr>Conclusion of prototype testing</vt:lpstr>
      <vt:lpstr>Slide 33</vt:lpstr>
      <vt:lpstr>Slide 34</vt:lpstr>
      <vt:lpstr>Slide 35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Data Analysis  and Extrapolation</dc:title>
  <dc:creator>Fred1840</dc:creator>
  <cp:lastModifiedBy>Fred1840</cp:lastModifiedBy>
  <cp:revision>364</cp:revision>
  <dcterms:created xsi:type="dcterms:W3CDTF">2017-12-30T10:21:39Z</dcterms:created>
  <dcterms:modified xsi:type="dcterms:W3CDTF">2018-01-07T23:26:56Z</dcterms:modified>
</cp:coreProperties>
</file>