
<file path=[Content_Types].xml><?xml version="1.0" encoding="utf-8"?>
<Types xmlns="http://schemas.openxmlformats.org/package/2006/content-types"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3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notesMasterIdLst>
    <p:notesMasterId r:id="rId3"/>
  </p:notesMasterIdLst>
  <p:sldSz cx="38404800" cy="37192219"/>
  <p:notesSz cx="27432000" cy="384048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notesMaster" Target="notesMasters/notesMaster1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/Relationships>
</file>

<file path=ppt/charts/_rels/chart1.xml.rels><?xml version='1.0' encoding='UTF-8' standalone='yes'?>
<Relationships xmlns="http://schemas.openxmlformats.org/package/2006/relationships"><Relationship Id="rId1" Type="http://schemas.openxmlformats.org/officeDocument/2006/relationships/package" Target="../embeddings/Microsoft_Excel_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chart>
    <c:autoTitleDeleted val="1"/>
    <c:plotArea>
      <c:barChart>
        <c:barDir val="bar"/>
        <c:grouping val="clustered"/>
        <c:ser>
          <c:idx val="0"/>
          <c:order val="0"/>
          <c:tx>
            <c:strRef>
              <c:f>Sheet1!$B$1</c:f>
              <c:strCache>
                <c:ptCount val="1"/>
                <c:pt idx="0">
                  <c:v>Approx. r with performance/motivation</c:v>
                </c:pt>
              </c:strCache>
            </c:strRef>
          </c:tx>
          <c:spPr>
            <a:solidFill>
              <a:srgbClr val="1C7293"/>
            </a:solidFill>
          </c:spPr>
          <c:dPt>
            <c:idx val="0"/>
            <c:spPr>
              <a:solidFill>
                <a:srgbClr val="00A896"/>
              </a:solidFill>
            </c:spPr>
          </c:dPt>
          <c:dPt>
            <c:idx val="1"/>
            <c:spPr>
              <a:solidFill>
                <a:srgbClr val="1C7293"/>
              </a:solidFill>
            </c:spPr>
          </c:dPt>
          <c:dPt>
            <c:idx val="2"/>
            <c:spPr>
              <a:solidFill>
                <a:srgbClr val="F96167"/>
              </a:solidFill>
            </c:spPr>
          </c:dPt>
          <c:cat>
            <c:strRef>
              <c:f>Sheet1!$A$2:$A$4</c:f>
              <c:strCache>
                <c:ptCount val="3"/>
                <c:pt idx="0">
                  <c:v>Transformational /
Servant</c:v>
                </c:pt>
                <c:pt idx="1">
                  <c:v>Transactional</c:v>
                </c:pt>
                <c:pt idx="2">
                  <c:v>Laissez-faire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0.43</c:v>
                </c:pt>
                <c:pt idx="1">
                  <c:v>0.2</c:v>
                </c:pt>
                <c:pt idx="2">
                  <c:v>-0.15</c:v>
                </c:pt>
              </c:numCache>
            </c:numRef>
          </c:val>
        </c:ser>
        <c:dLbls>
          <c:numFmt formatCode="0.00" sourceLinked="0"/>
          <c:txPr>
            <a:bodyPr/>
            <a:lstStyle/>
            <a:p>
              <a:pPr>
                <a:defRPr sz="1300" b="1">
                  <a:solidFill>
                    <a:srgbClr val="1E2761"/>
                  </a:solidFill>
                </a:defRPr>
              </a:pPr>
            </a:p>
          </c:txPr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axId val="-2068027336"/>
        <c:axId val="-2113994440"/>
      </c:barChart>
      <c:catAx>
        <c:axId val="-2068027336"/>
        <c:scaling>
          <c:orientation val="minMax"/>
        </c:scaling>
        <c:delete val="0"/>
        <c:axPos val="l"/>
        <c:majorTickMark val="none"/>
        <c:minorTickMark val="none"/>
        <c:tickLblPos val="nextTo"/>
        <c:spPr>
          <a:ln>
            <a:solidFill>
              <a:srgbClr val="CCCCCC"/>
            </a:solidFill>
          </a:ln>
        </c:spPr>
        <c:txPr>
          <a:bodyPr/>
          <a:lstStyle/>
          <a:p>
            <a:pPr>
              <a:defRPr sz="1300">
                <a:solidFill>
                  <a:srgbClr val="404040"/>
                </a:solidFill>
              </a:defRPr>
            </a:pPr>
          </a:p>
        </c:txPr>
        <c:crossAx val="-2113994440"/>
        <c:crosses val="autoZero"/>
        <c:auto val="1"/>
        <c:lblAlgn val="ctr"/>
        <c:lblOffset val="100"/>
        <c:noMultiLvlLbl val="0"/>
      </c:catAx>
      <c:valAx>
        <c:axId val="-2113994440"/>
        <c:scaling>
          <c:max val="0.6"/>
          <c:min val="-0.3"/>
        </c:scaling>
        <c:delete val="0"/>
        <c:axPos val="b"/>
        <c:majorTickMark val="out"/>
        <c:minorTickMark val="none"/>
        <c:tickLblPos val="nextTo"/>
        <c:spPr>
          <a:ln>
            <a:solidFill>
              <a:srgbClr val="CCCCCC"/>
            </a:solidFill>
          </a:ln>
        </c:spPr>
        <c:txPr>
          <a:bodyPr/>
          <a:lstStyle/>
          <a:p>
            <a:pPr>
              <a:defRPr sz="1100">
                <a:solidFill>
                  <a:srgbClr val="404040"/>
                </a:solidFill>
              </a:defRPr>
            </a:pPr>
          </a:p>
        </c:txPr>
        <c:crossAx val="-2068027336"/>
        <c:crosses val="autoZero"/>
      </c:valAx>
    </c:plotArea>
    <c:dispBlanksAs val="gap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notesMasters/_rels/notesMaster1.xml.rels><?xml version='1.0' encoding='UTF-8' standalone='yes'?>
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chart" Target="../charts/char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DF1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8404800" cy="5900000"/>
          </a:xfrm>
          <a:prstGeom prst="rect">
            <a:avLst/>
          </a:prstGeom>
          <a:solidFill>
            <a:srgbClr val="141B47"/>
          </a:solidFill>
          <a:ln/>
        </p:spPr>
      </p:sp>
      <p:sp>
        <p:nvSpPr>
          <p:cNvPr id="3" name="Text 1"/>
          <p:cNvSpPr/>
          <p:nvPr/>
        </p:nvSpPr>
        <p:spPr>
          <a:xfrm>
            <a:off x="914400" y="200000"/>
            <a:ext cx="36576000" cy="440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IMPACT OF LEADERSHIP STYLES ON EMPLOYEE PERFORMANCE AND MOTIVATION IN THE WORKPLACE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914400" y="4650000"/>
            <a:ext cx="36576000" cy="68275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32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Systematic Literature Review  |  Research Methodology Poster (Element 3)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914400" y="5362751"/>
            <a:ext cx="36576000" cy="71993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3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Anees Farooq   |   Student ID: 2314658</a:t>
            </a:r>
            <a:endParaRPr lang="en-US" sz="1700" dirty="0"/>
          </a:p>
        </p:txBody>
      </p:sp>
      <p:sp>
        <p:nvSpPr>
          <p:cNvPr id="6" name="Shape 4"/>
          <p:cNvSpPr/>
          <p:nvPr/>
        </p:nvSpPr>
        <p:spPr>
          <a:xfrm>
            <a:off x="12801600" y="6252088"/>
            <a:ext cx="12801600" cy="1991563"/>
          </a:xfrm>
          <a:prstGeom prst="roundRect">
            <a:avLst>
              <a:gd name="adj" fmla="val 9474"/>
            </a:avLst>
          </a:prstGeom>
          <a:solidFill>
            <a:srgbClr val="F96167"/>
          </a:solidFill>
          <a:ln/>
          <a:effectLst>
            <a:outerShdw sx="100000" sy="100000" kx="0" ky="0" algn="bl" rotWithShape="0" blurRad="76200" dist="38100" dir="5400000">
              <a:srgbClr val="141B47">
                <a:alpha val="35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12801600" y="6343528"/>
            <a:ext cx="12801600" cy="75712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SYSTEMATIC LITERATURE REVIEW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12801600" y="7100651"/>
            <a:ext cx="12801600" cy="1005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2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PRISMA (2020) Guidelines  •  15 Empirical Studies  •  2015–2025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1188720" y="8472251"/>
            <a:ext cx="17190720" cy="968349"/>
          </a:xfrm>
          <a:prstGeom prst="roundRect">
            <a:avLst>
              <a:gd name="adj" fmla="val 9412"/>
            </a:avLst>
          </a:prstGeom>
          <a:solidFill>
            <a:srgbClr val="1E2761"/>
          </a:solidFill>
          <a:ln/>
        </p:spPr>
      </p:sp>
      <p:sp>
        <p:nvSpPr>
          <p:cNvPr id="10" name="Text 8"/>
          <p:cNvSpPr/>
          <p:nvPr/>
        </p:nvSpPr>
        <p:spPr>
          <a:xfrm>
            <a:off x="1463040" y="8472251"/>
            <a:ext cx="16642080" cy="96834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45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Research Aim &amp; Design</a:t>
            </a:r>
            <a:endParaRPr lang="en-US" sz="1900" dirty="0"/>
          </a:p>
        </p:txBody>
      </p:sp>
      <p:sp>
        <p:nvSpPr>
          <p:cNvPr id="11" name="Shape 9"/>
          <p:cNvSpPr/>
          <p:nvPr/>
        </p:nvSpPr>
        <p:spPr>
          <a:xfrm>
            <a:off x="1188720" y="9577760"/>
            <a:ext cx="17190720" cy="9979014"/>
          </a:xfrm>
          <a:prstGeom prst="roundRect">
            <a:avLst>
              <a:gd name="adj" fmla="val 1212"/>
            </a:avLst>
          </a:prstGeom>
          <a:solidFill>
            <a:srgbClr val="FFFFFF"/>
          </a:solidFill>
          <a:ln w="12700">
            <a:solidFill>
              <a:srgbClr val="C7D0E8"/>
            </a:solidFill>
            <a:prstDash val="solid"/>
          </a:ln>
          <a:effectLst>
            <a:outerShdw sx="100000" sy="100000" kx="0" ky="0" algn="bl" rotWithShape="0" blurRad="101600" dist="38100" dir="5400000">
              <a:srgbClr val="141B47">
                <a:alpha val="18000"/>
              </a:srgbClr>
            </a:outerShdw>
          </a:effectLst>
        </p:spPr>
      </p:sp>
      <p:sp>
        <p:nvSpPr>
          <p:cNvPr id="12" name="Text 10"/>
          <p:cNvSpPr/>
          <p:nvPr/>
        </p:nvSpPr>
        <p:spPr>
          <a:xfrm>
            <a:off x="1645920" y="9927760"/>
            <a:ext cx="16276320" cy="64556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spc="100" kern="0" dirty="0">
                <a:solidFill>
                  <a:srgbClr val="2E86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1645920" y="10593326"/>
            <a:ext cx="16276320" cy="176113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2000"/>
              </a:lnSpc>
              <a:buNone/>
            </a:pPr>
            <a:r>
              <a:rPr lang="en-US" sz="3000" dirty="0">
                <a:solidFill>
                  <a:srgbClr val="2A2E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systematically identify, appraise and synthesise empirical evidence on the relationship between leadership styles and employee performance and motivation in the workplace.</a:t>
            </a:r>
            <a:endParaRPr lang="en-US" sz="1350" dirty="0"/>
          </a:p>
        </p:txBody>
      </p:sp>
      <p:sp>
        <p:nvSpPr>
          <p:cNvPr id="14" name="Text 12"/>
          <p:cNvSpPr/>
          <p:nvPr/>
        </p:nvSpPr>
        <p:spPr>
          <a:xfrm>
            <a:off x="1645920" y="12464460"/>
            <a:ext cx="16276320" cy="64556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spc="100" kern="0" dirty="0">
                <a:solidFill>
                  <a:srgbClr val="2E86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PHILOSOPHY — POST-POSITIVIST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1645920" y="13130026"/>
            <a:ext cx="16276320" cy="120335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2000"/>
              </a:lnSpc>
              <a:buNone/>
            </a:pPr>
            <a:r>
              <a:rPr lang="en-US" sz="3000" dirty="0">
                <a:solidFill>
                  <a:srgbClr val="2A2E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Assumes that leadership–outcome relationships can be objectively evidenced and cumulatively synthesised across independently conducted empirical studies.</a:t>
            </a:r>
            <a:endParaRPr lang="en-US" sz="1350" dirty="0"/>
          </a:p>
        </p:txBody>
      </p:sp>
      <p:sp>
        <p:nvSpPr>
          <p:cNvPr id="16" name="Text 14"/>
          <p:cNvSpPr/>
          <p:nvPr/>
        </p:nvSpPr>
        <p:spPr>
          <a:xfrm>
            <a:off x="1645920" y="14443376"/>
            <a:ext cx="16276320" cy="64556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spc="100" kern="0" dirty="0">
                <a:solidFill>
                  <a:srgbClr val="2E86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APPROACH — DEDUCTIVE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1645920" y="15108942"/>
            <a:ext cx="16276320" cy="120335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2000"/>
              </a:lnSpc>
              <a:buNone/>
            </a:pPr>
            <a:r>
              <a:rPr lang="en-US" sz="3000" dirty="0">
                <a:solidFill>
                  <a:srgbClr val="2A2E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around a pre-specified PICO framework (Population, Intervention, Comparator, Outcome) and a review protocol fixed before the search began.</a:t>
            </a:r>
            <a:endParaRPr lang="en-US" sz="1350" dirty="0"/>
          </a:p>
        </p:txBody>
      </p:sp>
      <p:sp>
        <p:nvSpPr>
          <p:cNvPr id="18" name="Text 16"/>
          <p:cNvSpPr/>
          <p:nvPr/>
        </p:nvSpPr>
        <p:spPr>
          <a:xfrm>
            <a:off x="1645920" y="16422292"/>
            <a:ext cx="16276320" cy="64556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spc="100" kern="0" dirty="0">
                <a:solidFill>
                  <a:srgbClr val="2E86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— SYSTEMATIC LITERATURE REVIEW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1645920" y="17087858"/>
            <a:ext cx="16276320" cy="120335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2000"/>
              </a:lnSpc>
              <a:buNone/>
            </a:pPr>
            <a:r>
              <a:rPr lang="en-US" sz="3000" dirty="0">
                <a:solidFill>
                  <a:srgbClr val="2A2E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Secondary-data synthesis of peer-reviewed empirical studies conducted under PRISMA (2020) reporting guidelines — no primary contact with participants.</a:t>
            </a:r>
            <a:endParaRPr lang="en-US" sz="1350" dirty="0"/>
          </a:p>
        </p:txBody>
      </p:sp>
      <p:sp>
        <p:nvSpPr>
          <p:cNvPr id="20" name="Shape 18"/>
          <p:cNvSpPr/>
          <p:nvPr/>
        </p:nvSpPr>
        <p:spPr>
          <a:xfrm>
            <a:off x="1645920" y="18511208"/>
            <a:ext cx="5120640" cy="645566"/>
          </a:xfrm>
          <a:prstGeom prst="roundRect">
            <a:avLst>
              <a:gd name="adj" fmla="val 50909"/>
            </a:avLst>
          </a:prstGeom>
          <a:solidFill>
            <a:srgbClr val="DCE2F0"/>
          </a:solidFill>
          <a:ln/>
        </p:spPr>
      </p:sp>
      <p:sp>
        <p:nvSpPr>
          <p:cNvPr id="21" name="Text 19"/>
          <p:cNvSpPr/>
          <p:nvPr/>
        </p:nvSpPr>
        <p:spPr>
          <a:xfrm>
            <a:off x="1645920" y="18511208"/>
            <a:ext cx="5120640" cy="64556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30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Non-experimental design</a:t>
            </a:r>
            <a:endParaRPr lang="en-US" sz="1150" dirty="0"/>
          </a:p>
        </p:txBody>
      </p:sp>
      <p:sp>
        <p:nvSpPr>
          <p:cNvPr id="22" name="Shape 20"/>
          <p:cNvSpPr/>
          <p:nvPr/>
        </p:nvSpPr>
        <p:spPr>
          <a:xfrm>
            <a:off x="7040880" y="18511208"/>
            <a:ext cx="7315200" cy="645566"/>
          </a:xfrm>
          <a:prstGeom prst="roundRect">
            <a:avLst>
              <a:gd name="adj" fmla="val 50909"/>
            </a:avLst>
          </a:prstGeom>
          <a:solidFill>
            <a:srgbClr val="DCE2F0"/>
          </a:solidFill>
          <a:ln/>
        </p:spPr>
      </p:sp>
      <p:sp>
        <p:nvSpPr>
          <p:cNvPr id="23" name="Text 21"/>
          <p:cNvSpPr/>
          <p:nvPr/>
        </p:nvSpPr>
        <p:spPr>
          <a:xfrm>
            <a:off x="7040880" y="18511208"/>
            <a:ext cx="7315200" cy="64556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30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Transparent, replicable protocol</a:t>
            </a:r>
            <a:endParaRPr lang="en-US" sz="1150" dirty="0"/>
          </a:p>
        </p:txBody>
      </p:sp>
      <p:sp>
        <p:nvSpPr>
          <p:cNvPr id="24" name="Shape 22"/>
          <p:cNvSpPr/>
          <p:nvPr/>
        </p:nvSpPr>
        <p:spPr>
          <a:xfrm>
            <a:off x="1188720" y="19906774"/>
            <a:ext cx="17190720" cy="968349"/>
          </a:xfrm>
          <a:prstGeom prst="roundRect">
            <a:avLst>
              <a:gd name="adj" fmla="val 9412"/>
            </a:avLst>
          </a:prstGeom>
          <a:solidFill>
            <a:srgbClr val="1E2761"/>
          </a:solidFill>
          <a:ln/>
        </p:spPr>
      </p:sp>
      <p:sp>
        <p:nvSpPr>
          <p:cNvPr id="25" name="Text 23"/>
          <p:cNvSpPr/>
          <p:nvPr/>
        </p:nvSpPr>
        <p:spPr>
          <a:xfrm>
            <a:off x="1463040" y="19906774"/>
            <a:ext cx="16642080" cy="96834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45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Search Strategy &amp; Screening</a:t>
            </a:r>
            <a:endParaRPr lang="en-US" sz="1900" dirty="0"/>
          </a:p>
        </p:txBody>
      </p:sp>
      <p:sp>
        <p:nvSpPr>
          <p:cNvPr id="26" name="Shape 24"/>
          <p:cNvSpPr/>
          <p:nvPr/>
        </p:nvSpPr>
        <p:spPr>
          <a:xfrm>
            <a:off x="1188720" y="21012283"/>
            <a:ext cx="17190720" cy="12549016"/>
          </a:xfrm>
          <a:prstGeom prst="roundRect">
            <a:avLst>
              <a:gd name="adj" fmla="val 1053"/>
            </a:avLst>
          </a:prstGeom>
          <a:solidFill>
            <a:srgbClr val="FFFFFF"/>
          </a:solidFill>
          <a:ln w="12700">
            <a:solidFill>
              <a:srgbClr val="C7D0E8"/>
            </a:solidFill>
            <a:prstDash val="solid"/>
          </a:ln>
          <a:effectLst>
            <a:outerShdw sx="100000" sy="100000" kx="0" ky="0" algn="bl" rotWithShape="0" blurRad="101600" dist="38100" dir="5400000">
              <a:srgbClr val="141B47">
                <a:alpha val="18000"/>
              </a:srgbClr>
            </a:outerShdw>
          </a:effectLst>
        </p:spPr>
      </p:sp>
      <p:sp>
        <p:nvSpPr>
          <p:cNvPr id="27" name="Text 25"/>
          <p:cNvSpPr/>
          <p:nvPr/>
        </p:nvSpPr>
        <p:spPr>
          <a:xfrm>
            <a:off x="1645920" y="21362283"/>
            <a:ext cx="16276320" cy="64556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spc="100" kern="0" dirty="0">
                <a:solidFill>
                  <a:srgbClr val="2E86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DATABASES</a:t>
            </a:r>
            <a:endParaRPr lang="en-US" sz="1400" dirty="0"/>
          </a:p>
        </p:txBody>
      </p:sp>
      <p:sp>
        <p:nvSpPr>
          <p:cNvPr id="28" name="Text 26"/>
          <p:cNvSpPr/>
          <p:nvPr/>
        </p:nvSpPr>
        <p:spPr>
          <a:xfrm>
            <a:off x="1645920" y="22027849"/>
            <a:ext cx="16276320" cy="120335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2000"/>
              </a:lnSpc>
              <a:buNone/>
            </a:pPr>
            <a:r>
              <a:rPr lang="en-US" sz="3000" dirty="0">
                <a:solidFill>
                  <a:srgbClr val="2A2E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Source Complete (EBSCO), Scopus, Web of Science and ABI/INFORM, plus backward citation searching of key articles.</a:t>
            </a:r>
            <a:endParaRPr lang="en-US" sz="1350" dirty="0"/>
          </a:p>
        </p:txBody>
      </p:sp>
      <p:sp>
        <p:nvSpPr>
          <p:cNvPr id="29" name="Text 27"/>
          <p:cNvSpPr/>
          <p:nvPr/>
        </p:nvSpPr>
        <p:spPr>
          <a:xfrm>
            <a:off x="1645920" y="23341199"/>
            <a:ext cx="16276320" cy="64556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spc="100" kern="0" dirty="0">
                <a:solidFill>
                  <a:srgbClr val="2E86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SEARCH TERMS</a:t>
            </a:r>
            <a:endParaRPr lang="en-US" sz="1400" dirty="0"/>
          </a:p>
        </p:txBody>
      </p:sp>
      <p:sp>
        <p:nvSpPr>
          <p:cNvPr id="30" name="Text 28"/>
          <p:cNvSpPr/>
          <p:nvPr/>
        </p:nvSpPr>
        <p:spPr>
          <a:xfrm>
            <a:off x="1645920" y="24006765"/>
            <a:ext cx="16276320" cy="176113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2000"/>
              </a:lnSpc>
              <a:buNone/>
            </a:pPr>
            <a:r>
              <a:rPr lang="en-US" sz="3000" dirty="0">
                <a:solidFill>
                  <a:srgbClr val="2A2E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Concept blocks combined with OR/AND: leader*, “leadership style*”, transformational, transactional, servant, laissez-faire, democratic; employee*, worker*, staff; performance, motivation, engagement.</a:t>
            </a:r>
            <a:endParaRPr lang="en-US" sz="1350" dirty="0"/>
          </a:p>
        </p:txBody>
      </p:sp>
      <p:sp>
        <p:nvSpPr>
          <p:cNvPr id="31" name="Text 29"/>
          <p:cNvSpPr/>
          <p:nvPr/>
        </p:nvSpPr>
        <p:spPr>
          <a:xfrm>
            <a:off x="1645920" y="25877899"/>
            <a:ext cx="16276320" cy="64556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spc="100" kern="0" dirty="0">
                <a:solidFill>
                  <a:srgbClr val="2E86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ELIGIBILITY CRITERIA</a:t>
            </a:r>
            <a:endParaRPr lang="en-US" sz="1400" dirty="0"/>
          </a:p>
        </p:txBody>
      </p:sp>
      <p:sp>
        <p:nvSpPr>
          <p:cNvPr id="32" name="Text 30"/>
          <p:cNvSpPr/>
          <p:nvPr/>
        </p:nvSpPr>
        <p:spPr>
          <a:xfrm>
            <a:off x="1645920" y="26543465"/>
            <a:ext cx="16276320" cy="231891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2000"/>
              </a:lnSpc>
              <a:buNone/>
            </a:pPr>
            <a:r>
              <a:rPr lang="en-US" sz="3000" dirty="0">
                <a:solidFill>
                  <a:srgbClr val="2A2E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Included: empirical (quantitative/qualitative/mixed) studies, 2015–2025, peer-reviewed, English language, reporting a validated performance or motivation outcome for paid employees. Excluded: theoretical/opinion pieces, student or trainee leadership, non-work settings, unpublished theses.</a:t>
            </a:r>
            <a:endParaRPr lang="en-US" sz="1350" dirty="0"/>
          </a:p>
        </p:txBody>
      </p:sp>
      <p:sp>
        <p:nvSpPr>
          <p:cNvPr id="33" name="Text 31"/>
          <p:cNvSpPr/>
          <p:nvPr/>
        </p:nvSpPr>
        <p:spPr>
          <a:xfrm>
            <a:off x="1645920" y="28972383"/>
            <a:ext cx="16276320" cy="64556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spc="100" kern="0" dirty="0">
                <a:solidFill>
                  <a:srgbClr val="2E86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PRISMA STUDY FLOW</a:t>
            </a:r>
            <a:endParaRPr lang="en-US" sz="1400" dirty="0"/>
          </a:p>
        </p:txBody>
      </p:sp>
      <p:sp>
        <p:nvSpPr>
          <p:cNvPr id="49" name="Text 47"/>
          <p:cNvSpPr/>
          <p:nvPr/>
        </p:nvSpPr>
        <p:spPr>
          <a:xfrm>
            <a:off x="1645920" y="31957949"/>
            <a:ext cx="16276320" cy="120335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2000"/>
              </a:lnSpc>
              <a:buNone/>
            </a:pPr>
            <a:r>
              <a:rPr lang="en-US" sz="3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Two-stage screening (title/abstract, then full text) against PICO-based inclusion criteria.</a:t>
            </a:r>
            <a:endParaRPr lang="en-US" sz="1200" dirty="0"/>
          </a:p>
        </p:txBody>
      </p:sp>
      <p:sp>
        <p:nvSpPr>
          <p:cNvPr id="50" name="Shape 48"/>
          <p:cNvSpPr/>
          <p:nvPr/>
        </p:nvSpPr>
        <p:spPr>
          <a:xfrm>
            <a:off x="20025360" y="8472251"/>
            <a:ext cx="17190720" cy="968349"/>
          </a:xfrm>
          <a:prstGeom prst="roundRect">
            <a:avLst>
              <a:gd name="adj" fmla="val 9412"/>
            </a:avLst>
          </a:prstGeom>
          <a:solidFill>
            <a:srgbClr val="1E2761"/>
          </a:solidFill>
          <a:ln/>
        </p:spPr>
      </p:sp>
      <p:sp>
        <p:nvSpPr>
          <p:cNvPr id="51" name="Text 49"/>
          <p:cNvSpPr/>
          <p:nvPr/>
        </p:nvSpPr>
        <p:spPr>
          <a:xfrm>
            <a:off x="20299680" y="8472251"/>
            <a:ext cx="16642080" cy="96834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45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Key Findings</a:t>
            </a:r>
            <a:endParaRPr lang="en-US" sz="1900" dirty="0"/>
          </a:p>
        </p:txBody>
      </p:sp>
      <p:sp>
        <p:nvSpPr>
          <p:cNvPr id="52" name="Shape 50"/>
          <p:cNvSpPr/>
          <p:nvPr/>
        </p:nvSpPr>
        <p:spPr>
          <a:xfrm>
            <a:off x="20025360" y="9577760"/>
            <a:ext cx="17190720" cy="12094580"/>
          </a:xfrm>
          <a:prstGeom prst="roundRect">
            <a:avLst>
              <a:gd name="adj" fmla="val 960"/>
            </a:avLst>
          </a:prstGeom>
          <a:solidFill>
            <a:srgbClr val="FFFFFF"/>
          </a:solidFill>
          <a:ln w="12700">
            <a:solidFill>
              <a:srgbClr val="C7D0E8"/>
            </a:solidFill>
            <a:prstDash val="solid"/>
          </a:ln>
          <a:effectLst>
            <a:outerShdw sx="100000" sy="100000" kx="0" ky="0" algn="bl" rotWithShape="0" blurRad="101600" dist="38100" dir="5400000">
              <a:srgbClr val="141B47">
                <a:alpha val="18000"/>
              </a:srgbClr>
            </a:outerShdw>
          </a:effectLst>
        </p:spPr>
      </p:sp>
      <p:sp>
        <p:nvSpPr>
          <p:cNvPr id="53" name="Shape 51"/>
          <p:cNvSpPr/>
          <p:nvPr/>
        </p:nvSpPr>
        <p:spPr>
          <a:xfrm>
            <a:off x="20482560" y="9990543"/>
            <a:ext cx="520000" cy="520000"/>
          </a:xfrm>
          <a:prstGeom prst="ellipse">
            <a:avLst/>
          </a:prstGeom>
          <a:solidFill>
            <a:srgbClr val="F96167"/>
          </a:solidFill>
          <a:ln/>
        </p:spPr>
      </p:sp>
      <p:sp>
        <p:nvSpPr>
          <p:cNvPr id="54" name="Text 52"/>
          <p:cNvSpPr/>
          <p:nvPr/>
        </p:nvSpPr>
        <p:spPr>
          <a:xfrm>
            <a:off x="20482560" y="9990543"/>
            <a:ext cx="520000" cy="52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55" name="Text 53"/>
          <p:cNvSpPr/>
          <p:nvPr/>
        </p:nvSpPr>
        <p:spPr>
          <a:xfrm>
            <a:off x="21076920" y="9927760"/>
            <a:ext cx="15681960" cy="64556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Transformational &amp; servant leadership strongest</a:t>
            </a:r>
            <a:endParaRPr lang="en-US" sz="1450" dirty="0"/>
          </a:p>
        </p:txBody>
      </p:sp>
      <p:sp>
        <p:nvSpPr>
          <p:cNvPr id="56" name="Text 54"/>
          <p:cNvSpPr/>
          <p:nvPr/>
        </p:nvSpPr>
        <p:spPr>
          <a:xfrm>
            <a:off x="21076920" y="10593326"/>
            <a:ext cx="15681960" cy="120335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2000"/>
              </a:lnSpc>
              <a:buNone/>
            </a:pPr>
            <a:r>
              <a:rPr lang="en-US" sz="3000" dirty="0">
                <a:solidFill>
                  <a:srgbClr val="2A2E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Highest association with employee performance and motivation (r = 0.37–0.48), operating through intrinsic motivation, engagement and psychological capital.</a:t>
            </a:r>
            <a:endParaRPr lang="en-US" sz="1250" dirty="0"/>
          </a:p>
        </p:txBody>
      </p:sp>
      <p:sp>
        <p:nvSpPr>
          <p:cNvPr id="57" name="Shape 55"/>
          <p:cNvSpPr/>
          <p:nvPr/>
        </p:nvSpPr>
        <p:spPr>
          <a:xfrm>
            <a:off x="20482560" y="12359459"/>
            <a:ext cx="520000" cy="520000"/>
          </a:xfrm>
          <a:prstGeom prst="ellipse">
            <a:avLst/>
          </a:prstGeom>
          <a:solidFill>
            <a:srgbClr val="F96167"/>
          </a:solidFill>
          <a:ln/>
        </p:spPr>
      </p:sp>
      <p:sp>
        <p:nvSpPr>
          <p:cNvPr id="58" name="Text 56"/>
          <p:cNvSpPr/>
          <p:nvPr/>
        </p:nvSpPr>
        <p:spPr>
          <a:xfrm>
            <a:off x="20482560" y="12359459"/>
            <a:ext cx="520000" cy="52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59" name="Text 57"/>
          <p:cNvSpPr/>
          <p:nvPr/>
        </p:nvSpPr>
        <p:spPr>
          <a:xfrm>
            <a:off x="21076920" y="12296676"/>
            <a:ext cx="15681960" cy="64556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Transactional leadership — task-focused effect</a:t>
            </a:r>
            <a:endParaRPr lang="en-US" sz="1450" dirty="0"/>
          </a:p>
        </p:txBody>
      </p:sp>
      <p:sp>
        <p:nvSpPr>
          <p:cNvPr id="60" name="Text 58"/>
          <p:cNvSpPr/>
          <p:nvPr/>
        </p:nvSpPr>
        <p:spPr>
          <a:xfrm>
            <a:off x="21076920" y="12962242"/>
            <a:ext cx="15681960" cy="120335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2000"/>
              </a:lnSpc>
              <a:buNone/>
            </a:pPr>
            <a:r>
              <a:rPr lang="en-US" sz="3000" dirty="0">
                <a:solidFill>
                  <a:srgbClr val="2A2E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Contingent-reward leadership shows a smaller link to intrinsic motivation, but remains effective for routine-task performance and compliance.</a:t>
            </a:r>
            <a:endParaRPr lang="en-US" sz="1250" dirty="0"/>
          </a:p>
        </p:txBody>
      </p:sp>
      <p:sp>
        <p:nvSpPr>
          <p:cNvPr id="61" name="Shape 59"/>
          <p:cNvSpPr/>
          <p:nvPr/>
        </p:nvSpPr>
        <p:spPr>
          <a:xfrm>
            <a:off x="20482560" y="14728375"/>
            <a:ext cx="520000" cy="520000"/>
          </a:xfrm>
          <a:prstGeom prst="ellipse">
            <a:avLst/>
          </a:prstGeom>
          <a:solidFill>
            <a:srgbClr val="F96167"/>
          </a:solidFill>
          <a:ln/>
        </p:spPr>
      </p:sp>
      <p:sp>
        <p:nvSpPr>
          <p:cNvPr id="62" name="Text 60"/>
          <p:cNvSpPr/>
          <p:nvPr/>
        </p:nvSpPr>
        <p:spPr>
          <a:xfrm>
            <a:off x="20482560" y="14728375"/>
            <a:ext cx="520000" cy="52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63" name="Text 61"/>
          <p:cNvSpPr/>
          <p:nvPr/>
        </p:nvSpPr>
        <p:spPr>
          <a:xfrm>
            <a:off x="21076920" y="14665592"/>
            <a:ext cx="15681960" cy="64556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Laissez-faire leadership — negative outcomes</a:t>
            </a:r>
            <a:endParaRPr lang="en-US" sz="1450" dirty="0"/>
          </a:p>
        </p:txBody>
      </p:sp>
      <p:sp>
        <p:nvSpPr>
          <p:cNvPr id="64" name="Text 62"/>
          <p:cNvSpPr/>
          <p:nvPr/>
        </p:nvSpPr>
        <p:spPr>
          <a:xfrm>
            <a:off x="21076920" y="15331158"/>
            <a:ext cx="15681960" cy="120335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2000"/>
              </a:lnSpc>
              <a:buNone/>
            </a:pPr>
            <a:r>
              <a:rPr lang="en-US" sz="3000" dirty="0">
                <a:solidFill>
                  <a:srgbClr val="2A2E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Consistently associated with reduced employee performance and motivation across the reviewed studies.</a:t>
            </a:r>
            <a:endParaRPr lang="en-US" sz="1250" dirty="0"/>
          </a:p>
        </p:txBody>
      </p:sp>
      <p:sp>
        <p:nvSpPr>
          <p:cNvPr id="65" name="Shape 63"/>
          <p:cNvSpPr/>
          <p:nvPr/>
        </p:nvSpPr>
        <p:spPr>
          <a:xfrm>
            <a:off x="20482560" y="17097291"/>
            <a:ext cx="520000" cy="520000"/>
          </a:xfrm>
          <a:prstGeom prst="ellipse">
            <a:avLst/>
          </a:prstGeom>
          <a:solidFill>
            <a:srgbClr val="F96167"/>
          </a:solidFill>
          <a:ln/>
        </p:spPr>
      </p:sp>
      <p:sp>
        <p:nvSpPr>
          <p:cNvPr id="66" name="Text 64"/>
          <p:cNvSpPr/>
          <p:nvPr/>
        </p:nvSpPr>
        <p:spPr>
          <a:xfrm>
            <a:off x="20482560" y="17097291"/>
            <a:ext cx="520000" cy="52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67" name="Text 65"/>
          <p:cNvSpPr/>
          <p:nvPr/>
        </p:nvSpPr>
        <p:spPr>
          <a:xfrm>
            <a:off x="21076920" y="17034508"/>
            <a:ext cx="15681960" cy="64556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Motivation as a mediating mechanism</a:t>
            </a:r>
            <a:endParaRPr lang="en-US" sz="1450" dirty="0"/>
          </a:p>
        </p:txBody>
      </p:sp>
      <p:sp>
        <p:nvSpPr>
          <p:cNvPr id="68" name="Text 66"/>
          <p:cNvSpPr/>
          <p:nvPr/>
        </p:nvSpPr>
        <p:spPr>
          <a:xfrm>
            <a:off x="21076920" y="17700074"/>
            <a:ext cx="15681960" cy="120335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2000"/>
              </a:lnSpc>
              <a:buNone/>
            </a:pPr>
            <a:r>
              <a:rPr lang="en-US" sz="3000" dirty="0">
                <a:solidFill>
                  <a:srgbClr val="2A2E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40–60% of leadership's effect on performance is mediated by employee motivation and engagement, not exerted directly.</a:t>
            </a:r>
            <a:endParaRPr lang="en-US" sz="1250" dirty="0"/>
          </a:p>
        </p:txBody>
      </p:sp>
      <p:sp>
        <p:nvSpPr>
          <p:cNvPr id="69" name="Shape 67"/>
          <p:cNvSpPr/>
          <p:nvPr/>
        </p:nvSpPr>
        <p:spPr>
          <a:xfrm>
            <a:off x="20482560" y="19466207"/>
            <a:ext cx="520000" cy="520000"/>
          </a:xfrm>
          <a:prstGeom prst="ellipse">
            <a:avLst/>
          </a:prstGeom>
          <a:solidFill>
            <a:srgbClr val="F96167"/>
          </a:solidFill>
          <a:ln/>
        </p:spPr>
      </p:sp>
      <p:sp>
        <p:nvSpPr>
          <p:cNvPr id="70" name="Text 68"/>
          <p:cNvSpPr/>
          <p:nvPr/>
        </p:nvSpPr>
        <p:spPr>
          <a:xfrm>
            <a:off x="20482560" y="19466207"/>
            <a:ext cx="520000" cy="52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400" dirty="0"/>
          </a:p>
        </p:txBody>
      </p:sp>
      <p:sp>
        <p:nvSpPr>
          <p:cNvPr id="71" name="Text 69"/>
          <p:cNvSpPr/>
          <p:nvPr/>
        </p:nvSpPr>
        <p:spPr>
          <a:xfrm>
            <a:off x="21076920" y="19403424"/>
            <a:ext cx="15681960" cy="64556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Context moderates effectiveness</a:t>
            </a:r>
            <a:endParaRPr lang="en-US" sz="1450" dirty="0"/>
          </a:p>
        </p:txBody>
      </p:sp>
      <p:sp>
        <p:nvSpPr>
          <p:cNvPr id="72" name="Text 70"/>
          <p:cNvSpPr/>
          <p:nvPr/>
        </p:nvSpPr>
        <p:spPr>
          <a:xfrm>
            <a:off x="21076920" y="20068990"/>
            <a:ext cx="15681960" cy="120335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2000"/>
              </a:lnSpc>
              <a:buNone/>
            </a:pPr>
            <a:r>
              <a:rPr lang="en-US" sz="3000" dirty="0">
                <a:solidFill>
                  <a:srgbClr val="2A2E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Sector, national culture and job complexity all moderate the strength of leadership–outcome relationships.</a:t>
            </a:r>
            <a:endParaRPr lang="en-US" sz="1250" dirty="0"/>
          </a:p>
        </p:txBody>
      </p:sp>
      <p:sp>
        <p:nvSpPr>
          <p:cNvPr id="73" name="Shape 71"/>
          <p:cNvSpPr/>
          <p:nvPr/>
        </p:nvSpPr>
        <p:spPr>
          <a:xfrm>
            <a:off x="20025360" y="22022340"/>
            <a:ext cx="17190720" cy="968349"/>
          </a:xfrm>
          <a:prstGeom prst="roundRect">
            <a:avLst>
              <a:gd name="adj" fmla="val 9412"/>
            </a:avLst>
          </a:prstGeom>
          <a:solidFill>
            <a:srgbClr val="1E2761"/>
          </a:solidFill>
          <a:ln/>
        </p:spPr>
      </p:sp>
      <p:sp>
        <p:nvSpPr>
          <p:cNvPr id="74" name="Text 72"/>
          <p:cNvSpPr/>
          <p:nvPr/>
        </p:nvSpPr>
        <p:spPr>
          <a:xfrm>
            <a:off x="20299680" y="22022340"/>
            <a:ext cx="16642080" cy="96834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45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Implications &amp; Limitations</a:t>
            </a:r>
            <a:endParaRPr lang="en-US" sz="1900" dirty="0"/>
          </a:p>
        </p:txBody>
      </p:sp>
      <p:sp>
        <p:nvSpPr>
          <p:cNvPr id="75" name="Shape 73"/>
          <p:cNvSpPr/>
          <p:nvPr/>
        </p:nvSpPr>
        <p:spPr>
          <a:xfrm>
            <a:off x="20025360" y="23127849"/>
            <a:ext cx="17190720" cy="10889526"/>
          </a:xfrm>
          <a:prstGeom prst="roundRect">
            <a:avLst>
              <a:gd name="adj" fmla="val 1224"/>
            </a:avLst>
          </a:prstGeom>
          <a:solidFill>
            <a:srgbClr val="FFFFFF"/>
          </a:solidFill>
          <a:ln w="12700">
            <a:solidFill>
              <a:srgbClr val="C7D0E8"/>
            </a:solidFill>
            <a:prstDash val="solid"/>
          </a:ln>
          <a:effectLst>
            <a:outerShdw sx="100000" sy="100000" kx="0" ky="0" algn="bl" rotWithShape="0" blurRad="101600" dist="38100" dir="5400000">
              <a:srgbClr val="141B47">
                <a:alpha val="18000"/>
              </a:srgbClr>
            </a:outerShdw>
          </a:effectLst>
        </p:spPr>
      </p:sp>
      <p:sp>
        <p:nvSpPr>
          <p:cNvPr id="76" name="Text 74"/>
          <p:cNvSpPr/>
          <p:nvPr/>
        </p:nvSpPr>
        <p:spPr>
          <a:xfrm>
            <a:off x="20482560" y="23477849"/>
            <a:ext cx="16276320" cy="64556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spc="100" kern="0" dirty="0">
                <a:solidFill>
                  <a:srgbClr val="2E86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PRACTICE</a:t>
            </a:r>
            <a:endParaRPr lang="en-US" sz="1400" dirty="0"/>
          </a:p>
        </p:txBody>
      </p:sp>
      <p:sp>
        <p:nvSpPr>
          <p:cNvPr id="77" name="Text 75"/>
          <p:cNvSpPr/>
          <p:nvPr/>
        </p:nvSpPr>
        <p:spPr>
          <a:xfrm>
            <a:off x="20482560" y="24143415"/>
            <a:ext cx="16276320" cy="176113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2000"/>
              </a:lnSpc>
              <a:buNone/>
            </a:pPr>
            <a:r>
              <a:rPr lang="en-US" sz="3000" dirty="0">
                <a:solidFill>
                  <a:srgbClr val="2A2E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 in transformational and servant leadership development. Adopt a flexible, adaptive style: transactional clarity for compliance-critical tasks, transformational vision for innovation, and servant empowerment for follower wellbeing.</a:t>
            </a:r>
            <a:endParaRPr lang="en-US" sz="1350" dirty="0"/>
          </a:p>
        </p:txBody>
      </p:sp>
      <p:sp>
        <p:nvSpPr>
          <p:cNvPr id="78" name="Text 76"/>
          <p:cNvSpPr/>
          <p:nvPr/>
        </p:nvSpPr>
        <p:spPr>
          <a:xfrm>
            <a:off x="20482560" y="26014549"/>
            <a:ext cx="16276320" cy="64556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spc="100" kern="0" dirty="0">
                <a:solidFill>
                  <a:srgbClr val="2E86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</a:t>
            </a:r>
            <a:endParaRPr lang="en-US" sz="1400" dirty="0"/>
          </a:p>
        </p:txBody>
      </p:sp>
      <p:sp>
        <p:nvSpPr>
          <p:cNvPr id="79" name="Text 77"/>
          <p:cNvSpPr/>
          <p:nvPr/>
        </p:nvSpPr>
        <p:spPr>
          <a:xfrm>
            <a:off x="20482560" y="26680115"/>
            <a:ext cx="16276320" cy="176113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2000"/>
              </a:lnSpc>
              <a:buNone/>
            </a:pPr>
            <a:r>
              <a:rPr lang="en-US" sz="3000" dirty="0">
                <a:solidFill>
                  <a:srgbClr val="2A2E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evidence base is dominated by cross-sectional designs and self-report measures, and cross-cultural replication remains limited, restricting causal and comparative claims.</a:t>
            </a:r>
            <a:endParaRPr lang="en-US" sz="1350" dirty="0"/>
          </a:p>
        </p:txBody>
      </p:sp>
      <p:sp>
        <p:nvSpPr>
          <p:cNvPr id="80" name="Text 78"/>
          <p:cNvSpPr/>
          <p:nvPr/>
        </p:nvSpPr>
        <p:spPr>
          <a:xfrm>
            <a:off x="20482560" y="28551249"/>
            <a:ext cx="16276320" cy="64556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spc="100" kern="0" dirty="0">
                <a:solidFill>
                  <a:srgbClr val="2E86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RESEARCH</a:t>
            </a:r>
            <a:endParaRPr lang="en-US" sz="1400" dirty="0"/>
          </a:p>
        </p:txBody>
      </p:sp>
      <p:sp>
        <p:nvSpPr>
          <p:cNvPr id="81" name="Text 79"/>
          <p:cNvSpPr/>
          <p:nvPr/>
        </p:nvSpPr>
        <p:spPr>
          <a:xfrm>
            <a:off x="20482560" y="29216815"/>
            <a:ext cx="16276320" cy="176113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2000"/>
              </a:lnSpc>
              <a:buNone/>
            </a:pPr>
            <a:r>
              <a:rPr lang="en-US" sz="3000" dirty="0">
                <a:solidFill>
                  <a:srgbClr val="2A2E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Longitudinal designs, multi-method data collection within the same samples, and integrated mediation–moderation models are recommended to deepen understanding of leadership effectiveness.</a:t>
            </a:r>
            <a:endParaRPr lang="en-US" sz="1350" dirty="0"/>
          </a:p>
        </p:txBody>
      </p:sp>
      <p:sp>
        <p:nvSpPr>
          <p:cNvPr id="82" name="Shape 80"/>
          <p:cNvSpPr/>
          <p:nvPr/>
        </p:nvSpPr>
        <p:spPr>
          <a:xfrm>
            <a:off x="0" y="34367375"/>
            <a:ext cx="38404800" cy="2574844"/>
          </a:xfrm>
          <a:prstGeom prst="rect">
            <a:avLst/>
          </a:prstGeom>
          <a:solidFill>
            <a:srgbClr val="141B47"/>
          </a:solidFill>
          <a:ln/>
        </p:spPr>
      </p:sp>
      <p:sp>
        <p:nvSpPr>
          <p:cNvPr id="83" name="Text 81"/>
          <p:cNvSpPr/>
          <p:nvPr/>
        </p:nvSpPr>
        <p:spPr>
          <a:xfrm>
            <a:off x="1188720" y="34617375"/>
            <a:ext cx="36027360" cy="12033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30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Conclusion: Leadership style operates through, not independently of, employee motivation — organisations that cultivate transformational and servant leadership, applied flexibly to context, are best placed to build engaged, motivated, high-performing workforces.</a:t>
            </a:r>
            <a:endParaRPr lang="en-US" sz="1250" dirty="0"/>
          </a:p>
        </p:txBody>
      </p:sp>
      <p:sp>
        <p:nvSpPr>
          <p:cNvPr id="84" name="Text 82"/>
          <p:cNvSpPr/>
          <p:nvPr/>
        </p:nvSpPr>
        <p:spPr>
          <a:xfrm>
            <a:off x="1188720" y="35910725"/>
            <a:ext cx="36027360" cy="83149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000" dirty="0">
                <a:solidFill>
                  <a:srgbClr val="C7D0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References: Bass, B.M. (1985) Leadership and Performance Beyond Expectations. New York: Free Press.  |  Judge, T.A. and Piccolo, R.F. (2004) 'Transformational and transactional leadership', Journal of Applied Psychology, 89(5).  |  Liberati, A. et al. (2009) 'The PRISMA statement', PLoS Medicine, 6(7).  |  van Dierendonck, D. (2011) 'Servant leadership: A review and synthesis', Journal of Management, 37(4).</a:t>
            </a:r>
            <a:endParaRPr lang="en-US" sz="900" dirty="0"/>
          </a:p>
        </p:txBody>
      </p:sp>
      <p:sp>
        <p:nvSpPr>
          <p:cNvPr id="85" name="Rounded Rectangle 84"/>
          <p:cNvSpPr/>
          <p:nvPr/>
        </p:nvSpPr>
        <p:spPr>
          <a:xfrm>
            <a:off x="1645920" y="29707949"/>
            <a:ext cx="3806580" cy="200000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 w="19050">
            <a:solidFill>
              <a:srgbClr val="1C7293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120000" rIns="120000" tIns="80000" bIns="80000"/>
          <a:lstStyle/>
          <a:p>
            <a:pPr algn="ctr"/>
            <a:r>
              <a:rPr sz="2200" b="1">
                <a:solidFill>
                  <a:srgbClr val="1E2761"/>
                </a:solidFill>
                <a:latin typeface="Calibri"/>
              </a:rPr>
              <a:t>IDENTIFICATION</a:t>
            </a:r>
          </a:p>
          <a:p>
            <a:pPr algn="ctr">
              <a:spcBef>
                <a:spcPts val="400"/>
              </a:spcBef>
            </a:pPr>
            <a:r>
              <a:rPr sz="1600" b="0">
                <a:solidFill>
                  <a:srgbClr val="404040"/>
                </a:solidFill>
                <a:latin typeface="Calibri"/>
              </a:rPr>
              <a:t>Records identified: Business Source Complete, Scopus, Web of Science, ABI/INFORM + citation searching</a:t>
            </a:r>
          </a:p>
        </p:txBody>
      </p:sp>
      <p:sp>
        <p:nvSpPr>
          <p:cNvPr id="86" name="Rounded Rectangle 85"/>
          <p:cNvSpPr/>
          <p:nvPr/>
        </p:nvSpPr>
        <p:spPr>
          <a:xfrm>
            <a:off x="5802500" y="29707949"/>
            <a:ext cx="3806580" cy="200000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 w="19050">
            <a:solidFill>
              <a:srgbClr val="1C7293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120000" rIns="120000" tIns="80000" bIns="80000"/>
          <a:lstStyle/>
          <a:p>
            <a:pPr algn="ctr"/>
            <a:r>
              <a:rPr sz="2200" b="1">
                <a:solidFill>
                  <a:srgbClr val="1E2761"/>
                </a:solidFill>
                <a:latin typeface="Calibri"/>
              </a:rPr>
              <a:t>SCREENING</a:t>
            </a:r>
          </a:p>
          <a:p>
            <a:pPr algn="ctr">
              <a:spcBef>
                <a:spcPts val="400"/>
              </a:spcBef>
            </a:pPr>
            <a:r>
              <a:rPr sz="1600" b="0">
                <a:solidFill>
                  <a:srgbClr val="404040"/>
                </a:solidFill>
                <a:latin typeface="Calibri"/>
              </a:rPr>
              <a:t>Titles &amp; abstracts screened against PICO-based criteria</a:t>
            </a:r>
          </a:p>
        </p:txBody>
      </p:sp>
      <p:sp>
        <p:nvSpPr>
          <p:cNvPr id="87" name="Rounded Rectangle 86"/>
          <p:cNvSpPr/>
          <p:nvPr/>
        </p:nvSpPr>
        <p:spPr>
          <a:xfrm>
            <a:off x="9959080" y="29707949"/>
            <a:ext cx="3806580" cy="200000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 w="19050">
            <a:solidFill>
              <a:srgbClr val="1C7293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120000" rIns="120000" tIns="80000" bIns="80000"/>
          <a:lstStyle/>
          <a:p>
            <a:pPr algn="ctr"/>
            <a:r>
              <a:rPr sz="2200" b="1">
                <a:solidFill>
                  <a:srgbClr val="1E2761"/>
                </a:solidFill>
                <a:latin typeface="Calibri"/>
              </a:rPr>
              <a:t>ELIGIBILITY</a:t>
            </a:r>
          </a:p>
          <a:p>
            <a:pPr algn="ctr">
              <a:spcBef>
                <a:spcPts val="400"/>
              </a:spcBef>
            </a:pPr>
            <a:r>
              <a:rPr sz="1600" b="0">
                <a:solidFill>
                  <a:srgbClr val="404040"/>
                </a:solidFill>
                <a:latin typeface="Calibri"/>
              </a:rPr>
              <a:t>Full-text articles assessed against inclusion/exclusion criteria</a:t>
            </a:r>
          </a:p>
        </p:txBody>
      </p:sp>
      <p:sp>
        <p:nvSpPr>
          <p:cNvPr id="88" name="Rounded Rectangle 87"/>
          <p:cNvSpPr/>
          <p:nvPr/>
        </p:nvSpPr>
        <p:spPr>
          <a:xfrm>
            <a:off x="14115660" y="29707949"/>
            <a:ext cx="3806580" cy="200000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 w="19050">
            <a:solidFill>
              <a:srgbClr val="1C7293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 lIns="120000" rIns="120000" tIns="80000" bIns="80000"/>
          <a:lstStyle/>
          <a:p>
            <a:pPr algn="ctr"/>
            <a:r>
              <a:rPr sz="2200" b="1">
                <a:solidFill>
                  <a:srgbClr val="1E2761"/>
                </a:solidFill>
                <a:latin typeface="Calibri"/>
              </a:rPr>
              <a:t>INCLUDED</a:t>
            </a:r>
          </a:p>
          <a:p>
            <a:pPr algn="ctr">
              <a:spcBef>
                <a:spcPts val="400"/>
              </a:spcBef>
            </a:pPr>
            <a:r>
              <a:rPr sz="1600" b="0">
                <a:solidFill>
                  <a:srgbClr val="404040"/>
                </a:solidFill>
                <a:latin typeface="Calibri"/>
              </a:rPr>
              <a:t>15 empirical studies (2015–2025) synthesised</a:t>
            </a:r>
          </a:p>
        </p:txBody>
      </p:sp>
      <p:sp>
        <p:nvSpPr>
          <p:cNvPr id="89" name="Chevron 88"/>
          <p:cNvSpPr/>
          <p:nvPr/>
        </p:nvSpPr>
        <p:spPr>
          <a:xfrm>
            <a:off x="5452500" y="30532949"/>
            <a:ext cx="350000" cy="350000"/>
          </a:xfrm>
          <a:prstGeom prst="chevron">
            <a:avLst/>
          </a:prstGeom>
          <a:solidFill>
            <a:srgbClr val="1C729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0" name="Chevron 89"/>
          <p:cNvSpPr/>
          <p:nvPr/>
        </p:nvSpPr>
        <p:spPr>
          <a:xfrm>
            <a:off x="9609080" y="30532949"/>
            <a:ext cx="350000" cy="350000"/>
          </a:xfrm>
          <a:prstGeom prst="chevron">
            <a:avLst/>
          </a:prstGeom>
          <a:solidFill>
            <a:srgbClr val="1C729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1" name="Chevron 90"/>
          <p:cNvSpPr/>
          <p:nvPr/>
        </p:nvSpPr>
        <p:spPr>
          <a:xfrm>
            <a:off x="13765660" y="30532949"/>
            <a:ext cx="350000" cy="350000"/>
          </a:xfrm>
          <a:prstGeom prst="chevron">
            <a:avLst/>
          </a:prstGeom>
          <a:solidFill>
            <a:srgbClr val="1C729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2" name="TextBox 91"/>
          <p:cNvSpPr txBox="1"/>
          <p:nvPr/>
        </p:nvSpPr>
        <p:spPr>
          <a:xfrm>
            <a:off x="20482560" y="31197949"/>
            <a:ext cx="16276320" cy="6455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3000" b="1">
                <a:solidFill>
                  <a:srgbClr val="1C7293"/>
                </a:solidFill>
                <a:latin typeface="Calibri"/>
              </a:rPr>
              <a:t>EFFECT-SIZE PATTERN BY LEADERSHIP STYLE</a:t>
            </a:r>
          </a:p>
        </p:txBody>
      </p:sp>
      <p:graphicFrame>
        <p:nvGraphicFramePr>
          <p:cNvPr id="93" name="Chart 92"/>
          <p:cNvGraphicFramePr>
            <a:graphicFrameLocks noGrp="1"/>
          </p:cNvGraphicFramePr>
          <p:nvPr/>
        </p:nvGraphicFramePr>
        <p:xfrm>
          <a:off x="20482560" y="31903515"/>
          <a:ext cx="16276320" cy="1250000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94" name="TextBox 93"/>
          <p:cNvSpPr txBox="1"/>
          <p:nvPr/>
        </p:nvSpPr>
        <p:spPr>
          <a:xfrm>
            <a:off x="20482560" y="33213515"/>
            <a:ext cx="16276320" cy="4038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700" i="1">
                <a:solidFill>
                  <a:srgbClr val="404040"/>
                </a:solidFill>
                <a:latin typeface="Calibri"/>
              </a:rPr>
              <a:t>Illustrative synthesis of reported correlations; transformational/servant midpoint of stated r = 0.37–0.48 range.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Slide 1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2026-07-26T14:06:04Z</dcterms:created>
  <dcterms:modified xsi:type="dcterms:W3CDTF">2026-07-26T14:06:04Z</dcterms:modified>
</cp:coreProperties>
</file>