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5" r:id="rId2"/>
    <p:sldId id="267" r:id="rId3"/>
    <p:sldId id="266" r:id="rId4"/>
    <p:sldId id="257" r:id="rId5"/>
    <p:sldId id="258" r:id="rId6"/>
    <p:sldId id="259" r:id="rId7"/>
    <p:sldId id="260" r:id="rId8"/>
    <p:sldId id="261" r:id="rId9"/>
    <p:sldId id="268" r:id="rId10"/>
    <p:sldId id="270" r:id="rId11"/>
    <p:sldId id="269" r:id="rId12"/>
    <p:sldId id="264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9" d="100"/>
          <a:sy n="119" d="100"/>
        </p:scale>
        <p:origin x="137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killsforcare.org.uk/Home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3dd1f2bc-daca-4786-bc89-5c3761d8117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914400"/>
            <a:ext cx="2286000" cy="125306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14400" y="2743200"/>
            <a:ext cx="7315200" cy="2743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000">
                <a:solidFill>
                  <a:srgbClr val="003366"/>
                </a:solidFill>
              </a:defRPr>
            </a:pPr>
            <a:r>
              <a:t>Module Title: Professional Career Development within H&amp;SC</a:t>
            </a:r>
          </a:p>
          <a:p>
            <a:pPr>
              <a:defRPr sz="2000">
                <a:solidFill>
                  <a:srgbClr val="003366"/>
                </a:solidFill>
              </a:defRPr>
            </a:pPr>
            <a:r>
              <a:t>Module Number: LCHS 4009 (LON)</a:t>
            </a:r>
          </a:p>
          <a:p>
            <a:pPr>
              <a:defRPr sz="2000">
                <a:solidFill>
                  <a:srgbClr val="003366"/>
                </a:solidFill>
              </a:defRPr>
            </a:pPr>
            <a:r>
              <a:t>Assignment No: ASSIGNMENT 1</a:t>
            </a:r>
          </a:p>
          <a:p>
            <a:pPr>
              <a:defRPr sz="2000">
                <a:solidFill>
                  <a:srgbClr val="003366"/>
                </a:solidFill>
              </a:defRPr>
            </a:pPr>
            <a:r>
              <a:t>Student Name: Khatera Omari</a:t>
            </a:r>
          </a:p>
          <a:p>
            <a:pPr>
              <a:defRPr sz="2000">
                <a:solidFill>
                  <a:srgbClr val="003366"/>
                </a:solidFill>
              </a:defRPr>
            </a:pPr>
            <a:r>
              <a:t>Student ID: 2428550</a:t>
            </a:r>
          </a:p>
          <a:p>
            <a:pPr>
              <a:defRPr sz="2000">
                <a:solidFill>
                  <a:srgbClr val="003366"/>
                </a:solidFill>
              </a:defRPr>
            </a:pPr>
            <a:r>
              <a:t>Lecturer’s Name: Soban Sadiq</a:t>
            </a:r>
          </a:p>
          <a:p>
            <a:pPr>
              <a:defRPr sz="2000">
                <a:solidFill>
                  <a:srgbClr val="003366"/>
                </a:solidFill>
              </a:defRPr>
            </a:pPr>
            <a:r>
              <a:t>University: University of Wales Trinity Saint David (UWTSD)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 / 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  <a:defRPr sz="2000"/>
            </a:pPr>
            <a:r>
              <a:rPr dirty="0"/>
              <a:t>Introduction:</a:t>
            </a:r>
          </a:p>
          <a:p>
            <a:pPr marL="0" indent="0">
              <a:buNone/>
              <a:defRPr sz="2000"/>
            </a:pPr>
            <a:r>
              <a:rPr dirty="0"/>
              <a:t>• About me and my future career aspiration</a:t>
            </a:r>
          </a:p>
          <a:p>
            <a:pPr marL="0" indent="0">
              <a:buNone/>
              <a:defRPr sz="2000"/>
            </a:pPr>
            <a:r>
              <a:rPr dirty="0"/>
              <a:t>• Purpose of this presentation</a:t>
            </a:r>
          </a:p>
          <a:p>
            <a:pPr>
              <a:defRPr sz="2000"/>
            </a:pPr>
            <a:endParaRPr dirty="0"/>
          </a:p>
          <a:p>
            <a:pPr marL="0" indent="0">
              <a:buNone/>
              <a:defRPr sz="2000"/>
            </a:pPr>
            <a:r>
              <a:rPr dirty="0"/>
              <a:t>Main Content:</a:t>
            </a:r>
          </a:p>
          <a:p>
            <a:pPr marL="0" indent="0">
              <a:buNone/>
              <a:defRPr sz="2000"/>
            </a:pPr>
            <a:r>
              <a:rPr dirty="0"/>
              <a:t>• Personal SWOT Analysis (Strengths, Weaknesses, Opportunities, Threats)</a:t>
            </a:r>
          </a:p>
          <a:p>
            <a:pPr marL="0" indent="0">
              <a:buNone/>
              <a:defRPr sz="2000"/>
            </a:pPr>
            <a:r>
              <a:rPr dirty="0"/>
              <a:t>• Leveraging strengths to overcome weaknesses</a:t>
            </a:r>
          </a:p>
          <a:p>
            <a:pPr marL="0" indent="0">
              <a:buNone/>
              <a:defRPr sz="2000"/>
            </a:pPr>
            <a:r>
              <a:rPr dirty="0"/>
              <a:t>• Strategic development plan</a:t>
            </a:r>
          </a:p>
          <a:p>
            <a:pPr>
              <a:defRPr sz="2000"/>
            </a:pPr>
            <a:endParaRPr dirty="0"/>
          </a:p>
          <a:p>
            <a:pPr marL="0" indent="0">
              <a:buNone/>
              <a:defRPr sz="2000"/>
            </a:pPr>
            <a:r>
              <a:rPr dirty="0"/>
              <a:t>Conclusion:</a:t>
            </a:r>
          </a:p>
          <a:p>
            <a:pPr marL="0" indent="0">
              <a:buNone/>
              <a:defRPr sz="2000"/>
            </a:pPr>
            <a:r>
              <a:rPr dirty="0"/>
              <a:t>• Summary of learning and next steps</a:t>
            </a:r>
          </a:p>
          <a:p>
            <a:pPr>
              <a:defRPr sz="2000"/>
            </a:pPr>
            <a:endParaRPr dirty="0"/>
          </a:p>
          <a:p>
            <a:pPr marL="0" indent="0">
              <a:buNone/>
              <a:defRPr sz="2000"/>
            </a:pPr>
            <a:r>
              <a:rPr dirty="0"/>
              <a:t>References:</a:t>
            </a:r>
          </a:p>
          <a:p>
            <a:pPr marL="0" indent="0">
              <a:buNone/>
              <a:defRPr sz="2000"/>
            </a:pPr>
            <a:r>
              <a:rPr dirty="0"/>
              <a:t>• Key sources used to support this presentation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Introduction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 sz="2000"/>
            </a:pPr>
            <a:r>
              <a:rPr dirty="0"/>
              <a:t>• I’m currently working in a hospital as an Admin</a:t>
            </a:r>
            <a:r>
              <a:rPr lang="en-GB" dirty="0" err="1"/>
              <a:t>estrator</a:t>
            </a:r>
            <a:r>
              <a:rPr lang="en-GB" dirty="0"/>
              <a:t>/Receptionist with cardiology department.</a:t>
            </a:r>
            <a:endParaRPr dirty="0"/>
          </a:p>
          <a:p>
            <a:pPr marL="0" indent="0">
              <a:buNone/>
              <a:defRPr sz="2000"/>
            </a:pPr>
            <a:r>
              <a:rPr dirty="0"/>
              <a:t>• I enjoy working in the healthcare environment and supporting patients and clinical teams.</a:t>
            </a:r>
          </a:p>
          <a:p>
            <a:pPr marL="0" indent="0">
              <a:buNone/>
              <a:defRPr sz="2000"/>
            </a:pPr>
            <a:r>
              <a:rPr dirty="0"/>
              <a:t>• My goal is to move from administration into a clinical role.</a:t>
            </a:r>
          </a:p>
          <a:p>
            <a:pPr marL="0" indent="0">
              <a:buNone/>
              <a:defRPr sz="2000"/>
            </a:pPr>
            <a:r>
              <a:rPr dirty="0"/>
              <a:t>• I’m particularly interested in becoming a Cardiographer and developing my clinical skills.</a:t>
            </a:r>
          </a:p>
          <a:p>
            <a:pPr marL="0" indent="0">
              <a:buNone/>
              <a:defRPr sz="2000"/>
            </a:pPr>
            <a:r>
              <a:rPr dirty="0"/>
              <a:t>• This presentation is about my personal SWOT analysis and how I plan to achieve my career goals within the Health and Social Care sector.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rPr lang="en-GB" sz="2800" b="1" dirty="0"/>
              <a:t>What is a SWOT Analysis and why is it important to your personal and professional development?</a:t>
            </a:r>
            <a:endParaRPr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323232"/>
                </a:solidFill>
              </a:defRPr>
            </a:pPr>
            <a:r>
              <a:rPr lang="en-GB" dirty="0"/>
              <a:t>SWOT analysis, which stands for strengths, weaknesses, opportunities, and threats, allows me to see where my individual characteristics align with my career aspirations as a cardiographer.</a:t>
            </a:r>
          </a:p>
          <a:p>
            <a:pPr>
              <a:defRPr sz="2000">
                <a:solidFill>
                  <a:srgbClr val="323232"/>
                </a:solidFill>
              </a:defRPr>
            </a:pPr>
            <a:r>
              <a:rPr lang="en-GB" dirty="0"/>
              <a:t>The UK's social and medical care system places an extreme priority on kindness, adaptability and continuous education (Skills for Care, 2023).</a:t>
            </a:r>
          </a:p>
          <a:p>
            <a:pPr>
              <a:defRPr sz="2000">
                <a:solidFill>
                  <a:srgbClr val="323232"/>
                </a:solidFill>
              </a:defRPr>
            </a:pPr>
            <a:r>
              <a:rPr lang="en-GB" dirty="0"/>
              <a:t>I can make an individualised strategy for my professional development through determining my areas of potential and development.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t>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 sz="2000">
                <a:solidFill>
                  <a:srgbClr val="323232"/>
                </a:solidFill>
              </a:defRPr>
            </a:pPr>
            <a:r>
              <a:rPr dirty="0"/>
              <a:t>• Speed of work – I complete tasks efficiently and productively.</a:t>
            </a:r>
          </a:p>
          <a:p>
            <a:pPr marL="0" indent="0">
              <a:buNone/>
              <a:defRPr sz="2000">
                <a:solidFill>
                  <a:srgbClr val="323232"/>
                </a:solidFill>
              </a:defRPr>
            </a:pPr>
            <a:r>
              <a:rPr dirty="0"/>
              <a:t>• Quick learner – I adapt quickly to new systems and clinical procedures.</a:t>
            </a:r>
          </a:p>
          <a:p>
            <a:pPr marL="0" indent="0">
              <a:buNone/>
              <a:defRPr sz="2000">
                <a:solidFill>
                  <a:srgbClr val="323232"/>
                </a:solidFill>
              </a:defRPr>
            </a:pPr>
            <a:r>
              <a:rPr dirty="0"/>
              <a:t>• Multiple qualifications – I hold various certifications across health and social care fields.</a:t>
            </a:r>
          </a:p>
          <a:p>
            <a:pPr marL="0" indent="0">
              <a:buNone/>
              <a:defRPr sz="2000">
                <a:solidFill>
                  <a:srgbClr val="323232"/>
                </a:solidFill>
              </a:defRPr>
            </a:pPr>
            <a:r>
              <a:rPr dirty="0"/>
              <a:t>• Motivation to progress – I’m always seeking opportunities to learn and grow.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t>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 sz="2000">
                <a:solidFill>
                  <a:srgbClr val="323232"/>
                </a:solidFill>
              </a:defRPr>
            </a:pPr>
            <a:r>
              <a:rPr lang="en-GB" dirty="0"/>
              <a:t>• I have difficulties saying no to requests for support, which may result in overcommitment.</a:t>
            </a:r>
          </a:p>
          <a:p>
            <a:pPr marL="0" indent="0">
              <a:buNone/>
              <a:defRPr sz="2000">
                <a:solidFill>
                  <a:srgbClr val="323232"/>
                </a:solidFill>
              </a:defRPr>
            </a:pPr>
            <a:r>
              <a:rPr lang="en-GB" dirty="0"/>
              <a:t>• I often handle things upon my own instead of seeking help, which may cause more stress.</a:t>
            </a:r>
          </a:p>
          <a:p>
            <a:pPr marL="0" indent="0">
              <a:buNone/>
              <a:defRPr sz="2000">
                <a:solidFill>
                  <a:srgbClr val="323232"/>
                </a:solidFill>
              </a:defRPr>
            </a:pPr>
            <a:r>
              <a:rPr lang="en-GB" dirty="0"/>
              <a:t>• In order avoid burnout, I'm learning how to maintain a balance among teamwork and personal responsibility.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 sz="2000">
                <a:solidFill>
                  <a:srgbClr val="323232"/>
                </a:solidFill>
              </a:defRPr>
            </a:pPr>
            <a:r>
              <a:rPr dirty="0"/>
              <a:t>• I work in a hospital setting, which provides excellent professional growth opportunities.</a:t>
            </a:r>
          </a:p>
          <a:p>
            <a:pPr marL="0" indent="0">
              <a:buNone/>
              <a:defRPr sz="2000">
                <a:solidFill>
                  <a:srgbClr val="323232"/>
                </a:solidFill>
              </a:defRPr>
            </a:pPr>
            <a:r>
              <a:rPr dirty="0"/>
              <a:t>• I can shadow ECG clinics to gain practical experience related to my goal of becoming a Cardiographer.</a:t>
            </a:r>
          </a:p>
          <a:p>
            <a:pPr marL="0" indent="0">
              <a:buNone/>
              <a:defRPr sz="2000">
                <a:solidFill>
                  <a:srgbClr val="323232"/>
                </a:solidFill>
              </a:defRPr>
            </a:pPr>
            <a:r>
              <a:rPr dirty="0"/>
              <a:t>• Once qualified, the hospital could support me in pursuing higher education to become a Physiologist.</a:t>
            </a:r>
          </a:p>
          <a:p>
            <a:pPr marL="0" indent="0">
              <a:buNone/>
              <a:defRPr sz="2000">
                <a:solidFill>
                  <a:srgbClr val="323232"/>
                </a:solidFill>
              </a:defRPr>
            </a:pPr>
            <a:r>
              <a:rPr dirty="0"/>
              <a:t>• There are NHS training programs and development courses available for staff progression (NHS England, 2024).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t>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 sz="2000">
                <a:solidFill>
                  <a:srgbClr val="323232"/>
                </a:solidFill>
              </a:defRPr>
            </a:pPr>
            <a:r>
              <a:rPr dirty="0"/>
              <a:t>• High competition for cardiographer training posts within </a:t>
            </a:r>
            <a:r>
              <a:rPr lang="en-GB" dirty="0"/>
              <a:t>the NHS.</a:t>
            </a:r>
          </a:p>
          <a:p>
            <a:pPr marL="0" indent="0">
              <a:buNone/>
              <a:defRPr sz="2000">
                <a:solidFill>
                  <a:srgbClr val="323232"/>
                </a:solidFill>
              </a:defRPr>
            </a:pPr>
            <a:r>
              <a:rPr lang="en-GB" dirty="0"/>
              <a:t>• It can be difficult to balance work, study, and training commitments; ongoing technological changes may necessitate constant training and adaptability.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F6FC2-FBDE-40B3-BCD6-7FE2CE13D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b="1" dirty="0"/>
              <a:t>Using examples: Explain how you could leverage your strengths to overcome your weaknesses and minimise threats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52190-B000-4393-A159-DCFBED9FE5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 sz="2000"/>
            </a:pPr>
            <a:r>
              <a:rPr lang="en-GB" dirty="0"/>
              <a:t>• I can use my fast learning ability to quickly adapt to new clinical systems and tasks, reducing stress and overcommitment.</a:t>
            </a:r>
          </a:p>
          <a:p>
            <a:pPr marL="0" indent="0">
              <a:buNone/>
              <a:defRPr sz="2000"/>
            </a:pPr>
            <a:r>
              <a:rPr lang="en-GB" dirty="0"/>
              <a:t>• My efficiency and credentials will help me stand out in a competitive environment, increasing my chances of landing a cardiographer training post; </a:t>
            </a:r>
          </a:p>
          <a:p>
            <a:pPr marL="0" indent="0">
              <a:buNone/>
              <a:defRPr sz="2000"/>
            </a:pPr>
            <a:r>
              <a:rPr lang="en-GB" dirty="0"/>
              <a:t>• My strong drive to advance motivates me to seek mentorship and support rather than attempting to do everything alone.</a:t>
            </a:r>
          </a:p>
          <a:p>
            <a:pPr marL="0" indent="0">
              <a:buNone/>
              <a:defRPr sz="2000"/>
            </a:pPr>
            <a:r>
              <a:rPr lang="en-GB" dirty="0"/>
              <a:t>• By applying my positive attitude and teamwork skills, I can manage workload better and reduce the impact of high competition and pressure.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6598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02925-CD11-4E68-94DA-012BCE0F5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b="1" dirty="0"/>
              <a:t>What opportunities are available to you, and how do you utilise them with your strengths?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A5B09-EC40-4A50-9D02-1F651C5603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/>
            </a:pPr>
            <a:r>
              <a:rPr lang="en-GB" dirty="0"/>
              <a:t>I have access to a range of educational opportunities and career pathways working in a hospital setting. To obtain practical experience and get ready for a role as a cardiographer, I intend to shadow ECG clinics.</a:t>
            </a:r>
          </a:p>
          <a:p>
            <a:pPr marL="0" indent="0">
              <a:buNone/>
              <a:defRPr sz="2000"/>
            </a:pPr>
            <a:r>
              <a:rPr lang="en-GB" dirty="0"/>
              <a:t>• My fast learning ability helps me make the most of new training and adapt quickly to clinical work.</a:t>
            </a:r>
          </a:p>
          <a:p>
            <a:pPr marL="0" indent="0">
              <a:buNone/>
              <a:defRPr sz="2000"/>
            </a:pPr>
            <a:r>
              <a:rPr lang="en-GB" dirty="0"/>
              <a:t>• With my motivation to progress, I can take advantage of hospital CPD courses and mentorship programs.</a:t>
            </a:r>
          </a:p>
          <a:p>
            <a:pPr marL="0" indent="0">
              <a:buNone/>
              <a:defRPr sz="2000"/>
            </a:pPr>
            <a:r>
              <a:rPr lang="en-GB" dirty="0"/>
              <a:t>• These opportunities will support my transition from an admin role to a clinical position and strengthen my professional growth.</a:t>
            </a:r>
          </a:p>
        </p:txBody>
      </p:sp>
    </p:spTree>
    <p:extLst>
      <p:ext uri="{BB962C8B-B14F-4D97-AF65-F5344CB8AC3E}">
        <p14:creationId xmlns:p14="http://schemas.microsoft.com/office/powerpoint/2010/main" val="22863130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 sz="2000"/>
            </a:pPr>
            <a:r>
              <a:rPr dirty="0"/>
              <a:t>• This presentation helped me reflect on my strengths, weaknesses, opportunities, and threats.</a:t>
            </a:r>
          </a:p>
          <a:p>
            <a:pPr marL="0" indent="0">
              <a:buNone/>
              <a:defRPr sz="2000"/>
            </a:pPr>
            <a:r>
              <a:rPr lang="en-GB" dirty="0"/>
              <a:t>• My plan centres on moving from an administrative role to a clinical position as a cardiographer; I have clearly defined steps to strengthen my areas of weakness and leverage my strengths to accomplish my objectives.</a:t>
            </a:r>
          </a:p>
          <a:p>
            <a:pPr marL="0" indent="0">
              <a:buNone/>
              <a:defRPr sz="2000"/>
            </a:pPr>
            <a:r>
              <a:rPr lang="en-GB" dirty="0"/>
              <a:t> • I'll keep looking for mentorship within the hospital and utilising training opportunities.</a:t>
            </a:r>
          </a:p>
          <a:p>
            <a:pPr>
              <a:defRPr sz="2000"/>
            </a:pPr>
            <a:endParaRPr lang="en-GB" dirty="0"/>
          </a:p>
          <a:p>
            <a:pPr marL="0" indent="0">
              <a:buNone/>
              <a:defRPr sz="2000"/>
            </a:pPr>
            <a:r>
              <a:rPr lang="en-GB" dirty="0"/>
              <a:t> • I am certain that I can fulfil my long-term professional goals with commitment and ongoing education.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323232"/>
                </a:solidFill>
              </a:defRPr>
            </a:pPr>
            <a:r>
              <a:rPr dirty="0"/>
              <a:t>Skills for Care. (2023). The state of the adult social care sector and workforce in England. </a:t>
            </a:r>
            <a:r>
              <a:rPr lang="en-GB" dirty="0">
                <a:solidFill>
                  <a:schemeClr val="accent1"/>
                </a:solidFill>
                <a:hlinkClick r:id="rId2"/>
              </a:rPr>
              <a:t>https://www.skillsforcare.org.uk/Home.aspx</a:t>
            </a:r>
            <a:endParaRPr lang="en-GB" dirty="0">
              <a:solidFill>
                <a:schemeClr val="accent1"/>
              </a:solidFill>
            </a:endParaRPr>
          </a:p>
          <a:p>
            <a:pPr>
              <a:defRPr sz="2000">
                <a:solidFill>
                  <a:srgbClr val="323232"/>
                </a:solidFill>
              </a:defRPr>
            </a:pPr>
            <a:r>
              <a:rPr dirty="0"/>
              <a:t>NHS England. (2024). Long Term Workforce Plan</a:t>
            </a:r>
            <a:r>
              <a:t>. </a:t>
            </a:r>
            <a:r>
              <a:rPr lang="en-GB">
                <a:solidFill>
                  <a:schemeClr val="accent1"/>
                </a:solidFill>
              </a:rPr>
              <a:t>https://www.england.nhs.uk/</a:t>
            </a:r>
            <a:endParaRPr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158</TotalTime>
  <Words>885</Words>
  <Application>Microsoft Office PowerPoint</Application>
  <PresentationFormat>On-screen Show (4:3)</PresentationFormat>
  <Paragraphs>69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PowerPoint Presentation</vt:lpstr>
      <vt:lpstr>Overview / Table of Contents</vt:lpstr>
      <vt:lpstr>Introduction</vt:lpstr>
      <vt:lpstr>What is a SWOT Analysis and why is it important to your personal and professional development?</vt:lpstr>
      <vt:lpstr>Strengths</vt:lpstr>
      <vt:lpstr>Weaknesses</vt:lpstr>
      <vt:lpstr>Opportunities</vt:lpstr>
      <vt:lpstr>Threats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Khatera Omari</dc:creator>
  <cp:keywords/>
  <dc:description>generated using python-pptx</dc:description>
  <cp:lastModifiedBy>Khatera Omari</cp:lastModifiedBy>
  <cp:revision>8</cp:revision>
  <dcterms:created xsi:type="dcterms:W3CDTF">2013-01-27T09:14:16Z</dcterms:created>
  <dcterms:modified xsi:type="dcterms:W3CDTF">2025-11-03T14:18:35Z</dcterms:modified>
  <cp:category/>
</cp:coreProperties>
</file>