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1"/>
  </p:notesMasterIdLst>
  <p:handoutMasterIdLst>
    <p:handoutMasterId r:id="rId12"/>
  </p:handoutMasterIdLst>
  <p:sldIdLst>
    <p:sldId id="256" r:id="rId2"/>
    <p:sldId id="258" r:id="rId3"/>
    <p:sldId id="267" r:id="rId4"/>
    <p:sldId id="259" r:id="rId5"/>
    <p:sldId id="257" r:id="rId6"/>
    <p:sldId id="262" r:id="rId7"/>
    <p:sldId id="268" r:id="rId8"/>
    <p:sldId id="264" r:id="rId9"/>
    <p:sldId id="261" r:id="rId10"/>
  </p:sldIdLst>
  <p:sldSz cx="12192000" cy="6858000"/>
  <p:notesSz cx="6858000" cy="9144000"/>
  <p:defaultTextStyle>
    <a:defPPr rtl="0">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5" autoAdjust="0"/>
    <p:restoredTop sz="94660"/>
  </p:normalViewPr>
  <p:slideViewPr>
    <p:cSldViewPr snapToGrid="0">
      <p:cViewPr>
        <p:scale>
          <a:sx n="79" d="100"/>
          <a:sy n="79" d="100"/>
        </p:scale>
        <p:origin x="72" y="216"/>
      </p:cViewPr>
      <p:guideLst/>
    </p:cSldViewPr>
  </p:slideViewPr>
  <p:notesTextViewPr>
    <p:cViewPr>
      <p:scale>
        <a:sx n="1" d="1"/>
        <a:sy n="1" d="1"/>
      </p:scale>
      <p:origin x="0" y="0"/>
    </p:cViewPr>
  </p:notesTextViewPr>
  <p:notesViewPr>
    <p:cSldViewPr snapToGrid="0">
      <p:cViewPr varScale="1">
        <p:scale>
          <a:sx n="96" d="100"/>
          <a:sy n="96" d="100"/>
        </p:scale>
        <p:origin x="355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5FF58BA-24F3-4E0B-9630-2FD3683EF92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C709B603-B8E7-49C5-A119-26AF4E2BFF8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67E5E31-8BDD-425B-A551-D63A71F002D9}" type="datetime1">
              <a:rPr lang="en-GB" smtClean="0"/>
              <a:t>31/10/2022</a:t>
            </a:fld>
            <a:endParaRPr lang="en-GB" dirty="0"/>
          </a:p>
        </p:txBody>
      </p:sp>
      <p:sp>
        <p:nvSpPr>
          <p:cNvPr id="4" name="Footer Placeholder 3">
            <a:extLst>
              <a:ext uri="{FF2B5EF4-FFF2-40B4-BE49-F238E27FC236}">
                <a16:creationId xmlns:a16="http://schemas.microsoft.com/office/drawing/2014/main" id="{B51916D7-9596-4347-9A55-B0115383C0E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1AC0D1A2-3CDB-43B2-A241-F7A8CAC27F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7AB3278-610A-482F-AF04-93693B9618E9}" type="slidenum">
              <a:rPr lang="en-GB" smtClean="0"/>
              <a:t>‹#›</a:t>
            </a:fld>
            <a:endParaRPr lang="en-GB"/>
          </a:p>
        </p:txBody>
      </p:sp>
    </p:spTree>
    <p:extLst>
      <p:ext uri="{BB962C8B-B14F-4D97-AF65-F5344CB8AC3E}">
        <p14:creationId xmlns:p14="http://schemas.microsoft.com/office/powerpoint/2010/main" val="3903133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2B14F-ED20-468D-A54D-C292EB47EE27}" type="datetime1">
              <a:rPr lang="en-GB" smtClean="0"/>
              <a:pPr/>
              <a:t>31/10/2022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D7F003-CEF5-450E-BBF6-A21384B30EC8}" type="slidenum">
              <a:rPr lang="en-GB" noProof="0" smtClean="0"/>
              <a:t>‹#›</a:t>
            </a:fld>
            <a:endParaRPr lang="en-GB" noProof="0"/>
          </a:p>
        </p:txBody>
      </p:sp>
    </p:spTree>
    <p:extLst>
      <p:ext uri="{BB962C8B-B14F-4D97-AF65-F5344CB8AC3E}">
        <p14:creationId xmlns:p14="http://schemas.microsoft.com/office/powerpoint/2010/main" val="157522246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4D7F003-CEF5-450E-BBF6-A21384B30EC8}" type="slidenum">
              <a:rPr lang="en-GB" smtClean="0"/>
              <a:t>1</a:t>
            </a:fld>
            <a:endParaRPr lang="en-GB"/>
          </a:p>
        </p:txBody>
      </p:sp>
    </p:spTree>
    <p:extLst>
      <p:ext uri="{BB962C8B-B14F-4D97-AF65-F5344CB8AC3E}">
        <p14:creationId xmlns:p14="http://schemas.microsoft.com/office/powerpoint/2010/main" val="34004375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rtlCol="0" anchor="b">
            <a:noAutofit/>
          </a:bodyPr>
          <a:lstStyle>
            <a:lvl1pPr algn="ctr">
              <a:defRPr sz="5400">
                <a:effectLst/>
              </a:defRPr>
            </a:lvl1pPr>
          </a:lstStyle>
          <a:p>
            <a:pPr rtl="0"/>
            <a:r>
              <a:rPr lang="en-US" noProof="0"/>
              <a:t>Click to edit Master title style</a:t>
            </a:r>
            <a:endParaRPr lang="en-GB" noProof="0"/>
          </a:p>
        </p:txBody>
      </p:sp>
      <p:sp>
        <p:nvSpPr>
          <p:cNvPr id="3" name="Subtitle 2"/>
          <p:cNvSpPr>
            <a:spLocks noGrp="1"/>
          </p:cNvSpPr>
          <p:nvPr>
            <p:ph type="subTitle" idx="1"/>
          </p:nvPr>
        </p:nvSpPr>
        <p:spPr>
          <a:xfrm>
            <a:off x="2692398" y="3657597"/>
            <a:ext cx="6815669" cy="1320802"/>
          </a:xfrm>
        </p:spPr>
        <p:txBody>
          <a:bodyPr rtlCol="0"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en-US" noProof="0"/>
              <a:t>Click to edit Master subtitle style</a:t>
            </a:r>
            <a:endParaRPr lang="en-GB" noProof="0"/>
          </a:p>
        </p:txBody>
      </p:sp>
      <p:sp>
        <p:nvSpPr>
          <p:cNvPr id="4" name="Date Placeholder 3"/>
          <p:cNvSpPr>
            <a:spLocks noGrp="1"/>
          </p:cNvSpPr>
          <p:nvPr>
            <p:ph type="dt" sz="half" idx="10"/>
          </p:nvPr>
        </p:nvSpPr>
        <p:spPr>
          <a:xfrm>
            <a:off x="7983232" y="5037663"/>
            <a:ext cx="897467" cy="279400"/>
          </a:xfrm>
        </p:spPr>
        <p:txBody>
          <a:bodyPr rtlCol="0"/>
          <a:lstStyle/>
          <a:p>
            <a:pPr rtl="0"/>
            <a:fld id="{4019326E-2AE0-4404-9271-EC2CB6663C52}" type="datetime1">
              <a:rPr lang="en-GB" noProof="0" smtClean="0"/>
              <a:t>31/10/2022</a:t>
            </a:fld>
            <a:endParaRPr lang="en-GB" noProof="0"/>
          </a:p>
        </p:txBody>
      </p:sp>
      <p:sp>
        <p:nvSpPr>
          <p:cNvPr id="5" name="Footer Placeholder 4"/>
          <p:cNvSpPr>
            <a:spLocks noGrp="1"/>
          </p:cNvSpPr>
          <p:nvPr>
            <p:ph type="ftr" sz="quarter" idx="11"/>
          </p:nvPr>
        </p:nvSpPr>
        <p:spPr>
          <a:xfrm>
            <a:off x="2692397" y="5037663"/>
            <a:ext cx="5214635" cy="279400"/>
          </a:xfrm>
        </p:spPr>
        <p:txBody>
          <a:bodyPr rtlCol="0"/>
          <a:lstStyle/>
          <a:p>
            <a:pPr rtl="0"/>
            <a:endParaRPr lang="en-GB" noProof="0"/>
          </a:p>
        </p:txBody>
      </p:sp>
      <p:sp>
        <p:nvSpPr>
          <p:cNvPr id="6" name="Slide Number Placeholder 5"/>
          <p:cNvSpPr>
            <a:spLocks noGrp="1"/>
          </p:cNvSpPr>
          <p:nvPr>
            <p:ph type="sldNum" sz="quarter" idx="12"/>
          </p:nvPr>
        </p:nvSpPr>
        <p:spPr>
          <a:xfrm>
            <a:off x="8956900" y="5037663"/>
            <a:ext cx="551167" cy="279400"/>
          </a:xfrm>
        </p:spPr>
        <p:txBody>
          <a:bodyPr rtlCol="0"/>
          <a:lstStyle/>
          <a:p>
            <a:pPr rtl="0"/>
            <a:fld id="{D57F1E4F-1CFF-5643-939E-217C01CDF565}" type="slidenum">
              <a:rPr lang="en-GB" noProof="0" smtClean="0"/>
              <a:pPr/>
              <a:t>‹#›</a:t>
            </a:fld>
            <a:endParaRPr lang="en-GB" noProof="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ED5AD68B-A6A7-4C2B-B2DB-FEB28B8DBBE5}"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E97799C9-84D9-46D2-A11E-BCF8A720529D}" type="slidenum">
              <a:rPr lang="en-GB" noProof="0" smtClean="0"/>
              <a:t>‹#›</a:t>
            </a:fld>
            <a:endParaRPr lang="en-GB" noProof="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rtlCol="0" anchor="b">
            <a:normAutofit/>
          </a:bodyPr>
          <a:lstStyle>
            <a:lvl1pPr algn="ctr">
              <a:defRPr sz="44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2015067" y="3846051"/>
            <a:ext cx="8158690" cy="954547"/>
          </a:xfrm>
        </p:spPr>
        <p:txBody>
          <a:bodyPr rtlCol="0"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DEA1C07-BD26-4BD0-B7E1-5B0A5B355ED2}"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Content Placeholder 2"/>
          <p:cNvSpPr>
            <a:spLocks noGrp="1"/>
          </p:cNvSpPr>
          <p:nvPr>
            <p:ph sz="half" idx="1"/>
          </p:nvPr>
        </p:nvSpPr>
        <p:spPr>
          <a:xfrm>
            <a:off x="1298448" y="2560320"/>
            <a:ext cx="4718304" cy="3310128"/>
          </a:xfrm>
        </p:spPr>
        <p:txBody>
          <a:bodyPr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Content Placeholder 3"/>
          <p:cNvSpPr>
            <a:spLocks noGrp="1"/>
          </p:cNvSpPr>
          <p:nvPr>
            <p:ph sz="half" idx="2"/>
          </p:nvPr>
        </p:nvSpPr>
        <p:spPr>
          <a:xfrm>
            <a:off x="6181344" y="2560320"/>
            <a:ext cx="4718304" cy="3310128"/>
          </a:xfrm>
        </p:spPr>
        <p:txBody>
          <a:bodyPr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Date Placeholder 4"/>
          <p:cNvSpPr>
            <a:spLocks noGrp="1"/>
          </p:cNvSpPr>
          <p:nvPr>
            <p:ph type="dt" sz="half" idx="10"/>
          </p:nvPr>
        </p:nvSpPr>
        <p:spPr/>
        <p:txBody>
          <a:bodyPr rtlCol="0"/>
          <a:lstStyle/>
          <a:p>
            <a:pPr rtl="0"/>
            <a:fld id="{34DDAC12-5F45-4DA3-9C18-E3CC2023508E}" type="datetime1">
              <a:rPr lang="en-GB" noProof="0" smtClean="0"/>
              <a:t>31/10/2022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5D84065D-F351-4B03-BD91-D8A6B8D4B362}" type="slidenum">
              <a:rPr lang="en-GB" noProof="0" smtClean="0"/>
              <a:t>‹#›</a:t>
            </a:fld>
            <a:endParaRPr lang="en-GB" noProof="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defRPr/>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295400" y="2658533"/>
            <a:ext cx="4718304" cy="576262"/>
          </a:xfrm>
        </p:spPr>
        <p:txBody>
          <a:bodyPr rtlCol="0"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295400" y="3243262"/>
            <a:ext cx="4718304" cy="2632605"/>
          </a:xfrm>
        </p:spPr>
        <p:txBody>
          <a:bodyPr rtlCol="0" anchor="t">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Text Placeholder 4"/>
          <p:cNvSpPr>
            <a:spLocks noGrp="1"/>
          </p:cNvSpPr>
          <p:nvPr>
            <p:ph type="body" sz="quarter" idx="3"/>
          </p:nvPr>
        </p:nvSpPr>
        <p:spPr>
          <a:xfrm>
            <a:off x="6180670" y="2658533"/>
            <a:ext cx="4718304" cy="576262"/>
          </a:xfrm>
        </p:spPr>
        <p:txBody>
          <a:bodyPr rtlCol="0"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6180670" y="3243262"/>
            <a:ext cx="4718304" cy="2632605"/>
          </a:xfrm>
        </p:spPr>
        <p:txBody>
          <a:bodyPr rtlCol="0" anchor="t">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7" name="Date Placeholder 6"/>
          <p:cNvSpPr>
            <a:spLocks noGrp="1"/>
          </p:cNvSpPr>
          <p:nvPr>
            <p:ph type="dt" sz="half" idx="10"/>
          </p:nvPr>
        </p:nvSpPr>
        <p:spPr/>
        <p:txBody>
          <a:bodyPr rtlCol="0"/>
          <a:lstStyle/>
          <a:p>
            <a:pPr rtl="0"/>
            <a:fld id="{3910AF89-4890-4355-8DB8-FA48C3C22A75}" type="datetime1">
              <a:rPr lang="en-GB" noProof="0" smtClean="0"/>
              <a:t>31/10/2022</a:t>
            </a:fld>
            <a:endParaRPr lang="en-GB" noProof="0"/>
          </a:p>
        </p:txBody>
      </p:sp>
      <p:sp>
        <p:nvSpPr>
          <p:cNvPr id="8" name="Footer Placeholder 7"/>
          <p:cNvSpPr>
            <a:spLocks noGrp="1"/>
          </p:cNvSpPr>
          <p:nvPr>
            <p:ph type="ftr" sz="quarter" idx="11"/>
          </p:nvPr>
        </p:nvSpPr>
        <p:spPr/>
        <p:txBody>
          <a:bodyPr rtlCol="0"/>
          <a:lstStyle/>
          <a:p>
            <a:pPr rtl="0"/>
            <a:endParaRPr lang="en-GB" noProof="0"/>
          </a:p>
        </p:txBody>
      </p:sp>
      <p:sp>
        <p:nvSpPr>
          <p:cNvPr id="9" name="Slide Number Placeholder 8"/>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a:p>
        </p:txBody>
      </p:sp>
      <p:sp>
        <p:nvSpPr>
          <p:cNvPr id="3" name="Date Placeholder 2"/>
          <p:cNvSpPr>
            <a:spLocks noGrp="1"/>
          </p:cNvSpPr>
          <p:nvPr>
            <p:ph type="dt" sz="half" idx="10"/>
          </p:nvPr>
        </p:nvSpPr>
        <p:spPr/>
        <p:txBody>
          <a:bodyPr rtlCol="0"/>
          <a:lstStyle/>
          <a:p>
            <a:pPr rtl="0"/>
            <a:fld id="{21ACE2CB-DE19-4D57-83DA-C29A36EB9467}" type="datetime1">
              <a:rPr lang="en-GB" noProof="0" smtClean="0"/>
              <a:t>31/10/2022</a:t>
            </a:fld>
            <a:endParaRPr lang="en-GB" noProof="0"/>
          </a:p>
        </p:txBody>
      </p:sp>
      <p:sp>
        <p:nvSpPr>
          <p:cNvPr id="4" name="Footer Placeholder 3"/>
          <p:cNvSpPr>
            <a:spLocks noGrp="1"/>
          </p:cNvSpPr>
          <p:nvPr>
            <p:ph type="ftr" sz="quarter" idx="11"/>
          </p:nvPr>
        </p:nvSpPr>
        <p:spPr/>
        <p:txBody>
          <a:bodyPr rtlCol="0"/>
          <a:lstStyle/>
          <a:p>
            <a:pPr rtl="0"/>
            <a:endParaRPr lang="en-GB" noProof="0"/>
          </a:p>
        </p:txBody>
      </p:sp>
      <p:sp>
        <p:nvSpPr>
          <p:cNvPr id="5" name="Slide Number Placeholder 4"/>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52535B9F-E26C-42CD-AD30-15717F400014}" type="datetime1">
              <a:rPr lang="en-GB" noProof="0" smtClean="0"/>
              <a:t>31/10/2022</a:t>
            </a:fld>
            <a:endParaRPr lang="en-GB" noProof="0"/>
          </a:p>
        </p:txBody>
      </p:sp>
      <p:sp>
        <p:nvSpPr>
          <p:cNvPr id="3" name="Footer Placeholder 2"/>
          <p:cNvSpPr>
            <a:spLocks noGrp="1"/>
          </p:cNvSpPr>
          <p:nvPr>
            <p:ph type="ftr" sz="quarter" idx="11"/>
          </p:nvPr>
        </p:nvSpPr>
        <p:spPr/>
        <p:txBody>
          <a:bodyPr rtlCol="0"/>
          <a:lstStyle/>
          <a:p>
            <a:pPr rtl="0"/>
            <a:endParaRPr lang="en-GB" noProof="0"/>
          </a:p>
        </p:txBody>
      </p:sp>
      <p:sp>
        <p:nvSpPr>
          <p:cNvPr id="4" name="Slide Number Placeholder 3"/>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rtlCol="0" anchor="b">
            <a:normAutofit/>
          </a:bodyPr>
          <a:lstStyle>
            <a:lvl1pPr algn="ctr">
              <a:defRPr sz="2400" b="0"/>
            </a:lvl1pPr>
          </a:lstStyle>
          <a:p>
            <a:pPr rtl="0"/>
            <a:r>
              <a:rPr lang="en-US" noProof="0"/>
              <a:t>Click to edit Master title style</a:t>
            </a:r>
            <a:endParaRPr lang="en-GB" noProof="0"/>
          </a:p>
        </p:txBody>
      </p:sp>
      <p:sp>
        <p:nvSpPr>
          <p:cNvPr id="3" name="Content Placeholder 2"/>
          <p:cNvSpPr>
            <a:spLocks noGrp="1"/>
          </p:cNvSpPr>
          <p:nvPr>
            <p:ph idx="1"/>
          </p:nvPr>
        </p:nvSpPr>
        <p:spPr>
          <a:xfrm>
            <a:off x="5418668" y="982131"/>
            <a:ext cx="5469466" cy="4893735"/>
          </a:xfrm>
        </p:spPr>
        <p:txBody>
          <a:bodyPr rtlCol="0" anchor="ctr">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Text Placeholder 3"/>
          <p:cNvSpPr>
            <a:spLocks noGrp="1"/>
          </p:cNvSpPr>
          <p:nvPr>
            <p:ph type="body" sz="half" idx="2"/>
          </p:nvPr>
        </p:nvSpPr>
        <p:spPr>
          <a:xfrm>
            <a:off x="1293811" y="3031065"/>
            <a:ext cx="3718455" cy="2438404"/>
          </a:xfrm>
        </p:spPr>
        <p:txBody>
          <a:bodyPr rtlCol="0"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4CBAA919-5032-46A5-A888-FF2B4C624590}" type="datetime1">
              <a:rPr lang="en-GB" noProof="0" smtClean="0"/>
              <a:t>31/10/2022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rtlCol="0" anchor="b">
            <a:normAutofit/>
          </a:bodyPr>
          <a:lstStyle>
            <a:lvl1pPr algn="ctr">
              <a:defRPr sz="2800" b="0"/>
            </a:lvl1pPr>
          </a:lstStyle>
          <a:p>
            <a:pPr rtl="0"/>
            <a:r>
              <a:rPr lang="en-US" noProof="0"/>
              <a:t>Click to edit Master title style</a:t>
            </a:r>
            <a:endParaRPr lang="en-GB" noProof="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1295399" y="3255432"/>
            <a:ext cx="6241816" cy="1828800"/>
          </a:xfrm>
        </p:spPr>
        <p:txBody>
          <a:bodyPr rtlCol="0"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DAAE0F24-C9FD-4ABD-9451-7F67B6DCAA64}" type="datetime1">
              <a:rPr lang="en-GB" noProof="0" smtClean="0"/>
              <a:t>31/10/2022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rtlCol="0" anchor="b">
            <a:normAutofit/>
          </a:bodyPr>
          <a:lstStyle>
            <a:lvl1pPr algn="ctr">
              <a:defRPr sz="2400" b="0"/>
            </a:lvl1pPr>
          </a:lstStyle>
          <a:p>
            <a:pPr rtl="0"/>
            <a:r>
              <a:rPr lang="en-US" noProof="0"/>
              <a:t>Click to edit Master title style</a:t>
            </a:r>
            <a:endParaRPr lang="en-GB" noProof="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en-US" noProof="0"/>
              <a:t>Click icon to add picture</a:t>
            </a:r>
            <a:endParaRPr lang="en-GB" noProof="0"/>
          </a:p>
        </p:txBody>
      </p:sp>
      <p:sp>
        <p:nvSpPr>
          <p:cNvPr id="4" name="Text Placeholder 3"/>
          <p:cNvSpPr>
            <a:spLocks noGrp="1"/>
          </p:cNvSpPr>
          <p:nvPr>
            <p:ph type="body" sz="half" idx="2"/>
          </p:nvPr>
        </p:nvSpPr>
        <p:spPr>
          <a:xfrm>
            <a:off x="1295401" y="5382153"/>
            <a:ext cx="9609666" cy="493712"/>
          </a:xfrm>
        </p:spPr>
        <p:txBody>
          <a:bodyPr rtlCol="0">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US" noProof="0"/>
              <a:t>Click to edit Master text styles</a:t>
            </a:r>
          </a:p>
        </p:txBody>
      </p:sp>
      <p:sp>
        <p:nvSpPr>
          <p:cNvPr id="5" name="Date Placeholder 4"/>
          <p:cNvSpPr>
            <a:spLocks noGrp="1"/>
          </p:cNvSpPr>
          <p:nvPr>
            <p:ph type="dt" sz="half" idx="10"/>
          </p:nvPr>
        </p:nvSpPr>
        <p:spPr/>
        <p:txBody>
          <a:bodyPr rtlCol="0"/>
          <a:lstStyle/>
          <a:p>
            <a:pPr rtl="0"/>
            <a:fld id="{F738C126-C28A-4A98-8F2B-6EE5A3FABFA6}" type="datetime1">
              <a:rPr lang="en-GB" noProof="0" smtClean="0"/>
              <a:t>31/10/2022</a:t>
            </a:fld>
            <a:endParaRPr lang="en-GB" noProof="0"/>
          </a:p>
        </p:txBody>
      </p:sp>
      <p:sp>
        <p:nvSpPr>
          <p:cNvPr id="6" name="Footer Placeholder 5"/>
          <p:cNvSpPr>
            <a:spLocks noGrp="1"/>
          </p:cNvSpPr>
          <p:nvPr>
            <p:ph type="ftr" sz="quarter" idx="11"/>
          </p:nvPr>
        </p:nvSpPr>
        <p:spPr/>
        <p:txBody>
          <a:bodyPr rtlCol="0"/>
          <a:lstStyle/>
          <a:p>
            <a:pPr rtl="0"/>
            <a:endParaRPr lang="en-GB" noProof="0"/>
          </a:p>
        </p:txBody>
      </p:sp>
      <p:sp>
        <p:nvSpPr>
          <p:cNvPr id="7" name="Slide Number Placeholder 6"/>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rtlCol="0" anchor="ctr">
            <a:normAutofit/>
          </a:bodyPr>
          <a:lstStyle>
            <a:lvl1pPr algn="ctr">
              <a:defRPr sz="32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303868" y="4343399"/>
            <a:ext cx="9592732" cy="1532467"/>
          </a:xfrm>
        </p:spPr>
        <p:txBody>
          <a:bodyPr rtlCol="0"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103212B5-4BE7-4939-87F5-AD922AB0254F}"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rtlCol="0" anchor="ctr">
            <a:normAutofit/>
          </a:bodyPr>
          <a:lstStyle>
            <a:lvl1pPr algn="ctr">
              <a:defRPr sz="3200" b="0" cap="none">
                <a:solidFill>
                  <a:schemeClr val="tx1"/>
                </a:solidFill>
              </a:defRPr>
            </a:lvl1pPr>
          </a:lstStyle>
          <a:p>
            <a:pPr rtl="0"/>
            <a:r>
              <a:rPr lang="en-US" noProof="0"/>
              <a:t>Click to edit Master title style</a:t>
            </a:r>
            <a:endParaRPr lang="en-GB" noProof="0"/>
          </a:p>
        </p:txBody>
      </p:sp>
      <p:sp>
        <p:nvSpPr>
          <p:cNvPr id="10" name="Text Placeholder 9"/>
          <p:cNvSpPr>
            <a:spLocks noGrp="1"/>
          </p:cNvSpPr>
          <p:nvPr>
            <p:ph type="body" sz="quarter" idx="13"/>
          </p:nvPr>
        </p:nvSpPr>
        <p:spPr>
          <a:xfrm>
            <a:off x="1674812" y="3352800"/>
            <a:ext cx="8839202" cy="584200"/>
          </a:xfrm>
        </p:spPr>
        <p:txBody>
          <a:bodyPr rtlCol="0"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rtl="0"/>
            <a:r>
              <a:rPr lang="en-US" noProof="0"/>
              <a:t>Click to edit Master text styles</a:t>
            </a:r>
          </a:p>
        </p:txBody>
      </p:sp>
      <p:sp>
        <p:nvSpPr>
          <p:cNvPr id="3" name="Text Placeholder 2"/>
          <p:cNvSpPr>
            <a:spLocks noGrp="1"/>
          </p:cNvSpPr>
          <p:nvPr>
            <p:ph type="body" idx="1"/>
          </p:nvPr>
        </p:nvSpPr>
        <p:spPr>
          <a:xfrm>
            <a:off x="1295401" y="4343399"/>
            <a:ext cx="9609666" cy="1532467"/>
          </a:xfrm>
        </p:spPr>
        <p:txBody>
          <a:bodyPr rtlCol="0"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F13223C-C697-4260-994D-EABB85A7F85A}"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rtl="0"/>
            <a:r>
              <a:rPr lang="en-GB" sz="8000" noProof="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rtl="0"/>
            <a:r>
              <a:rPr lang="en-GB" sz="8000" noProof="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rtlCol="0" anchor="b">
            <a:normAutofit/>
          </a:bodyPr>
          <a:lstStyle>
            <a:lvl1pPr algn="l">
              <a:defRPr sz="3200" b="0" cap="none"/>
            </a:lvl1pPr>
          </a:lstStyle>
          <a:p>
            <a:pPr rtl="0"/>
            <a:r>
              <a:rPr lang="en-US" noProof="0"/>
              <a:t>Click to edit Master title style</a:t>
            </a:r>
            <a:endParaRPr lang="en-GB" noProof="0"/>
          </a:p>
        </p:txBody>
      </p:sp>
      <p:sp>
        <p:nvSpPr>
          <p:cNvPr id="3" name="Text Placeholder 2"/>
          <p:cNvSpPr>
            <a:spLocks noGrp="1"/>
          </p:cNvSpPr>
          <p:nvPr>
            <p:ph type="body" idx="1"/>
          </p:nvPr>
        </p:nvSpPr>
        <p:spPr>
          <a:xfrm>
            <a:off x="1295401" y="4777381"/>
            <a:ext cx="9609668" cy="860400"/>
          </a:xfrm>
        </p:spPr>
        <p:txBody>
          <a:bodyPr rtlCol="0"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6E3437CE-716B-4FB5-9770-44A069AA525B}"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rtlCol="0" anchor="ctr">
            <a:normAutofit/>
          </a:bodyPr>
          <a:lstStyle>
            <a:lvl1pPr algn="ctr">
              <a:defRPr sz="3200" b="0" cap="none">
                <a:solidFill>
                  <a:schemeClr val="tx1"/>
                </a:solidFill>
              </a:defRPr>
            </a:lvl1pPr>
          </a:lstStyle>
          <a:p>
            <a:pPr rtl="0"/>
            <a:r>
              <a:rPr lang="en-US" noProof="0"/>
              <a:t>Click to edit Master title style</a:t>
            </a:r>
            <a:endParaRPr lang="en-GB" noProof="0"/>
          </a:p>
        </p:txBody>
      </p:sp>
      <p:sp>
        <p:nvSpPr>
          <p:cNvPr id="23" name="Text Placeholder 2"/>
          <p:cNvSpPr>
            <a:spLocks noGrp="1"/>
          </p:cNvSpPr>
          <p:nvPr>
            <p:ph type="body" idx="13"/>
          </p:nvPr>
        </p:nvSpPr>
        <p:spPr>
          <a:xfrm>
            <a:off x="1295401" y="3639312"/>
            <a:ext cx="9609668" cy="886968"/>
          </a:xfrm>
        </p:spPr>
        <p:txBody>
          <a:bodyPr rtlCol="0"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3" name="Text Placeholder 2"/>
          <p:cNvSpPr>
            <a:spLocks noGrp="1"/>
          </p:cNvSpPr>
          <p:nvPr>
            <p:ph type="body" idx="1"/>
          </p:nvPr>
        </p:nvSpPr>
        <p:spPr>
          <a:xfrm>
            <a:off x="1295401" y="4529667"/>
            <a:ext cx="9609668" cy="1346200"/>
          </a:xfrm>
        </p:spPr>
        <p:txBody>
          <a:bodyPr rtlCol="0"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A73ED1D9-28A9-4A07-9D94-90E2441DBC64}"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rtl="0"/>
            <a:r>
              <a:rPr lang="en-GB" sz="8000" noProof="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rtl="0"/>
            <a:r>
              <a:rPr lang="en-GB" sz="8000" noProof="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rtl="0"/>
            <a:r>
              <a:rPr lang="en-US" noProof="0"/>
              <a:t>Click to edit Master title style</a:t>
            </a:r>
            <a:endParaRPr lang="en-GB" noProof="0"/>
          </a:p>
        </p:txBody>
      </p:sp>
      <p:sp>
        <p:nvSpPr>
          <p:cNvPr id="20" name="Text Placeholder 2"/>
          <p:cNvSpPr>
            <a:spLocks noGrp="1"/>
          </p:cNvSpPr>
          <p:nvPr>
            <p:ph type="body" idx="13"/>
          </p:nvPr>
        </p:nvSpPr>
        <p:spPr>
          <a:xfrm>
            <a:off x="1295401" y="3630168"/>
            <a:ext cx="9609668" cy="841248"/>
          </a:xfrm>
        </p:spPr>
        <p:txBody>
          <a:bodyPr rtlCol="0"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3" name="Text Placeholder 2"/>
          <p:cNvSpPr>
            <a:spLocks noGrp="1"/>
          </p:cNvSpPr>
          <p:nvPr>
            <p:ph type="body" idx="1"/>
          </p:nvPr>
        </p:nvSpPr>
        <p:spPr>
          <a:xfrm>
            <a:off x="1295400" y="4470399"/>
            <a:ext cx="9609670" cy="1405467"/>
          </a:xfrm>
        </p:spPr>
        <p:txBody>
          <a:bodyPr rtlCol="0"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US" noProof="0"/>
              <a:t>Click to edit Master text styles</a:t>
            </a:r>
          </a:p>
        </p:txBody>
      </p:sp>
      <p:sp>
        <p:nvSpPr>
          <p:cNvPr id="4" name="Date Placeholder 3"/>
          <p:cNvSpPr>
            <a:spLocks noGrp="1"/>
          </p:cNvSpPr>
          <p:nvPr>
            <p:ph type="dt" sz="half" idx="10"/>
          </p:nvPr>
        </p:nvSpPr>
        <p:spPr/>
        <p:txBody>
          <a:bodyPr rtlCol="0"/>
          <a:lstStyle/>
          <a:p>
            <a:pPr rtl="0"/>
            <a:fld id="{E7BD440C-0610-4486-817E-7CF815475B40}"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lvl1pPr algn="ctr">
              <a:defRPr/>
            </a:lvl1pPr>
          </a:lstStyle>
          <a:p>
            <a:pPr rtl="0"/>
            <a:r>
              <a:rPr lang="en-US" noProof="0"/>
              <a:t>Click to edit Master title style</a:t>
            </a:r>
            <a:endParaRPr lang="en-GB" noProof="0"/>
          </a:p>
        </p:txBody>
      </p:sp>
      <p:sp>
        <p:nvSpPr>
          <p:cNvPr id="3" name="Vertical Text Placeholder 2"/>
          <p:cNvSpPr>
            <a:spLocks noGrp="1"/>
          </p:cNvSpPr>
          <p:nvPr>
            <p:ph type="body" orient="vert" idx="1"/>
          </p:nvPr>
        </p:nvSpPr>
        <p:spPr/>
        <p:txBody>
          <a:bodyPr vert="eaVert" rtlCol="0" anchor="t"/>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B3A82647-4099-417D-93D4-E02AC68E85F4}"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rtlCol="0"/>
          <a:lstStyle/>
          <a:p>
            <a:pPr rtl="0"/>
            <a:r>
              <a:rPr lang="en-US" noProof="0"/>
              <a:t>Click to edit Master title style</a:t>
            </a:r>
            <a:endParaRPr lang="en-GB" noProof="0"/>
          </a:p>
        </p:txBody>
      </p:sp>
      <p:sp>
        <p:nvSpPr>
          <p:cNvPr id="3" name="Vertical Text Placeholder 2"/>
          <p:cNvSpPr>
            <a:spLocks noGrp="1"/>
          </p:cNvSpPr>
          <p:nvPr>
            <p:ph type="body" orient="vert" idx="1"/>
          </p:nvPr>
        </p:nvSpPr>
        <p:spPr>
          <a:xfrm>
            <a:off x="1295398" y="982132"/>
            <a:ext cx="7433025" cy="4893734"/>
          </a:xfrm>
        </p:spPr>
        <p:txBody>
          <a:bodyPr vert="eaVert" rtlCol="0" anchor="t"/>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10"/>
          </p:nvPr>
        </p:nvSpPr>
        <p:spPr/>
        <p:txBody>
          <a:bodyPr rtlCol="0"/>
          <a:lstStyle/>
          <a:p>
            <a:pPr rtl="0"/>
            <a:fld id="{C4C73F8A-5DDC-4D19-AEFA-0ABBE7DC3C9F}" type="datetime1">
              <a:rPr lang="en-GB" noProof="0" smtClean="0"/>
              <a:t>31/10/2022</a:t>
            </a:fld>
            <a:endParaRPr lang="en-GB" noProof="0"/>
          </a:p>
        </p:txBody>
      </p:sp>
      <p:sp>
        <p:nvSpPr>
          <p:cNvPr id="5" name="Footer Placeholder 4"/>
          <p:cNvSpPr>
            <a:spLocks noGrp="1"/>
          </p:cNvSpPr>
          <p:nvPr>
            <p:ph type="ftr" sz="quarter" idx="11"/>
          </p:nvPr>
        </p:nvSpPr>
        <p:spPr/>
        <p:txBody>
          <a:bodyPr rtlCol="0"/>
          <a:lstStyle/>
          <a:p>
            <a:pPr rtl="0"/>
            <a:endParaRPr lang="en-GB" noProof="0"/>
          </a:p>
        </p:txBody>
      </p:sp>
      <p:sp>
        <p:nvSpPr>
          <p:cNvPr id="6" name="Slide Number Placeholder 5"/>
          <p:cNvSpPr>
            <a:spLocks noGrp="1"/>
          </p:cNvSpPr>
          <p:nvPr>
            <p:ph type="sldNum" sz="quarter" idx="12"/>
          </p:nvPr>
        </p:nvSpPr>
        <p:spPr/>
        <p:txBody>
          <a:bodyPr rtlCol="0"/>
          <a:lstStyle/>
          <a:p>
            <a:pPr rtl="0"/>
            <a:fld id="{D57F1E4F-1CFF-5643-939E-217C01CDF565}" type="slidenum">
              <a:rPr lang="en-GB" noProof="0" smtClean="0"/>
              <a:pPr/>
              <a:t>‹#›</a:t>
            </a:fld>
            <a:endParaRPr lang="en-GB" noProof="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pPr rtl="0"/>
            <a:r>
              <a:rPr lang="en-US" noProof="0"/>
              <a:t>Click to edit Master title style</a:t>
            </a:r>
            <a:endParaRPr lang="en-GB" noProof="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EAD37BBA-FE14-4796-BA5E-A8E00CC3938A}" type="datetime1">
              <a:rPr lang="en-GB" noProof="0" smtClean="0"/>
              <a:t>31/10/2022</a:t>
            </a:fld>
            <a:endParaRPr lang="en-GB" noProof="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rtl="0"/>
            <a:endParaRPr lang="en-GB" noProof="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rtl="0"/>
            <a:fld id="{D57F1E4F-1CFF-5643-939E-217C01CDF565}" type="slidenum">
              <a:rPr lang="en-GB" noProof="0" smtClean="0"/>
              <a:pPr/>
              <a:t>‹#›</a:t>
            </a:fld>
            <a:endParaRPr lang="en-GB" noProof="0"/>
          </a:p>
        </p:txBody>
      </p:sp>
    </p:spTree>
  </p:cSld>
  <p:clrMap bg1="lt1" tx1="dk1" bg2="lt2" tx2="dk2" accent1="accent1" accent2="accent2" accent3="accent3" accent4="accent4" accent5="accent5" accent6="accent6" hlink="hlink" folHlink="folHlink"/>
  <p:sldLayoutIdLst>
    <p:sldLayoutId id="2147483649" r:id="rId1"/>
    <p:sldLayoutId id="2147483668" r:id="rId2"/>
    <p:sldLayoutId id="2147483651" r:id="rId3"/>
    <p:sldLayoutId id="2147483669"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hse.gov.uk/coronavirus/index.htm" TargetMode="External"/><Relationship Id="rId2" Type="http://schemas.openxmlformats.org/officeDocument/2006/relationships/hyperlink" Target="https://www.gov.uk/government/collections/coronavirus-covid-19-list-of-guidance"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hse.gov.uk/coronavirus/index.htm" TargetMode="External"/><Relationship Id="rId2" Type="http://schemas.openxmlformats.org/officeDocument/2006/relationships/hyperlink" Target="http://www.hse.gov.uk/ppe/ppe-regulations-2022" TargetMode="External"/><Relationship Id="rId1" Type="http://schemas.openxmlformats.org/officeDocument/2006/relationships/slideLayout" Target="../slideLayouts/slideLayout2.xml"/><Relationship Id="rId4" Type="http://schemas.openxmlformats.org/officeDocument/2006/relationships/hyperlink" Target="https://www.gov.uk/government/collections/coronavirus-covid-19-list-of-guida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66652" y="4064927"/>
            <a:ext cx="4837624" cy="622687"/>
          </a:xfrm>
        </p:spPr>
        <p:txBody>
          <a:bodyPr rtlCol="0"/>
          <a:lstStyle/>
          <a:p>
            <a:pPr rtl="0"/>
            <a:r>
              <a:rPr lang="en-GB" sz="2400" b="1" i="0" dirty="0">
                <a:solidFill>
                  <a:srgbClr val="000000"/>
                </a:solidFill>
                <a:effectLst/>
                <a:latin typeface="Calibri" panose="020F0502020204030204" pitchFamily="34" charset="0"/>
              </a:rPr>
              <a:t>Boyd R. Malcolm </a:t>
            </a:r>
            <a:br>
              <a:rPr lang="en-GB" sz="2400" b="1" i="0" dirty="0">
                <a:solidFill>
                  <a:srgbClr val="000000"/>
                </a:solidFill>
                <a:effectLst/>
                <a:latin typeface="Calibri" panose="020F0502020204030204" pitchFamily="34" charset="0"/>
              </a:rPr>
            </a:br>
            <a:r>
              <a:rPr lang="en-GB" sz="2400" b="1" i="0" dirty="0">
                <a:solidFill>
                  <a:srgbClr val="000000"/>
                </a:solidFill>
                <a:effectLst/>
                <a:latin typeface="Calibri" panose="020F0502020204030204" pitchFamily="34" charset="0"/>
              </a:rPr>
              <a:t>2128536 </a:t>
            </a:r>
            <a:endParaRPr lang="en-GB" sz="2400" b="1" dirty="0"/>
          </a:p>
        </p:txBody>
      </p:sp>
      <p:sp>
        <p:nvSpPr>
          <p:cNvPr id="3" name="Subtitle 2"/>
          <p:cNvSpPr>
            <a:spLocks noGrp="1"/>
          </p:cNvSpPr>
          <p:nvPr>
            <p:ph type="subTitle" idx="1"/>
          </p:nvPr>
        </p:nvSpPr>
        <p:spPr>
          <a:xfrm>
            <a:off x="2502517" y="1620982"/>
            <a:ext cx="6815669" cy="1320802"/>
          </a:xfrm>
        </p:spPr>
        <p:txBody>
          <a:bodyPr rtlCol="0">
            <a:normAutofit lnSpcReduction="10000"/>
          </a:bodyPr>
          <a:lstStyle/>
          <a:p>
            <a:pPr rtl="0"/>
            <a:r>
              <a:rPr lang="en-GB" dirty="0"/>
              <a:t>Certificate of Higher Education in skills for the workplace</a:t>
            </a:r>
          </a:p>
          <a:p>
            <a:pPr rtl="0"/>
            <a:r>
              <a:rPr lang="en-GB" dirty="0"/>
              <a:t>BMSW4004</a:t>
            </a:r>
          </a:p>
          <a:p>
            <a:pPr rtl="0"/>
            <a:r>
              <a:rPr lang="en-GB" dirty="0" err="1"/>
              <a:t>Dr.</a:t>
            </a:r>
            <a:r>
              <a:rPr lang="en-GB" dirty="0"/>
              <a:t> </a:t>
            </a:r>
            <a:r>
              <a:rPr lang="en-GB" dirty="0" err="1"/>
              <a:t>Chijoke</a:t>
            </a:r>
            <a:r>
              <a:rPr lang="en-GB" dirty="0"/>
              <a:t> D Uba</a:t>
            </a:r>
          </a:p>
        </p:txBody>
      </p:sp>
      <p:sp>
        <p:nvSpPr>
          <p:cNvPr id="5" name="TextBox 4">
            <a:extLst>
              <a:ext uri="{FF2B5EF4-FFF2-40B4-BE49-F238E27FC236}">
                <a16:creationId xmlns:a16="http://schemas.microsoft.com/office/drawing/2014/main" id="{27A4490C-BA9B-FB29-71CB-962909333DDA}"/>
              </a:ext>
            </a:extLst>
          </p:cNvPr>
          <p:cNvSpPr txBox="1"/>
          <p:nvPr/>
        </p:nvSpPr>
        <p:spPr>
          <a:xfrm>
            <a:off x="3084023" y="3593051"/>
            <a:ext cx="5270268" cy="369332"/>
          </a:xfrm>
          <a:prstGeom prst="rect">
            <a:avLst/>
          </a:prstGeom>
          <a:noFill/>
        </p:spPr>
        <p:txBody>
          <a:bodyPr wrap="square" rtlCol="0">
            <a:spAutoFit/>
          </a:bodyPr>
          <a:lstStyle/>
          <a:p>
            <a:r>
              <a:rPr lang="en-GB" dirty="0"/>
              <a:t>Problem Solving and Decision making</a:t>
            </a:r>
          </a:p>
        </p:txBody>
      </p:sp>
      <p:sp>
        <p:nvSpPr>
          <p:cNvPr id="6" name="TextBox 5">
            <a:extLst>
              <a:ext uri="{FF2B5EF4-FFF2-40B4-BE49-F238E27FC236}">
                <a16:creationId xmlns:a16="http://schemas.microsoft.com/office/drawing/2014/main" id="{971293B6-EA17-2DF5-A441-6C323DB75A08}"/>
              </a:ext>
            </a:extLst>
          </p:cNvPr>
          <p:cNvSpPr txBox="1"/>
          <p:nvPr/>
        </p:nvSpPr>
        <p:spPr>
          <a:xfrm>
            <a:off x="3844636" y="4650977"/>
            <a:ext cx="3678001" cy="646331"/>
          </a:xfrm>
          <a:prstGeom prst="rect">
            <a:avLst/>
          </a:prstGeom>
          <a:noFill/>
        </p:spPr>
        <p:txBody>
          <a:bodyPr wrap="square" rtlCol="0">
            <a:spAutoFit/>
          </a:bodyPr>
          <a:lstStyle/>
          <a:p>
            <a:r>
              <a:rPr lang="en-GB" dirty="0"/>
              <a:t>Presentation slides for </a:t>
            </a:r>
          </a:p>
          <a:p>
            <a:r>
              <a:rPr lang="en-GB" dirty="0"/>
              <a:t>TM Lewin</a:t>
            </a:r>
          </a:p>
        </p:txBody>
      </p:sp>
      <p:sp>
        <p:nvSpPr>
          <p:cNvPr id="7" name="TextBox 6">
            <a:extLst>
              <a:ext uri="{FF2B5EF4-FFF2-40B4-BE49-F238E27FC236}">
                <a16:creationId xmlns:a16="http://schemas.microsoft.com/office/drawing/2014/main" id="{ADDE16F0-39D3-0BB6-10CA-51C5653591EB}"/>
              </a:ext>
            </a:extLst>
          </p:cNvPr>
          <p:cNvSpPr txBox="1"/>
          <p:nvPr/>
        </p:nvSpPr>
        <p:spPr>
          <a:xfrm>
            <a:off x="4705005" y="2983357"/>
            <a:ext cx="2410691" cy="369332"/>
          </a:xfrm>
          <a:prstGeom prst="rect">
            <a:avLst/>
          </a:prstGeom>
          <a:noFill/>
        </p:spPr>
        <p:txBody>
          <a:bodyPr wrap="square" rtlCol="0">
            <a:spAutoFit/>
          </a:bodyPr>
          <a:lstStyle/>
          <a:p>
            <a:r>
              <a:rPr lang="en-GB" dirty="0"/>
              <a:t>31</a:t>
            </a:r>
            <a:r>
              <a:rPr lang="en-GB" baseline="30000" dirty="0"/>
              <a:t>st</a:t>
            </a:r>
            <a:r>
              <a:rPr lang="en-GB" dirty="0"/>
              <a:t> October 2022</a:t>
            </a:r>
          </a:p>
        </p:txBody>
      </p:sp>
    </p:spTree>
    <p:extLst>
      <p:ext uri="{BB962C8B-B14F-4D97-AF65-F5344CB8AC3E}">
        <p14:creationId xmlns:p14="http://schemas.microsoft.com/office/powerpoint/2010/main" val="232367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mph" presetSubtype="0" fill="hold" grpId="0" nodeType="clickEffect">
                                  <p:stCondLst>
                                    <p:cond delay="0"/>
                                  </p:stCondLst>
                                  <p:childTnLst>
                                    <p:animRot by="21600000">
                                      <p:cBhvr>
                                        <p:cTn id="41"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P spid="5" grpId="0"/>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ED26A-6328-62FE-AFF8-429206C72270}"/>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3458DBF5-FC2E-8F01-81FE-837D99E95A07}"/>
              </a:ext>
            </a:extLst>
          </p:cNvPr>
          <p:cNvSpPr>
            <a:spLocks noGrp="1"/>
          </p:cNvSpPr>
          <p:nvPr>
            <p:ph idx="1"/>
          </p:nvPr>
        </p:nvSpPr>
        <p:spPr/>
        <p:txBody>
          <a:bodyPr>
            <a:normAutofit/>
          </a:bodyPr>
          <a:lstStyle/>
          <a:p>
            <a:r>
              <a:rPr lang="en-GB" dirty="0"/>
              <a:t>T.M. Lewin has faced some underlying issues alongside the obvious, ones that needed to be addressed, </a:t>
            </a:r>
          </a:p>
          <a:p>
            <a:r>
              <a:rPr lang="en-GB" dirty="0"/>
              <a:t>To solve the problem, the root causes of the problem are identified using a Pestle and the Fishbone </a:t>
            </a:r>
          </a:p>
          <a:p>
            <a:r>
              <a:rPr lang="en-GB" dirty="0"/>
              <a:t>Alternative solutions are identified</a:t>
            </a:r>
          </a:p>
          <a:p>
            <a:r>
              <a:rPr lang="en-GB" dirty="0"/>
              <a:t>The grid system is used to evaluate and choose the best possible solutions. </a:t>
            </a:r>
          </a:p>
        </p:txBody>
      </p:sp>
    </p:spTree>
    <p:extLst>
      <p:ext uri="{BB962C8B-B14F-4D97-AF65-F5344CB8AC3E}">
        <p14:creationId xmlns:p14="http://schemas.microsoft.com/office/powerpoint/2010/main" val="2113448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0B316-DDB9-B493-6233-E6B6EF22BD32}"/>
              </a:ext>
            </a:extLst>
          </p:cNvPr>
          <p:cNvSpPr>
            <a:spLocks noGrp="1"/>
          </p:cNvSpPr>
          <p:nvPr>
            <p:ph type="title"/>
          </p:nvPr>
        </p:nvSpPr>
        <p:spPr/>
        <p:txBody>
          <a:bodyPr>
            <a:normAutofit fontScale="90000"/>
          </a:bodyPr>
          <a:lstStyle/>
          <a:p>
            <a:r>
              <a:rPr lang="en-GB" dirty="0"/>
              <a:t>Nature and Impact of Profit Decline for TM Lewin</a:t>
            </a:r>
          </a:p>
        </p:txBody>
      </p:sp>
      <p:sp>
        <p:nvSpPr>
          <p:cNvPr id="3" name="Content Placeholder 2">
            <a:extLst>
              <a:ext uri="{FF2B5EF4-FFF2-40B4-BE49-F238E27FC236}">
                <a16:creationId xmlns:a16="http://schemas.microsoft.com/office/drawing/2014/main" id="{E7897BB1-826F-8097-D28C-4189085231BD}"/>
              </a:ext>
            </a:extLst>
          </p:cNvPr>
          <p:cNvSpPr>
            <a:spLocks noGrp="1"/>
          </p:cNvSpPr>
          <p:nvPr>
            <p:ph idx="1"/>
          </p:nvPr>
        </p:nvSpPr>
        <p:spPr/>
        <p:txBody>
          <a:bodyPr>
            <a:normAutofit/>
          </a:bodyPr>
          <a:lstStyle/>
          <a:p>
            <a:r>
              <a:rPr lang="en-GB" sz="1400" dirty="0">
                <a:latin typeface="+mj-lt"/>
              </a:rPr>
              <a:t>The problem affects all TM Lewin stores</a:t>
            </a:r>
          </a:p>
          <a:p>
            <a:r>
              <a:rPr lang="en-GB" sz="1400" dirty="0">
                <a:latin typeface="+mj-lt"/>
              </a:rPr>
              <a:t>Strategic in nature and caused by numerous factors</a:t>
            </a:r>
          </a:p>
          <a:p>
            <a:r>
              <a:rPr lang="en-GB" sz="1400" dirty="0">
                <a:latin typeface="+mj-lt"/>
              </a:rPr>
              <a:t>Causing reduced profits and entry into administration</a:t>
            </a:r>
          </a:p>
          <a:p>
            <a:r>
              <a:rPr lang="en-GB" sz="1400" dirty="0">
                <a:latin typeface="+mj-lt"/>
              </a:rPr>
              <a:t> Employees’ job losses due to the closure of 66 stores.</a:t>
            </a:r>
          </a:p>
          <a:p>
            <a:r>
              <a:rPr lang="en-GB" sz="1400" dirty="0">
                <a:latin typeface="+mj-lt"/>
                <a:cs typeface="Arial" panose="020B0604020202020204" pitchFamily="34" charset="0"/>
              </a:rPr>
              <a:t>Employees, would be stressed and depressed due to the uncertainty of their organization, in fear the company may go bankrupt.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3733767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747CD-7533-B4CB-3B17-E311958D2283}"/>
              </a:ext>
            </a:extLst>
          </p:cNvPr>
          <p:cNvSpPr>
            <a:spLocks noGrp="1"/>
          </p:cNvSpPr>
          <p:nvPr>
            <p:ph type="title"/>
          </p:nvPr>
        </p:nvSpPr>
        <p:spPr/>
        <p:txBody>
          <a:bodyPr>
            <a:normAutofit fontScale="90000"/>
          </a:bodyPr>
          <a:lstStyle/>
          <a:p>
            <a:r>
              <a:rPr lang="en-GB" dirty="0"/>
              <a:t>The Causes of </a:t>
            </a:r>
            <a:br>
              <a:rPr lang="en-GB" dirty="0"/>
            </a:br>
            <a:r>
              <a:rPr lang="en-GB" dirty="0">
                <a:solidFill>
                  <a:schemeClr val="tx1"/>
                </a:solidFill>
              </a:rPr>
              <a:t>Declining Profitability at TM Lewin, U.K.</a:t>
            </a:r>
          </a:p>
        </p:txBody>
      </p:sp>
      <p:sp>
        <p:nvSpPr>
          <p:cNvPr id="3" name="Content Placeholder 2">
            <a:extLst>
              <a:ext uri="{FF2B5EF4-FFF2-40B4-BE49-F238E27FC236}">
                <a16:creationId xmlns:a16="http://schemas.microsoft.com/office/drawing/2014/main" id="{856F9A1E-8343-0111-921F-B734F3CF7DCD}"/>
              </a:ext>
            </a:extLst>
          </p:cNvPr>
          <p:cNvSpPr>
            <a:spLocks noGrp="1"/>
          </p:cNvSpPr>
          <p:nvPr>
            <p:ph idx="1"/>
          </p:nvPr>
        </p:nvSpPr>
        <p:spPr/>
        <p:txBody>
          <a:bodyPr>
            <a:normAutofit/>
          </a:bodyPr>
          <a:lstStyle/>
          <a:p>
            <a:endParaRPr lang="en-GB" dirty="0"/>
          </a:p>
          <a:p>
            <a:endParaRPr lang="en-GB" dirty="0"/>
          </a:p>
          <a:p>
            <a:r>
              <a:rPr lang="en-GB" dirty="0"/>
              <a:t>Pestle analysis of the factors that could be contributing </a:t>
            </a:r>
          </a:p>
          <a:p>
            <a:r>
              <a:rPr lang="en-GB" dirty="0"/>
              <a:t>Fishbone analysis of the cause and effects</a:t>
            </a:r>
          </a:p>
        </p:txBody>
      </p:sp>
      <p:sp>
        <p:nvSpPr>
          <p:cNvPr id="4" name="TextBox 3">
            <a:extLst>
              <a:ext uri="{FF2B5EF4-FFF2-40B4-BE49-F238E27FC236}">
                <a16:creationId xmlns:a16="http://schemas.microsoft.com/office/drawing/2014/main" id="{45E1C614-64C2-2C77-0392-215C83E7FAF2}"/>
              </a:ext>
            </a:extLst>
          </p:cNvPr>
          <p:cNvSpPr txBox="1"/>
          <p:nvPr/>
        </p:nvSpPr>
        <p:spPr>
          <a:xfrm>
            <a:off x="2244437" y="2780606"/>
            <a:ext cx="8437419" cy="400110"/>
          </a:xfrm>
          <a:prstGeom prst="rect">
            <a:avLst/>
          </a:prstGeom>
          <a:noFill/>
        </p:spPr>
        <p:txBody>
          <a:bodyPr wrap="square" rtlCol="0">
            <a:spAutoFit/>
          </a:bodyPr>
          <a:lstStyle/>
          <a:p>
            <a:r>
              <a:rPr lang="en-GB" sz="2000" b="1" dirty="0"/>
              <a:t>My method of identifying the cause: </a:t>
            </a:r>
          </a:p>
        </p:txBody>
      </p:sp>
    </p:spTree>
    <p:extLst>
      <p:ext uri="{BB962C8B-B14F-4D97-AF65-F5344CB8AC3E}">
        <p14:creationId xmlns:p14="http://schemas.microsoft.com/office/powerpoint/2010/main" val="241601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wipe(down)">
                                      <p:cBhvr>
                                        <p:cTn id="18" dur="580">
                                          <p:stCondLst>
                                            <p:cond delay="0"/>
                                          </p:stCondLst>
                                        </p:cTn>
                                        <p:tgtEl>
                                          <p:spTgt spid="3">
                                            <p:txEl>
                                              <p:pRg st="2" end="2"/>
                                            </p:txEl>
                                          </p:spTgt>
                                        </p:tgtEl>
                                      </p:cBhvr>
                                    </p:animEffect>
                                    <p:anim calcmode="lin" valueType="num">
                                      <p:cBhvr>
                                        <p:cTn id="19"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4" dur="26">
                                          <p:stCondLst>
                                            <p:cond delay="650"/>
                                          </p:stCondLst>
                                        </p:cTn>
                                        <p:tgtEl>
                                          <p:spTgt spid="3">
                                            <p:txEl>
                                              <p:pRg st="2" end="2"/>
                                            </p:txEl>
                                          </p:spTgt>
                                        </p:tgtEl>
                                      </p:cBhvr>
                                      <p:to x="100000" y="60000"/>
                                    </p:animScale>
                                    <p:animScale>
                                      <p:cBhvr>
                                        <p:cTn id="25" dur="166" decel="50000">
                                          <p:stCondLst>
                                            <p:cond delay="676"/>
                                          </p:stCondLst>
                                        </p:cTn>
                                        <p:tgtEl>
                                          <p:spTgt spid="3">
                                            <p:txEl>
                                              <p:pRg st="2" end="2"/>
                                            </p:txEl>
                                          </p:spTgt>
                                        </p:tgtEl>
                                      </p:cBhvr>
                                      <p:to x="100000" y="100000"/>
                                    </p:animScale>
                                    <p:animScale>
                                      <p:cBhvr>
                                        <p:cTn id="26" dur="26">
                                          <p:stCondLst>
                                            <p:cond delay="1312"/>
                                          </p:stCondLst>
                                        </p:cTn>
                                        <p:tgtEl>
                                          <p:spTgt spid="3">
                                            <p:txEl>
                                              <p:pRg st="2" end="2"/>
                                            </p:txEl>
                                          </p:spTgt>
                                        </p:tgtEl>
                                      </p:cBhvr>
                                      <p:to x="100000" y="80000"/>
                                    </p:animScale>
                                    <p:animScale>
                                      <p:cBhvr>
                                        <p:cTn id="27" dur="166" decel="50000">
                                          <p:stCondLst>
                                            <p:cond delay="1338"/>
                                          </p:stCondLst>
                                        </p:cTn>
                                        <p:tgtEl>
                                          <p:spTgt spid="3">
                                            <p:txEl>
                                              <p:pRg st="2" end="2"/>
                                            </p:txEl>
                                          </p:spTgt>
                                        </p:tgtEl>
                                      </p:cBhvr>
                                      <p:to x="100000" y="100000"/>
                                    </p:animScale>
                                    <p:animScale>
                                      <p:cBhvr>
                                        <p:cTn id="28" dur="26">
                                          <p:stCondLst>
                                            <p:cond delay="1642"/>
                                          </p:stCondLst>
                                        </p:cTn>
                                        <p:tgtEl>
                                          <p:spTgt spid="3">
                                            <p:txEl>
                                              <p:pRg st="2" end="2"/>
                                            </p:txEl>
                                          </p:spTgt>
                                        </p:tgtEl>
                                      </p:cBhvr>
                                      <p:to x="100000" y="90000"/>
                                    </p:animScale>
                                    <p:animScale>
                                      <p:cBhvr>
                                        <p:cTn id="29" dur="166" decel="50000">
                                          <p:stCondLst>
                                            <p:cond delay="1668"/>
                                          </p:stCondLst>
                                        </p:cTn>
                                        <p:tgtEl>
                                          <p:spTgt spid="3">
                                            <p:txEl>
                                              <p:pRg st="2" end="2"/>
                                            </p:txEl>
                                          </p:spTgt>
                                        </p:tgtEl>
                                      </p:cBhvr>
                                      <p:to x="100000" y="100000"/>
                                    </p:animScale>
                                    <p:animScale>
                                      <p:cBhvr>
                                        <p:cTn id="30" dur="26">
                                          <p:stCondLst>
                                            <p:cond delay="1808"/>
                                          </p:stCondLst>
                                        </p:cTn>
                                        <p:tgtEl>
                                          <p:spTgt spid="3">
                                            <p:txEl>
                                              <p:pRg st="2" end="2"/>
                                            </p:txEl>
                                          </p:spTgt>
                                        </p:tgtEl>
                                      </p:cBhvr>
                                      <p:to x="100000" y="95000"/>
                                    </p:animScale>
                                    <p:animScale>
                                      <p:cBhvr>
                                        <p:cTn id="31" dur="166" decel="50000">
                                          <p:stCondLst>
                                            <p:cond delay="1834"/>
                                          </p:stCondLst>
                                        </p:cTn>
                                        <p:tgtEl>
                                          <p:spTgt spid="3">
                                            <p:txEl>
                                              <p:pRg st="2" end="2"/>
                                            </p:txEl>
                                          </p:spTgt>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wipe(down)">
                                      <p:cBhvr>
                                        <p:cTn id="36" dur="580">
                                          <p:stCondLst>
                                            <p:cond delay="0"/>
                                          </p:stCondLst>
                                        </p:cTn>
                                        <p:tgtEl>
                                          <p:spTgt spid="3">
                                            <p:txEl>
                                              <p:pRg st="3" end="3"/>
                                            </p:txEl>
                                          </p:spTgt>
                                        </p:tgtEl>
                                      </p:cBhvr>
                                    </p:animEffect>
                                    <p:anim calcmode="lin" valueType="num">
                                      <p:cBhvr>
                                        <p:cTn id="37"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42" dur="26">
                                          <p:stCondLst>
                                            <p:cond delay="650"/>
                                          </p:stCondLst>
                                        </p:cTn>
                                        <p:tgtEl>
                                          <p:spTgt spid="3">
                                            <p:txEl>
                                              <p:pRg st="3" end="3"/>
                                            </p:txEl>
                                          </p:spTgt>
                                        </p:tgtEl>
                                      </p:cBhvr>
                                      <p:to x="100000" y="60000"/>
                                    </p:animScale>
                                    <p:animScale>
                                      <p:cBhvr>
                                        <p:cTn id="43" dur="166" decel="50000">
                                          <p:stCondLst>
                                            <p:cond delay="676"/>
                                          </p:stCondLst>
                                        </p:cTn>
                                        <p:tgtEl>
                                          <p:spTgt spid="3">
                                            <p:txEl>
                                              <p:pRg st="3" end="3"/>
                                            </p:txEl>
                                          </p:spTgt>
                                        </p:tgtEl>
                                      </p:cBhvr>
                                      <p:to x="100000" y="100000"/>
                                    </p:animScale>
                                    <p:animScale>
                                      <p:cBhvr>
                                        <p:cTn id="44" dur="26">
                                          <p:stCondLst>
                                            <p:cond delay="1312"/>
                                          </p:stCondLst>
                                        </p:cTn>
                                        <p:tgtEl>
                                          <p:spTgt spid="3">
                                            <p:txEl>
                                              <p:pRg st="3" end="3"/>
                                            </p:txEl>
                                          </p:spTgt>
                                        </p:tgtEl>
                                      </p:cBhvr>
                                      <p:to x="100000" y="80000"/>
                                    </p:animScale>
                                    <p:animScale>
                                      <p:cBhvr>
                                        <p:cTn id="45" dur="166" decel="50000">
                                          <p:stCondLst>
                                            <p:cond delay="1338"/>
                                          </p:stCondLst>
                                        </p:cTn>
                                        <p:tgtEl>
                                          <p:spTgt spid="3">
                                            <p:txEl>
                                              <p:pRg st="3" end="3"/>
                                            </p:txEl>
                                          </p:spTgt>
                                        </p:tgtEl>
                                      </p:cBhvr>
                                      <p:to x="100000" y="100000"/>
                                    </p:animScale>
                                    <p:animScale>
                                      <p:cBhvr>
                                        <p:cTn id="46" dur="26">
                                          <p:stCondLst>
                                            <p:cond delay="1642"/>
                                          </p:stCondLst>
                                        </p:cTn>
                                        <p:tgtEl>
                                          <p:spTgt spid="3">
                                            <p:txEl>
                                              <p:pRg st="3" end="3"/>
                                            </p:txEl>
                                          </p:spTgt>
                                        </p:tgtEl>
                                      </p:cBhvr>
                                      <p:to x="100000" y="90000"/>
                                    </p:animScale>
                                    <p:animScale>
                                      <p:cBhvr>
                                        <p:cTn id="47" dur="166" decel="50000">
                                          <p:stCondLst>
                                            <p:cond delay="1668"/>
                                          </p:stCondLst>
                                        </p:cTn>
                                        <p:tgtEl>
                                          <p:spTgt spid="3">
                                            <p:txEl>
                                              <p:pRg st="3" end="3"/>
                                            </p:txEl>
                                          </p:spTgt>
                                        </p:tgtEl>
                                      </p:cBhvr>
                                      <p:to x="100000" y="100000"/>
                                    </p:animScale>
                                    <p:animScale>
                                      <p:cBhvr>
                                        <p:cTn id="48" dur="26">
                                          <p:stCondLst>
                                            <p:cond delay="1808"/>
                                          </p:stCondLst>
                                        </p:cTn>
                                        <p:tgtEl>
                                          <p:spTgt spid="3">
                                            <p:txEl>
                                              <p:pRg st="3" end="3"/>
                                            </p:txEl>
                                          </p:spTgt>
                                        </p:tgtEl>
                                      </p:cBhvr>
                                      <p:to x="100000" y="95000"/>
                                    </p:animScale>
                                    <p:animScale>
                                      <p:cBhvr>
                                        <p:cTn id="49"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7A8E26-738A-426A-C048-0F3735997044}"/>
              </a:ext>
            </a:extLst>
          </p:cNvPr>
          <p:cNvSpPr txBox="1"/>
          <p:nvPr/>
        </p:nvSpPr>
        <p:spPr>
          <a:xfrm>
            <a:off x="789711" y="5702531"/>
            <a:ext cx="10740042" cy="430887"/>
          </a:xfrm>
          <a:prstGeom prst="rect">
            <a:avLst/>
          </a:prstGeom>
          <a:noFill/>
        </p:spPr>
        <p:txBody>
          <a:bodyPr wrap="square" rtlCol="0">
            <a:spAutoFit/>
          </a:bodyPr>
          <a:lstStyle/>
          <a:p>
            <a:pPr marL="171450" indent="-171450">
              <a:buFont typeface="Arial" panose="020B0604020202020204" pitchFamily="34" charset="0"/>
              <a:buChar char="•"/>
            </a:pPr>
            <a:r>
              <a:rPr lang="en-GB" sz="1100" b="1" dirty="0"/>
              <a:t>The model aids in the assessment of the dynamic and competitive business environment. The model evaluates each of the key factors that affect business performance, both directly and indirectly, so that strategies for overcoming issues can be developed for a better market position (Johnson et al., 2013).</a:t>
            </a:r>
          </a:p>
        </p:txBody>
      </p:sp>
      <p:sp>
        <p:nvSpPr>
          <p:cNvPr id="4" name="TextBox 3">
            <a:extLst>
              <a:ext uri="{FF2B5EF4-FFF2-40B4-BE49-F238E27FC236}">
                <a16:creationId xmlns:a16="http://schemas.microsoft.com/office/drawing/2014/main" id="{9A7C013C-A31C-EF86-547B-269EE786B7BA}"/>
              </a:ext>
            </a:extLst>
          </p:cNvPr>
          <p:cNvSpPr txBox="1"/>
          <p:nvPr/>
        </p:nvSpPr>
        <p:spPr>
          <a:xfrm>
            <a:off x="922715" y="616513"/>
            <a:ext cx="10607038" cy="261610"/>
          </a:xfrm>
          <a:prstGeom prst="rect">
            <a:avLst/>
          </a:prstGeom>
          <a:noFill/>
        </p:spPr>
        <p:txBody>
          <a:bodyPr wrap="square" rtlCol="0">
            <a:spAutoFit/>
          </a:bodyPr>
          <a:lstStyle/>
          <a:p>
            <a:pPr marL="171450" indent="-171450">
              <a:buFont typeface="Arial" panose="020B0604020202020204" pitchFamily="34" charset="0"/>
              <a:buChar char="•"/>
            </a:pPr>
            <a:r>
              <a:rPr lang="en-GB" sz="1100" b="0" i="1" dirty="0">
                <a:solidFill>
                  <a:srgbClr val="000000"/>
                </a:solidFill>
                <a:effectLst/>
                <a:latin typeface="Calibri" panose="020F0502020204030204" pitchFamily="34" charset="0"/>
              </a:rPr>
              <a:t>PESTEL </a:t>
            </a:r>
            <a:r>
              <a:rPr lang="en-GB" sz="1100" b="0" i="0" dirty="0">
                <a:solidFill>
                  <a:srgbClr val="000000"/>
                </a:solidFill>
                <a:effectLst/>
                <a:latin typeface="Calibri" panose="020F0502020204030204" pitchFamily="34" charset="0"/>
              </a:rPr>
              <a:t>is an acronym –(P)</a:t>
            </a:r>
            <a:r>
              <a:rPr lang="en-GB" sz="1100" b="0" i="1" dirty="0">
                <a:solidFill>
                  <a:srgbClr val="000000"/>
                </a:solidFill>
                <a:effectLst/>
                <a:latin typeface="Calibri" panose="020F0502020204030204" pitchFamily="34" charset="0"/>
              </a:rPr>
              <a:t> political</a:t>
            </a:r>
            <a:r>
              <a:rPr lang="en-GB" sz="1100" b="0" i="0" dirty="0">
                <a:solidFill>
                  <a:srgbClr val="000000"/>
                </a:solidFill>
                <a:effectLst/>
                <a:latin typeface="Calibri" panose="020F0502020204030204" pitchFamily="34" charset="0"/>
              </a:rPr>
              <a:t>, (</a:t>
            </a:r>
            <a:r>
              <a:rPr lang="en-GB" sz="1100" dirty="0">
                <a:solidFill>
                  <a:srgbClr val="000000"/>
                </a:solidFill>
                <a:latin typeface="Calibri" panose="020F0502020204030204" pitchFamily="34" charset="0"/>
              </a:rPr>
              <a:t>E) </a:t>
            </a:r>
            <a:r>
              <a:rPr lang="en-GB" sz="1100" b="0" i="1" dirty="0">
                <a:solidFill>
                  <a:srgbClr val="000000"/>
                </a:solidFill>
                <a:effectLst/>
                <a:latin typeface="Calibri" panose="020F0502020204030204" pitchFamily="34" charset="0"/>
              </a:rPr>
              <a:t>economic</a:t>
            </a:r>
            <a:r>
              <a:rPr lang="en-GB" sz="1100" b="0" i="0" dirty="0">
                <a:solidFill>
                  <a:srgbClr val="000000"/>
                </a:solidFill>
                <a:effectLst/>
                <a:latin typeface="Calibri" panose="020F0502020204030204" pitchFamily="34" charset="0"/>
              </a:rPr>
              <a:t>, (S) </a:t>
            </a:r>
            <a:r>
              <a:rPr lang="en-GB" sz="1100" b="0" i="1" dirty="0">
                <a:solidFill>
                  <a:srgbClr val="000000"/>
                </a:solidFill>
                <a:effectLst/>
                <a:latin typeface="Calibri" panose="020F0502020204030204" pitchFamily="34" charset="0"/>
              </a:rPr>
              <a:t>socio-cultural / social</a:t>
            </a:r>
            <a:r>
              <a:rPr lang="en-GB" sz="1100" b="0" i="0" dirty="0">
                <a:solidFill>
                  <a:srgbClr val="000000"/>
                </a:solidFill>
                <a:effectLst/>
                <a:latin typeface="Calibri" panose="020F0502020204030204" pitchFamily="34" charset="0"/>
              </a:rPr>
              <a:t>, (T)  </a:t>
            </a:r>
            <a:r>
              <a:rPr lang="en-GB" sz="1100" b="0" i="1" dirty="0">
                <a:solidFill>
                  <a:srgbClr val="000000"/>
                </a:solidFill>
                <a:effectLst/>
                <a:latin typeface="Calibri" panose="020F0502020204030204" pitchFamily="34" charset="0"/>
              </a:rPr>
              <a:t>technological</a:t>
            </a:r>
            <a:r>
              <a:rPr lang="en-GB" sz="1100" b="0" i="0" dirty="0">
                <a:solidFill>
                  <a:srgbClr val="000000"/>
                </a:solidFill>
                <a:effectLst/>
                <a:latin typeface="Calibri" panose="020F0502020204030204" pitchFamily="34" charset="0"/>
              </a:rPr>
              <a:t>, (E) </a:t>
            </a:r>
            <a:r>
              <a:rPr lang="en-GB" sz="1100" b="0" i="1" dirty="0">
                <a:solidFill>
                  <a:srgbClr val="000000"/>
                </a:solidFill>
                <a:effectLst/>
                <a:latin typeface="Calibri" panose="020F0502020204030204" pitchFamily="34" charset="0"/>
              </a:rPr>
              <a:t>environmental </a:t>
            </a:r>
            <a:r>
              <a:rPr lang="en-GB" sz="1100" b="0" i="0" dirty="0">
                <a:solidFill>
                  <a:srgbClr val="000000"/>
                </a:solidFill>
                <a:effectLst/>
                <a:latin typeface="Calibri" panose="020F0502020204030204" pitchFamily="34" charset="0"/>
              </a:rPr>
              <a:t>and</a:t>
            </a:r>
            <a:r>
              <a:rPr lang="en-GB" sz="1100" b="0" i="1" dirty="0">
                <a:solidFill>
                  <a:srgbClr val="000000"/>
                </a:solidFill>
                <a:effectLst/>
                <a:latin typeface="Calibri" panose="020F0502020204030204" pitchFamily="34" charset="0"/>
              </a:rPr>
              <a:t> (L) legal</a:t>
            </a:r>
            <a:r>
              <a:rPr lang="en-GB" sz="1100" b="0" i="0" dirty="0">
                <a:solidFill>
                  <a:srgbClr val="000000"/>
                </a:solidFill>
                <a:effectLst/>
                <a:latin typeface="Calibri" panose="020F0502020204030204" pitchFamily="34" charset="0"/>
              </a:rPr>
              <a:t>.</a:t>
            </a:r>
            <a:endParaRPr lang="en-GB" sz="1100" dirty="0"/>
          </a:p>
        </p:txBody>
      </p:sp>
      <p:sp>
        <p:nvSpPr>
          <p:cNvPr id="6" name="TextBox 5">
            <a:extLst>
              <a:ext uri="{FF2B5EF4-FFF2-40B4-BE49-F238E27FC236}">
                <a16:creationId xmlns:a16="http://schemas.microsoft.com/office/drawing/2014/main" id="{084E6DD2-84A1-8AE2-059E-52B73AD45484}"/>
              </a:ext>
            </a:extLst>
          </p:cNvPr>
          <p:cNvSpPr txBox="1"/>
          <p:nvPr/>
        </p:nvSpPr>
        <p:spPr>
          <a:xfrm>
            <a:off x="1496907" y="937920"/>
            <a:ext cx="494454" cy="369332"/>
          </a:xfrm>
          <a:prstGeom prst="rect">
            <a:avLst/>
          </a:prstGeom>
          <a:noFill/>
        </p:spPr>
        <p:txBody>
          <a:bodyPr wrap="square" rtlCol="0">
            <a:spAutoFit/>
          </a:bodyPr>
          <a:lstStyle/>
          <a:p>
            <a:r>
              <a:rPr lang="en-GB" dirty="0"/>
              <a:t>P</a:t>
            </a:r>
          </a:p>
        </p:txBody>
      </p:sp>
      <p:sp>
        <p:nvSpPr>
          <p:cNvPr id="7" name="TextBox 6">
            <a:extLst>
              <a:ext uri="{FF2B5EF4-FFF2-40B4-BE49-F238E27FC236}">
                <a16:creationId xmlns:a16="http://schemas.microsoft.com/office/drawing/2014/main" id="{82D39713-E173-B8C8-1E48-EB3B239B04E1}"/>
              </a:ext>
            </a:extLst>
          </p:cNvPr>
          <p:cNvSpPr txBox="1"/>
          <p:nvPr/>
        </p:nvSpPr>
        <p:spPr>
          <a:xfrm>
            <a:off x="2045547" y="876365"/>
            <a:ext cx="9301903" cy="1107996"/>
          </a:xfrm>
          <a:prstGeom prst="rect">
            <a:avLst/>
          </a:prstGeom>
          <a:noFill/>
        </p:spPr>
        <p:txBody>
          <a:bodyPr wrap="square" rtlCol="0">
            <a:spAutoFit/>
          </a:bodyPr>
          <a:lstStyle/>
          <a:p>
            <a:pPr marL="171450" indent="-171450">
              <a:buFont typeface="Arial" panose="020B0604020202020204" pitchFamily="34" charset="0"/>
              <a:buChar char="•"/>
            </a:pPr>
            <a:r>
              <a:rPr lang="en-GB" sz="1100" dirty="0"/>
              <a:t>Government </a:t>
            </a:r>
            <a:r>
              <a:rPr lang="en-GB" sz="1100" b="1" dirty="0"/>
              <a:t>policy</a:t>
            </a:r>
            <a:r>
              <a:rPr lang="en-GB" sz="1100" dirty="0"/>
              <a:t>, was set in place due to the corvid 19 pandemic. Persons were giving strict guidelines to stay-indoors, stay within their </a:t>
            </a:r>
            <a:r>
              <a:rPr lang="en-GB" sz="1100" dirty="0" err="1"/>
              <a:t>cirle</a:t>
            </a:r>
            <a:r>
              <a:rPr lang="en-GB" sz="1100" dirty="0"/>
              <a:t> of contamination, and not to leave their home unless it was absolutely necessary. </a:t>
            </a:r>
            <a:r>
              <a:rPr lang="en-GB" sz="1100" dirty="0">
                <a:hlinkClick r:id="rId2"/>
              </a:rPr>
              <a:t>Coronavirus (COVID-19): guidance - GOV.UK (www.gov.uk)</a:t>
            </a:r>
            <a:r>
              <a:rPr lang="en-GB" sz="1100" dirty="0"/>
              <a:t> policy was implemented for long distance travels across county borderlines</a:t>
            </a:r>
          </a:p>
          <a:p>
            <a:pPr marL="171450" indent="-171450">
              <a:buFont typeface="Arial" panose="020B0604020202020204" pitchFamily="34" charset="0"/>
              <a:buChar char="•"/>
            </a:pPr>
            <a:r>
              <a:rPr lang="en-GB" sz="1100" dirty="0"/>
              <a:t>Due to Brexit. With new policies, It was harder to exchange goods with the EU due to tariffs and border checks and learn how to produce and use the right documentation</a:t>
            </a:r>
          </a:p>
          <a:p>
            <a:r>
              <a:rPr lang="en-GB" sz="1100" dirty="0"/>
              <a:t> </a:t>
            </a:r>
          </a:p>
        </p:txBody>
      </p:sp>
      <p:sp>
        <p:nvSpPr>
          <p:cNvPr id="8" name="TextBox 7">
            <a:extLst>
              <a:ext uri="{FF2B5EF4-FFF2-40B4-BE49-F238E27FC236}">
                <a16:creationId xmlns:a16="http://schemas.microsoft.com/office/drawing/2014/main" id="{8E9B41EA-9880-2820-91B9-B1F7BF08F9EC}"/>
              </a:ext>
            </a:extLst>
          </p:cNvPr>
          <p:cNvSpPr txBox="1"/>
          <p:nvPr/>
        </p:nvSpPr>
        <p:spPr>
          <a:xfrm>
            <a:off x="1467062" y="1754272"/>
            <a:ext cx="494454" cy="369332"/>
          </a:xfrm>
          <a:prstGeom prst="rect">
            <a:avLst/>
          </a:prstGeom>
          <a:noFill/>
        </p:spPr>
        <p:txBody>
          <a:bodyPr wrap="square" rtlCol="0">
            <a:spAutoFit/>
          </a:bodyPr>
          <a:lstStyle/>
          <a:p>
            <a:r>
              <a:rPr lang="en-GB" dirty="0"/>
              <a:t>E</a:t>
            </a:r>
          </a:p>
        </p:txBody>
      </p:sp>
      <p:sp>
        <p:nvSpPr>
          <p:cNvPr id="9" name="TextBox 8">
            <a:extLst>
              <a:ext uri="{FF2B5EF4-FFF2-40B4-BE49-F238E27FC236}">
                <a16:creationId xmlns:a16="http://schemas.microsoft.com/office/drawing/2014/main" id="{4C9096EA-3655-46DC-9207-CA6941190258}"/>
              </a:ext>
            </a:extLst>
          </p:cNvPr>
          <p:cNvSpPr txBox="1"/>
          <p:nvPr/>
        </p:nvSpPr>
        <p:spPr>
          <a:xfrm>
            <a:off x="2045547" y="1707090"/>
            <a:ext cx="6336453" cy="600164"/>
          </a:xfrm>
          <a:prstGeom prst="rect">
            <a:avLst/>
          </a:prstGeom>
          <a:noFill/>
        </p:spPr>
        <p:txBody>
          <a:bodyPr wrap="square" rtlCol="0">
            <a:spAutoFit/>
          </a:bodyPr>
          <a:lstStyle/>
          <a:p>
            <a:pPr marL="171450" indent="-171450">
              <a:buFont typeface="Arial" panose="020B0604020202020204" pitchFamily="34" charset="0"/>
              <a:buChar char="•"/>
            </a:pPr>
            <a:r>
              <a:rPr lang="en-GB" sz="1100" dirty="0"/>
              <a:t>Inflation rate went up.</a:t>
            </a:r>
          </a:p>
          <a:p>
            <a:pPr marL="171450" indent="-171450">
              <a:buFont typeface="Arial" panose="020B0604020202020204" pitchFamily="34" charset="0"/>
              <a:buChar char="•"/>
            </a:pPr>
            <a:r>
              <a:rPr lang="en-GB" sz="1100" dirty="0"/>
              <a:t>Disposable income drastically reduces for consumer</a:t>
            </a:r>
          </a:p>
          <a:p>
            <a:pPr marL="171450" indent="-171450">
              <a:buFont typeface="Arial" panose="020B0604020202020204" pitchFamily="34" charset="0"/>
              <a:buChar char="•"/>
            </a:pPr>
            <a:r>
              <a:rPr lang="en-GB" sz="1100" dirty="0"/>
              <a:t>Inflations also affected the supply chain management</a:t>
            </a:r>
          </a:p>
        </p:txBody>
      </p:sp>
      <p:sp>
        <p:nvSpPr>
          <p:cNvPr id="10" name="TextBox 9">
            <a:extLst>
              <a:ext uri="{FF2B5EF4-FFF2-40B4-BE49-F238E27FC236}">
                <a16:creationId xmlns:a16="http://schemas.microsoft.com/office/drawing/2014/main" id="{EE14AEDE-60D9-3B87-24B3-EF0329A17E22}"/>
              </a:ext>
            </a:extLst>
          </p:cNvPr>
          <p:cNvSpPr txBox="1"/>
          <p:nvPr/>
        </p:nvSpPr>
        <p:spPr>
          <a:xfrm>
            <a:off x="1496907" y="2570624"/>
            <a:ext cx="494454" cy="369332"/>
          </a:xfrm>
          <a:prstGeom prst="rect">
            <a:avLst/>
          </a:prstGeom>
          <a:noFill/>
        </p:spPr>
        <p:txBody>
          <a:bodyPr wrap="square" rtlCol="0">
            <a:spAutoFit/>
          </a:bodyPr>
          <a:lstStyle/>
          <a:p>
            <a:r>
              <a:rPr lang="en-GB" dirty="0"/>
              <a:t>S</a:t>
            </a:r>
          </a:p>
        </p:txBody>
      </p:sp>
      <p:sp>
        <p:nvSpPr>
          <p:cNvPr id="11" name="TextBox 10">
            <a:extLst>
              <a:ext uri="{FF2B5EF4-FFF2-40B4-BE49-F238E27FC236}">
                <a16:creationId xmlns:a16="http://schemas.microsoft.com/office/drawing/2014/main" id="{6332A99A-09AC-5B2B-3487-4E134CEA9588}"/>
              </a:ext>
            </a:extLst>
          </p:cNvPr>
          <p:cNvSpPr txBox="1"/>
          <p:nvPr/>
        </p:nvSpPr>
        <p:spPr>
          <a:xfrm>
            <a:off x="1961516" y="5069829"/>
            <a:ext cx="8849994" cy="430887"/>
          </a:xfrm>
          <a:prstGeom prst="rect">
            <a:avLst/>
          </a:prstGeom>
          <a:noFill/>
        </p:spPr>
        <p:txBody>
          <a:bodyPr wrap="square" rtlCol="0">
            <a:spAutoFit/>
          </a:bodyPr>
          <a:lstStyle/>
          <a:p>
            <a:pPr marL="171450" indent="-171450">
              <a:buFont typeface="Arial" panose="020B0604020202020204" pitchFamily="34" charset="0"/>
              <a:buChar char="•"/>
            </a:pPr>
            <a:r>
              <a:rPr lang="en-GB" sz="1100" b="0" i="0" dirty="0">
                <a:solidFill>
                  <a:srgbClr val="006621"/>
                </a:solidFill>
                <a:effectLst/>
                <a:latin typeface="Roboto" panose="02000000000000000000" pitchFamily="2" charset="0"/>
                <a:hlinkClick r:id="rId3"/>
              </a:rPr>
              <a:t>https://www.hse.gov.uk/coronavirus/index.htm</a:t>
            </a:r>
            <a:r>
              <a:rPr lang="en-GB" sz="1100" b="0" i="0" dirty="0">
                <a:solidFill>
                  <a:srgbClr val="006621"/>
                </a:solidFill>
                <a:effectLst/>
                <a:latin typeface="Roboto" panose="02000000000000000000" pitchFamily="2" charset="0"/>
              </a:rPr>
              <a:t>. </a:t>
            </a:r>
            <a:r>
              <a:rPr lang="en-GB" sz="1100" b="0" i="0" dirty="0">
                <a:effectLst/>
                <a:latin typeface="Roboto" panose="02000000000000000000" pitchFamily="2" charset="0"/>
              </a:rPr>
              <a:t>New regulations were set in place, that most businesses had to adhere to in order to give some level of comfort to their employees, the government, and the unions.</a:t>
            </a:r>
            <a:endParaRPr lang="en-GB" sz="1100" dirty="0"/>
          </a:p>
        </p:txBody>
      </p:sp>
      <p:sp>
        <p:nvSpPr>
          <p:cNvPr id="12" name="TextBox 11">
            <a:extLst>
              <a:ext uri="{FF2B5EF4-FFF2-40B4-BE49-F238E27FC236}">
                <a16:creationId xmlns:a16="http://schemas.microsoft.com/office/drawing/2014/main" id="{C1367C28-87D7-04CC-7D35-1D9E9F9079D2}"/>
              </a:ext>
            </a:extLst>
          </p:cNvPr>
          <p:cNvSpPr txBox="1"/>
          <p:nvPr/>
        </p:nvSpPr>
        <p:spPr>
          <a:xfrm>
            <a:off x="1495320" y="5131384"/>
            <a:ext cx="437938" cy="369332"/>
          </a:xfrm>
          <a:prstGeom prst="rect">
            <a:avLst/>
          </a:prstGeom>
          <a:noFill/>
        </p:spPr>
        <p:txBody>
          <a:bodyPr wrap="square" rtlCol="0">
            <a:spAutoFit/>
          </a:bodyPr>
          <a:lstStyle/>
          <a:p>
            <a:r>
              <a:rPr lang="en-GB" dirty="0"/>
              <a:t>L</a:t>
            </a:r>
          </a:p>
        </p:txBody>
      </p:sp>
      <p:sp>
        <p:nvSpPr>
          <p:cNvPr id="13" name="TextBox 12">
            <a:extLst>
              <a:ext uri="{FF2B5EF4-FFF2-40B4-BE49-F238E27FC236}">
                <a16:creationId xmlns:a16="http://schemas.microsoft.com/office/drawing/2014/main" id="{77609B75-B6EA-4635-6618-DC9B25852C61}"/>
              </a:ext>
            </a:extLst>
          </p:cNvPr>
          <p:cNvSpPr txBox="1"/>
          <p:nvPr/>
        </p:nvSpPr>
        <p:spPr>
          <a:xfrm>
            <a:off x="2045547" y="2453359"/>
            <a:ext cx="6642100" cy="754053"/>
          </a:xfrm>
          <a:prstGeom prst="rect">
            <a:avLst/>
          </a:prstGeom>
          <a:noFill/>
        </p:spPr>
        <p:txBody>
          <a:bodyPr wrap="square" rtlCol="0">
            <a:spAutoFit/>
          </a:bodyPr>
          <a:lstStyle/>
          <a:p>
            <a:pPr marL="171450" indent="-171450">
              <a:buFont typeface="Arial" panose="020B0604020202020204" pitchFamily="34" charset="0"/>
              <a:buChar char="•"/>
            </a:pPr>
            <a:r>
              <a:rPr lang="en-GB" sz="1100" dirty="0"/>
              <a:t>Have to change the company policy to facilitate a more health consciousness awareness. </a:t>
            </a:r>
          </a:p>
          <a:p>
            <a:pPr marL="171450" indent="-171450">
              <a:buFont typeface="Arial" panose="020B0604020202020204" pitchFamily="34" charset="0"/>
              <a:buChar char="•"/>
            </a:pPr>
            <a:r>
              <a:rPr lang="en-GB" sz="1100" dirty="0"/>
              <a:t>Additional warning signs and stickers and other measures had to be used included gloves and face mask, which will affect the production rate. </a:t>
            </a:r>
          </a:p>
          <a:p>
            <a:endParaRPr lang="en-GB" sz="1000" dirty="0"/>
          </a:p>
        </p:txBody>
      </p:sp>
      <p:sp>
        <p:nvSpPr>
          <p:cNvPr id="14" name="TextBox 13">
            <a:extLst>
              <a:ext uri="{FF2B5EF4-FFF2-40B4-BE49-F238E27FC236}">
                <a16:creationId xmlns:a16="http://schemas.microsoft.com/office/drawing/2014/main" id="{53ECB234-289E-1D61-3EC9-CB5FAD3BFA0B}"/>
              </a:ext>
            </a:extLst>
          </p:cNvPr>
          <p:cNvSpPr txBox="1"/>
          <p:nvPr/>
        </p:nvSpPr>
        <p:spPr>
          <a:xfrm>
            <a:off x="1467062" y="4137283"/>
            <a:ext cx="494454" cy="369332"/>
          </a:xfrm>
          <a:prstGeom prst="rect">
            <a:avLst/>
          </a:prstGeom>
          <a:noFill/>
        </p:spPr>
        <p:txBody>
          <a:bodyPr wrap="square" rtlCol="0">
            <a:spAutoFit/>
          </a:bodyPr>
          <a:lstStyle/>
          <a:p>
            <a:r>
              <a:rPr lang="en-GB" dirty="0"/>
              <a:t>E</a:t>
            </a:r>
          </a:p>
        </p:txBody>
      </p:sp>
      <p:sp>
        <p:nvSpPr>
          <p:cNvPr id="15" name="TextBox 14">
            <a:extLst>
              <a:ext uri="{FF2B5EF4-FFF2-40B4-BE49-F238E27FC236}">
                <a16:creationId xmlns:a16="http://schemas.microsoft.com/office/drawing/2014/main" id="{BE1EC8C6-5F20-62FB-62D3-8B0038EF9139}"/>
              </a:ext>
            </a:extLst>
          </p:cNvPr>
          <p:cNvSpPr txBox="1"/>
          <p:nvPr/>
        </p:nvSpPr>
        <p:spPr>
          <a:xfrm>
            <a:off x="2077086" y="3272717"/>
            <a:ext cx="7239000" cy="430887"/>
          </a:xfrm>
          <a:prstGeom prst="rect">
            <a:avLst/>
          </a:prstGeom>
          <a:noFill/>
        </p:spPr>
        <p:txBody>
          <a:bodyPr wrap="square" rtlCol="0">
            <a:spAutoFit/>
          </a:bodyPr>
          <a:lstStyle/>
          <a:p>
            <a:pPr marL="171450" indent="-171450">
              <a:buFont typeface="Arial" panose="020B0604020202020204" pitchFamily="34" charset="0"/>
              <a:buChar char="•"/>
            </a:pPr>
            <a:r>
              <a:rPr lang="en-GB" sz="1100" dirty="0"/>
              <a:t>The new environmental policy was in Effect which influenced the consumer’s </a:t>
            </a:r>
            <a:r>
              <a:rPr lang="en-GB" sz="1100" dirty="0" err="1"/>
              <a:t>behaviors</a:t>
            </a:r>
            <a:r>
              <a:rPr lang="en-GB" sz="1100" dirty="0"/>
              <a:t>. As they were scared into adopting a different way of life. Which intern unbalanced how customers react to business they didn’t seem as essential</a:t>
            </a:r>
            <a:r>
              <a:rPr lang="en-GB" sz="1000" dirty="0"/>
              <a:t>. </a:t>
            </a:r>
          </a:p>
        </p:txBody>
      </p:sp>
      <p:sp>
        <p:nvSpPr>
          <p:cNvPr id="17" name="TextBox 16">
            <a:extLst>
              <a:ext uri="{FF2B5EF4-FFF2-40B4-BE49-F238E27FC236}">
                <a16:creationId xmlns:a16="http://schemas.microsoft.com/office/drawing/2014/main" id="{CF5ADD2D-CCD8-B7AE-A01C-2B4A1DCB7D75}"/>
              </a:ext>
            </a:extLst>
          </p:cNvPr>
          <p:cNvSpPr txBox="1"/>
          <p:nvPr/>
        </p:nvSpPr>
        <p:spPr>
          <a:xfrm>
            <a:off x="2077086" y="4127561"/>
            <a:ext cx="7239000" cy="600164"/>
          </a:xfrm>
          <a:prstGeom prst="rect">
            <a:avLst/>
          </a:prstGeom>
          <a:noFill/>
        </p:spPr>
        <p:txBody>
          <a:bodyPr wrap="square" rtlCol="0">
            <a:spAutoFit/>
          </a:bodyPr>
          <a:lstStyle/>
          <a:p>
            <a:pPr marL="171450" indent="-171450">
              <a:buFont typeface="Arial" panose="020B0604020202020204" pitchFamily="34" charset="0"/>
              <a:buChar char="•"/>
            </a:pPr>
            <a:r>
              <a:rPr lang="en-GB" sz="1100" dirty="0"/>
              <a:t>Consumers started to adapt and trained themselves to use technology in order to get necessary items without being in an actual building so any business that was not moving in that direction is going to be in trouble of closure. To use technology to develop a proper logistics team to get goods to customers </a:t>
            </a:r>
          </a:p>
        </p:txBody>
      </p:sp>
      <p:sp>
        <p:nvSpPr>
          <p:cNvPr id="18" name="TextBox 17">
            <a:extLst>
              <a:ext uri="{FF2B5EF4-FFF2-40B4-BE49-F238E27FC236}">
                <a16:creationId xmlns:a16="http://schemas.microsoft.com/office/drawing/2014/main" id="{A1E69EAE-7706-F800-5106-FD7F0947549F}"/>
              </a:ext>
            </a:extLst>
          </p:cNvPr>
          <p:cNvSpPr txBox="1"/>
          <p:nvPr/>
        </p:nvSpPr>
        <p:spPr>
          <a:xfrm>
            <a:off x="1496907" y="3353248"/>
            <a:ext cx="494454" cy="369332"/>
          </a:xfrm>
          <a:prstGeom prst="rect">
            <a:avLst/>
          </a:prstGeom>
          <a:noFill/>
        </p:spPr>
        <p:txBody>
          <a:bodyPr wrap="square" rtlCol="0">
            <a:spAutoFit/>
          </a:bodyPr>
          <a:lstStyle/>
          <a:p>
            <a:r>
              <a:rPr lang="en-GB" dirty="0"/>
              <a:t>T</a:t>
            </a:r>
          </a:p>
        </p:txBody>
      </p:sp>
    </p:spTree>
    <p:extLst>
      <p:ext uri="{BB962C8B-B14F-4D97-AF65-F5344CB8AC3E}">
        <p14:creationId xmlns:p14="http://schemas.microsoft.com/office/powerpoint/2010/main" val="4067220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fill="hold"/>
                                        <p:tgtEl>
                                          <p:spTgt spid="13"/>
                                        </p:tgtEl>
                                        <p:attrNameLst>
                                          <p:attrName>ppt_x</p:attrName>
                                        </p:attrNameLst>
                                      </p:cBhvr>
                                      <p:tavLst>
                                        <p:tav tm="0">
                                          <p:val>
                                            <p:strVal val="#ppt_x"/>
                                          </p:val>
                                        </p:tav>
                                        <p:tav tm="100000">
                                          <p:val>
                                            <p:strVal val="#ppt_x"/>
                                          </p:val>
                                        </p:tav>
                                      </p:tavLst>
                                    </p:anim>
                                    <p:anim calcmode="lin" valueType="num">
                                      <p:cBhvr additive="base">
                                        <p:cTn id="4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ppt_x"/>
                                          </p:val>
                                        </p:tav>
                                        <p:tav tm="100000">
                                          <p:val>
                                            <p:strVal val="#ppt_x"/>
                                          </p:val>
                                        </p:tav>
                                      </p:tavLst>
                                    </p:anim>
                                    <p:anim calcmode="lin" valueType="num">
                                      <p:cBhvr additive="base">
                                        <p:cTn id="5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fill="hold"/>
                                        <p:tgtEl>
                                          <p:spTgt spid="15"/>
                                        </p:tgtEl>
                                        <p:attrNameLst>
                                          <p:attrName>ppt_x</p:attrName>
                                        </p:attrNameLst>
                                      </p:cBhvr>
                                      <p:tavLst>
                                        <p:tav tm="0">
                                          <p:val>
                                            <p:strVal val="#ppt_x"/>
                                          </p:val>
                                        </p:tav>
                                        <p:tav tm="100000">
                                          <p:val>
                                            <p:strVal val="#ppt_x"/>
                                          </p:val>
                                        </p:tav>
                                      </p:tavLst>
                                    </p:anim>
                                    <p:anim calcmode="lin" valueType="num">
                                      <p:cBhvr additive="base">
                                        <p:cTn id="6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fill="hold"/>
                                        <p:tgtEl>
                                          <p:spTgt spid="17"/>
                                        </p:tgtEl>
                                        <p:attrNameLst>
                                          <p:attrName>ppt_x</p:attrName>
                                        </p:attrNameLst>
                                      </p:cBhvr>
                                      <p:tavLst>
                                        <p:tav tm="0">
                                          <p:val>
                                            <p:strVal val="#ppt_x"/>
                                          </p:val>
                                        </p:tav>
                                        <p:tav tm="100000">
                                          <p:val>
                                            <p:strVal val="#ppt_x"/>
                                          </p:val>
                                        </p:tav>
                                      </p:tavLst>
                                    </p:anim>
                                    <p:anim calcmode="lin" valueType="num">
                                      <p:cBhvr additive="base">
                                        <p:cTn id="7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500" fill="hold"/>
                                        <p:tgtEl>
                                          <p:spTgt spid="12"/>
                                        </p:tgtEl>
                                        <p:attrNameLst>
                                          <p:attrName>ppt_x</p:attrName>
                                        </p:attrNameLst>
                                      </p:cBhvr>
                                      <p:tavLst>
                                        <p:tav tm="0">
                                          <p:val>
                                            <p:strVal val="#ppt_x"/>
                                          </p:val>
                                        </p:tav>
                                        <p:tav tm="100000">
                                          <p:val>
                                            <p:strVal val="#ppt_x"/>
                                          </p:val>
                                        </p:tav>
                                      </p:tavLst>
                                    </p:anim>
                                    <p:anim calcmode="lin" valueType="num">
                                      <p:cBhvr additive="base">
                                        <p:cTn id="7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500" fill="hold"/>
                                        <p:tgtEl>
                                          <p:spTgt spid="11"/>
                                        </p:tgtEl>
                                        <p:attrNameLst>
                                          <p:attrName>ppt_x</p:attrName>
                                        </p:attrNameLst>
                                      </p:cBhvr>
                                      <p:tavLst>
                                        <p:tav tm="0">
                                          <p:val>
                                            <p:strVal val="#ppt_x"/>
                                          </p:val>
                                        </p:tav>
                                        <p:tav tm="100000">
                                          <p:val>
                                            <p:strVal val="#ppt_x"/>
                                          </p:val>
                                        </p:tav>
                                      </p:tavLst>
                                    </p:anim>
                                    <p:anim calcmode="lin" valueType="num">
                                      <p:cBhvr additive="base">
                                        <p:cTn id="8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P spid="8" grpId="0"/>
      <p:bldP spid="9" grpId="0"/>
      <p:bldP spid="10" grpId="0"/>
      <p:bldP spid="11" grpId="0"/>
      <p:bldP spid="12" grpId="0"/>
      <p:bldP spid="13" grpId="0"/>
      <p:bldP spid="14" grpId="0"/>
      <p:bldP spid="15"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36B2A1-5294-AFDB-E659-2909D7303739}"/>
              </a:ext>
            </a:extLst>
          </p:cNvPr>
          <p:cNvSpPr txBox="1"/>
          <p:nvPr/>
        </p:nvSpPr>
        <p:spPr>
          <a:xfrm>
            <a:off x="997529" y="5867920"/>
            <a:ext cx="10035789" cy="400110"/>
          </a:xfrm>
          <a:prstGeom prst="rect">
            <a:avLst/>
          </a:prstGeom>
          <a:noFill/>
        </p:spPr>
        <p:txBody>
          <a:bodyPr wrap="square" rtlCol="0">
            <a:spAutoFit/>
          </a:bodyPr>
          <a:lstStyle/>
          <a:p>
            <a:r>
              <a:rPr lang="en-GB" sz="1000" dirty="0"/>
              <a:t>A fishbone diagram has six classic categories that are categorised as the main causes of any business process problems. People, equipment, materials, the environment, management, and the process are examples of these. The examination of these six variables reveals the causes of a problem, regardless of its type or severity (Ishikawa, 1986).</a:t>
            </a:r>
          </a:p>
        </p:txBody>
      </p:sp>
      <p:pic>
        <p:nvPicPr>
          <p:cNvPr id="6" name="Picture 5">
            <a:extLst>
              <a:ext uri="{FF2B5EF4-FFF2-40B4-BE49-F238E27FC236}">
                <a16:creationId xmlns:a16="http://schemas.microsoft.com/office/drawing/2014/main" id="{208B8E63-0919-8B43-D162-078AA21AC92B}"/>
              </a:ext>
            </a:extLst>
          </p:cNvPr>
          <p:cNvPicPr>
            <a:picLocks noChangeAspect="1"/>
          </p:cNvPicPr>
          <p:nvPr/>
        </p:nvPicPr>
        <p:blipFill>
          <a:blip r:embed="rId2"/>
          <a:stretch>
            <a:fillRect/>
          </a:stretch>
        </p:blipFill>
        <p:spPr>
          <a:xfrm>
            <a:off x="1090506" y="589970"/>
            <a:ext cx="9841653" cy="5197852"/>
          </a:xfrm>
          <a:prstGeom prst="rect">
            <a:avLst/>
          </a:prstGeom>
        </p:spPr>
      </p:pic>
    </p:spTree>
    <p:extLst>
      <p:ext uri="{BB962C8B-B14F-4D97-AF65-F5344CB8AC3E}">
        <p14:creationId xmlns:p14="http://schemas.microsoft.com/office/powerpoint/2010/main" val="2162524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75461-8C88-2862-07F1-F1C5C5B2C63B}"/>
              </a:ext>
            </a:extLst>
          </p:cNvPr>
          <p:cNvSpPr>
            <a:spLocks noGrp="1"/>
          </p:cNvSpPr>
          <p:nvPr>
            <p:ph type="title"/>
          </p:nvPr>
        </p:nvSpPr>
        <p:spPr/>
        <p:txBody>
          <a:bodyPr/>
          <a:lstStyle/>
          <a:p>
            <a:r>
              <a:rPr lang="en-GB" dirty="0"/>
              <a:t>Identifying possible solution</a:t>
            </a:r>
          </a:p>
        </p:txBody>
      </p:sp>
      <p:sp>
        <p:nvSpPr>
          <p:cNvPr id="3" name="Content Placeholder 2">
            <a:extLst>
              <a:ext uri="{FF2B5EF4-FFF2-40B4-BE49-F238E27FC236}">
                <a16:creationId xmlns:a16="http://schemas.microsoft.com/office/drawing/2014/main" id="{B0AAD7C8-46A4-FF68-C02B-535569BFFF09}"/>
              </a:ext>
            </a:extLst>
          </p:cNvPr>
          <p:cNvSpPr>
            <a:spLocks noGrp="1"/>
          </p:cNvSpPr>
          <p:nvPr>
            <p:ph idx="1"/>
          </p:nvPr>
        </p:nvSpPr>
        <p:spPr/>
        <p:txBody>
          <a:bodyPr>
            <a:normAutofit fontScale="85000" lnSpcReduction="20000"/>
          </a:bodyPr>
          <a:lstStyle/>
          <a:p>
            <a:pPr marL="0" indent="0">
              <a:buNone/>
            </a:pPr>
            <a:r>
              <a:rPr lang="en-GB" dirty="0"/>
              <a:t>The main causes from PESTLE and Fishbone are</a:t>
            </a:r>
          </a:p>
          <a:p>
            <a:r>
              <a:rPr lang="en-GB" dirty="0"/>
              <a:t>Corvid</a:t>
            </a:r>
          </a:p>
          <a:p>
            <a:r>
              <a:rPr lang="en-GB" dirty="0"/>
              <a:t>Brexit</a:t>
            </a:r>
          </a:p>
          <a:p>
            <a:r>
              <a:rPr lang="en-GB" dirty="0"/>
              <a:t>Inflation</a:t>
            </a:r>
          </a:p>
          <a:p>
            <a:pPr marL="0" indent="0">
              <a:buNone/>
            </a:pPr>
            <a:r>
              <a:rPr lang="en-GB" dirty="0"/>
              <a:t>The following are possible solutions that target the main cause</a:t>
            </a:r>
          </a:p>
          <a:p>
            <a:r>
              <a:rPr lang="en-GB" dirty="0"/>
              <a:t>Online</a:t>
            </a:r>
          </a:p>
          <a:p>
            <a:r>
              <a:rPr lang="en-GB" dirty="0"/>
              <a:t>Close excess shop</a:t>
            </a:r>
          </a:p>
          <a:p>
            <a:r>
              <a:rPr lang="en-GB" dirty="0"/>
              <a:t>Having one large warehouse with a shop front</a:t>
            </a:r>
          </a:p>
          <a:p>
            <a:endParaRPr lang="en-GB" dirty="0"/>
          </a:p>
          <a:p>
            <a:endParaRPr lang="en-GB" dirty="0"/>
          </a:p>
          <a:p>
            <a:endParaRPr lang="en-GB" dirty="0"/>
          </a:p>
        </p:txBody>
      </p:sp>
    </p:spTree>
    <p:extLst>
      <p:ext uri="{BB962C8B-B14F-4D97-AF65-F5344CB8AC3E}">
        <p14:creationId xmlns:p14="http://schemas.microsoft.com/office/powerpoint/2010/main" val="3638497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68DBF-A0E2-76B6-21B1-7AC61142BCEF}"/>
              </a:ext>
            </a:extLst>
          </p:cNvPr>
          <p:cNvSpPr>
            <a:spLocks noGrp="1"/>
          </p:cNvSpPr>
          <p:nvPr>
            <p:ph type="title"/>
          </p:nvPr>
        </p:nvSpPr>
        <p:spPr>
          <a:xfrm>
            <a:off x="1384414" y="4804016"/>
            <a:ext cx="9601196" cy="692920"/>
          </a:xfrm>
        </p:spPr>
        <p:txBody>
          <a:bodyPr>
            <a:normAutofit fontScale="90000"/>
          </a:bodyPr>
          <a:lstStyle/>
          <a:p>
            <a:pPr algn="l"/>
            <a:r>
              <a:rPr lang="en-GB" sz="1200" dirty="0">
                <a:latin typeface="Arial" panose="020B0604020202020204" pitchFamily="34" charset="0"/>
                <a:cs typeface="Arial" panose="020B0604020202020204" pitchFamily="34" charset="0"/>
              </a:rPr>
              <a:t>After doing the grid analysis. It would be in the company’s best interest to use a platform online, as this would cut the cost drastically instead of operating 66 stores you will have one upfront cost, and you will also have better control of your available stock/ surplus inventory. which will reduce the company’s expenditure, you will also use fewer facilities, and the customers will have the comfort of shopping from home. Also, give the company a larger market. And the advantages of selling on more than one platform for example amazon or eBay, essentially would give the company a global advantage. </a:t>
            </a:r>
            <a:r>
              <a:rPr lang="en-GB" sz="1200" dirty="0"/>
              <a:t>          </a:t>
            </a:r>
            <a:r>
              <a:rPr lang="en-GB" sz="1100" dirty="0"/>
              <a:t>                                                            </a:t>
            </a:r>
          </a:p>
        </p:txBody>
      </p:sp>
      <p:graphicFrame>
        <p:nvGraphicFramePr>
          <p:cNvPr id="4" name="Table 4">
            <a:extLst>
              <a:ext uri="{FF2B5EF4-FFF2-40B4-BE49-F238E27FC236}">
                <a16:creationId xmlns:a16="http://schemas.microsoft.com/office/drawing/2014/main" id="{B71F6325-7238-EA71-2502-21C6B166DE9C}"/>
              </a:ext>
            </a:extLst>
          </p:cNvPr>
          <p:cNvGraphicFramePr>
            <a:graphicFrameLocks noGrp="1"/>
          </p:cNvGraphicFramePr>
          <p:nvPr>
            <p:ph idx="1"/>
            <p:extLst>
              <p:ext uri="{D42A27DB-BD31-4B8C-83A1-F6EECF244321}">
                <p14:modId xmlns:p14="http://schemas.microsoft.com/office/powerpoint/2010/main" val="3136582424"/>
              </p:ext>
            </p:extLst>
          </p:nvPr>
        </p:nvGraphicFramePr>
        <p:xfrm>
          <a:off x="1384415" y="1936199"/>
          <a:ext cx="9601195" cy="2565400"/>
        </p:xfrm>
        <a:graphic>
          <a:graphicData uri="http://schemas.openxmlformats.org/drawingml/2006/table">
            <a:tbl>
              <a:tblPr firstRow="1" bandRow="1">
                <a:tableStyleId>{5C22544A-7EE6-4342-B048-85BDC9FD1C3A}</a:tableStyleId>
              </a:tblPr>
              <a:tblGrid>
                <a:gridCol w="1920239">
                  <a:extLst>
                    <a:ext uri="{9D8B030D-6E8A-4147-A177-3AD203B41FA5}">
                      <a16:colId xmlns:a16="http://schemas.microsoft.com/office/drawing/2014/main" val="4067965355"/>
                    </a:ext>
                  </a:extLst>
                </a:gridCol>
                <a:gridCol w="1920239">
                  <a:extLst>
                    <a:ext uri="{9D8B030D-6E8A-4147-A177-3AD203B41FA5}">
                      <a16:colId xmlns:a16="http://schemas.microsoft.com/office/drawing/2014/main" val="4053222902"/>
                    </a:ext>
                  </a:extLst>
                </a:gridCol>
                <a:gridCol w="1879916">
                  <a:extLst>
                    <a:ext uri="{9D8B030D-6E8A-4147-A177-3AD203B41FA5}">
                      <a16:colId xmlns:a16="http://schemas.microsoft.com/office/drawing/2014/main" val="2611233945"/>
                    </a:ext>
                  </a:extLst>
                </a:gridCol>
                <a:gridCol w="1960562">
                  <a:extLst>
                    <a:ext uri="{9D8B030D-6E8A-4147-A177-3AD203B41FA5}">
                      <a16:colId xmlns:a16="http://schemas.microsoft.com/office/drawing/2014/main" val="4033826703"/>
                    </a:ext>
                  </a:extLst>
                </a:gridCol>
                <a:gridCol w="1920239">
                  <a:extLst>
                    <a:ext uri="{9D8B030D-6E8A-4147-A177-3AD203B41FA5}">
                      <a16:colId xmlns:a16="http://schemas.microsoft.com/office/drawing/2014/main" val="1376425881"/>
                    </a:ext>
                  </a:extLst>
                </a:gridCol>
              </a:tblGrid>
              <a:tr h="233655">
                <a:tc>
                  <a:txBody>
                    <a:bodyPr/>
                    <a:lstStyle/>
                    <a:p>
                      <a:endParaRPr lang="en-GB" dirty="0"/>
                    </a:p>
                  </a:txBody>
                  <a:tcPr/>
                </a:tc>
                <a:tc>
                  <a:txBody>
                    <a:bodyPr/>
                    <a:lstStyle/>
                    <a:p>
                      <a:r>
                        <a:rPr lang="en-GB" dirty="0"/>
                        <a:t>Sales         </a:t>
                      </a:r>
                      <a:r>
                        <a:rPr lang="en-GB" dirty="0">
                          <a:solidFill>
                            <a:srgbClr val="FFFF00"/>
                          </a:solidFill>
                        </a:rPr>
                        <a:t>10</a:t>
                      </a:r>
                    </a:p>
                  </a:txBody>
                  <a:tcPr/>
                </a:tc>
                <a:tc>
                  <a:txBody>
                    <a:bodyPr/>
                    <a:lstStyle/>
                    <a:p>
                      <a:r>
                        <a:rPr lang="en-GB" dirty="0"/>
                        <a:t>Promotion/    </a:t>
                      </a:r>
                      <a:r>
                        <a:rPr lang="en-GB" dirty="0">
                          <a:solidFill>
                            <a:srgbClr val="FFFF00"/>
                          </a:solidFill>
                        </a:rPr>
                        <a:t> 8</a:t>
                      </a:r>
                    </a:p>
                    <a:p>
                      <a:r>
                        <a:rPr lang="en-GB" dirty="0"/>
                        <a:t>Marketing</a:t>
                      </a:r>
                    </a:p>
                  </a:txBody>
                  <a:tcPr/>
                </a:tc>
                <a:tc>
                  <a:txBody>
                    <a:bodyPr/>
                    <a:lstStyle/>
                    <a:p>
                      <a:r>
                        <a:rPr lang="en-GB" dirty="0"/>
                        <a:t>Cost Reduction</a:t>
                      </a:r>
                    </a:p>
                    <a:p>
                      <a:r>
                        <a:rPr lang="en-GB" dirty="0">
                          <a:solidFill>
                            <a:srgbClr val="FFFF00"/>
                          </a:solidFill>
                        </a:rPr>
                        <a:t>10</a:t>
                      </a:r>
                    </a:p>
                  </a:txBody>
                  <a:tcPr/>
                </a:tc>
                <a:tc>
                  <a:txBody>
                    <a:bodyPr/>
                    <a:lstStyle/>
                    <a:p>
                      <a:r>
                        <a:rPr lang="en-GB" dirty="0"/>
                        <a:t>Total</a:t>
                      </a:r>
                    </a:p>
                  </a:txBody>
                  <a:tcPr/>
                </a:tc>
                <a:extLst>
                  <a:ext uri="{0D108BD9-81ED-4DB2-BD59-A6C34878D82A}">
                    <a16:rowId xmlns:a16="http://schemas.microsoft.com/office/drawing/2014/main" val="530597098"/>
                  </a:ext>
                </a:extLst>
              </a:tr>
              <a:tr h="370840">
                <a:tc>
                  <a:txBody>
                    <a:bodyPr/>
                    <a:lstStyle/>
                    <a:p>
                      <a:r>
                        <a:rPr lang="en-GB" dirty="0"/>
                        <a:t>Online sales</a:t>
                      </a:r>
                    </a:p>
                  </a:txBody>
                  <a:tcPr/>
                </a:tc>
                <a:tc>
                  <a:txBody>
                    <a:bodyPr/>
                    <a:lstStyle/>
                    <a:p>
                      <a:r>
                        <a:rPr lang="en-GB" dirty="0"/>
                        <a:t>5                 </a:t>
                      </a:r>
                      <a:r>
                        <a:rPr lang="en-GB" dirty="0">
                          <a:solidFill>
                            <a:srgbClr val="C00000"/>
                          </a:solidFill>
                        </a:rPr>
                        <a:t>50</a:t>
                      </a:r>
                    </a:p>
                  </a:txBody>
                  <a:tcPr/>
                </a:tc>
                <a:tc>
                  <a:txBody>
                    <a:bodyPr/>
                    <a:lstStyle/>
                    <a:p>
                      <a:r>
                        <a:rPr lang="en-GB" dirty="0"/>
                        <a:t>5                 </a:t>
                      </a:r>
                      <a:r>
                        <a:rPr lang="en-GB" dirty="0">
                          <a:solidFill>
                            <a:srgbClr val="C00000"/>
                          </a:solidFill>
                        </a:rPr>
                        <a:t>40</a:t>
                      </a:r>
                    </a:p>
                  </a:txBody>
                  <a:tcPr/>
                </a:tc>
                <a:tc>
                  <a:txBody>
                    <a:bodyPr/>
                    <a:lstStyle/>
                    <a:p>
                      <a:r>
                        <a:rPr lang="en-GB" dirty="0"/>
                        <a:t>5                 </a:t>
                      </a:r>
                      <a:r>
                        <a:rPr lang="en-GB" dirty="0">
                          <a:solidFill>
                            <a:srgbClr val="C00000"/>
                          </a:solidFill>
                        </a:rPr>
                        <a:t>50</a:t>
                      </a:r>
                    </a:p>
                  </a:txBody>
                  <a:tcPr/>
                </a:tc>
                <a:tc>
                  <a:txBody>
                    <a:bodyPr/>
                    <a:lstStyle/>
                    <a:p>
                      <a:r>
                        <a:rPr lang="en-GB" dirty="0"/>
                        <a:t>140</a:t>
                      </a:r>
                    </a:p>
                  </a:txBody>
                  <a:tcPr/>
                </a:tc>
                <a:extLst>
                  <a:ext uri="{0D108BD9-81ED-4DB2-BD59-A6C34878D82A}">
                    <a16:rowId xmlns:a16="http://schemas.microsoft.com/office/drawing/2014/main" val="1274981983"/>
                  </a:ext>
                </a:extLst>
              </a:tr>
              <a:tr h="370840">
                <a:tc>
                  <a:txBody>
                    <a:bodyPr/>
                    <a:lstStyle/>
                    <a:p>
                      <a:r>
                        <a:rPr lang="en-GB" dirty="0"/>
                        <a:t>Closing excessive stores</a:t>
                      </a:r>
                    </a:p>
                  </a:txBody>
                  <a:tcPr/>
                </a:tc>
                <a:tc>
                  <a:txBody>
                    <a:bodyPr/>
                    <a:lstStyle/>
                    <a:p>
                      <a:r>
                        <a:rPr lang="en-GB" dirty="0"/>
                        <a:t>3                 </a:t>
                      </a:r>
                      <a:r>
                        <a:rPr lang="en-GB" dirty="0">
                          <a:solidFill>
                            <a:srgbClr val="C00000"/>
                          </a:solidFill>
                        </a:rPr>
                        <a:t>30</a:t>
                      </a:r>
                    </a:p>
                  </a:txBody>
                  <a:tcPr/>
                </a:tc>
                <a:tc>
                  <a:txBody>
                    <a:bodyPr/>
                    <a:lstStyle/>
                    <a:p>
                      <a:r>
                        <a:rPr lang="en-GB" dirty="0"/>
                        <a:t>3                 </a:t>
                      </a:r>
                      <a:r>
                        <a:rPr lang="en-GB" dirty="0">
                          <a:solidFill>
                            <a:srgbClr val="C00000"/>
                          </a:solidFill>
                        </a:rPr>
                        <a:t>24</a:t>
                      </a:r>
                    </a:p>
                  </a:txBody>
                  <a:tcPr/>
                </a:tc>
                <a:tc>
                  <a:txBody>
                    <a:bodyPr/>
                    <a:lstStyle/>
                    <a:p>
                      <a:r>
                        <a:rPr lang="en-GB" dirty="0"/>
                        <a:t>5                 </a:t>
                      </a:r>
                      <a:r>
                        <a:rPr lang="en-GB" dirty="0">
                          <a:solidFill>
                            <a:srgbClr val="C00000"/>
                          </a:solidFill>
                        </a:rPr>
                        <a:t>50</a:t>
                      </a:r>
                    </a:p>
                  </a:txBody>
                  <a:tcPr/>
                </a:tc>
                <a:tc>
                  <a:txBody>
                    <a:bodyPr/>
                    <a:lstStyle/>
                    <a:p>
                      <a:r>
                        <a:rPr lang="en-GB" dirty="0"/>
                        <a:t>104</a:t>
                      </a:r>
                    </a:p>
                  </a:txBody>
                  <a:tcPr/>
                </a:tc>
                <a:extLst>
                  <a:ext uri="{0D108BD9-81ED-4DB2-BD59-A6C34878D82A}">
                    <a16:rowId xmlns:a16="http://schemas.microsoft.com/office/drawing/2014/main" val="2967283032"/>
                  </a:ext>
                </a:extLst>
              </a:tr>
              <a:tr h="370840">
                <a:tc>
                  <a:txBody>
                    <a:bodyPr/>
                    <a:lstStyle/>
                    <a:p>
                      <a:r>
                        <a:rPr lang="en-GB" dirty="0"/>
                        <a:t>Having one large warehouse with a shop front</a:t>
                      </a:r>
                    </a:p>
                  </a:txBody>
                  <a:tcPr/>
                </a:tc>
                <a:tc>
                  <a:txBody>
                    <a:bodyPr/>
                    <a:lstStyle/>
                    <a:p>
                      <a:r>
                        <a:rPr lang="en-GB" dirty="0"/>
                        <a:t>4                  </a:t>
                      </a:r>
                      <a:r>
                        <a:rPr lang="en-GB" dirty="0">
                          <a:solidFill>
                            <a:srgbClr val="C00000"/>
                          </a:solidFill>
                        </a:rPr>
                        <a:t>40</a:t>
                      </a:r>
                    </a:p>
                  </a:txBody>
                  <a:tcPr/>
                </a:tc>
                <a:tc>
                  <a:txBody>
                    <a:bodyPr/>
                    <a:lstStyle/>
                    <a:p>
                      <a:r>
                        <a:rPr lang="en-GB" dirty="0"/>
                        <a:t>4                   </a:t>
                      </a:r>
                      <a:r>
                        <a:rPr lang="en-GB" dirty="0">
                          <a:solidFill>
                            <a:srgbClr val="C00000"/>
                          </a:solidFill>
                        </a:rPr>
                        <a:t>32</a:t>
                      </a:r>
                    </a:p>
                  </a:txBody>
                  <a:tcPr/>
                </a:tc>
                <a:tc>
                  <a:txBody>
                    <a:bodyPr/>
                    <a:lstStyle/>
                    <a:p>
                      <a:r>
                        <a:rPr lang="en-GB" dirty="0"/>
                        <a:t>5                 </a:t>
                      </a:r>
                      <a:r>
                        <a:rPr lang="en-GB" dirty="0">
                          <a:solidFill>
                            <a:srgbClr val="C00000"/>
                          </a:solidFill>
                        </a:rPr>
                        <a:t>50</a:t>
                      </a:r>
                    </a:p>
                  </a:txBody>
                  <a:tcPr/>
                </a:tc>
                <a:tc>
                  <a:txBody>
                    <a:bodyPr/>
                    <a:lstStyle/>
                    <a:p>
                      <a:r>
                        <a:rPr lang="en-GB" dirty="0"/>
                        <a:t>122</a:t>
                      </a:r>
                    </a:p>
                  </a:txBody>
                  <a:tcPr/>
                </a:tc>
                <a:extLst>
                  <a:ext uri="{0D108BD9-81ED-4DB2-BD59-A6C34878D82A}">
                    <a16:rowId xmlns:a16="http://schemas.microsoft.com/office/drawing/2014/main" val="2233155784"/>
                  </a:ext>
                </a:extLst>
              </a:tr>
            </a:tbl>
          </a:graphicData>
        </a:graphic>
      </p:graphicFrame>
      <p:graphicFrame>
        <p:nvGraphicFramePr>
          <p:cNvPr id="3" name="Table 4">
            <a:extLst>
              <a:ext uri="{FF2B5EF4-FFF2-40B4-BE49-F238E27FC236}">
                <a16:creationId xmlns:a16="http://schemas.microsoft.com/office/drawing/2014/main" id="{CEF765ED-D3A7-A5C4-D3F9-FF81B3447B7F}"/>
              </a:ext>
            </a:extLst>
          </p:cNvPr>
          <p:cNvGraphicFramePr>
            <a:graphicFrameLocks noGrp="1"/>
          </p:cNvGraphicFramePr>
          <p:nvPr>
            <p:extLst>
              <p:ext uri="{D42A27DB-BD31-4B8C-83A1-F6EECF244321}">
                <p14:modId xmlns:p14="http://schemas.microsoft.com/office/powerpoint/2010/main" val="1035231542"/>
              </p:ext>
            </p:extLst>
          </p:nvPr>
        </p:nvGraphicFramePr>
        <p:xfrm>
          <a:off x="3501939" y="178025"/>
          <a:ext cx="4734966" cy="1280160"/>
        </p:xfrm>
        <a:graphic>
          <a:graphicData uri="http://schemas.openxmlformats.org/drawingml/2006/table">
            <a:tbl>
              <a:tblPr firstRow="1" bandRow="1">
                <a:tableStyleId>{5C22544A-7EE6-4342-B048-85BDC9FD1C3A}</a:tableStyleId>
              </a:tblPr>
              <a:tblGrid>
                <a:gridCol w="2367483">
                  <a:extLst>
                    <a:ext uri="{9D8B030D-6E8A-4147-A177-3AD203B41FA5}">
                      <a16:colId xmlns:a16="http://schemas.microsoft.com/office/drawing/2014/main" val="443652501"/>
                    </a:ext>
                  </a:extLst>
                </a:gridCol>
                <a:gridCol w="2367483">
                  <a:extLst>
                    <a:ext uri="{9D8B030D-6E8A-4147-A177-3AD203B41FA5}">
                      <a16:colId xmlns:a16="http://schemas.microsoft.com/office/drawing/2014/main" val="3601207145"/>
                    </a:ext>
                  </a:extLst>
                </a:gridCol>
              </a:tblGrid>
              <a:tr h="412299">
                <a:tc>
                  <a:txBody>
                    <a:bodyPr/>
                    <a:lstStyle/>
                    <a:p>
                      <a:r>
                        <a:rPr lang="en-GB" dirty="0"/>
                        <a:t>Value is rated at </a:t>
                      </a:r>
                    </a:p>
                  </a:txBody>
                  <a:tcPr/>
                </a:tc>
                <a:tc>
                  <a:txBody>
                    <a:bodyPr/>
                    <a:lstStyle/>
                    <a:p>
                      <a:r>
                        <a:rPr lang="en-GB" dirty="0"/>
                        <a:t>0  to 10. ten being the highest</a:t>
                      </a:r>
                    </a:p>
                  </a:txBody>
                  <a:tcPr/>
                </a:tc>
                <a:extLst>
                  <a:ext uri="{0D108BD9-81ED-4DB2-BD59-A6C34878D82A}">
                    <a16:rowId xmlns:a16="http://schemas.microsoft.com/office/drawing/2014/main" val="1237725242"/>
                  </a:ext>
                </a:extLst>
              </a:tr>
              <a:tr h="412299">
                <a:tc>
                  <a:txBody>
                    <a:bodyPr/>
                    <a:lstStyle/>
                    <a:p>
                      <a:r>
                        <a:rPr lang="en-GB" dirty="0"/>
                        <a:t>Importance is rated at </a:t>
                      </a:r>
                    </a:p>
                  </a:txBody>
                  <a:tcPr/>
                </a:tc>
                <a:tc>
                  <a:txBody>
                    <a:bodyPr/>
                    <a:lstStyle/>
                    <a:p>
                      <a:r>
                        <a:rPr lang="en-GB" dirty="0"/>
                        <a:t>0 to 5. five being the highest</a:t>
                      </a:r>
                    </a:p>
                  </a:txBody>
                  <a:tcPr/>
                </a:tc>
                <a:extLst>
                  <a:ext uri="{0D108BD9-81ED-4DB2-BD59-A6C34878D82A}">
                    <a16:rowId xmlns:a16="http://schemas.microsoft.com/office/drawing/2014/main" val="3588056125"/>
                  </a:ext>
                </a:extLst>
              </a:tr>
            </a:tbl>
          </a:graphicData>
        </a:graphic>
      </p:graphicFrame>
    </p:spTree>
    <p:extLst>
      <p:ext uri="{BB962C8B-B14F-4D97-AF65-F5344CB8AC3E}">
        <p14:creationId xmlns:p14="http://schemas.microsoft.com/office/powerpoint/2010/main" val="826623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04C93-0AEC-6852-25A1-CFAC7C16D09E}"/>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3F96B91-9ADE-D327-8D73-34507D9FBB6C}"/>
              </a:ext>
            </a:extLst>
          </p:cNvPr>
          <p:cNvSpPr>
            <a:spLocks noGrp="1"/>
          </p:cNvSpPr>
          <p:nvPr>
            <p:ph idx="1"/>
          </p:nvPr>
        </p:nvSpPr>
        <p:spPr/>
        <p:txBody>
          <a:bodyPr/>
          <a:lstStyle/>
          <a:p>
            <a:r>
              <a:rPr lang="en-GB" sz="1100" b="0" i="0" dirty="0">
                <a:solidFill>
                  <a:schemeClr val="tx1"/>
                </a:solidFill>
                <a:effectLst/>
                <a:latin typeface="Arial" panose="020B0604020202020204" pitchFamily="34" charset="0"/>
                <a:cs typeface="Arial" panose="020B0604020202020204" pitchFamily="34" charset="0"/>
              </a:rPr>
              <a:t>Johnson, G., Whittington, R., </a:t>
            </a:r>
            <a:r>
              <a:rPr lang="en-GB" sz="1100" dirty="0">
                <a:solidFill>
                  <a:schemeClr val="tx1"/>
                </a:solidFill>
                <a:latin typeface="Arial" panose="020B0604020202020204" pitchFamily="34" charset="0"/>
                <a:cs typeface="Arial" panose="020B0604020202020204" pitchFamily="34" charset="0"/>
              </a:rPr>
              <a:t>S</a:t>
            </a:r>
            <a:r>
              <a:rPr lang="en-GB" sz="1100" b="0" i="0" dirty="0">
                <a:solidFill>
                  <a:schemeClr val="tx1"/>
                </a:solidFill>
                <a:effectLst/>
                <a:latin typeface="Arial" panose="020B0604020202020204" pitchFamily="34" charset="0"/>
                <a:cs typeface="Arial" panose="020B0604020202020204" pitchFamily="34" charset="0"/>
              </a:rPr>
              <a:t>choles, K., Angwin, D. and </a:t>
            </a:r>
            <a:r>
              <a:rPr lang="en-GB" sz="1100" dirty="0" err="1">
                <a:solidFill>
                  <a:schemeClr val="tx1"/>
                </a:solidFill>
                <a:latin typeface="Arial" panose="020B0604020202020204" pitchFamily="34" charset="0"/>
                <a:cs typeface="Arial" panose="020B0604020202020204" pitchFamily="34" charset="0"/>
              </a:rPr>
              <a:t>R</a:t>
            </a:r>
            <a:r>
              <a:rPr lang="en-GB" sz="1100" b="0" i="0" dirty="0" err="1">
                <a:solidFill>
                  <a:schemeClr val="tx1"/>
                </a:solidFill>
                <a:effectLst/>
                <a:latin typeface="Arial" panose="020B0604020202020204" pitchFamily="34" charset="0"/>
                <a:cs typeface="Arial" panose="020B0604020202020204" pitchFamily="34" charset="0"/>
              </a:rPr>
              <a:t>egner</a:t>
            </a:r>
            <a:r>
              <a:rPr lang="en-GB" sz="1100" b="0" i="0" dirty="0">
                <a:solidFill>
                  <a:schemeClr val="tx1"/>
                </a:solidFill>
                <a:effectLst/>
                <a:latin typeface="Arial" panose="020B0604020202020204" pitchFamily="34" charset="0"/>
                <a:cs typeface="Arial" panose="020B0604020202020204" pitchFamily="34" charset="0"/>
              </a:rPr>
              <a:t>, P., 2013</a:t>
            </a:r>
            <a:r>
              <a:rPr lang="en-GB" sz="1100" b="0" i="1" dirty="0">
                <a:solidFill>
                  <a:schemeClr val="tx1"/>
                </a:solidFill>
                <a:effectLst/>
                <a:latin typeface="Arial" panose="020B0604020202020204" pitchFamily="34" charset="0"/>
                <a:cs typeface="Arial" panose="020B0604020202020204" pitchFamily="34" charset="0"/>
              </a:rPr>
              <a:t>. Exploring strategy text and cases</a:t>
            </a:r>
            <a:r>
              <a:rPr lang="en-GB" sz="1100" b="0" i="0" dirty="0">
                <a:solidFill>
                  <a:schemeClr val="tx1"/>
                </a:solidFill>
                <a:effectLst/>
                <a:latin typeface="Arial" panose="020B0604020202020204" pitchFamily="34" charset="0"/>
                <a:cs typeface="Arial" panose="020B0604020202020204" pitchFamily="34" charset="0"/>
              </a:rPr>
              <a:t>(vol.10). Pearson </a:t>
            </a:r>
          </a:p>
          <a:p>
            <a:r>
              <a:rPr lang="en-GB" sz="1100" dirty="0">
                <a:solidFill>
                  <a:schemeClr val="tx1"/>
                </a:solidFill>
                <a:latin typeface="Arial" panose="020B0604020202020204" pitchFamily="34" charset="0"/>
                <a:cs typeface="Arial" panose="020B0604020202020204" pitchFamily="34" charset="0"/>
              </a:rPr>
              <a:t>Ishikawa, K (1986). Guide to Quality Control. Tokyo, Japan: Asian Productivity Organization. </a:t>
            </a:r>
          </a:p>
          <a:p>
            <a:r>
              <a:rPr lang="en-GB" sz="1100" dirty="0">
                <a:solidFill>
                  <a:schemeClr val="tx1"/>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ww</a:t>
            </a:r>
            <a:r>
              <a:rPr lang="en-GB" sz="1100" b="0" i="0" dirty="0">
                <a:solidFill>
                  <a:schemeClr val="tx1"/>
                </a:solidFill>
                <a:effectLst/>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w.Hse.gov.uk/ppe/ppe-regulations-2022</a:t>
            </a:r>
            <a:r>
              <a:rPr lang="en-GB" sz="1100" b="0" i="0" dirty="0">
                <a:solidFill>
                  <a:schemeClr val="tx1"/>
                </a:solidFill>
                <a:effectLst/>
                <a:latin typeface="Arial" panose="020B0604020202020204" pitchFamily="34" charset="0"/>
                <a:cs typeface="Arial" panose="020B0604020202020204" pitchFamily="34" charset="0"/>
              </a:rPr>
              <a:t>.</a:t>
            </a:r>
          </a:p>
          <a:p>
            <a:r>
              <a:rPr lang="en-GB" sz="1100" b="0" i="0" dirty="0">
                <a:solidFill>
                  <a:schemeClr val="tx1"/>
                </a:solidFill>
                <a:effectLst/>
                <a:latin typeface="Arial" panose="020B0604020202020204" pitchFamily="34" charset="0"/>
                <a:cs typeface="Arial" panose="020B0604020202020204" pitchFamily="34" charset="0"/>
              </a:rPr>
              <a:t> </a:t>
            </a:r>
            <a:r>
              <a:rPr lang="en-GB" sz="1100" b="0" i="0" dirty="0">
                <a:solidFill>
                  <a:schemeClr val="tx1"/>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https://www.hse.gov.uk/coronavirus/index.htm</a:t>
            </a:r>
            <a:endParaRPr lang="en-GB" sz="1100" dirty="0">
              <a:solidFill>
                <a:schemeClr val="tx1"/>
              </a:solidFill>
              <a:latin typeface="Arial" panose="020B0604020202020204" pitchFamily="34" charset="0"/>
              <a:cs typeface="Arial" panose="020B0604020202020204" pitchFamily="34" charset="0"/>
            </a:endParaRPr>
          </a:p>
          <a:p>
            <a:r>
              <a:rPr lang="en-GB" sz="1100" dirty="0">
                <a:solidFill>
                  <a:schemeClr val="tx1"/>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Coronavirus (COVID-19): guidance - GOV.UK (www.gov.uk)</a:t>
            </a:r>
            <a:endParaRPr lang="en-GB" sz="1100" dirty="0">
              <a:solidFill>
                <a:schemeClr val="tx1"/>
              </a:solidFill>
              <a:latin typeface="Arial" panose="020B0604020202020204" pitchFamily="34" charset="0"/>
              <a:cs typeface="Arial" panose="020B0604020202020204" pitchFamily="34" charset="0"/>
            </a:endParaRPr>
          </a:p>
          <a:p>
            <a:endParaRPr lang="en-GB" sz="1800" b="0" i="0" dirty="0">
              <a:solidFill>
                <a:srgbClr val="000000"/>
              </a:solidFill>
              <a:effectLst/>
              <a:latin typeface="Calibri" panose="020F0502020204030204" pitchFamily="34" charset="0"/>
            </a:endParaRPr>
          </a:p>
          <a:p>
            <a:endParaRPr lang="en-GB" dirty="0"/>
          </a:p>
        </p:txBody>
      </p:sp>
    </p:spTree>
    <p:extLst>
      <p:ext uri="{BB962C8B-B14F-4D97-AF65-F5344CB8AC3E}">
        <p14:creationId xmlns:p14="http://schemas.microsoft.com/office/powerpoint/2010/main" val="340009904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tf00001034_wac</Template>
  <TotalTime>0</TotalTime>
  <Words>973</Words>
  <Application>Microsoft Office PowerPoint</Application>
  <PresentationFormat>Widescreen</PresentationFormat>
  <Paragraphs>98</Paragraphs>
  <Slides>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Garamond</vt:lpstr>
      <vt:lpstr>Roboto</vt:lpstr>
      <vt:lpstr>Organic</vt:lpstr>
      <vt:lpstr>Boyd R. Malcolm  2128536 </vt:lpstr>
      <vt:lpstr>INTRODUCTION</vt:lpstr>
      <vt:lpstr>Nature and Impact of Profit Decline for TM Lewin</vt:lpstr>
      <vt:lpstr>The Causes of  Declining Profitability at TM Lewin, U.K.</vt:lpstr>
      <vt:lpstr>PowerPoint Presentation</vt:lpstr>
      <vt:lpstr>PowerPoint Presentation</vt:lpstr>
      <vt:lpstr>Identifying possible solution</vt:lpstr>
      <vt:lpstr>After doing the grid analysis. It would be in the company’s best interest to use a platform online, as this would cut the cost drastically instead of operating 66 stores you will have one upfront cost, and you will also have better control of your available stock/ surplus inventory. which will reduce the company’s expenditure, you will also use fewer facilities, and the customers will have the comfort of shopping from home. Also, give the company a larger market. And the advantages of selling on more than one platform for example amazon or eBay, essentially would give the company a global advantage.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Boyd R. Malcolm  2128536 </dc:title>
  <dc:creator>Boyd Malcolm (2128536)</dc:creator>
  <cp:lastModifiedBy>Boyd Malcolm (2128536)</cp:lastModifiedBy>
  <cp:revision>2</cp:revision>
  <dcterms:created xsi:type="dcterms:W3CDTF">2022-10-26T00:03:57Z</dcterms:created>
  <dcterms:modified xsi:type="dcterms:W3CDTF">2022-10-31T07:32:14Z</dcterms:modified>
</cp:coreProperties>
</file>