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75"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4E1994D6-603D-6D41-992B-412FC318C91D}"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4E1994D6-603D-6D41-992B-412FC318C91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24C4C19-A1B5-D547-99A3-A7D1AD8AE967}" type="datetimeFigureOut">
              <a:rPr lang="en-US" smtClean="0"/>
              <a:pPr/>
              <a:t>11/18/2013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24C4C19-A1B5-D547-99A3-A7D1AD8AE967}" type="datetimeFigureOut">
              <a:rPr lang="en-US" smtClean="0"/>
              <a:pPr/>
              <a:t>11/18/2013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4E1994D6-603D-6D41-992B-412FC318C91D}"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CLSK6002</a:t>
            </a:r>
            <a:endParaRPr lang="en-GB" dirty="0"/>
          </a:p>
        </p:txBody>
      </p:sp>
      <p:sp>
        <p:nvSpPr>
          <p:cNvPr id="3" name="Subtitle 2"/>
          <p:cNvSpPr>
            <a:spLocks noGrp="1"/>
          </p:cNvSpPr>
          <p:nvPr>
            <p:ph type="subTitle" idx="1"/>
          </p:nvPr>
        </p:nvSpPr>
        <p:spPr/>
        <p:txBody>
          <a:bodyPr/>
          <a:lstStyle/>
          <a:p>
            <a:r>
              <a:rPr lang="en-GB" dirty="0" smtClean="0"/>
              <a:t>Dealing with debates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Comments on Plans</a:t>
            </a:r>
            <a:endParaRPr lang="en-GB" dirty="0"/>
          </a:p>
        </p:txBody>
      </p:sp>
      <p:sp>
        <p:nvSpPr>
          <p:cNvPr id="3" name="Content Placeholder 2"/>
          <p:cNvSpPr>
            <a:spLocks noGrp="1"/>
          </p:cNvSpPr>
          <p:nvPr>
            <p:ph idx="1"/>
          </p:nvPr>
        </p:nvSpPr>
        <p:spPr/>
        <p:txBody>
          <a:bodyPr/>
          <a:lstStyle/>
          <a:p>
            <a:r>
              <a:rPr lang="en-GB" dirty="0" smtClean="0"/>
              <a:t>More reading</a:t>
            </a:r>
          </a:p>
          <a:p>
            <a:r>
              <a:rPr lang="en-GB" dirty="0" smtClean="0"/>
              <a:t>More awareness of debates concerning your topics</a:t>
            </a:r>
          </a:p>
          <a:p>
            <a:r>
              <a:rPr lang="en-GB" dirty="0" smtClean="0"/>
              <a:t>Make sure you speak with your supervisor</a:t>
            </a:r>
          </a:p>
          <a:p>
            <a:r>
              <a:rPr lang="en-GB" dirty="0" smtClean="0"/>
              <a:t>Remember to go back and reassess your plan</a:t>
            </a:r>
          </a:p>
          <a:p>
            <a:r>
              <a:rPr lang="en-GB" dirty="0" smtClean="0"/>
              <a:t>Deadlines!</a:t>
            </a:r>
          </a:p>
          <a:p>
            <a:r>
              <a:rPr lang="en-GB" dirty="0" smtClean="0"/>
              <a:t>Presentation</a:t>
            </a:r>
            <a:endParaRPr lang="en-GB" dirty="0"/>
          </a:p>
        </p:txBody>
      </p:sp>
    </p:spTree>
    <p:extLst>
      <p:ext uri="{BB962C8B-B14F-4D97-AF65-F5344CB8AC3E}">
        <p14:creationId xmlns:p14="http://schemas.microsoft.com/office/powerpoint/2010/main" val="801662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types of debates</a:t>
            </a:r>
            <a:endParaRPr lang="en-GB" dirty="0"/>
          </a:p>
        </p:txBody>
      </p:sp>
      <p:sp>
        <p:nvSpPr>
          <p:cNvPr id="3" name="Content Placeholder 2"/>
          <p:cNvSpPr>
            <a:spLocks noGrp="1"/>
          </p:cNvSpPr>
          <p:nvPr>
            <p:ph idx="1"/>
          </p:nvPr>
        </p:nvSpPr>
        <p:spPr/>
        <p:txBody>
          <a:bodyPr>
            <a:normAutofit/>
          </a:bodyPr>
          <a:lstStyle/>
          <a:p>
            <a:r>
              <a:rPr lang="en-GB" dirty="0" smtClean="0"/>
              <a:t>Overarching debates</a:t>
            </a:r>
          </a:p>
          <a:p>
            <a:pPr lvl="1"/>
            <a:r>
              <a:rPr lang="en-GB" dirty="0" smtClean="0"/>
              <a:t>They affect the whole of your work.</a:t>
            </a:r>
          </a:p>
          <a:p>
            <a:r>
              <a:rPr lang="en-GB" dirty="0" smtClean="0"/>
              <a:t>Specific debates</a:t>
            </a:r>
          </a:p>
          <a:p>
            <a:pPr lvl="1"/>
            <a:r>
              <a:rPr lang="en-GB" dirty="0" smtClean="0"/>
              <a:t>They affect specific points/arguments/evidence in your work.</a:t>
            </a:r>
          </a:p>
          <a:p>
            <a:r>
              <a:rPr lang="en-GB" dirty="0" smtClean="0"/>
              <a:t>Tangential debates</a:t>
            </a:r>
          </a:p>
          <a:p>
            <a:pPr lvl="1"/>
            <a:r>
              <a:rPr lang="en-GB" dirty="0" smtClean="0"/>
              <a:t>They affect parts or the whole of your work but only in passing, rather than as a major methodological or theoretical issue to be considered.</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Overarching debates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2 issues</a:t>
            </a:r>
            <a:endParaRPr lang="en-GB" dirty="0"/>
          </a:p>
        </p:txBody>
      </p:sp>
      <p:sp>
        <p:nvSpPr>
          <p:cNvPr id="5" name="Content Placeholder 4"/>
          <p:cNvSpPr>
            <a:spLocks noGrp="1"/>
          </p:cNvSpPr>
          <p:nvPr>
            <p:ph idx="1"/>
          </p:nvPr>
        </p:nvSpPr>
        <p:spPr/>
        <p:txBody>
          <a:bodyPr>
            <a:normAutofit/>
          </a:bodyPr>
          <a:lstStyle/>
          <a:p>
            <a:pPr marL="514350" indent="-514350">
              <a:buFont typeface="+mj-lt"/>
              <a:buAutoNum type="arabicPeriod"/>
            </a:pPr>
            <a:r>
              <a:rPr lang="en-GB" sz="4000" dirty="0" smtClean="0"/>
              <a:t>Taking a stance in the debate</a:t>
            </a:r>
          </a:p>
          <a:p>
            <a:pPr marL="514350" indent="-514350">
              <a:buFont typeface="+mj-lt"/>
              <a:buAutoNum type="arabicPeriod"/>
            </a:pPr>
            <a:r>
              <a:rPr lang="en-GB" sz="4000" dirty="0" smtClean="0"/>
              <a:t>Dealing with specific aspects of the debate (or essentially “the other side”) in your individual arguments.</a:t>
            </a:r>
            <a:endParaRPr lang="en-GB" sz="4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 1: Taking a stance in the debate</a:t>
            </a:r>
            <a:endParaRPr lang="en-GB" dirty="0"/>
          </a:p>
        </p:txBody>
      </p:sp>
      <p:sp>
        <p:nvSpPr>
          <p:cNvPr id="3" name="Content Placeholder 2"/>
          <p:cNvSpPr>
            <a:spLocks noGrp="1"/>
          </p:cNvSpPr>
          <p:nvPr>
            <p:ph idx="1"/>
          </p:nvPr>
        </p:nvSpPr>
        <p:spPr/>
        <p:txBody>
          <a:bodyPr>
            <a:normAutofit/>
          </a:bodyPr>
          <a:lstStyle/>
          <a:p>
            <a:r>
              <a:rPr lang="en-GB" sz="4000" dirty="0" smtClean="0"/>
              <a:t>3 options:</a:t>
            </a:r>
          </a:p>
          <a:p>
            <a:pPr lvl="1"/>
            <a:r>
              <a:rPr lang="en-GB" sz="3600" dirty="0" smtClean="0"/>
              <a:t>Side A</a:t>
            </a:r>
          </a:p>
          <a:p>
            <a:pPr lvl="1"/>
            <a:r>
              <a:rPr lang="en-GB" sz="3600" dirty="0" smtClean="0"/>
              <a:t>Side B</a:t>
            </a:r>
          </a:p>
          <a:p>
            <a:pPr lvl="1"/>
            <a:r>
              <a:rPr lang="en-GB" sz="3600" dirty="0" smtClean="0"/>
              <a:t>A middle stance</a:t>
            </a:r>
          </a:p>
          <a:p>
            <a:r>
              <a:rPr lang="en-GB" sz="4000" dirty="0" smtClean="0"/>
              <a:t>Where to deal with this: INTRODUCTION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 AND DEBATES</a:t>
            </a:r>
            <a:endParaRPr lang="en-GB" dirty="0"/>
          </a:p>
        </p:txBody>
      </p:sp>
      <p:sp>
        <p:nvSpPr>
          <p:cNvPr id="3" name="Content Placeholder 2"/>
          <p:cNvSpPr>
            <a:spLocks noGrp="1"/>
          </p:cNvSpPr>
          <p:nvPr>
            <p:ph idx="1"/>
          </p:nvPr>
        </p:nvSpPr>
        <p:spPr/>
        <p:txBody>
          <a:bodyPr>
            <a:normAutofit/>
          </a:bodyPr>
          <a:lstStyle/>
          <a:p>
            <a:r>
              <a:rPr lang="en-GB" dirty="0" smtClean="0"/>
              <a:t>In the case of overarching debates, you should make your position clear in the introduction.</a:t>
            </a:r>
          </a:p>
          <a:p>
            <a:r>
              <a:rPr lang="en-GB" dirty="0" smtClean="0"/>
              <a:t>What you need to cover:</a:t>
            </a:r>
          </a:p>
          <a:p>
            <a:pPr lvl="1"/>
            <a:r>
              <a:rPr lang="en-GB" dirty="0" smtClean="0"/>
              <a:t>A brief history of the debate</a:t>
            </a:r>
          </a:p>
          <a:p>
            <a:pPr lvl="1"/>
            <a:r>
              <a:rPr lang="en-GB" dirty="0" smtClean="0"/>
              <a:t>The main theoretical and/or methodological issues</a:t>
            </a:r>
          </a:p>
          <a:p>
            <a:pPr lvl="1"/>
            <a:r>
              <a:rPr lang="en-GB" dirty="0" smtClean="0"/>
              <a:t>The “orthodoxy” if it exists</a:t>
            </a:r>
          </a:p>
          <a:p>
            <a:pPr lvl="1"/>
            <a:r>
              <a:rPr lang="en-GB" dirty="0" smtClean="0"/>
              <a:t>The “non-orthodox” position</a:t>
            </a:r>
          </a:p>
          <a:p>
            <a:pPr lvl="1"/>
            <a:r>
              <a:rPr lang="en-GB" dirty="0" smtClean="0"/>
              <a:t>Your view and the reasons for it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Objectivity and care</a:t>
            </a:r>
            <a:endParaRPr lang="en-GB" dirty="0"/>
          </a:p>
        </p:txBody>
      </p:sp>
      <p:sp>
        <p:nvSpPr>
          <p:cNvPr id="3" name="Content Placeholder 2"/>
          <p:cNvSpPr>
            <a:spLocks noGrp="1"/>
          </p:cNvSpPr>
          <p:nvPr>
            <p:ph idx="1"/>
          </p:nvPr>
        </p:nvSpPr>
        <p:spPr/>
        <p:txBody>
          <a:bodyPr/>
          <a:lstStyle/>
          <a:p>
            <a:r>
              <a:rPr lang="en-GB" dirty="0" smtClean="0"/>
              <a:t>Never trash the “other side”.</a:t>
            </a:r>
          </a:p>
          <a:p>
            <a:r>
              <a:rPr lang="en-GB" dirty="0" smtClean="0"/>
              <a:t>Consider your arguments carefully and present your opinion/stance with care but CLEARLY.</a:t>
            </a:r>
          </a:p>
          <a:p>
            <a:r>
              <a:rPr lang="en-GB" dirty="0" smtClean="0"/>
              <a:t>Be prepared to concede points or issues.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“middle road”</a:t>
            </a:r>
            <a:endParaRPr lang="en-GB" dirty="0"/>
          </a:p>
        </p:txBody>
      </p:sp>
      <p:sp>
        <p:nvSpPr>
          <p:cNvPr id="3" name="Content Placeholder 2"/>
          <p:cNvSpPr>
            <a:spLocks noGrp="1"/>
          </p:cNvSpPr>
          <p:nvPr>
            <p:ph idx="1"/>
          </p:nvPr>
        </p:nvSpPr>
        <p:spPr/>
        <p:txBody>
          <a:bodyPr>
            <a:normAutofit/>
          </a:bodyPr>
          <a:lstStyle/>
          <a:p>
            <a:r>
              <a:rPr lang="en-GB" dirty="0" smtClean="0"/>
              <a:t>If you have decided on taking a “middle road”:</a:t>
            </a:r>
          </a:p>
          <a:p>
            <a:pPr lvl="1"/>
            <a:r>
              <a:rPr lang="en-GB" dirty="0" smtClean="0"/>
              <a:t>A. If there is a scholar or school that has already taken this position, then show your agreement with them clearly</a:t>
            </a:r>
          </a:p>
          <a:p>
            <a:pPr lvl="1"/>
            <a:r>
              <a:rPr lang="en-GB" dirty="0" smtClean="0"/>
              <a:t>B. If this is your own idea, then you need to support it clearly, as per the evidence. REMEMBER, you cannot simply say “this makes sense”, you need to argue successfully for it. Also, remember that you need to make certain that you are not falling into any theoretical traps.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 2: Dealing with the “other side” in your specific arguments</a:t>
            </a:r>
            <a:endParaRPr lang="en-GB" dirty="0"/>
          </a:p>
        </p:txBody>
      </p:sp>
      <p:sp>
        <p:nvSpPr>
          <p:cNvPr id="3" name="Content Placeholder 2"/>
          <p:cNvSpPr>
            <a:spLocks noGrp="1"/>
          </p:cNvSpPr>
          <p:nvPr>
            <p:ph idx="1"/>
          </p:nvPr>
        </p:nvSpPr>
        <p:spPr/>
        <p:txBody>
          <a:bodyPr/>
          <a:lstStyle/>
          <a:p>
            <a:r>
              <a:rPr lang="en-GB" dirty="0" smtClean="0"/>
              <a:t>For any argument, you need to present both sides of the scholarly debate that affects it.</a:t>
            </a:r>
          </a:p>
          <a:p>
            <a:r>
              <a:rPr lang="en-GB" dirty="0" smtClean="0"/>
              <a:t>If you are agreeing with a certain viewpoint, make the agreement clear and base it on the evidence, not simply on your opinion of the scholarly argument.</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Agreeing with the “other side”</a:t>
            </a:r>
            <a:endParaRPr lang="en-GB" dirty="0"/>
          </a:p>
        </p:txBody>
      </p:sp>
      <p:sp>
        <p:nvSpPr>
          <p:cNvPr id="3" name="Content Placeholder 2"/>
          <p:cNvSpPr>
            <a:spLocks noGrp="1"/>
          </p:cNvSpPr>
          <p:nvPr>
            <p:ph idx="1"/>
          </p:nvPr>
        </p:nvSpPr>
        <p:spPr/>
        <p:txBody>
          <a:bodyPr>
            <a:normAutofit lnSpcReduction="10000"/>
          </a:bodyPr>
          <a:lstStyle/>
          <a:p>
            <a:r>
              <a:rPr lang="en-GB" dirty="0" smtClean="0"/>
              <a:t>At times, for specific issues/arguments/ evidence/interpretation, you may find that you agree with the “other side” of the debate.</a:t>
            </a:r>
          </a:p>
          <a:p>
            <a:r>
              <a:rPr lang="en-GB" dirty="0" smtClean="0"/>
              <a:t>That is perfectly fine.</a:t>
            </a:r>
          </a:p>
          <a:p>
            <a:r>
              <a:rPr lang="en-GB" dirty="0" smtClean="0"/>
              <a:t>Make your agreement clear and show why you think the argument/interpretation is better.</a:t>
            </a:r>
          </a:p>
          <a:p>
            <a:r>
              <a:rPr lang="en-GB" dirty="0" smtClean="0"/>
              <a:t>Remember to both connect it with the overarching debate and with your specific overall argument. </a:t>
            </a:r>
          </a:p>
          <a:p>
            <a:r>
              <a:rPr lang="en-GB" dirty="0" smtClean="0"/>
              <a:t>Don’t forget to mention your specific viewpoint on this issue in the conclusion.</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Specific debates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Specific debates: 2 types</a:t>
            </a:r>
            <a:endParaRPr lang="en-GB" dirty="0"/>
          </a:p>
        </p:txBody>
      </p:sp>
      <p:sp>
        <p:nvSpPr>
          <p:cNvPr id="5" name="Content Placeholder 4"/>
          <p:cNvSpPr>
            <a:spLocks noGrp="1"/>
          </p:cNvSpPr>
          <p:nvPr>
            <p:ph idx="1"/>
          </p:nvPr>
        </p:nvSpPr>
        <p:spPr/>
        <p:txBody>
          <a:bodyPr/>
          <a:lstStyle/>
          <a:p>
            <a:r>
              <a:rPr lang="en-GB" dirty="0" smtClean="0"/>
              <a:t>Unconnected: Debates that are specific to a point or piece/type of evidence that are not connected to an overarching debate (or are connected to a tangential debate)</a:t>
            </a:r>
          </a:p>
          <a:p>
            <a:r>
              <a:rPr lang="en-GB" dirty="0" smtClean="0"/>
              <a:t>Connected: Debates that are specific to a point or piece/type of evidence that are connected to an overarching debate.</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Unconnected debates</a:t>
            </a:r>
            <a:endParaRPr lang="en-GB" dirty="0"/>
          </a:p>
        </p:txBody>
      </p:sp>
      <p:sp>
        <p:nvSpPr>
          <p:cNvPr id="3" name="Content Placeholder 2"/>
          <p:cNvSpPr>
            <a:spLocks noGrp="1"/>
          </p:cNvSpPr>
          <p:nvPr>
            <p:ph idx="1"/>
          </p:nvPr>
        </p:nvSpPr>
        <p:spPr/>
        <p:txBody>
          <a:bodyPr>
            <a:normAutofit/>
          </a:bodyPr>
          <a:lstStyle/>
          <a:p>
            <a:r>
              <a:rPr lang="en-GB" dirty="0" smtClean="0"/>
              <a:t>Present the debate clearly.</a:t>
            </a:r>
          </a:p>
          <a:p>
            <a:r>
              <a:rPr lang="en-GB" dirty="0" smtClean="0"/>
              <a:t>If it is part of a tangential debate, then show that you understand this and show how the tangential debate is not central to the issue that you are researching.</a:t>
            </a:r>
          </a:p>
          <a:p>
            <a:r>
              <a:rPr lang="en-GB" dirty="0" smtClean="0"/>
              <a:t>Present your stance in this clearly and with the evidence.</a:t>
            </a:r>
          </a:p>
          <a:p>
            <a:r>
              <a:rPr lang="en-GB" dirty="0" smtClean="0"/>
              <a:t>Show clearly how your stance in this particular issue affects your overall argument.</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Connected Debates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If the overarching debate affects your work as a whole</a:t>
            </a:r>
          </a:p>
          <a:p>
            <a:pPr lvl="1"/>
            <a:r>
              <a:rPr lang="en-GB" dirty="0" smtClean="0"/>
              <a:t>Then you should deal with it in your introduction</a:t>
            </a:r>
          </a:p>
          <a:p>
            <a:r>
              <a:rPr lang="en-GB" dirty="0" smtClean="0"/>
              <a:t>If the overarching debate does not affect your work as a whole.</a:t>
            </a:r>
          </a:p>
          <a:p>
            <a:pPr lvl="1"/>
            <a:r>
              <a:rPr lang="en-GB" dirty="0" smtClean="0"/>
              <a:t>Present the debate very briefly (to show that you are aware of the greater theoretical considerations of the subject)</a:t>
            </a:r>
          </a:p>
          <a:p>
            <a:pPr lvl="1"/>
            <a:r>
              <a:rPr lang="en-GB" dirty="0" smtClean="0"/>
              <a:t>EITHER make your position clear in that overarching debate and how it affects your interpretation/argument in this particular issue</a:t>
            </a:r>
          </a:p>
          <a:p>
            <a:pPr lvl="1"/>
            <a:r>
              <a:rPr lang="en-GB" dirty="0" smtClean="0"/>
              <a:t>OR show that the debate is not affecting the way that you are looking at this issue (with clear argumentation and evidence) and give your interpretation or argument.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Tangential debates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is a tangential debate?</a:t>
            </a:r>
            <a:endParaRPr lang="en-GB" dirty="0"/>
          </a:p>
        </p:txBody>
      </p:sp>
      <p:sp>
        <p:nvSpPr>
          <p:cNvPr id="5" name="Content Placeholder 4"/>
          <p:cNvSpPr>
            <a:spLocks noGrp="1"/>
          </p:cNvSpPr>
          <p:nvPr>
            <p:ph idx="1"/>
          </p:nvPr>
        </p:nvSpPr>
        <p:spPr/>
        <p:txBody>
          <a:bodyPr>
            <a:normAutofit fontScale="92500"/>
          </a:bodyPr>
          <a:lstStyle/>
          <a:p>
            <a:r>
              <a:rPr lang="en-GB" dirty="0" smtClean="0"/>
              <a:t>A tangential debate is a debate that is near but not on the subject that you are researching.</a:t>
            </a:r>
          </a:p>
          <a:p>
            <a:r>
              <a:rPr lang="en-GB" dirty="0" smtClean="0"/>
              <a:t>It would affect parts of your argument or the scholarly interpretation of the evidence you are using, but it does not affect your overall argument.</a:t>
            </a:r>
          </a:p>
          <a:p>
            <a:r>
              <a:rPr lang="en-GB" dirty="0" smtClean="0"/>
              <a:t>Example: The use of rhetorical devices in </a:t>
            </a:r>
            <a:r>
              <a:rPr lang="en-GB" dirty="0" err="1" smtClean="0"/>
              <a:t>Lysias</a:t>
            </a:r>
            <a:r>
              <a:rPr lang="en-GB" dirty="0" smtClean="0"/>
              <a:t> 22. There is a debate on the legislation presented in L22 and some arguments in that debate will affect passages your are looking at, but you are not interested in the specifics of the legislation – rather on the use of the rhetorical devices.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deal with a tangential debate: 2 types</a:t>
            </a:r>
            <a:endParaRPr lang="en-GB" dirty="0"/>
          </a:p>
        </p:txBody>
      </p:sp>
      <p:sp>
        <p:nvSpPr>
          <p:cNvPr id="3" name="Content Placeholder 2"/>
          <p:cNvSpPr>
            <a:spLocks noGrp="1"/>
          </p:cNvSpPr>
          <p:nvPr>
            <p:ph idx="1"/>
          </p:nvPr>
        </p:nvSpPr>
        <p:spPr/>
        <p:txBody>
          <a:bodyPr/>
          <a:lstStyle/>
          <a:p>
            <a:r>
              <a:rPr lang="en-GB" dirty="0" smtClean="0"/>
              <a:t>Type 1: If it is affecting the whole of your argument/issue/evidence</a:t>
            </a:r>
          </a:p>
          <a:p>
            <a:r>
              <a:rPr lang="en-GB" dirty="0" smtClean="0"/>
              <a:t>Type 2: If it is only affecting specific parts or aspects of your argument or individual points.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 1: Affecting the whole</a:t>
            </a:r>
            <a:endParaRPr lang="en-GB" dirty="0"/>
          </a:p>
        </p:txBody>
      </p:sp>
      <p:sp>
        <p:nvSpPr>
          <p:cNvPr id="3" name="Content Placeholder 2"/>
          <p:cNvSpPr>
            <a:spLocks noGrp="1"/>
          </p:cNvSpPr>
          <p:nvPr>
            <p:ph idx="1"/>
          </p:nvPr>
        </p:nvSpPr>
        <p:spPr/>
        <p:txBody>
          <a:bodyPr>
            <a:normAutofit/>
          </a:bodyPr>
          <a:lstStyle/>
          <a:p>
            <a:r>
              <a:rPr lang="en-GB" dirty="0" smtClean="0"/>
              <a:t>Deal with it in the introduction.</a:t>
            </a:r>
          </a:p>
          <a:p>
            <a:r>
              <a:rPr lang="en-GB" dirty="0" smtClean="0"/>
              <a:t>It will be a briefer consideration than for overarching debates.</a:t>
            </a:r>
          </a:p>
          <a:p>
            <a:r>
              <a:rPr lang="en-GB" dirty="0" smtClean="0"/>
              <a:t>Present the debate briefly and explain why it does not have a major effect on what you are looking at. </a:t>
            </a:r>
          </a:p>
          <a:p>
            <a:r>
              <a:rPr lang="en-GB" dirty="0" smtClean="0"/>
              <a:t>REMEMBER to make clear that you will </a:t>
            </a:r>
            <a:r>
              <a:rPr lang="en-GB" b="1" u="sng" dirty="0" smtClean="0"/>
              <a:t>not</a:t>
            </a:r>
            <a:r>
              <a:rPr lang="en-GB" dirty="0" smtClean="0"/>
              <a:t> simply be ignoring the issues raised in the debate where they touch upon your focus.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 2: Affecting Parts</a:t>
            </a:r>
            <a:endParaRPr lang="en-GB" dirty="0"/>
          </a:p>
        </p:txBody>
      </p:sp>
      <p:sp>
        <p:nvSpPr>
          <p:cNvPr id="3" name="Content Placeholder 2"/>
          <p:cNvSpPr>
            <a:spLocks noGrp="1"/>
          </p:cNvSpPr>
          <p:nvPr>
            <p:ph idx="1"/>
          </p:nvPr>
        </p:nvSpPr>
        <p:spPr/>
        <p:txBody>
          <a:bodyPr/>
          <a:lstStyle/>
          <a:p>
            <a:r>
              <a:rPr lang="en-GB" dirty="0" smtClean="0"/>
              <a:t>If it affects a number of parts, then deal as with type 1 (saves space, time and shows that you are engaging with the subject as a whole)</a:t>
            </a:r>
          </a:p>
          <a:p>
            <a:r>
              <a:rPr lang="en-GB" dirty="0" smtClean="0"/>
              <a:t>If it affects only one part, then deal as with Connected Debates.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96</TotalTime>
  <Words>972</Words>
  <Application>Microsoft Office PowerPoint</Application>
  <PresentationFormat>On-screen Show (4:3)</PresentationFormat>
  <Paragraphs>83</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Apex</vt:lpstr>
      <vt:lpstr>CLSK6002</vt:lpstr>
      <vt:lpstr>General Comments on Plans</vt:lpstr>
      <vt:lpstr>3 types of debates</vt:lpstr>
      <vt:lpstr>Overarching debates</vt:lpstr>
      <vt:lpstr>2 issues</vt:lpstr>
      <vt:lpstr>Issue 1: Taking a stance in the debate</vt:lpstr>
      <vt:lpstr>INTRODUCTION AND DEBATES</vt:lpstr>
      <vt:lpstr>Objectivity and care</vt:lpstr>
      <vt:lpstr>The “middle road”</vt:lpstr>
      <vt:lpstr>Issue 2: Dealing with the “other side” in your specific arguments</vt:lpstr>
      <vt:lpstr>Agreeing with the “other side”</vt:lpstr>
      <vt:lpstr>Specific debates</vt:lpstr>
      <vt:lpstr>Specific debates: 2 types</vt:lpstr>
      <vt:lpstr>Unconnected debates</vt:lpstr>
      <vt:lpstr>Connected Debates</vt:lpstr>
      <vt:lpstr>Tangential debates</vt:lpstr>
      <vt:lpstr>What is a tangential debate?</vt:lpstr>
      <vt:lpstr>How to deal with a tangential debate: 2 types</vt:lpstr>
      <vt:lpstr>Type 1: Affecting the whole</vt:lpstr>
      <vt:lpstr>Type 2: Affecting Parts</vt:lpstr>
    </vt:vector>
  </TitlesOfParts>
  <Company>UWL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HUSK6002 for Classics</dc:title>
  <dc:creator>Magdalena Ohrman</dc:creator>
  <cp:lastModifiedBy>K Erickson</cp:lastModifiedBy>
  <cp:revision>123</cp:revision>
  <dcterms:created xsi:type="dcterms:W3CDTF">2011-12-01T07:46:31Z</dcterms:created>
  <dcterms:modified xsi:type="dcterms:W3CDTF">2013-11-18T12:15:05Z</dcterms:modified>
</cp:coreProperties>
</file>