
<file path=[Content_Types].xml><?xml version="1.0" encoding="utf-8"?>
<Types xmlns="http://schemas.openxmlformats.org/package/2006/content-types">
  <Default Extension="bin" ContentType="application/vnd.openxmlformats-officedocument.oleObject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4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drawings/drawing1.xml" ContentType="application/vnd.openxmlformats-officedocument.drawingml.chartshapes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0" r:id="rId1"/>
  </p:sldMasterIdLst>
  <p:notesMasterIdLst>
    <p:notesMasterId r:id="rId17"/>
  </p:notesMasterIdLst>
  <p:sldIdLst>
    <p:sldId id="256" r:id="rId2"/>
    <p:sldId id="258" r:id="rId3"/>
    <p:sldId id="315" r:id="rId4"/>
    <p:sldId id="260" r:id="rId5"/>
    <p:sldId id="303" r:id="rId6"/>
    <p:sldId id="292" r:id="rId7"/>
    <p:sldId id="309" r:id="rId8"/>
    <p:sldId id="314" r:id="rId9"/>
    <p:sldId id="296" r:id="rId10"/>
    <p:sldId id="301" r:id="rId11"/>
    <p:sldId id="311" r:id="rId12"/>
    <p:sldId id="313" r:id="rId13"/>
    <p:sldId id="316" r:id="rId14"/>
    <p:sldId id="319" r:id="rId15"/>
    <p:sldId id="317" r:id="rId16"/>
  </p:sldIdLst>
  <p:sldSz cx="9144000" cy="5143500" type="screen16x9"/>
  <p:notesSz cx="6888163" cy="10020300"/>
  <p:embeddedFontLst>
    <p:embeddedFont>
      <p:font typeface="Calisto MT" panose="02040603050505030304" pitchFamily="18" charset="0"/>
      <p:regular r:id="rId18"/>
      <p:bold r:id="rId19"/>
      <p:italic r:id="rId20"/>
      <p:boldItalic r:id="rId21"/>
    </p:embeddedFont>
    <p:embeddedFont>
      <p:font typeface="Cardo" panose="02020500000000000000" charset="-79"/>
      <p:regular r:id="rId22"/>
      <p:bold r:id="rId23"/>
      <p:italic r:id="rId24"/>
    </p:embeddedFont>
    <p:embeddedFont>
      <p:font typeface="Didact Gothic" panose="00000500000000000000" pitchFamily="2" charset="0"/>
      <p:regular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4953"/>
    <a:srgbClr val="6685B4"/>
    <a:srgbClr val="00686F"/>
    <a:srgbClr val="CCFFCC"/>
    <a:srgbClr val="FFFFA7"/>
    <a:srgbClr val="38807B"/>
    <a:srgbClr val="CCCCFF"/>
    <a:srgbClr val="FF9933"/>
    <a:srgbClr val="8BCD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3B3864-1756-4D93-8ED0-D48B2DA7E6DF}" v="11" dt="2024-04-14T05:37:21.653"/>
  </p1510:revLst>
</p1510:revInfo>
</file>

<file path=ppt/tableStyles.xml><?xml version="1.0" encoding="utf-8"?>
<a:tblStyleLst xmlns:a="http://schemas.openxmlformats.org/drawingml/2006/main" def="{762D5B0D-1D4B-49AA-953A-D92A59A77910}">
  <a:tblStyle styleId="{762D5B0D-1D4B-49AA-953A-D92A59A7791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4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117" y="127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my Tong" userId="e0de09f8ff43bc8f" providerId="LiveId" clId="{BB3B3864-1756-4D93-8ED0-D48B2DA7E6DF}"/>
    <pc:docChg chg="undo custSel delSld modSld sldOrd delMainMaster">
      <pc:chgData name="Tommy Tong" userId="e0de09f8ff43bc8f" providerId="LiveId" clId="{BB3B3864-1756-4D93-8ED0-D48B2DA7E6DF}" dt="2024-04-14T05:53:18.285" v="241" actId="20577"/>
      <pc:docMkLst>
        <pc:docMk/>
      </pc:docMkLst>
      <pc:sldChg chg="modSp mod">
        <pc:chgData name="Tommy Tong" userId="e0de09f8ff43bc8f" providerId="LiveId" clId="{BB3B3864-1756-4D93-8ED0-D48B2DA7E6DF}" dt="2024-04-14T05:53:18.285" v="241" actId="20577"/>
        <pc:sldMkLst>
          <pc:docMk/>
          <pc:sldMk cId="0" sldId="256"/>
        </pc:sldMkLst>
        <pc:graphicFrameChg chg="modGraphic">
          <ac:chgData name="Tommy Tong" userId="e0de09f8ff43bc8f" providerId="LiveId" clId="{BB3B3864-1756-4D93-8ED0-D48B2DA7E6DF}" dt="2024-04-14T05:53:18.285" v="241" actId="20577"/>
          <ac:graphicFrameMkLst>
            <pc:docMk/>
            <pc:sldMk cId="0" sldId="256"/>
            <ac:graphicFrameMk id="2" creationId="{5096DE8A-8A7A-0D3F-2473-9F42A09F05BA}"/>
          </ac:graphicFrameMkLst>
        </pc:graphicFrameChg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0" sldId="257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0" sldId="259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0" sldId="261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0" sldId="262"/>
        </pc:sldMkLst>
      </pc:sldChg>
      <pc:sldChg chg="del">
        <pc:chgData name="Tommy Tong" userId="e0de09f8ff43bc8f" providerId="LiveId" clId="{BB3B3864-1756-4D93-8ED0-D48B2DA7E6DF}" dt="2024-04-13T15:50:46.480" v="15" actId="47"/>
        <pc:sldMkLst>
          <pc:docMk/>
          <pc:sldMk cId="0" sldId="263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64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65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66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67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68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69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0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1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2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3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4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5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6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7"/>
        </pc:sldMkLst>
      </pc:sldChg>
      <pc:sldChg chg="del">
        <pc:chgData name="Tommy Tong" userId="e0de09f8ff43bc8f" providerId="LiveId" clId="{BB3B3864-1756-4D93-8ED0-D48B2DA7E6DF}" dt="2024-04-13T15:50:41.193" v="14" actId="47"/>
        <pc:sldMkLst>
          <pc:docMk/>
          <pc:sldMk cId="0" sldId="278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79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80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81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82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83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84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85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86"/>
        </pc:sldMkLst>
      </pc:sldChg>
      <pc:sldChg chg="del">
        <pc:chgData name="Tommy Tong" userId="e0de09f8ff43bc8f" providerId="LiveId" clId="{BB3B3864-1756-4D93-8ED0-D48B2DA7E6DF}" dt="2024-04-13T15:50:30.723" v="13" actId="47"/>
        <pc:sldMkLst>
          <pc:docMk/>
          <pc:sldMk cId="0" sldId="287"/>
        </pc:sldMkLst>
      </pc:sldChg>
      <pc:sldChg chg="del ord">
        <pc:chgData name="Tommy Tong" userId="e0de09f8ff43bc8f" providerId="LiveId" clId="{BB3B3864-1756-4D93-8ED0-D48B2DA7E6DF}" dt="2024-04-13T15:50:30.723" v="13" actId="47"/>
        <pc:sldMkLst>
          <pc:docMk/>
          <pc:sldMk cId="0" sldId="288"/>
        </pc:sldMkLst>
      </pc:sldChg>
      <pc:sldChg chg="del">
        <pc:chgData name="Tommy Tong" userId="e0de09f8ff43bc8f" providerId="LiveId" clId="{BB3B3864-1756-4D93-8ED0-D48B2DA7E6DF}" dt="2024-04-13T15:49:59.695" v="10" actId="2696"/>
        <pc:sldMkLst>
          <pc:docMk/>
          <pc:sldMk cId="0" sldId="289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3495399657" sldId="290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4019224118" sldId="291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3902712090" sldId="293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742075284" sldId="294"/>
        </pc:sldMkLst>
      </pc:sldChg>
      <pc:sldChg chg="del">
        <pc:chgData name="Tommy Tong" userId="e0de09f8ff43bc8f" providerId="LiveId" clId="{BB3B3864-1756-4D93-8ED0-D48B2DA7E6DF}" dt="2024-04-13T15:50:54.834" v="17" actId="47"/>
        <pc:sldMkLst>
          <pc:docMk/>
          <pc:sldMk cId="3974817608" sldId="295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622186120" sldId="297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199918663" sldId="298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3797746769" sldId="300"/>
        </pc:sldMkLst>
      </pc:sldChg>
      <pc:sldChg chg="modSp mod">
        <pc:chgData name="Tommy Tong" userId="e0de09f8ff43bc8f" providerId="LiveId" clId="{BB3B3864-1756-4D93-8ED0-D48B2DA7E6DF}" dt="2024-04-13T17:05:00.860" v="91" actId="688"/>
        <pc:sldMkLst>
          <pc:docMk/>
          <pc:sldMk cId="219923840" sldId="301"/>
        </pc:sldMkLst>
        <pc:graphicFrameChg chg="mod modGraphic">
          <ac:chgData name="Tommy Tong" userId="e0de09f8ff43bc8f" providerId="LiveId" clId="{BB3B3864-1756-4D93-8ED0-D48B2DA7E6DF}" dt="2024-04-13T17:05:00.860" v="91" actId="688"/>
          <ac:graphicFrameMkLst>
            <pc:docMk/>
            <pc:sldMk cId="219923840" sldId="301"/>
            <ac:graphicFrameMk id="10" creationId="{840B2764-5C7D-4D03-7E73-B70846D37C5C}"/>
          </ac:graphicFrameMkLst>
        </pc:graphicFrame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2" creationId="{AA8E2D0F-25E7-7C67-0F7F-ACB161097172}"/>
          </ac:picMkLst>
        </pc:pic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4" creationId="{68BC042F-608E-5DAB-B51B-690B1FA771D2}"/>
          </ac:picMkLst>
        </pc:pic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5" creationId="{87E07497-1B56-0B66-7642-FD0FFBE07638}"/>
          </ac:picMkLst>
        </pc:pic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6" creationId="{68CFA5E5-697B-8ECD-6F6C-BD33B8CB0D39}"/>
          </ac:picMkLst>
        </pc:pic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7" creationId="{437A4C6C-F662-3A5C-411E-FB0494818442}"/>
          </ac:picMkLst>
        </pc:pic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8" creationId="{68B81B8D-A9C4-6560-F557-DD309BF67325}"/>
          </ac:picMkLst>
        </pc:pic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9" creationId="{DB3EBBD6-5615-6BD7-5999-CA7663C45AB2}"/>
          </ac:picMkLst>
        </pc:pic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11" creationId="{6431DF40-F653-ED16-D549-630698B9B00B}"/>
          </ac:picMkLst>
        </pc:picChg>
        <pc:picChg chg="mod">
          <ac:chgData name="Tommy Tong" userId="e0de09f8ff43bc8f" providerId="LiveId" clId="{BB3B3864-1756-4D93-8ED0-D48B2DA7E6DF}" dt="2024-04-13T17:05:00.860" v="91" actId="688"/>
          <ac:picMkLst>
            <pc:docMk/>
            <pc:sldMk cId="219923840" sldId="301"/>
            <ac:picMk id="2050" creationId="{AC2C3A56-3816-CE78-4623-7A2B35E9999E}"/>
          </ac:picMkLst>
        </pc:picChg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4052619378" sldId="302"/>
        </pc:sldMkLst>
      </pc:sldChg>
      <pc:sldChg chg="del">
        <pc:chgData name="Tommy Tong" userId="e0de09f8ff43bc8f" providerId="LiveId" clId="{BB3B3864-1756-4D93-8ED0-D48B2DA7E6DF}" dt="2024-04-13T15:50:49.617" v="16" actId="47"/>
        <pc:sldMkLst>
          <pc:docMk/>
          <pc:sldMk cId="1877672448" sldId="304"/>
        </pc:sldMkLst>
      </pc:sldChg>
      <pc:sldChg chg="del">
        <pc:chgData name="Tommy Tong" userId="e0de09f8ff43bc8f" providerId="LiveId" clId="{BB3B3864-1756-4D93-8ED0-D48B2DA7E6DF}" dt="2024-04-13T15:50:46.480" v="15" actId="47"/>
        <pc:sldMkLst>
          <pc:docMk/>
          <pc:sldMk cId="1101127108" sldId="305"/>
        </pc:sldMkLst>
      </pc:sldChg>
      <pc:sldChg chg="del">
        <pc:chgData name="Tommy Tong" userId="e0de09f8ff43bc8f" providerId="LiveId" clId="{BB3B3864-1756-4D93-8ED0-D48B2DA7E6DF}" dt="2024-04-13T15:50:54.834" v="17" actId="47"/>
        <pc:sldMkLst>
          <pc:docMk/>
          <pc:sldMk cId="3924788887" sldId="306"/>
        </pc:sldMkLst>
      </pc:sldChg>
      <pc:sldChg chg="del ord">
        <pc:chgData name="Tommy Tong" userId="e0de09f8ff43bc8f" providerId="LiveId" clId="{BB3B3864-1756-4D93-8ED0-D48B2DA7E6DF}" dt="2024-04-13T15:49:59.695" v="10" actId="2696"/>
        <pc:sldMkLst>
          <pc:docMk/>
          <pc:sldMk cId="3620251233" sldId="307"/>
        </pc:sldMkLst>
      </pc:sldChg>
      <pc:sldChg chg="del">
        <pc:chgData name="Tommy Tong" userId="e0de09f8ff43bc8f" providerId="LiveId" clId="{BB3B3864-1756-4D93-8ED0-D48B2DA7E6DF}" dt="2024-04-13T15:50:54.834" v="17" actId="47"/>
        <pc:sldMkLst>
          <pc:docMk/>
          <pc:sldMk cId="1292085359" sldId="308"/>
        </pc:sldMkLst>
      </pc:sldChg>
      <pc:sldChg chg="del">
        <pc:chgData name="Tommy Tong" userId="e0de09f8ff43bc8f" providerId="LiveId" clId="{BB3B3864-1756-4D93-8ED0-D48B2DA7E6DF}" dt="2024-04-13T15:50:54.834" v="17" actId="47"/>
        <pc:sldMkLst>
          <pc:docMk/>
          <pc:sldMk cId="1657302053" sldId="312"/>
        </pc:sldMkLst>
      </pc:sldChg>
      <pc:sldChg chg="modSp mod">
        <pc:chgData name="Tommy Tong" userId="e0de09f8ff43bc8f" providerId="LiveId" clId="{BB3B3864-1756-4D93-8ED0-D48B2DA7E6DF}" dt="2024-04-14T05:37:23.589" v="237" actId="20577"/>
        <pc:sldMkLst>
          <pc:docMk/>
          <pc:sldMk cId="3810185768" sldId="313"/>
        </pc:sldMkLst>
        <pc:spChg chg="mod">
          <ac:chgData name="Tommy Tong" userId="e0de09f8ff43bc8f" providerId="LiveId" clId="{BB3B3864-1756-4D93-8ED0-D48B2DA7E6DF}" dt="2024-04-14T05:37:23.589" v="237" actId="20577"/>
          <ac:spMkLst>
            <pc:docMk/>
            <pc:sldMk cId="3810185768" sldId="313"/>
            <ac:spMk id="10" creationId="{6F247C5D-7F48-61C1-8A63-C6605892153C}"/>
          </ac:spMkLst>
        </pc:spChg>
      </pc:sldChg>
      <pc:sldChg chg="modSp mod">
        <pc:chgData name="Tommy Tong" userId="e0de09f8ff43bc8f" providerId="LiveId" clId="{BB3B3864-1756-4D93-8ED0-D48B2DA7E6DF}" dt="2024-04-13T18:43:32.449" v="93" actId="20577"/>
        <pc:sldMkLst>
          <pc:docMk/>
          <pc:sldMk cId="3733407390" sldId="314"/>
        </pc:sldMkLst>
        <pc:spChg chg="mod">
          <ac:chgData name="Tommy Tong" userId="e0de09f8ff43bc8f" providerId="LiveId" clId="{BB3B3864-1756-4D93-8ED0-D48B2DA7E6DF}" dt="2024-04-13T18:43:32.449" v="93" actId="20577"/>
          <ac:spMkLst>
            <pc:docMk/>
            <pc:sldMk cId="3733407390" sldId="314"/>
            <ac:spMk id="21" creationId="{D74B80C1-33D6-861A-0AB1-4C67EB4CD54D}"/>
          </ac:spMkLst>
        </pc:spChg>
      </pc:sldChg>
      <pc:sldChg chg="modSp mod">
        <pc:chgData name="Tommy Tong" userId="e0de09f8ff43bc8f" providerId="LiveId" clId="{BB3B3864-1756-4D93-8ED0-D48B2DA7E6DF}" dt="2024-04-13T17:32:47" v="92" actId="14100"/>
        <pc:sldMkLst>
          <pc:docMk/>
          <pc:sldMk cId="701295224" sldId="315"/>
        </pc:sldMkLst>
        <pc:spChg chg="mod">
          <ac:chgData name="Tommy Tong" userId="e0de09f8ff43bc8f" providerId="LiveId" clId="{BB3B3864-1756-4D93-8ED0-D48B2DA7E6DF}" dt="2024-04-13T17:32:47" v="92" actId="14100"/>
          <ac:spMkLst>
            <pc:docMk/>
            <pc:sldMk cId="701295224" sldId="315"/>
            <ac:spMk id="15" creationId="{BC705E60-5F0E-CABE-3C5E-3DE638178E81}"/>
          </ac:spMkLst>
        </pc:spChg>
      </pc:sldChg>
      <pc:sldChg chg="addSp delSp modSp mod">
        <pc:chgData name="Tommy Tong" userId="e0de09f8ff43bc8f" providerId="LiveId" clId="{BB3B3864-1756-4D93-8ED0-D48B2DA7E6DF}" dt="2024-04-13T15:48:52.991" v="9" actId="1076"/>
        <pc:sldMkLst>
          <pc:docMk/>
          <pc:sldMk cId="1757214245" sldId="316"/>
        </pc:sldMkLst>
        <pc:spChg chg="del">
          <ac:chgData name="Tommy Tong" userId="e0de09f8ff43bc8f" providerId="LiveId" clId="{BB3B3864-1756-4D93-8ED0-D48B2DA7E6DF}" dt="2024-04-13T15:48:47.980" v="8" actId="21"/>
          <ac:spMkLst>
            <pc:docMk/>
            <pc:sldMk cId="1757214245" sldId="316"/>
            <ac:spMk id="2" creationId="{4767826D-761E-978B-BEDD-692A92A47DA8}"/>
          </ac:spMkLst>
        </pc:spChg>
        <pc:spChg chg="add del mod">
          <ac:chgData name="Tommy Tong" userId="e0de09f8ff43bc8f" providerId="LiveId" clId="{BB3B3864-1756-4D93-8ED0-D48B2DA7E6DF}" dt="2024-04-13T15:48:52.991" v="9" actId="1076"/>
          <ac:spMkLst>
            <pc:docMk/>
            <pc:sldMk cId="1757214245" sldId="316"/>
            <ac:spMk id="4" creationId="{0833FA1D-DB87-32A9-6FEB-66A601C9EC98}"/>
          </ac:spMkLst>
        </pc:spChg>
        <pc:spChg chg="add del mod">
          <ac:chgData name="Tommy Tong" userId="e0de09f8ff43bc8f" providerId="LiveId" clId="{BB3B3864-1756-4D93-8ED0-D48B2DA7E6DF}" dt="2024-04-13T15:48:43.949" v="7" actId="21"/>
          <ac:spMkLst>
            <pc:docMk/>
            <pc:sldMk cId="1757214245" sldId="316"/>
            <ac:spMk id="6" creationId="{3AF56871-FA57-7BDE-88E6-C0BC8AE69B0C}"/>
          </ac:spMkLst>
        </pc:spChg>
      </pc:sldChg>
      <pc:sldChg chg="modSp mod ord">
        <pc:chgData name="Tommy Tong" userId="e0de09f8ff43bc8f" providerId="LiveId" clId="{BB3B3864-1756-4D93-8ED0-D48B2DA7E6DF}" dt="2024-04-14T02:58:21.138" v="96" actId="20577"/>
        <pc:sldMkLst>
          <pc:docMk/>
          <pc:sldMk cId="2632153409" sldId="317"/>
        </pc:sldMkLst>
        <pc:spChg chg="mod">
          <ac:chgData name="Tommy Tong" userId="e0de09f8ff43bc8f" providerId="LiveId" clId="{BB3B3864-1756-4D93-8ED0-D48B2DA7E6DF}" dt="2024-04-14T02:58:21.138" v="96" actId="20577"/>
          <ac:spMkLst>
            <pc:docMk/>
            <pc:sldMk cId="2632153409" sldId="317"/>
            <ac:spMk id="4" creationId="{0833FA1D-DB87-32A9-6FEB-66A601C9EC98}"/>
          </ac:spMkLst>
        </pc:spChg>
      </pc:sldChg>
      <pc:sldChg chg="del">
        <pc:chgData name="Tommy Tong" userId="e0de09f8ff43bc8f" providerId="LiveId" clId="{BB3B3864-1756-4D93-8ED0-D48B2DA7E6DF}" dt="2024-04-13T15:50:54.834" v="17" actId="47"/>
        <pc:sldMkLst>
          <pc:docMk/>
          <pc:sldMk cId="3152095033" sldId="318"/>
        </pc:sldMkLst>
      </pc:sldChg>
      <pc:sldChg chg="modSp mod ord">
        <pc:chgData name="Tommy Tong" userId="e0de09f8ff43bc8f" providerId="LiveId" clId="{BB3B3864-1756-4D93-8ED0-D48B2DA7E6DF}" dt="2024-04-14T03:00:56.788" v="226"/>
        <pc:sldMkLst>
          <pc:docMk/>
          <pc:sldMk cId="4167678351" sldId="319"/>
        </pc:sldMkLst>
        <pc:spChg chg="mod">
          <ac:chgData name="Tommy Tong" userId="e0de09f8ff43bc8f" providerId="LiveId" clId="{BB3B3864-1756-4D93-8ED0-D48B2DA7E6DF}" dt="2024-04-14T03:00:56.788" v="226"/>
          <ac:spMkLst>
            <pc:docMk/>
            <pc:sldMk cId="4167678351" sldId="319"/>
            <ac:spMk id="4" creationId="{0833FA1D-DB87-32A9-6FEB-66A601C9EC98}"/>
          </ac:spMkLst>
        </pc:spChg>
      </pc:sldChg>
      <pc:sldMasterChg chg="delSldLayout">
        <pc:chgData name="Tommy Tong" userId="e0de09f8ff43bc8f" providerId="LiveId" clId="{BB3B3864-1756-4D93-8ED0-D48B2DA7E6DF}" dt="2024-04-13T15:50:49.617" v="16" actId="47"/>
        <pc:sldMasterMkLst>
          <pc:docMk/>
          <pc:sldMasterMk cId="0" sldId="2147483670"/>
        </pc:sldMasterMkLst>
        <pc:sldLayoutChg chg="del">
          <pc:chgData name="Tommy Tong" userId="e0de09f8ff43bc8f" providerId="LiveId" clId="{BB3B3864-1756-4D93-8ED0-D48B2DA7E6DF}" dt="2024-04-13T15:50:49.617" v="16" actId="47"/>
          <pc:sldLayoutMkLst>
            <pc:docMk/>
            <pc:sldMasterMk cId="0" sldId="2147483670"/>
            <pc:sldLayoutMk cId="0" sldId="2147483649"/>
          </pc:sldLayoutMkLst>
        </pc:sldLayoutChg>
        <pc:sldLayoutChg chg="del">
          <pc:chgData name="Tommy Tong" userId="e0de09f8ff43bc8f" providerId="LiveId" clId="{BB3B3864-1756-4D93-8ED0-D48B2DA7E6DF}" dt="2024-04-13T15:50:49.617" v="16" actId="47"/>
          <pc:sldLayoutMkLst>
            <pc:docMk/>
            <pc:sldMasterMk cId="0" sldId="2147483670"/>
            <pc:sldLayoutMk cId="0" sldId="2147483650"/>
          </pc:sldLayoutMkLst>
        </pc:sldLayoutChg>
        <pc:sldLayoutChg chg="del">
          <pc:chgData name="Tommy Tong" userId="e0de09f8ff43bc8f" providerId="LiveId" clId="{BB3B3864-1756-4D93-8ED0-D48B2DA7E6DF}" dt="2024-04-13T15:50:49.617" v="16" actId="47"/>
          <pc:sldLayoutMkLst>
            <pc:docMk/>
            <pc:sldMasterMk cId="0" sldId="2147483670"/>
            <pc:sldLayoutMk cId="0" sldId="2147483651"/>
          </pc:sldLayoutMkLst>
        </pc:sldLayoutChg>
        <pc:sldLayoutChg chg="del">
          <pc:chgData name="Tommy Tong" userId="e0de09f8ff43bc8f" providerId="LiveId" clId="{BB3B3864-1756-4D93-8ED0-D48B2DA7E6DF}" dt="2024-04-13T15:50:41.193" v="14" actId="47"/>
          <pc:sldLayoutMkLst>
            <pc:docMk/>
            <pc:sldMasterMk cId="0" sldId="2147483670"/>
            <pc:sldLayoutMk cId="0" sldId="2147483656"/>
          </pc:sldLayoutMkLst>
        </pc:sldLayoutChg>
        <pc:sldLayoutChg chg="del">
          <pc:chgData name="Tommy Tong" userId="e0de09f8ff43bc8f" providerId="LiveId" clId="{BB3B3864-1756-4D93-8ED0-D48B2DA7E6DF}" dt="2024-04-13T15:50:46.480" v="15" actId="47"/>
          <pc:sldLayoutMkLst>
            <pc:docMk/>
            <pc:sldMasterMk cId="0" sldId="2147483670"/>
            <pc:sldLayoutMk cId="0" sldId="2147483660"/>
          </pc:sldLayoutMkLst>
        </pc:sldLayoutChg>
        <pc:sldLayoutChg chg="del">
          <pc:chgData name="Tommy Tong" userId="e0de09f8ff43bc8f" providerId="LiveId" clId="{BB3B3864-1756-4D93-8ED0-D48B2DA7E6DF}" dt="2024-04-13T15:50:41.193" v="14" actId="47"/>
          <pc:sldLayoutMkLst>
            <pc:docMk/>
            <pc:sldMasterMk cId="0" sldId="2147483670"/>
            <pc:sldLayoutMk cId="0" sldId="2147483662"/>
          </pc:sldLayoutMkLst>
        </pc:sldLayoutChg>
        <pc:sldLayoutChg chg="del">
          <pc:chgData name="Tommy Tong" userId="e0de09f8ff43bc8f" providerId="LiveId" clId="{BB3B3864-1756-4D93-8ED0-D48B2DA7E6DF}" dt="2024-04-13T15:50:49.617" v="16" actId="47"/>
          <pc:sldLayoutMkLst>
            <pc:docMk/>
            <pc:sldMasterMk cId="0" sldId="2147483670"/>
            <pc:sldLayoutMk cId="0" sldId="2147483663"/>
          </pc:sldLayoutMkLst>
        </pc:sldLayoutChg>
        <pc:sldLayoutChg chg="del">
          <pc:chgData name="Tommy Tong" userId="e0de09f8ff43bc8f" providerId="LiveId" clId="{BB3B3864-1756-4D93-8ED0-D48B2DA7E6DF}" dt="2024-04-13T15:50:41.193" v="14" actId="47"/>
          <pc:sldLayoutMkLst>
            <pc:docMk/>
            <pc:sldMasterMk cId="0" sldId="2147483670"/>
            <pc:sldLayoutMk cId="0" sldId="2147483664"/>
          </pc:sldLayoutMkLst>
        </pc:sldLayoutChg>
        <pc:sldLayoutChg chg="del">
          <pc:chgData name="Tommy Tong" userId="e0de09f8ff43bc8f" providerId="LiveId" clId="{BB3B3864-1756-4D93-8ED0-D48B2DA7E6DF}" dt="2024-04-13T15:50:41.193" v="14" actId="47"/>
          <pc:sldLayoutMkLst>
            <pc:docMk/>
            <pc:sldMasterMk cId="0" sldId="2147483670"/>
            <pc:sldLayoutMk cId="0" sldId="2147483665"/>
          </pc:sldLayoutMkLst>
        </pc:sldLayoutChg>
      </pc:sldMasterChg>
      <pc:sldMasterChg chg="del delSldLayout">
        <pc:chgData name="Tommy Tong" userId="e0de09f8ff43bc8f" providerId="LiveId" clId="{BB3B3864-1756-4D93-8ED0-D48B2DA7E6DF}" dt="2024-04-13T15:50:41.193" v="14" actId="47"/>
        <pc:sldMasterMkLst>
          <pc:docMk/>
          <pc:sldMasterMk cId="0" sldId="2147483671"/>
        </pc:sldMasterMkLst>
        <pc:sldLayoutChg chg="del">
          <pc:chgData name="Tommy Tong" userId="e0de09f8ff43bc8f" providerId="LiveId" clId="{BB3B3864-1756-4D93-8ED0-D48B2DA7E6DF}" dt="2024-04-13T15:50:41.193" v="14" actId="47"/>
          <pc:sldLayoutMkLst>
            <pc:docMk/>
            <pc:sldMasterMk cId="0" sldId="2147483671"/>
            <pc:sldLayoutMk cId="0" sldId="2147483668"/>
          </pc:sldLayoutMkLst>
        </pc:sldLayoutChg>
        <pc:sldLayoutChg chg="del">
          <pc:chgData name="Tommy Tong" userId="e0de09f8ff43bc8f" providerId="LiveId" clId="{BB3B3864-1756-4D93-8ED0-D48B2DA7E6DF}" dt="2024-04-13T15:50:41.193" v="14" actId="47"/>
          <pc:sldLayoutMkLst>
            <pc:docMk/>
            <pc:sldMasterMk cId="0" sldId="2147483671"/>
            <pc:sldLayoutMk cId="0" sldId="2147483669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microsoft.com/office/2011/relationships/chartColorStyle" Target="colors7.xml"/><Relationship Id="rId1" Type="http://schemas.microsoft.com/office/2011/relationships/chartStyle" Target="style7.xml"/><Relationship Id="rId4" Type="http://schemas.openxmlformats.org/officeDocument/2006/relationships/chartUserShapes" Target="../drawings/drawing1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 b="1" dirty="0"/>
              <a:t> </a:t>
            </a:r>
          </a:p>
        </c:rich>
      </c:tx>
      <c:layout>
        <c:manualLayout>
          <c:xMode val="edge"/>
          <c:yMode val="edge"/>
          <c:x val="0.31815647940546699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'[Cathay Pacific_23 Mar 24.xlsx]Sheet5'!$B$67</c:f>
              <c:strCache>
                <c:ptCount val="1"/>
                <c:pt idx="0">
                  <c:v>Profit/(loss) after Taxation</c:v>
                </c:pt>
              </c:strCache>
            </c:strRef>
          </c:tx>
          <c:spPr>
            <a:ln w="28575" cap="rnd">
              <a:solidFill>
                <a:srgbClr val="FF0066"/>
              </a:solidFill>
              <a:round/>
            </a:ln>
            <a:effectLst/>
          </c:spPr>
          <c:marker>
            <c:symbol val="none"/>
          </c:marker>
          <c:dLbls>
            <c:delete val="1"/>
          </c:dLbls>
          <c:cat>
            <c:strRef>
              <c:f>'[Cathay Pacific_23 Mar 24.xlsx]Sheet5'!$C$66:$L$66</c:f>
              <c:strCache>
                <c:ptCount val="10"/>
                <c:pt idx="0">
                  <c:v>2014 (CX &amp; KA)</c:v>
                </c:pt>
                <c:pt idx="1">
                  <c:v>2015 (CX &amp; KA)</c:v>
                </c:pt>
                <c:pt idx="2">
                  <c:v>2016 (CX &amp; KA)</c:v>
                </c:pt>
                <c:pt idx="3">
                  <c:v>2017 (CX &amp; KA)</c:v>
                </c:pt>
                <c:pt idx="4">
                  <c:v>2018 (CX &amp; KA)</c:v>
                </c:pt>
                <c:pt idx="5">
                  <c:v>2019 (CX &amp; KA)</c:v>
                </c:pt>
                <c:pt idx="6">
                  <c:v>2020 (CX &amp; KA)</c:v>
                </c:pt>
                <c:pt idx="7">
                  <c:v>2021 (CX)</c:v>
                </c:pt>
                <c:pt idx="8">
                  <c:v>2022 (CX)</c:v>
                </c:pt>
                <c:pt idx="9">
                  <c:v>2023 (CX)</c:v>
                </c:pt>
              </c:strCache>
            </c:strRef>
          </c:cat>
          <c:val>
            <c:numRef>
              <c:f>'[Cathay Pacific_23 Mar 24.xlsx]Sheet5'!$C$67:$L$67</c:f>
              <c:numCache>
                <c:formatCode>General</c:formatCode>
                <c:ptCount val="10"/>
                <c:pt idx="0">
                  <c:v>1846</c:v>
                </c:pt>
                <c:pt idx="1">
                  <c:v>3572</c:v>
                </c:pt>
                <c:pt idx="2">
                  <c:v>-3363</c:v>
                </c:pt>
                <c:pt idx="3">
                  <c:v>-4303</c:v>
                </c:pt>
                <c:pt idx="4">
                  <c:v>2345</c:v>
                </c:pt>
                <c:pt idx="5">
                  <c:v>1697</c:v>
                </c:pt>
                <c:pt idx="6">
                  <c:v>-15209</c:v>
                </c:pt>
                <c:pt idx="7">
                  <c:v>-2824</c:v>
                </c:pt>
                <c:pt idx="8">
                  <c:v>-330</c:v>
                </c:pt>
                <c:pt idx="9">
                  <c:v>9225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3F3-4BD7-B7AB-D74ACD08AA0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1040797951"/>
        <c:axId val="1040799391"/>
      </c:lineChart>
      <c:catAx>
        <c:axId val="10407979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9391"/>
        <c:crosses val="autoZero"/>
        <c:auto val="1"/>
        <c:lblAlgn val="ctr"/>
        <c:lblOffset val="100"/>
        <c:noMultiLvlLbl val="0"/>
      </c:catAx>
      <c:valAx>
        <c:axId val="1040799391"/>
        <c:scaling>
          <c:orientation val="minMax"/>
          <c:max val="10000"/>
          <c:min val="-2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 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795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>
      <a:solidFill>
        <a:srgbClr val="7030A0"/>
      </a:solidFill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 b="1" baseline="0" dirty="0"/>
              <a:t> </a:t>
            </a:r>
            <a:endParaRPr lang="en-US" sz="1200" b="1" dirty="0"/>
          </a:p>
        </c:rich>
      </c:tx>
      <c:layout>
        <c:manualLayout>
          <c:xMode val="edge"/>
          <c:yMode val="edge"/>
          <c:x val="0.75182202997157099"/>
          <c:y val="2.977519766787238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'[Cathay Pacific_23 Mar 24.xlsx]Sheet5'!$B$46</c:f>
              <c:strCache>
                <c:ptCount val="1"/>
                <c:pt idx="0">
                  <c:v>Revenue</c:v>
                </c:pt>
              </c:strCache>
            </c:strRef>
          </c:tx>
          <c:spPr>
            <a:ln w="28575" cap="rnd">
              <a:solidFill>
                <a:srgbClr val="FF0066"/>
              </a:solidFill>
              <a:round/>
            </a:ln>
            <a:effectLst/>
          </c:spPr>
          <c:marker>
            <c:symbol val="none"/>
          </c:marker>
          <c:dLbls>
            <c:delete val="1"/>
          </c:dLbls>
          <c:cat>
            <c:strRef>
              <c:f>'[Cathay Pacific_23 Mar 24.xlsx]Sheet5'!$C$45:$L$45</c:f>
              <c:strCache>
                <c:ptCount val="10"/>
                <c:pt idx="0">
                  <c:v>2014 (CX &amp; KA)</c:v>
                </c:pt>
                <c:pt idx="1">
                  <c:v>2015 (CX &amp; KA)</c:v>
                </c:pt>
                <c:pt idx="2">
                  <c:v>2016 (CX &amp; KA)</c:v>
                </c:pt>
                <c:pt idx="3">
                  <c:v>2017 (CX &amp; KA)</c:v>
                </c:pt>
                <c:pt idx="4">
                  <c:v>2018 (CX &amp; KA)</c:v>
                </c:pt>
                <c:pt idx="5">
                  <c:v>2019 (CX &amp; KA)</c:v>
                </c:pt>
                <c:pt idx="6">
                  <c:v>2020 (CX &amp; KA)</c:v>
                </c:pt>
                <c:pt idx="7">
                  <c:v>2021 (CX)</c:v>
                </c:pt>
                <c:pt idx="8">
                  <c:v>2022 (CX)</c:v>
                </c:pt>
                <c:pt idx="9">
                  <c:v>2023 (CX)</c:v>
                </c:pt>
              </c:strCache>
            </c:strRef>
          </c:cat>
          <c:val>
            <c:numRef>
              <c:f>'[Cathay Pacific_23 Mar 24.xlsx]Sheet5'!$C$46:$L$46</c:f>
              <c:numCache>
                <c:formatCode>#,##0_ </c:formatCode>
                <c:ptCount val="10"/>
                <c:pt idx="0">
                  <c:v>102047</c:v>
                </c:pt>
                <c:pt idx="1">
                  <c:v>98716</c:v>
                </c:pt>
                <c:pt idx="2">
                  <c:v>89017</c:v>
                </c:pt>
                <c:pt idx="3">
                  <c:v>93011</c:v>
                </c:pt>
                <c:pt idx="4">
                  <c:v>106512</c:v>
                </c:pt>
                <c:pt idx="5">
                  <c:v>101606</c:v>
                </c:pt>
                <c:pt idx="6">
                  <c:v>42728</c:v>
                </c:pt>
                <c:pt idx="7">
                  <c:v>42184</c:v>
                </c:pt>
                <c:pt idx="8">
                  <c:v>46382</c:v>
                </c:pt>
                <c:pt idx="9">
                  <c:v>85340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9BB-4362-BC04-86A31D48A00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1040797951"/>
        <c:axId val="1040799391"/>
      </c:lineChart>
      <c:catAx>
        <c:axId val="10407979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9391"/>
        <c:crosses val="autoZero"/>
        <c:auto val="1"/>
        <c:lblAlgn val="ctr"/>
        <c:lblOffset val="100"/>
        <c:noMultiLvlLbl val="0"/>
      </c:catAx>
      <c:valAx>
        <c:axId val="104079939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795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 b="1" dirty="0"/>
              <a:t> </a:t>
            </a:r>
          </a:p>
        </c:rich>
      </c:tx>
      <c:layout>
        <c:manualLayout>
          <c:xMode val="edge"/>
          <c:yMode val="edge"/>
          <c:x val="0.31815647940546699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'[Cathay Pacific_23 Mar 24.xlsx]Sheet5'!$B$67</c:f>
              <c:strCache>
                <c:ptCount val="1"/>
                <c:pt idx="0">
                  <c:v>Profit/(loss) after Taxation</c:v>
                </c:pt>
              </c:strCache>
            </c:strRef>
          </c:tx>
          <c:spPr>
            <a:solidFill>
              <a:srgbClr val="004953"/>
            </a:solidFill>
            <a:ln>
              <a:noFill/>
            </a:ln>
            <a:effectLst/>
          </c:spPr>
          <c:invertIfNegative val="0"/>
          <c:dLbls>
            <c:dLbl>
              <c:idx val="6"/>
              <c:layout>
                <c:manualLayout>
                  <c:x val="-8.7002577842249967E-17"/>
                  <c:y val="2.661283841435785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E82-40E4-B49E-4B70B526629A}"/>
                </c:ext>
              </c:extLst>
            </c:dLbl>
            <c:numFmt formatCode="#,##0_);[Red]\(#,##0\)" sourceLinked="0"/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lIns="38100" tIns="19050" rIns="38100" bIns="19050" anchor="ctr" anchorCtr="0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rgbClr val="004953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defRPr>
                </a:pPr>
                <a:endParaRPr lang="zh-HK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'[Cathay Pacific_23 Mar 24.xlsx]Sheet5'!$C$66:$L$66</c:f>
              <c:strCache>
                <c:ptCount val="10"/>
                <c:pt idx="0">
                  <c:v>2014 (CX &amp; KA)</c:v>
                </c:pt>
                <c:pt idx="1">
                  <c:v>2015 (CX &amp; KA)</c:v>
                </c:pt>
                <c:pt idx="2">
                  <c:v>2016 (CX &amp; KA)</c:v>
                </c:pt>
                <c:pt idx="3">
                  <c:v>2017 (CX &amp; KA)</c:v>
                </c:pt>
                <c:pt idx="4">
                  <c:v>2018 (CX &amp; KA)</c:v>
                </c:pt>
                <c:pt idx="5">
                  <c:v>2019 (CX &amp; KA)</c:v>
                </c:pt>
                <c:pt idx="6">
                  <c:v>2020 (CX &amp; KA)</c:v>
                </c:pt>
                <c:pt idx="7">
                  <c:v>2021 (CX)</c:v>
                </c:pt>
                <c:pt idx="8">
                  <c:v>2022 (CX)</c:v>
                </c:pt>
                <c:pt idx="9">
                  <c:v>2023 (CX)</c:v>
                </c:pt>
              </c:strCache>
            </c:strRef>
          </c:cat>
          <c:val>
            <c:numRef>
              <c:f>'[Cathay Pacific_23 Mar 24.xlsx]Sheet5'!$C$67:$L$67</c:f>
              <c:numCache>
                <c:formatCode>General</c:formatCode>
                <c:ptCount val="10"/>
                <c:pt idx="0">
                  <c:v>1846</c:v>
                </c:pt>
                <c:pt idx="1">
                  <c:v>3572</c:v>
                </c:pt>
                <c:pt idx="2">
                  <c:v>-3363</c:v>
                </c:pt>
                <c:pt idx="3">
                  <c:v>-4303</c:v>
                </c:pt>
                <c:pt idx="4">
                  <c:v>2345</c:v>
                </c:pt>
                <c:pt idx="5">
                  <c:v>1697</c:v>
                </c:pt>
                <c:pt idx="6">
                  <c:v>-15209</c:v>
                </c:pt>
                <c:pt idx="7">
                  <c:v>-2824</c:v>
                </c:pt>
                <c:pt idx="8">
                  <c:v>-330</c:v>
                </c:pt>
                <c:pt idx="9">
                  <c:v>9225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82-40E4-B49E-4B70B526629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24"/>
        <c:overlap val="-27"/>
        <c:axId val="1040797951"/>
        <c:axId val="1040799391"/>
      </c:barChart>
      <c:catAx>
        <c:axId val="10407979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rgbClr val="7030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9391"/>
        <c:crosses val="autoZero"/>
        <c:auto val="1"/>
        <c:lblAlgn val="ctr"/>
        <c:lblOffset val="100"/>
        <c:noMultiLvlLbl val="0"/>
      </c:catAx>
      <c:valAx>
        <c:axId val="1040799391"/>
        <c:scaling>
          <c:orientation val="minMax"/>
          <c:max val="10000"/>
          <c:min val="-2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795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>
        <a:alpha val="15000"/>
      </a:schemeClr>
    </a:solidFill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 b="1" baseline="0" dirty="0"/>
              <a:t> </a:t>
            </a:r>
            <a:endParaRPr lang="en-US" sz="1200" b="1" dirty="0"/>
          </a:p>
        </c:rich>
      </c:tx>
      <c:layout>
        <c:manualLayout>
          <c:xMode val="edge"/>
          <c:yMode val="edge"/>
          <c:x val="0.75182202997157099"/>
          <c:y val="2.977519766787238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'[Cathay Pacific_23 Mar 24.xlsx]Sheet5'!$B$46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rgbClr val="004953"/>
            </a:solidFill>
            <a:ln>
              <a:noFill/>
            </a:ln>
            <a:effectLst/>
          </c:spPr>
          <c:invertIfNegative val="0"/>
          <c:dLbls>
            <c:numFmt formatCode="#,##0_);[Red]\(#,##0\)" sourceLinked="0"/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lIns="38100" tIns="19050" rIns="38100" bIns="19050" anchor="ctr" anchorCtr="0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rgbClr val="004953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defRPr>
                </a:pPr>
                <a:endParaRPr lang="zh-HK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'[Cathay Pacific_23 Mar 24.xlsx]Sheet5'!$C$45:$L$45</c:f>
              <c:strCache>
                <c:ptCount val="10"/>
                <c:pt idx="0">
                  <c:v>2014 (CX &amp; KA)</c:v>
                </c:pt>
                <c:pt idx="1">
                  <c:v>2015 (CX &amp; KA)</c:v>
                </c:pt>
                <c:pt idx="2">
                  <c:v>2016 (CX &amp; KA)</c:v>
                </c:pt>
                <c:pt idx="3">
                  <c:v>2017 (CX &amp; KA)</c:v>
                </c:pt>
                <c:pt idx="4">
                  <c:v>2018 (CX &amp; KA)</c:v>
                </c:pt>
                <c:pt idx="5">
                  <c:v>2019 (CX &amp; KA)</c:v>
                </c:pt>
                <c:pt idx="6">
                  <c:v>2020 (CX &amp; KA)</c:v>
                </c:pt>
                <c:pt idx="7">
                  <c:v>2021 (CX)</c:v>
                </c:pt>
                <c:pt idx="8">
                  <c:v>2022 (CX)</c:v>
                </c:pt>
                <c:pt idx="9">
                  <c:v>2023 (CX)</c:v>
                </c:pt>
              </c:strCache>
            </c:strRef>
          </c:cat>
          <c:val>
            <c:numRef>
              <c:f>'[Cathay Pacific_23 Mar 24.xlsx]Sheet5'!$C$46:$L$46</c:f>
              <c:numCache>
                <c:formatCode>#,##0_ </c:formatCode>
                <c:ptCount val="10"/>
                <c:pt idx="0">
                  <c:v>102047</c:v>
                </c:pt>
                <c:pt idx="1">
                  <c:v>98716</c:v>
                </c:pt>
                <c:pt idx="2">
                  <c:v>89017</c:v>
                </c:pt>
                <c:pt idx="3">
                  <c:v>93011</c:v>
                </c:pt>
                <c:pt idx="4">
                  <c:v>106512</c:v>
                </c:pt>
                <c:pt idx="5">
                  <c:v>101606</c:v>
                </c:pt>
                <c:pt idx="6">
                  <c:v>42728</c:v>
                </c:pt>
                <c:pt idx="7">
                  <c:v>42184</c:v>
                </c:pt>
                <c:pt idx="8">
                  <c:v>46382</c:v>
                </c:pt>
                <c:pt idx="9">
                  <c:v>85340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0A8-44F8-AB40-9003ED36C3D4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24"/>
        <c:overlap val="-27"/>
        <c:axId val="1040797951"/>
        <c:axId val="1040799391"/>
      </c:barChart>
      <c:catAx>
        <c:axId val="10407979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rgbClr val="7030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9391"/>
        <c:crosses val="autoZero"/>
        <c:auto val="1"/>
        <c:lblAlgn val="ctr"/>
        <c:lblOffset val="100"/>
        <c:noMultiLvlLbl val="0"/>
      </c:catAx>
      <c:valAx>
        <c:axId val="104079939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795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>
        <a:alpha val="15000"/>
      </a:schemeClr>
    </a:solidFill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 b="1" dirty="0"/>
              <a:t>   </a:t>
            </a:r>
          </a:p>
        </c:rich>
      </c:tx>
      <c:layout>
        <c:manualLayout>
          <c:xMode val="edge"/>
          <c:yMode val="edge"/>
          <c:x val="0.31815647940546699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'[Cathay Pacific_23 Mar 24.xlsx]Sheet5'!$B$25</c:f>
              <c:strCache>
                <c:ptCount val="1"/>
                <c:pt idx="0">
                  <c:v>Aircraft Departures ('000)</c:v>
                </c:pt>
              </c:strCache>
            </c:strRef>
          </c:tx>
          <c:spPr>
            <a:ln w="28575" cap="rnd">
              <a:solidFill>
                <a:srgbClr val="FF0066"/>
              </a:solidFill>
              <a:round/>
            </a:ln>
            <a:effectLst/>
          </c:spPr>
          <c:marker>
            <c:symbol val="none"/>
          </c:marker>
          <c:dLbls>
            <c:delete val="1"/>
          </c:dLbls>
          <c:cat>
            <c:strRef>
              <c:f>'[Cathay Pacific_23 Mar 24.xlsx]Sheet5'!$C$24:$M$24</c:f>
              <c:strCache>
                <c:ptCount val="11"/>
                <c:pt idx="0">
                  <c:v>2013 (CX &amp; KA)</c:v>
                </c:pt>
                <c:pt idx="1">
                  <c:v>2014 (CX &amp; KA)</c:v>
                </c:pt>
                <c:pt idx="2">
                  <c:v>2015 (CX &amp; KA)</c:v>
                </c:pt>
                <c:pt idx="3">
                  <c:v>2016 (CX &amp; KA)</c:v>
                </c:pt>
                <c:pt idx="4">
                  <c:v>2017 (CX &amp; KA)</c:v>
                </c:pt>
                <c:pt idx="5">
                  <c:v>2018 (CX &amp; KA)</c:v>
                </c:pt>
                <c:pt idx="6">
                  <c:v>2019 (CX &amp; KA)</c:v>
                </c:pt>
                <c:pt idx="7">
                  <c:v>2020 (CX &amp; KA)</c:v>
                </c:pt>
                <c:pt idx="8">
                  <c:v>2021 (CX)</c:v>
                </c:pt>
                <c:pt idx="9">
                  <c:v>2022 (CX)</c:v>
                </c:pt>
                <c:pt idx="10">
                  <c:v>2023 (CX)</c:v>
                </c:pt>
              </c:strCache>
            </c:strRef>
          </c:cat>
          <c:val>
            <c:numRef>
              <c:f>'[Cathay Pacific_23 Mar 24.xlsx]Sheet5'!$C$25:$M$25</c:f>
              <c:numCache>
                <c:formatCode>General</c:formatCode>
                <c:ptCount val="11"/>
                <c:pt idx="0">
                  <c:v>160</c:v>
                </c:pt>
                <c:pt idx="1">
                  <c:v>167</c:v>
                </c:pt>
                <c:pt idx="2">
                  <c:v>173</c:v>
                </c:pt>
                <c:pt idx="3">
                  <c:v>172</c:v>
                </c:pt>
                <c:pt idx="4">
                  <c:v>175</c:v>
                </c:pt>
                <c:pt idx="5">
                  <c:v>177</c:v>
                </c:pt>
                <c:pt idx="6">
                  <c:v>175</c:v>
                </c:pt>
                <c:pt idx="7">
                  <c:v>55</c:v>
                </c:pt>
                <c:pt idx="8">
                  <c:v>42</c:v>
                </c:pt>
                <c:pt idx="9">
                  <c:v>42</c:v>
                </c:pt>
                <c:pt idx="10">
                  <c:v>90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509-4170-B1DD-35CC2F9F1EA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1040797951"/>
        <c:axId val="1040799391"/>
      </c:lineChart>
      <c:catAx>
        <c:axId val="10407979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9391"/>
        <c:crosses val="autoZero"/>
        <c:auto val="1"/>
        <c:lblAlgn val="ctr"/>
        <c:lblOffset val="100"/>
        <c:noMultiLvlLbl val="0"/>
      </c:catAx>
      <c:valAx>
        <c:axId val="104079939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795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1">
        <a:alpha val="50000"/>
      </a:schemeClr>
    </a:solidFill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 b="1" baseline="0" dirty="0"/>
              <a:t>  </a:t>
            </a:r>
            <a:endParaRPr lang="en-US" sz="1200" b="1" dirty="0"/>
          </a:p>
        </c:rich>
      </c:tx>
      <c:layout>
        <c:manualLayout>
          <c:xMode val="edge"/>
          <c:yMode val="edge"/>
          <c:x val="0"/>
          <c:y val="7.790761016258766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'[Cathay Pacific_23 Mar 24.xlsx]Sheet5'!$B$3</c:f>
              <c:strCache>
                <c:ptCount val="1"/>
                <c:pt idx="0">
                  <c:v>No. of Staff at Year End</c:v>
                </c:pt>
              </c:strCache>
            </c:strRef>
          </c:tx>
          <c:spPr>
            <a:ln w="28575" cap="rnd">
              <a:solidFill>
                <a:srgbClr val="FF0066"/>
              </a:solidFill>
              <a:round/>
            </a:ln>
            <a:effectLst/>
          </c:spPr>
          <c:marker>
            <c:symbol val="none"/>
          </c:marker>
          <c:dLbls>
            <c:delete val="1"/>
          </c:dLbls>
          <c:cat>
            <c:strRef>
              <c:f>'[Cathay Pacific_23 Mar 24.xlsx]Sheet5'!$C$2:$L$2</c:f>
              <c:strCache>
                <c:ptCount val="10"/>
                <c:pt idx="0">
                  <c:v>2014 (CX &amp; KA)</c:v>
                </c:pt>
                <c:pt idx="1">
                  <c:v>2015 (CX &amp; KA)</c:v>
                </c:pt>
                <c:pt idx="2">
                  <c:v>2016 (CX &amp; KA)</c:v>
                </c:pt>
                <c:pt idx="3">
                  <c:v>2017 (CX &amp; KA)</c:v>
                </c:pt>
                <c:pt idx="4">
                  <c:v>2018 (CX &amp; KA)</c:v>
                </c:pt>
                <c:pt idx="5">
                  <c:v>2019 (CX &amp; KA)</c:v>
                </c:pt>
                <c:pt idx="6">
                  <c:v>2020 (CX &amp; KA)</c:v>
                </c:pt>
                <c:pt idx="7">
                  <c:v>2021 (CX)</c:v>
                </c:pt>
                <c:pt idx="8">
                  <c:v>2022 (CX)</c:v>
                </c:pt>
                <c:pt idx="9">
                  <c:v>2023 (CX)</c:v>
                </c:pt>
              </c:strCache>
            </c:strRef>
          </c:cat>
          <c:val>
            <c:numRef>
              <c:f>'[Cathay Pacific_23 Mar 24.xlsx]Sheet5'!$C$3:$L$3</c:f>
              <c:numCache>
                <c:formatCode>#,##0_ </c:formatCode>
                <c:ptCount val="10"/>
                <c:pt idx="0">
                  <c:v>25755</c:v>
                </c:pt>
                <c:pt idx="1">
                  <c:v>26833</c:v>
                </c:pt>
                <c:pt idx="2">
                  <c:v>26674</c:v>
                </c:pt>
                <c:pt idx="3">
                  <c:v>26029</c:v>
                </c:pt>
                <c:pt idx="4">
                  <c:v>26623</c:v>
                </c:pt>
                <c:pt idx="5">
                  <c:v>27342</c:v>
                </c:pt>
                <c:pt idx="6">
                  <c:v>19452</c:v>
                </c:pt>
                <c:pt idx="7">
                  <c:v>16721</c:v>
                </c:pt>
                <c:pt idx="8">
                  <c:v>16462</c:v>
                </c:pt>
                <c:pt idx="9">
                  <c:v>18211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3B5-4514-9CE9-3C53B8F4A0A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1040797951"/>
        <c:axId val="1040799391"/>
      </c:lineChart>
      <c:catAx>
        <c:axId val="10407979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9391"/>
        <c:crosses val="autoZero"/>
        <c:auto val="1"/>
        <c:lblAlgn val="ctr"/>
        <c:lblOffset val="100"/>
        <c:noMultiLvlLbl val="0"/>
      </c:catAx>
      <c:valAx>
        <c:axId val="104079939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795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>
        <a:alpha val="49000"/>
      </a:schemeClr>
    </a:solidFill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6919278361457736E-2"/>
          <c:y val="4.9743904004814272E-2"/>
          <c:w val="0.8692855180476553"/>
          <c:h val="0.80619552999155053"/>
        </c:manualLayout>
      </c:layout>
      <c:scatterChart>
        <c:scatterStyle val="lineMarker"/>
        <c:varyColors val="0"/>
        <c:ser>
          <c:idx val="0"/>
          <c:order val="0"/>
          <c:tx>
            <c:strRef>
              <c:f>'[Cathay Pacific_23 Mar 24.xlsx]Sheet2'!$B$1</c:f>
              <c:strCache>
                <c:ptCount val="1"/>
                <c:pt idx="0">
                  <c:v>Rank</c:v>
                </c:pt>
              </c:strCache>
            </c:strRef>
          </c:tx>
          <c:spPr>
            <a:ln w="19050" cap="rnd">
              <a:solidFill>
                <a:srgbClr val="005D6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005D63"/>
              </a:solidFill>
              <a:ln w="9525">
                <a:noFill/>
              </a:ln>
              <a:effectLst/>
            </c:spPr>
          </c:marker>
          <c:dPt>
            <c:idx val="19"/>
            <c:marker>
              <c:symbol val="circle"/>
              <c:size val="5"/>
              <c:spPr>
                <a:noFill/>
                <a:ln w="9525">
                  <a:noFill/>
                </a:ln>
                <a:effectLst/>
              </c:spPr>
            </c:marker>
            <c:bubble3D val="0"/>
            <c:spPr>
              <a:ln w="19050" cap="rnd">
                <a:solidFill>
                  <a:srgbClr val="005D63"/>
                </a:solidFill>
                <a:prstDash val="sysDash"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D236-4AAF-8635-B3C3541AADDF}"/>
              </c:ext>
            </c:extLst>
          </c:dPt>
          <c:dPt>
            <c:idx val="20"/>
            <c:marker>
              <c:symbol val="circle"/>
              <c:size val="5"/>
              <c:spPr>
                <a:solidFill>
                  <a:srgbClr val="005D63"/>
                </a:solidFill>
                <a:ln w="9525">
                  <a:noFill/>
                </a:ln>
                <a:effectLst/>
              </c:spPr>
            </c:marker>
            <c:bubble3D val="0"/>
            <c:spPr>
              <a:ln w="19050" cap="rnd">
                <a:solidFill>
                  <a:srgbClr val="005D63"/>
                </a:solidFill>
                <a:prstDash val="sysDash"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D236-4AAF-8635-B3C3541AADDF}"/>
              </c:ext>
            </c:extLst>
          </c:dPt>
          <c:dPt>
            <c:idx val="21"/>
            <c:marker>
              <c:symbol val="circle"/>
              <c:size val="5"/>
              <c:spPr>
                <a:solidFill>
                  <a:srgbClr val="005D63"/>
                </a:solidFill>
                <a:ln w="9525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D236-4AAF-8635-B3C3541AADDF}"/>
              </c:ext>
            </c:extLst>
          </c:dPt>
          <c:dLbls>
            <c:dLbl>
              <c:idx val="4"/>
              <c:layout>
                <c:manualLayout>
                  <c:x val="-3.1469884711047197E-2"/>
                  <c:y val="-2.267608133470809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626-4BD9-A49B-BAE0D34627AB}"/>
                </c:ext>
              </c:extLst>
            </c:dLbl>
            <c:dLbl>
              <c:idx val="19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236-4AAF-8635-B3C3541AADDF}"/>
                </c:ext>
              </c:extLst>
            </c:dLbl>
            <c:dLbl>
              <c:idx val="21"/>
              <c:layout>
                <c:manualLayout>
                  <c:x val="-3.4622704824846917E-2"/>
                  <c:y val="4.844128393347498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800" b="1" i="0" u="none" strike="noStrike" kern="1200" baseline="0">
                      <a:solidFill>
                        <a:schemeClr val="bg2"/>
                      </a:solidFill>
                      <a:latin typeface="Calibri" panose="020F0502020204030204" pitchFamily="34" charset="0"/>
                      <a:ea typeface="Calibri" panose="020F0502020204030204" pitchFamily="34" charset="0"/>
                      <a:cs typeface="Calibri" panose="020F0502020204030204" pitchFamily="34" charset="0"/>
                    </a:defRPr>
                  </a:pPr>
                  <a:endParaRPr lang="zh-HK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5.6045718464433625E-2"/>
                      <c:h val="8.3892289236072448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4-D236-4AAF-8635-B3C3541AAD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800" b="1" i="0" u="none" strike="noStrike" kern="1200" baseline="0">
                    <a:solidFill>
                      <a:schemeClr val="bg2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defRPr>
                </a:pPr>
                <a:endParaRPr lang="zh-H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xVal>
            <c:numRef>
              <c:f>'[Cathay Pacific_23 Mar 24.xlsx]Sheet2'!$A$2:$A$24</c:f>
              <c:numCache>
                <c:formatCode>General</c:formatCode>
                <c:ptCount val="23"/>
                <c:pt idx="0">
                  <c:v>2001</c:v>
                </c:pt>
                <c:pt idx="1">
                  <c:v>2002</c:v>
                </c:pt>
                <c:pt idx="2">
                  <c:v>2003</c:v>
                </c:pt>
                <c:pt idx="3">
                  <c:v>2004</c:v>
                </c:pt>
                <c:pt idx="4">
                  <c:v>2005</c:v>
                </c:pt>
                <c:pt idx="5">
                  <c:v>2006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  <c:pt idx="15">
                  <c:v>2016</c:v>
                </c:pt>
                <c:pt idx="16">
                  <c:v>2017</c:v>
                </c:pt>
                <c:pt idx="17">
                  <c:v>2018</c:v>
                </c:pt>
                <c:pt idx="18">
                  <c:v>2019</c:v>
                </c:pt>
                <c:pt idx="19">
                  <c:v>2020</c:v>
                </c:pt>
                <c:pt idx="20">
                  <c:v>2021</c:v>
                </c:pt>
                <c:pt idx="21">
                  <c:v>2022</c:v>
                </c:pt>
                <c:pt idx="22">
                  <c:v>2023</c:v>
                </c:pt>
              </c:numCache>
            </c:numRef>
          </c:xVal>
          <c:yVal>
            <c:numRef>
              <c:f>'[Cathay Pacific_23 Mar 24.xlsx]Sheet2'!$B$2:$B$24</c:f>
              <c:numCache>
                <c:formatCode>General</c:formatCode>
                <c:ptCount val="23"/>
                <c:pt idx="0">
                  <c:v>3</c:v>
                </c:pt>
                <c:pt idx="1">
                  <c:v>2</c:v>
                </c:pt>
                <c:pt idx="2">
                  <c:v>1</c:v>
                </c:pt>
                <c:pt idx="3">
                  <c:v>3</c:v>
                </c:pt>
                <c:pt idx="4">
                  <c:v>1</c:v>
                </c:pt>
                <c:pt idx="5">
                  <c:v>3</c:v>
                </c:pt>
                <c:pt idx="6">
                  <c:v>3</c:v>
                </c:pt>
                <c:pt idx="7">
                  <c:v>2</c:v>
                </c:pt>
                <c:pt idx="8">
                  <c:v>1</c:v>
                </c:pt>
                <c:pt idx="9">
                  <c:v>4</c:v>
                </c:pt>
                <c:pt idx="10">
                  <c:v>4</c:v>
                </c:pt>
                <c:pt idx="11">
                  <c:v>4</c:v>
                </c:pt>
                <c:pt idx="12">
                  <c:v>4</c:v>
                </c:pt>
                <c:pt idx="13">
                  <c:v>1</c:v>
                </c:pt>
                <c:pt idx="14">
                  <c:v>3</c:v>
                </c:pt>
                <c:pt idx="15">
                  <c:v>4</c:v>
                </c:pt>
                <c:pt idx="16">
                  <c:v>5</c:v>
                </c:pt>
                <c:pt idx="17">
                  <c:v>6</c:v>
                </c:pt>
                <c:pt idx="18">
                  <c:v>4</c:v>
                </c:pt>
                <c:pt idx="19">
                  <c:v>5</c:v>
                </c:pt>
                <c:pt idx="20">
                  <c:v>6</c:v>
                </c:pt>
                <c:pt idx="21">
                  <c:v>16</c:v>
                </c:pt>
                <c:pt idx="22">
                  <c:v>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D236-4AAF-8635-B3C3541AADDF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axId val="1319705055"/>
        <c:axId val="1319706495"/>
      </c:scatterChart>
      <c:valAx>
        <c:axId val="1319705055"/>
        <c:scaling>
          <c:orientation val="minMax"/>
          <c:max val="2023"/>
          <c:min val="2001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0"/>
        <c:majorTickMark val="none"/>
        <c:minorTickMark val="none"/>
        <c:tickLblPos val="high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3120000" spcFirstLastPara="1" vertOverflow="ellipsis" wrap="square" anchor="ctr" anchorCtr="1"/>
          <a:lstStyle/>
          <a:p>
            <a:pPr>
              <a:defRPr sz="900" b="1" i="0" u="none" strike="noStrike" kern="1200" baseline="0">
                <a:solidFill>
                  <a:srgbClr val="7030A0"/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1319706495"/>
        <c:crosses val="autoZero"/>
        <c:crossBetween val="midCat"/>
        <c:majorUnit val="1"/>
      </c:valAx>
      <c:valAx>
        <c:axId val="1319706495"/>
        <c:scaling>
          <c:orientation val="maxMin"/>
          <c:max val="20"/>
          <c:min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1000" b="1" i="0" u="none" strike="noStrike" kern="1200" baseline="0">
                    <a:solidFill>
                      <a:schemeClr val="bg2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defRPr>
                </a:pPr>
                <a:r>
                  <a:rPr lang="en-US" altLang="zh-HK" sz="1000" b="1">
                    <a:solidFill>
                      <a:schemeClr val="bg2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Rank</a:t>
                </a:r>
              </a:p>
            </c:rich>
          </c:tx>
          <c:layout>
            <c:manualLayout>
              <c:xMode val="edge"/>
              <c:yMode val="edge"/>
              <c:x val="3.9368632865201085E-3"/>
              <c:y val="1.2010423805884182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1000" b="1" i="0" u="none" strike="noStrike" kern="1200" baseline="0">
                  <a:solidFill>
                    <a:schemeClr val="bg2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defRPr>
              </a:pPr>
              <a:endParaRPr lang="zh-HK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005D6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319705055"/>
        <c:crosses val="autoZero"/>
        <c:crossBetween val="midCat"/>
        <c:majorUnit val="1"/>
        <c:minorUnit val="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>
        <a:alpha val="58000"/>
      </a:schemeClr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  <c:userShapes r:id="rId4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 b="1" dirty="0"/>
              <a:t>   </a:t>
            </a:r>
          </a:p>
        </c:rich>
      </c:tx>
      <c:layout>
        <c:manualLayout>
          <c:xMode val="edge"/>
          <c:yMode val="edge"/>
          <c:x val="0.31815647940546699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'[Cathay Pacific_23 Mar 24.xlsx]Sheet5'!$B$25</c:f>
              <c:strCache>
                <c:ptCount val="1"/>
                <c:pt idx="0">
                  <c:v>Aircraft Departures ('000)</c:v>
                </c:pt>
              </c:strCache>
            </c:strRef>
          </c:tx>
          <c:spPr>
            <a:solidFill>
              <a:srgbClr val="004953"/>
            </a:solidFill>
            <a:ln>
              <a:noFill/>
            </a:ln>
            <a:effectLst/>
          </c:spPr>
          <c:invertIfNegative val="0"/>
          <c:dLbls>
            <c:numFmt formatCode="#,##0_);[Red]\(#,##0\)" sourceLinked="0"/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lIns="38100" tIns="19050" rIns="38100" bIns="19050" anchor="ctr" anchorCtr="0">
                <a:spAutoFit/>
              </a:bodyPr>
              <a:lstStyle/>
              <a:p>
                <a:pPr>
                  <a:defRPr sz="800" b="1" i="0" u="none" strike="noStrike" kern="1200" baseline="0">
                    <a:solidFill>
                      <a:srgbClr val="004953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defRPr>
                </a:pPr>
                <a:endParaRPr lang="zh-HK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'[Cathay Pacific_23 Mar 24.xlsx]Sheet5'!$C$24:$M$24</c:f>
              <c:strCache>
                <c:ptCount val="11"/>
                <c:pt idx="0">
                  <c:v>2013 (CX &amp; KA)</c:v>
                </c:pt>
                <c:pt idx="1">
                  <c:v>2014 (CX &amp; KA)</c:v>
                </c:pt>
                <c:pt idx="2">
                  <c:v>2015 (CX &amp; KA)</c:v>
                </c:pt>
                <c:pt idx="3">
                  <c:v>2016 (CX &amp; KA)</c:v>
                </c:pt>
                <c:pt idx="4">
                  <c:v>2017 (CX &amp; KA)</c:v>
                </c:pt>
                <c:pt idx="5">
                  <c:v>2018 (CX &amp; KA)</c:v>
                </c:pt>
                <c:pt idx="6">
                  <c:v>2019 (CX &amp; KA)</c:v>
                </c:pt>
                <c:pt idx="7">
                  <c:v>2020 (CX &amp; KA)</c:v>
                </c:pt>
                <c:pt idx="8">
                  <c:v>2021 (CX)</c:v>
                </c:pt>
                <c:pt idx="9">
                  <c:v>2022 (CX)</c:v>
                </c:pt>
                <c:pt idx="10">
                  <c:v>2023 (CX)</c:v>
                </c:pt>
              </c:strCache>
            </c:strRef>
          </c:cat>
          <c:val>
            <c:numRef>
              <c:f>'[Cathay Pacific_23 Mar 24.xlsx]Sheet5'!$C$25:$M$25</c:f>
              <c:numCache>
                <c:formatCode>General</c:formatCode>
                <c:ptCount val="11"/>
                <c:pt idx="0">
                  <c:v>160</c:v>
                </c:pt>
                <c:pt idx="1">
                  <c:v>167</c:v>
                </c:pt>
                <c:pt idx="2">
                  <c:v>173</c:v>
                </c:pt>
                <c:pt idx="3">
                  <c:v>172</c:v>
                </c:pt>
                <c:pt idx="4">
                  <c:v>175</c:v>
                </c:pt>
                <c:pt idx="5">
                  <c:v>177</c:v>
                </c:pt>
                <c:pt idx="6">
                  <c:v>175</c:v>
                </c:pt>
                <c:pt idx="7">
                  <c:v>55</c:v>
                </c:pt>
                <c:pt idx="8">
                  <c:v>42</c:v>
                </c:pt>
                <c:pt idx="9">
                  <c:v>42</c:v>
                </c:pt>
                <c:pt idx="10">
                  <c:v>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39-470A-973D-C15BE40764FC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24"/>
        <c:overlap val="-27"/>
        <c:axId val="1040797951"/>
        <c:axId val="1040799391"/>
      </c:barChart>
      <c:catAx>
        <c:axId val="10407979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7030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9391"/>
        <c:crosses val="autoZero"/>
        <c:auto val="1"/>
        <c:lblAlgn val="ctr"/>
        <c:lblOffset val="100"/>
        <c:noMultiLvlLbl val="0"/>
      </c:catAx>
      <c:valAx>
        <c:axId val="104079939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795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1">
        <a:alpha val="19000"/>
      </a:schemeClr>
    </a:solidFill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 b="1" baseline="0" dirty="0"/>
              <a:t>  </a:t>
            </a:r>
            <a:endParaRPr lang="en-US" sz="1200" b="1" dirty="0"/>
          </a:p>
        </c:rich>
      </c:tx>
      <c:layout>
        <c:manualLayout>
          <c:xMode val="edge"/>
          <c:yMode val="edge"/>
          <c:x val="0"/>
          <c:y val="7.790761016258766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'[Cathay Pacific_23 Mar 24.xlsx]Sheet5'!$B$3</c:f>
              <c:strCache>
                <c:ptCount val="1"/>
                <c:pt idx="0">
                  <c:v>No. of Staff at Year End</c:v>
                </c:pt>
              </c:strCache>
            </c:strRef>
          </c:tx>
          <c:spPr>
            <a:solidFill>
              <a:srgbClr val="004953"/>
            </a:solidFill>
            <a:ln>
              <a:noFill/>
            </a:ln>
            <a:effectLst/>
          </c:spPr>
          <c:invertIfNegative val="0"/>
          <c:dLbls>
            <c:numFmt formatCode="#,##0_);[Red]\(#,##0\)" sourceLinked="0"/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lIns="38100" tIns="19050" rIns="38100" bIns="19050" anchor="ctr" anchorCtr="0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rgbClr val="004953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defRPr>
                </a:pPr>
                <a:endParaRPr lang="zh-HK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'[Cathay Pacific_23 Mar 24.xlsx]Sheet5'!$C$2:$L$2</c:f>
              <c:strCache>
                <c:ptCount val="10"/>
                <c:pt idx="0">
                  <c:v>2014 (CX &amp; KA)</c:v>
                </c:pt>
                <c:pt idx="1">
                  <c:v>2015 (CX &amp; KA)</c:v>
                </c:pt>
                <c:pt idx="2">
                  <c:v>2016 (CX &amp; KA)</c:v>
                </c:pt>
                <c:pt idx="3">
                  <c:v>2017 (CX &amp; KA)</c:v>
                </c:pt>
                <c:pt idx="4">
                  <c:v>2018 (CX &amp; KA)</c:v>
                </c:pt>
                <c:pt idx="5">
                  <c:v>2019 (CX &amp; KA)</c:v>
                </c:pt>
                <c:pt idx="6">
                  <c:v>2020 (CX &amp; KA)</c:v>
                </c:pt>
                <c:pt idx="7">
                  <c:v>2021 (CX)</c:v>
                </c:pt>
                <c:pt idx="8">
                  <c:v>2022 (CX)</c:v>
                </c:pt>
                <c:pt idx="9">
                  <c:v>2023 (CX)</c:v>
                </c:pt>
              </c:strCache>
            </c:strRef>
          </c:cat>
          <c:val>
            <c:numRef>
              <c:f>'[Cathay Pacific_23 Mar 24.xlsx]Sheet5'!$C$3:$L$3</c:f>
              <c:numCache>
                <c:formatCode>#,##0_ </c:formatCode>
                <c:ptCount val="10"/>
                <c:pt idx="0">
                  <c:v>25755</c:v>
                </c:pt>
                <c:pt idx="1">
                  <c:v>26833</c:v>
                </c:pt>
                <c:pt idx="2">
                  <c:v>26674</c:v>
                </c:pt>
                <c:pt idx="3">
                  <c:v>26029</c:v>
                </c:pt>
                <c:pt idx="4">
                  <c:v>26623</c:v>
                </c:pt>
                <c:pt idx="5">
                  <c:v>27342</c:v>
                </c:pt>
                <c:pt idx="6">
                  <c:v>19452</c:v>
                </c:pt>
                <c:pt idx="7">
                  <c:v>16721</c:v>
                </c:pt>
                <c:pt idx="8">
                  <c:v>16462</c:v>
                </c:pt>
                <c:pt idx="9">
                  <c:v>18211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F22-494C-834A-688D2BC55A09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24"/>
        <c:overlap val="-27"/>
        <c:axId val="1040797951"/>
        <c:axId val="1040799391"/>
      </c:barChart>
      <c:catAx>
        <c:axId val="10407979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7030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9391"/>
        <c:crosses val="autoZero"/>
        <c:auto val="1"/>
        <c:lblAlgn val="ctr"/>
        <c:lblOffset val="100"/>
        <c:noMultiLvlLbl val="0"/>
      </c:catAx>
      <c:valAx>
        <c:axId val="104079939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_);[Red]\(#,##0\)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pPr>
            <a:endParaRPr lang="zh-HK"/>
          </a:p>
        </c:txPr>
        <c:crossAx val="104079795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>
        <a:alpha val="10000"/>
      </a:schemeClr>
    </a:solidFill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0.83782</cdr:x>
      <cdr:y>0.15791</cdr:y>
    </cdr:from>
    <cdr:to>
      <cdr:x>0.86972</cdr:x>
      <cdr:y>0.85517</cdr:y>
    </cdr:to>
    <cdr:sp macro="" textlink="">
      <cdr:nvSpPr>
        <cdr:cNvPr id="3" name="Rectangle: Rounded Corners 2">
          <a:extLst xmlns:a="http://schemas.openxmlformats.org/drawingml/2006/main">
            <a:ext uri="{FF2B5EF4-FFF2-40B4-BE49-F238E27FC236}">
              <a16:creationId xmlns:a16="http://schemas.microsoft.com/office/drawing/2014/main" id="{E33D3113-43D2-B082-5987-681DDCEC3183}"/>
            </a:ext>
          </a:extLst>
        </cdr:cNvPr>
        <cdr:cNvSpPr/>
      </cdr:nvSpPr>
      <cdr:spPr>
        <a:xfrm xmlns:a="http://schemas.openxmlformats.org/drawingml/2006/main" rot="16200000">
          <a:off x="3645522" y="1503114"/>
          <a:ext cx="2190968" cy="177153"/>
        </a:xfrm>
        <a:prstGeom xmlns:a="http://schemas.openxmlformats.org/drawingml/2006/main" prst="roundRect">
          <a:avLst/>
        </a:prstGeom>
        <a:solidFill xmlns:a="http://schemas.openxmlformats.org/drawingml/2006/main">
          <a:srgbClr val="6699FF"/>
        </a:solidFill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anchor="ctr" anchorCtr="0"/>
        <a:lstStyle xmlns:a="http://schemas.openxmlformats.org/drawingml/2006/main"/>
        <a:p xmlns:a="http://schemas.openxmlformats.org/drawingml/2006/main">
          <a:pPr algn="ctr"/>
          <a:r>
            <a:rPr lang="en-US" altLang="zh-HK" sz="800" b="1" i="1" u="none" dirty="0">
              <a:solidFill>
                <a:schemeClr val="bg1"/>
              </a:solidFill>
              <a:effectLst/>
            </a:rPr>
            <a:t>cancelled due to COVID-19 pandemic</a:t>
          </a:r>
          <a:endParaRPr lang="zh-HK" sz="800" b="1" i="1" u="none" dirty="0">
            <a:solidFill>
              <a:schemeClr val="bg1"/>
            </a:solidFill>
          </a:endParaRPr>
        </a:p>
      </cdr:txBody>
    </cdr:sp>
  </cdr:relSizeAnchor>
  <cdr:relSizeAnchor xmlns:cdr="http://schemas.openxmlformats.org/drawingml/2006/chartDrawing">
    <cdr:from>
      <cdr:x>0.81841</cdr:x>
      <cdr:y>0.86141</cdr:y>
    </cdr:from>
    <cdr:to>
      <cdr:x>0.85297</cdr:x>
      <cdr:y>0.99409</cdr:y>
    </cdr:to>
    <cdr:sp macro="" textlink="">
      <cdr:nvSpPr>
        <cdr:cNvPr id="2" name="Rectangle: Rounded Corners 1">
          <a:extLst xmlns:a="http://schemas.openxmlformats.org/drawingml/2006/main">
            <a:ext uri="{FF2B5EF4-FFF2-40B4-BE49-F238E27FC236}">
              <a16:creationId xmlns:a16="http://schemas.microsoft.com/office/drawing/2014/main" id="{1DA288BB-2EE1-B7F7-C803-0A459F8A7103}"/>
            </a:ext>
          </a:extLst>
        </cdr:cNvPr>
        <cdr:cNvSpPr/>
      </cdr:nvSpPr>
      <cdr:spPr>
        <a:xfrm xmlns:a="http://schemas.openxmlformats.org/drawingml/2006/main" rot="1973042">
          <a:off x="4055813" y="2421966"/>
          <a:ext cx="171266" cy="373070"/>
        </a:xfrm>
        <a:prstGeom xmlns:a="http://schemas.openxmlformats.org/drawingml/2006/main" prst="roundRect">
          <a:avLst/>
        </a:prstGeom>
        <a:noFill xmlns:a="http://schemas.openxmlformats.org/drawingml/2006/main"/>
        <a:ln xmlns:a="http://schemas.openxmlformats.org/drawingml/2006/main" w="12700">
          <a:solidFill>
            <a:srgbClr val="6699FF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zh-HK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50888"/>
            <a:ext cx="6678613" cy="375761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215c4f6b174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50888"/>
            <a:ext cx="6678613" cy="375761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215c4f6b174_0_12:notes"/>
          <p:cNvSpPr txBox="1">
            <a:spLocks noGrp="1"/>
          </p:cNvSpPr>
          <p:nvPr>
            <p:ph type="body" idx="1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215c4f6b174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50888"/>
            <a:ext cx="6678613" cy="375761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215c4f6b174_0_18:notes"/>
          <p:cNvSpPr txBox="1">
            <a:spLocks noGrp="1"/>
          </p:cNvSpPr>
          <p:nvPr>
            <p:ph type="body" idx="1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215c4f6b174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50888"/>
            <a:ext cx="6678613" cy="375761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215c4f6b174_0_38:notes"/>
          <p:cNvSpPr txBox="1">
            <a:spLocks noGrp="1"/>
          </p:cNvSpPr>
          <p:nvPr>
            <p:ph type="body" idx="1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4775" y="750888"/>
            <a:ext cx="6678613" cy="37576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343679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4775" y="750888"/>
            <a:ext cx="6678613" cy="37576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111246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4775" y="750888"/>
            <a:ext cx="6678613" cy="37576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227271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247100" y="991921"/>
            <a:ext cx="6649800" cy="2551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Font typeface="Cardo"/>
              <a:buNone/>
              <a:defRPr sz="6200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1247100" y="3675779"/>
            <a:ext cx="4528800" cy="475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oogle Shape;29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6"/>
          <p:cNvSpPr txBox="1">
            <a:spLocks noGrp="1"/>
          </p:cNvSpPr>
          <p:nvPr>
            <p:ph type="title"/>
          </p:nvPr>
        </p:nvSpPr>
        <p:spPr>
          <a:xfrm>
            <a:off x="720000" y="394650"/>
            <a:ext cx="7710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Google Shape;32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Google Shape;33;p7"/>
          <p:cNvSpPr>
            <a:spLocks noGrp="1"/>
          </p:cNvSpPr>
          <p:nvPr>
            <p:ph type="pic" idx="2"/>
          </p:nvPr>
        </p:nvSpPr>
        <p:spPr>
          <a:xfrm>
            <a:off x="5257800" y="0"/>
            <a:ext cx="3886200" cy="5148000"/>
          </a:xfrm>
          <a:prstGeom prst="rect">
            <a:avLst/>
          </a:prstGeom>
          <a:noFill/>
          <a:ln>
            <a:noFill/>
          </a:ln>
        </p:spPr>
      </p:sp>
      <p:sp>
        <p:nvSpPr>
          <p:cNvPr id="34" name="Google Shape;34;p7"/>
          <p:cNvSpPr txBox="1">
            <a:spLocks noGrp="1"/>
          </p:cNvSpPr>
          <p:nvPr>
            <p:ph type="title"/>
          </p:nvPr>
        </p:nvSpPr>
        <p:spPr>
          <a:xfrm>
            <a:off x="716550" y="394650"/>
            <a:ext cx="3619500" cy="113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ubTitle" idx="1"/>
          </p:nvPr>
        </p:nvSpPr>
        <p:spPr>
          <a:xfrm>
            <a:off x="716550" y="1740200"/>
            <a:ext cx="3775800" cy="286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1100" b="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oogle Shape;37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38;p8"/>
          <p:cNvSpPr txBox="1">
            <a:spLocks noGrp="1"/>
          </p:cNvSpPr>
          <p:nvPr>
            <p:ph type="title"/>
          </p:nvPr>
        </p:nvSpPr>
        <p:spPr>
          <a:xfrm>
            <a:off x="2317950" y="1307100"/>
            <a:ext cx="45081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10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Google Shape;40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1" name="Google Shape;41;p9"/>
          <p:cNvSpPr txBox="1">
            <a:spLocks noGrp="1"/>
          </p:cNvSpPr>
          <p:nvPr>
            <p:ph type="title"/>
          </p:nvPr>
        </p:nvSpPr>
        <p:spPr>
          <a:xfrm>
            <a:off x="2135550" y="1189100"/>
            <a:ext cx="4872900" cy="19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 sz="15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subTitle" idx="1"/>
          </p:nvPr>
        </p:nvSpPr>
        <p:spPr>
          <a:xfrm>
            <a:off x="2135550" y="3153500"/>
            <a:ext cx="4872900" cy="801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Google Shape;48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9" name="Google Shape;49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288250"/>
            <a:ext cx="6576000" cy="1970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>
            <a:spLocks noGrp="1"/>
          </p:cNvSpPr>
          <p:nvPr>
            <p:ph type="subTitle" idx="1"/>
          </p:nvPr>
        </p:nvSpPr>
        <p:spPr>
          <a:xfrm>
            <a:off x="1284000" y="3259075"/>
            <a:ext cx="6576000" cy="4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100"/>
              <a:buNone/>
              <a:defRPr sz="1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_1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Google Shape;53;p1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54;p13"/>
          <p:cNvSpPr txBox="1">
            <a:spLocks noGrp="1"/>
          </p:cNvSpPr>
          <p:nvPr>
            <p:ph type="title"/>
          </p:nvPr>
        </p:nvSpPr>
        <p:spPr>
          <a:xfrm>
            <a:off x="720000" y="394650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title" idx="2"/>
          </p:nvPr>
        </p:nvSpPr>
        <p:spPr>
          <a:xfrm>
            <a:off x="6259226" y="2266725"/>
            <a:ext cx="21753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subTitle" idx="1"/>
          </p:nvPr>
        </p:nvSpPr>
        <p:spPr>
          <a:xfrm>
            <a:off x="760275" y="2760368"/>
            <a:ext cx="2175300" cy="124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sp>
        <p:nvSpPr>
          <p:cNvPr id="57" name="Google Shape;57;p13"/>
          <p:cNvSpPr txBox="1">
            <a:spLocks noGrp="1"/>
          </p:cNvSpPr>
          <p:nvPr>
            <p:ph type="title" idx="3"/>
          </p:nvPr>
        </p:nvSpPr>
        <p:spPr>
          <a:xfrm>
            <a:off x="760275" y="2266725"/>
            <a:ext cx="21753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58" name="Google Shape;58;p13"/>
          <p:cNvSpPr txBox="1">
            <a:spLocks noGrp="1"/>
          </p:cNvSpPr>
          <p:nvPr>
            <p:ph type="subTitle" idx="4"/>
          </p:nvPr>
        </p:nvSpPr>
        <p:spPr>
          <a:xfrm>
            <a:off x="3494880" y="2760368"/>
            <a:ext cx="2175300" cy="124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sp>
        <p:nvSpPr>
          <p:cNvPr id="59" name="Google Shape;59;p13"/>
          <p:cNvSpPr txBox="1">
            <a:spLocks noGrp="1"/>
          </p:cNvSpPr>
          <p:nvPr>
            <p:ph type="title" idx="5"/>
          </p:nvPr>
        </p:nvSpPr>
        <p:spPr>
          <a:xfrm>
            <a:off x="3494879" y="2266725"/>
            <a:ext cx="21753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6"/>
          </p:nvPr>
        </p:nvSpPr>
        <p:spPr>
          <a:xfrm>
            <a:off x="6259224" y="2760368"/>
            <a:ext cx="2175300" cy="124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 idx="7" hasCustomPrompt="1"/>
          </p:nvPr>
        </p:nvSpPr>
        <p:spPr>
          <a:xfrm>
            <a:off x="3484345" y="1555785"/>
            <a:ext cx="734700" cy="527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2" name="Google Shape;62;p13"/>
          <p:cNvSpPr txBox="1">
            <a:spLocks noGrp="1"/>
          </p:cNvSpPr>
          <p:nvPr>
            <p:ph type="title" idx="8" hasCustomPrompt="1"/>
          </p:nvPr>
        </p:nvSpPr>
        <p:spPr>
          <a:xfrm>
            <a:off x="6248699" y="1555785"/>
            <a:ext cx="734700" cy="527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3" name="Google Shape;63;p13"/>
          <p:cNvSpPr txBox="1">
            <a:spLocks noGrp="1"/>
          </p:cNvSpPr>
          <p:nvPr>
            <p:ph type="title" idx="9" hasCustomPrompt="1"/>
          </p:nvPr>
        </p:nvSpPr>
        <p:spPr>
          <a:xfrm>
            <a:off x="749750" y="1555775"/>
            <a:ext cx="734700" cy="527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ONE_COLUMN_TEXT_1_1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Google Shape;70;p1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71;p15"/>
          <p:cNvSpPr txBox="1">
            <a:spLocks noGrp="1"/>
          </p:cNvSpPr>
          <p:nvPr>
            <p:ph type="title"/>
          </p:nvPr>
        </p:nvSpPr>
        <p:spPr>
          <a:xfrm>
            <a:off x="720000" y="3946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5"/>
          <p:cNvSpPr txBox="1">
            <a:spLocks noGrp="1"/>
          </p:cNvSpPr>
          <p:nvPr>
            <p:ph type="subTitle" idx="1"/>
          </p:nvPr>
        </p:nvSpPr>
        <p:spPr>
          <a:xfrm>
            <a:off x="713225" y="1401950"/>
            <a:ext cx="7710900" cy="13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◻"/>
              <a:defRPr sz="11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">
    <p:bg>
      <p:bgPr>
        <a:noFill/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Google Shape;93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">
    <p:bg>
      <p:bgPr>
        <a:noFill/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Google Shape;95;p2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>
                <a:solidFill>
                  <a:schemeClr val="dk1"/>
                </a:solidFill>
                <a:latin typeface="Cardo"/>
                <a:ea typeface="Cardo"/>
                <a:cs typeface="Cardo"/>
                <a:sym typeface="Card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●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idact Gothic"/>
              <a:buChar char="○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Didact Gothic"/>
              <a:buChar char="■"/>
              <a:defRPr>
                <a:solidFill>
                  <a:schemeClr val="dk1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3" r:id="rId3"/>
    <p:sldLayoutId id="2147483654" r:id="rId4"/>
    <p:sldLayoutId id="2147483655" r:id="rId5"/>
    <p:sldLayoutId id="2147483657" r:id="rId6"/>
    <p:sldLayoutId id="2147483658" r:id="rId7"/>
    <p:sldLayoutId id="2147483659" r:id="rId8"/>
    <p:sldLayoutId id="2147483661" r:id="rId9"/>
    <p:sldLayoutId id="2147483666" r:id="rId10"/>
    <p:sldLayoutId id="2147483667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hart" Target="../charts/chart8.xml"/><Relationship Id="rId3" Type="http://schemas.openxmlformats.org/officeDocument/2006/relationships/chart" Target="../charts/chart5.xml"/><Relationship Id="rId7" Type="http://schemas.openxmlformats.org/officeDocument/2006/relationships/image" Target="../media/image1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chart" Target="../charts/chart7.xml"/><Relationship Id="rId4" Type="http://schemas.openxmlformats.org/officeDocument/2006/relationships/chart" Target="../charts/chart6.xml"/><Relationship Id="rId9" Type="http://schemas.openxmlformats.org/officeDocument/2006/relationships/chart" Target="../charts/char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hongkongfp.com/2023/08/13/furious-pilots-and-a-lack-of-trust-why-aircrew-at-hong-kongs-cathay-pacific-are-quitting-what-was-once-a-dream-job/" TargetMode="External"/><Relationship Id="rId2" Type="http://schemas.openxmlformats.org/officeDocument/2006/relationships/hyperlink" Target="https://www.captechu.edu/blog/aviation-industry-trends" TargetMode="Externa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sia.nikkei.com/Business/Companies/Cathay-Pacific-s-flight-to-profit-stalled-by-surging-fuel-prices" TargetMode="External"/><Relationship Id="rId2" Type="http://schemas.openxmlformats.org/officeDocument/2006/relationships/hyperlink" Target="https://asianaviation.com/report-cathay-pacific-to-cut-6000-workers-and-kill-off-dragon-affiliate/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thestandard.com.hk/section-news/section/11/183798/Dark-day-for-Cathay-staf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mp.com/news/hong-kong/hong-kong-economy/article/3249797/hong-kongs-tourism-numbers-return-pre-covid-levels-end-2025-trailing-macau-and-other-greater-bay" TargetMode="External"/><Relationship Id="rId2" Type="http://schemas.openxmlformats.org/officeDocument/2006/relationships/hyperlink" Target="https://www.scmp.com/news/hong-kong/hong-kong-economy/article/3218794/hong-kong-newcomer-greater-bay-airlines-appeals-government-strike-balance-allocation-air-traffic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sage: All media worldwideExpiry date: Perpetual">
            <a:extLst>
              <a:ext uri="{FF2B5EF4-FFF2-40B4-BE49-F238E27FC236}">
                <a16:creationId xmlns:a16="http://schemas.microsoft.com/office/drawing/2014/main" id="{A9057104-8ADC-CF88-5291-88BFF376ED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" name="Google Shape;106;p25"/>
          <p:cNvSpPr txBox="1">
            <a:spLocks noGrp="1"/>
          </p:cNvSpPr>
          <p:nvPr>
            <p:ph type="ctrTitle"/>
          </p:nvPr>
        </p:nvSpPr>
        <p:spPr>
          <a:xfrm>
            <a:off x="211806" y="386871"/>
            <a:ext cx="9013755" cy="139416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HK" sz="3600" b="1" dirty="0">
                <a:effectLst>
                  <a:glow rad="228600">
                    <a:srgbClr val="397798"/>
                  </a:glow>
                </a:effectLst>
                <a:latin typeface="Calisto MT" panose="02040603050505030304" pitchFamily="18" charset="0"/>
              </a:rPr>
              <a:t>Cathay Pacific:</a:t>
            </a:r>
            <a:r>
              <a:rPr lang="en-US" altLang="zh-HK" sz="800" b="1" dirty="0">
                <a:effectLst>
                  <a:glow rad="228600">
                    <a:srgbClr val="397798"/>
                  </a:glow>
                </a:effectLst>
                <a:latin typeface="Calisto MT" panose="02040603050505030304" pitchFamily="18" charset="0"/>
              </a:rPr>
              <a:t> </a:t>
            </a:r>
            <a:br>
              <a:rPr lang="en-US" altLang="zh-HK" sz="800" b="1" dirty="0">
                <a:effectLst>
                  <a:glow rad="228600">
                    <a:srgbClr val="397798"/>
                  </a:glow>
                </a:effectLst>
                <a:latin typeface="Calisto MT" panose="02040603050505030304" pitchFamily="18" charset="0"/>
              </a:rPr>
            </a:br>
            <a:r>
              <a:rPr lang="en-US" sz="3800" b="1" dirty="0">
                <a:effectLst>
                  <a:glow rad="228600">
                    <a:srgbClr val="397798"/>
                  </a:glow>
                </a:effectLst>
                <a:latin typeface="Calisto MT" panose="02040603050505030304" pitchFamily="18" charset="0"/>
              </a:rPr>
              <a:t>Embracing Change for a Brighter Future</a:t>
            </a:r>
            <a:endParaRPr sz="3800" b="1" dirty="0">
              <a:effectLst>
                <a:glow rad="228600">
                  <a:srgbClr val="397798"/>
                </a:glow>
              </a:effectLst>
              <a:latin typeface="Calisto MT" panose="02040603050505030304" pitchFamily="18" charset="0"/>
            </a:endParaRPr>
          </a:p>
        </p:txBody>
      </p:sp>
      <p:graphicFrame>
        <p:nvGraphicFramePr>
          <p:cNvPr id="2" name="表格 4">
            <a:extLst>
              <a:ext uri="{FF2B5EF4-FFF2-40B4-BE49-F238E27FC236}">
                <a16:creationId xmlns:a16="http://schemas.microsoft.com/office/drawing/2014/main" id="{5096DE8A-8A7A-0D3F-2473-9F42A09F05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6975006"/>
              </p:ext>
            </p:extLst>
          </p:nvPr>
        </p:nvGraphicFramePr>
        <p:xfrm>
          <a:off x="211806" y="3412243"/>
          <a:ext cx="4211863" cy="1524000"/>
        </p:xfrm>
        <a:graphic>
          <a:graphicData uri="http://schemas.openxmlformats.org/drawingml/2006/table">
            <a:tbl>
              <a:tblPr firstRow="1" bandRow="1"/>
              <a:tblGrid>
                <a:gridCol w="1455015">
                  <a:extLst>
                    <a:ext uri="{9D8B030D-6E8A-4147-A177-3AD203B41FA5}">
                      <a16:colId xmlns:a16="http://schemas.microsoft.com/office/drawing/2014/main" val="1442564953"/>
                    </a:ext>
                  </a:extLst>
                </a:gridCol>
                <a:gridCol w="2756848">
                  <a:extLst>
                    <a:ext uri="{9D8B030D-6E8A-4147-A177-3AD203B41FA5}">
                      <a16:colId xmlns:a16="http://schemas.microsoft.com/office/drawing/2014/main" val="45961485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defTabSz="648000">
                        <a:buFont typeface="Arial" panose="020B0604020202020204" pitchFamily="34" charset="0"/>
                        <a:buNone/>
                      </a:pPr>
                      <a:r>
                        <a:rPr lang="en-US" sz="1400" b="1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Programme</a:t>
                      </a:r>
                      <a:endParaRPr lang="en-US" sz="14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defTabSz="648000">
                        <a:buFont typeface="Arial" panose="020B0604020202020204" pitchFamily="34" charset="0"/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Master of Business Administration</a:t>
                      </a: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23421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defTabSz="648000"/>
                      <a:r>
                        <a:rPr lang="en-US" altLang="zh-HK" sz="14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Module</a:t>
                      </a:r>
                      <a:endParaRPr lang="zh-HK" altLang="en-US" sz="14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defTabSz="648000"/>
                      <a:r>
                        <a:rPr lang="en-US" altLang="zh-HK" sz="14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Change and Stability Management</a:t>
                      </a:r>
                      <a:endParaRPr lang="zh-HK" altLang="en-US" sz="14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483904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defTabSz="648000"/>
                      <a:r>
                        <a:rPr lang="en-US" altLang="zh-HK" sz="14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Module Code</a:t>
                      </a:r>
                      <a:endParaRPr lang="zh-HK" altLang="en-US" sz="14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defTabSz="648000"/>
                      <a:r>
                        <a:rPr lang="en-US" altLang="zh-HK" sz="1400" b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HKBM 7015</a:t>
                      </a:r>
                      <a:endParaRPr lang="zh-HK" altLang="en-US" sz="14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8899391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defTabSz="648000"/>
                      <a:r>
                        <a:rPr lang="en-US" altLang="zh-HK" sz="14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Name</a:t>
                      </a:r>
                      <a:endParaRPr lang="zh-HK" altLang="en-US" sz="14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defTabSz="648000"/>
                      <a:r>
                        <a:rPr lang="en-US" altLang="zh-HK" sz="1400" b="1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Shuk</a:t>
                      </a:r>
                      <a:r>
                        <a:rPr lang="en-US" altLang="zh-HK" sz="14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Man, Chau (Kathy)</a:t>
                      </a:r>
                      <a:endParaRPr lang="zh-HK" altLang="en-US" sz="14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464898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defTabSz="648000"/>
                      <a:r>
                        <a:rPr lang="en-US" altLang="zh-HK" sz="14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Student Number</a:t>
                      </a:r>
                      <a:endParaRPr lang="zh-HK" altLang="en-US" sz="14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defTabSz="648000">
                        <a:buFont typeface="Arial" panose="020B0604020202020204" pitchFamily="34" charset="0"/>
                        <a:buNone/>
                      </a:pPr>
                      <a:r>
                        <a:rPr lang="en-US" altLang="zh-HK" sz="1400" b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2322640</a:t>
                      </a:r>
                      <a:endParaRPr lang="zh-HK" altLang="en-US" sz="14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4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3720782"/>
                  </a:ext>
                </a:extLst>
              </a:tr>
            </a:tbl>
          </a:graphicData>
        </a:graphic>
      </p:graphicFrame>
      <p:sp>
        <p:nvSpPr>
          <p:cNvPr id="3" name="文字方塊 8">
            <a:extLst>
              <a:ext uri="{FF2B5EF4-FFF2-40B4-BE49-F238E27FC236}">
                <a16:creationId xmlns:a16="http://schemas.microsoft.com/office/drawing/2014/main" id="{D4F2D869-485F-E521-3AAD-9DA1E8822541}"/>
              </a:ext>
            </a:extLst>
          </p:cNvPr>
          <p:cNvSpPr txBox="1"/>
          <p:nvPr/>
        </p:nvSpPr>
        <p:spPr>
          <a:xfrm>
            <a:off x="6477332" y="4756629"/>
            <a:ext cx="2454862" cy="276999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altLang="zh-HK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Presentation Date: 14 April 2024</a:t>
            </a:r>
            <a:endParaRPr lang="zh-HK" altLang="en-US" sz="12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7"/>
          <p:cNvSpPr txBox="1">
            <a:spLocks noGrp="1"/>
          </p:cNvSpPr>
          <p:nvPr>
            <p:ph type="title"/>
          </p:nvPr>
        </p:nvSpPr>
        <p:spPr>
          <a:xfrm>
            <a:off x="325865" y="294729"/>
            <a:ext cx="4508100" cy="527143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 dirty="0"/>
              <a:t>Agenda</a:t>
            </a:r>
            <a:endParaRPr sz="2800" b="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45998E9-D582-707A-C4D4-DAAA69B7CC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7171" y="2991844"/>
            <a:ext cx="3815444" cy="19657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F91EDDEF-94C3-FE6A-743F-6FEF59F5AF8A}"/>
              </a:ext>
            </a:extLst>
          </p:cNvPr>
          <p:cNvSpPr/>
          <p:nvPr/>
        </p:nvSpPr>
        <p:spPr>
          <a:xfrm>
            <a:off x="413657" y="859156"/>
            <a:ext cx="7489371" cy="3989615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342900" indent="-342900">
              <a:lnSpc>
                <a:spcPts val="2500"/>
              </a:lnSpc>
              <a:buClr>
                <a:schemeClr val="bg1"/>
              </a:buClr>
              <a:buFont typeface="+mj-lt"/>
              <a:buAutoNum type="arabicPeriod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Introduction</a:t>
            </a:r>
          </a:p>
          <a:p>
            <a:pPr marL="342900" indent="-342900">
              <a:lnSpc>
                <a:spcPts val="2500"/>
              </a:lnSpc>
              <a:buClr>
                <a:schemeClr val="bg1"/>
              </a:buClr>
              <a:buFont typeface="+mj-lt"/>
              <a:buAutoNum type="arabicPeriod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Company Background</a:t>
            </a:r>
          </a:p>
          <a:p>
            <a:pPr marL="342900" indent="-342900">
              <a:lnSpc>
                <a:spcPts val="2500"/>
              </a:lnSpc>
              <a:buClr>
                <a:schemeClr val="bg1"/>
              </a:buClr>
              <a:buFont typeface="+mj-lt"/>
              <a:buAutoNum type="arabicPeriod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Challenges</a:t>
            </a:r>
          </a:p>
          <a:p>
            <a:pPr marL="342900" indent="-342900">
              <a:lnSpc>
                <a:spcPts val="2500"/>
              </a:lnSpc>
              <a:buClr>
                <a:schemeClr val="bg1"/>
              </a:buClr>
              <a:buFont typeface="+mj-lt"/>
              <a:buAutoNum type="arabicPeriod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Environmental Factors Influencing Change</a:t>
            </a:r>
          </a:p>
          <a:p>
            <a:pPr marL="342900" indent="-342900">
              <a:lnSpc>
                <a:spcPts val="2500"/>
              </a:lnSpc>
              <a:buClr>
                <a:schemeClr val="bg1"/>
              </a:buClr>
              <a:buFont typeface="+mj-lt"/>
              <a:buAutoNum type="arabicPeriod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Why Does Cathay Pacific Need to Change?</a:t>
            </a:r>
          </a:p>
          <a:p>
            <a:pPr marL="342900" indent="-342900">
              <a:lnSpc>
                <a:spcPts val="2500"/>
              </a:lnSpc>
              <a:buClr>
                <a:schemeClr val="bg1"/>
              </a:buClr>
              <a:buFont typeface="+mj-lt"/>
              <a:buAutoNum type="arabicPeriod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Suggested Types of Organizational Change for Cathay Pacific</a:t>
            </a:r>
          </a:p>
          <a:p>
            <a:pPr marL="342900" indent="-342900">
              <a:lnSpc>
                <a:spcPts val="2500"/>
              </a:lnSpc>
              <a:buClr>
                <a:schemeClr val="bg1"/>
              </a:buClr>
              <a:buFont typeface="+mj-lt"/>
              <a:buAutoNum type="arabicPeriod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Recommendation</a:t>
            </a:r>
          </a:p>
          <a:p>
            <a:pPr marL="342900" indent="-342900">
              <a:lnSpc>
                <a:spcPts val="2500"/>
              </a:lnSpc>
              <a:buClr>
                <a:schemeClr val="bg1"/>
              </a:buClr>
              <a:buFont typeface="+mj-lt"/>
              <a:buAutoNum type="arabicPeriod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References</a:t>
            </a:r>
          </a:p>
          <a:p>
            <a:endParaRPr lang="en-US" altLang="zh-HK" b="1" dirty="0">
              <a:solidFill>
                <a:schemeClr val="tx1"/>
              </a:solidFill>
              <a:latin typeface="Didact Gothic" panose="00000500000000000000" pitchFamily="2" charset="0"/>
            </a:endParaRPr>
          </a:p>
          <a:p>
            <a:endParaRPr lang="en-US" altLang="zh-HK" b="1" dirty="0">
              <a:solidFill>
                <a:schemeClr val="tx1"/>
              </a:solidFill>
              <a:latin typeface="Didact Gothic" panose="00000500000000000000" pitchFamily="2" charset="0"/>
            </a:endParaRPr>
          </a:p>
          <a:p>
            <a:endParaRPr lang="en-US" altLang="zh-HK" b="1" dirty="0">
              <a:solidFill>
                <a:schemeClr val="tx1"/>
              </a:solidFill>
              <a:latin typeface="Didact Gothic" panose="00000500000000000000" pitchFamily="2" charset="0"/>
            </a:endParaRPr>
          </a:p>
          <a:p>
            <a:endParaRPr lang="zh-HK" altLang="en-US" b="1" dirty="0">
              <a:solidFill>
                <a:schemeClr val="tx1"/>
              </a:solidFill>
              <a:latin typeface="Didact Gothic" panose="00000500000000000000" pitchFamily="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B92BA705-997F-E1E8-6104-C01CA3809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9228" y="279707"/>
            <a:ext cx="3334928" cy="572700"/>
          </a:xfrm>
        </p:spPr>
        <p:txBody>
          <a:bodyPr/>
          <a:lstStyle/>
          <a:p>
            <a:r>
              <a:rPr lang="en-US" altLang="zh-HK" b="1" dirty="0"/>
              <a:t>Introduction</a:t>
            </a:r>
            <a:endParaRPr lang="zh-HK" altLang="en-US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7FCC18B-6A9E-07C5-452E-94F97AB70E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510" b="11741"/>
          <a:stretch/>
        </p:blipFill>
        <p:spPr>
          <a:xfrm>
            <a:off x="237847" y="843644"/>
            <a:ext cx="3674025" cy="3673928"/>
          </a:xfrm>
          <a:prstGeom prst="ellipse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C705E60-5F0E-CABE-3C5E-3DE638178E81}"/>
              </a:ext>
            </a:extLst>
          </p:cNvPr>
          <p:cNvSpPr/>
          <p:nvPr/>
        </p:nvSpPr>
        <p:spPr>
          <a:xfrm>
            <a:off x="4169228" y="1050471"/>
            <a:ext cx="4053547" cy="3526972"/>
          </a:xfrm>
          <a:prstGeom prst="roundRect">
            <a:avLst>
              <a:gd name="adj" fmla="val 2470"/>
            </a:avLst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just">
              <a:lnSpc>
                <a:spcPct val="150000"/>
              </a:lnSpc>
              <a:buClr>
                <a:schemeClr val="bg1"/>
              </a:buClr>
            </a:pPr>
            <a:r>
              <a:rPr lang="en-US" altLang="zh-HK" sz="1800" b="1" dirty="0">
                <a:latin typeface="Didact Gothic" panose="00000500000000000000" pitchFamily="2" charset="0"/>
              </a:rPr>
              <a:t>Stronger than expected recovery in aviation industry after COVID-19  pandemic (Westbrook, 2023)</a:t>
            </a:r>
          </a:p>
          <a:p>
            <a:pPr marL="285750" indent="-285750"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en-US" altLang="zh-HK" sz="1800" b="1" dirty="0">
              <a:latin typeface="Didact Gothic" panose="00000500000000000000" pitchFamily="2" charset="0"/>
            </a:endParaRPr>
          </a:p>
          <a:p>
            <a:pPr marL="285750" indent="-285750"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800" b="1" dirty="0">
                <a:latin typeface="Didact Gothic" panose="00000500000000000000" pitchFamily="2" charset="0"/>
              </a:rPr>
              <a:t>Need for change in Cathay Pacific</a:t>
            </a:r>
          </a:p>
          <a:p>
            <a:pPr marL="285750" indent="-285750"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800" b="1" dirty="0">
                <a:latin typeface="Didact Gothic" panose="00000500000000000000" pitchFamily="2" charset="0"/>
              </a:rPr>
              <a:t>Propose a change initiative</a:t>
            </a:r>
          </a:p>
          <a:p>
            <a:pPr>
              <a:lnSpc>
                <a:spcPct val="150000"/>
              </a:lnSpc>
              <a:buClr>
                <a:schemeClr val="bg1"/>
              </a:buClr>
            </a:pPr>
            <a:endParaRPr lang="zh-HK" altLang="en-US" sz="1600" b="1" dirty="0">
              <a:latin typeface="Didact Gothic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295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9"/>
          <p:cNvSpPr txBox="1">
            <a:spLocks noGrp="1"/>
          </p:cNvSpPr>
          <p:nvPr>
            <p:ph type="subTitle" idx="1"/>
          </p:nvPr>
        </p:nvSpPr>
        <p:spPr>
          <a:xfrm>
            <a:off x="101041" y="935795"/>
            <a:ext cx="5140759" cy="286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Clr>
                <a:schemeClr val="bg1"/>
              </a:buClr>
              <a:buSzPct val="60000"/>
              <a:buFont typeface="Wingdings" panose="05000000000000000000" pitchFamily="2" charset="2"/>
              <a:buChar char="u"/>
            </a:pPr>
            <a:r>
              <a:rPr lang="en-US" sz="1400" dirty="0">
                <a:solidFill>
                  <a:schemeClr val="bg1"/>
                </a:solidFill>
              </a:rPr>
              <a:t>Founded in Hong Kong in 1946</a:t>
            </a:r>
          </a:p>
          <a:p>
            <a:pPr marL="285750" indent="-285750">
              <a:buClr>
                <a:schemeClr val="bg1"/>
              </a:buClr>
              <a:buSzPct val="60000"/>
              <a:buFont typeface="Wingdings" panose="05000000000000000000" pitchFamily="2" charset="2"/>
              <a:buChar char="u"/>
            </a:pPr>
            <a:r>
              <a:rPr lang="en-US" altLang="zh-HK" sz="1400" dirty="0">
                <a:solidFill>
                  <a:schemeClr val="bg1"/>
                </a:solidFill>
              </a:rPr>
              <a:t>Listed on The Stock Exchange of Hong Kong Limited</a:t>
            </a:r>
          </a:p>
          <a:p>
            <a:pPr marL="285750" indent="-285750">
              <a:buClr>
                <a:schemeClr val="bg1"/>
              </a:buClr>
              <a:buSzPct val="60000"/>
              <a:buFont typeface="Wingdings" panose="05000000000000000000" pitchFamily="2" charset="2"/>
              <a:buChar char="u"/>
            </a:pPr>
            <a:r>
              <a:rPr lang="en-US" altLang="zh-HK" sz="1400" dirty="0">
                <a:solidFill>
                  <a:schemeClr val="bg1"/>
                </a:solidFill>
              </a:rPr>
              <a:t>Substantial shareholders are Swire Pacific Limited (“Swire Pacific”) and Air China</a:t>
            </a:r>
          </a:p>
          <a:p>
            <a:pPr marL="0" indent="0">
              <a:buClr>
                <a:schemeClr val="bg1"/>
              </a:buClr>
              <a:buSzPct val="60000"/>
            </a:pPr>
            <a:endParaRPr lang="en-US" sz="1400" dirty="0">
              <a:solidFill>
                <a:schemeClr val="bg1"/>
              </a:solidFill>
            </a:endParaRPr>
          </a:p>
          <a:p>
            <a:pPr marL="0" indent="0">
              <a:buClr>
                <a:schemeClr val="bg1"/>
              </a:buClr>
              <a:buSzPct val="60000"/>
            </a:pPr>
            <a:r>
              <a:rPr lang="en-US" sz="1400" u="sng" dirty="0">
                <a:solidFill>
                  <a:schemeClr val="bg1"/>
                </a:solidFill>
              </a:rPr>
              <a:t>As at 31 December 2023</a:t>
            </a:r>
          </a:p>
          <a:p>
            <a:pPr marL="285750" indent="-285750">
              <a:buClr>
                <a:schemeClr val="bg1"/>
              </a:buClr>
              <a:buSzPct val="60000"/>
              <a:buFont typeface="Wingdings" panose="05000000000000000000" pitchFamily="2" charset="2"/>
              <a:buChar char="u"/>
            </a:pPr>
            <a:r>
              <a:rPr lang="en-US" sz="1400" dirty="0">
                <a:solidFill>
                  <a:schemeClr val="bg1"/>
                </a:solidFill>
              </a:rPr>
              <a:t>Cathay Group comprises:</a:t>
            </a:r>
          </a:p>
          <a:p>
            <a:pPr marL="742950" lvl="1" indent="-285750" algn="l">
              <a:buClr>
                <a:schemeClr val="bg1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altLang="zh-HK" sz="1400" dirty="0">
                <a:solidFill>
                  <a:schemeClr val="bg1"/>
                </a:solidFill>
              </a:rPr>
              <a:t>Premium full-service airline </a:t>
            </a:r>
            <a:r>
              <a:rPr lang="en-US" altLang="zh-HK" sz="1400" dirty="0">
                <a:solidFill>
                  <a:schemeClr val="bg1"/>
                </a:solidFill>
                <a:highlight>
                  <a:srgbClr val="008000"/>
                </a:highlight>
              </a:rPr>
              <a:t>Cathay Pacific</a:t>
            </a:r>
          </a:p>
          <a:p>
            <a:pPr marL="742950" lvl="1" indent="-285750" algn="l">
              <a:buClr>
                <a:schemeClr val="bg1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altLang="zh-HK" sz="1400" dirty="0">
                <a:solidFill>
                  <a:schemeClr val="bg1"/>
                </a:solidFill>
              </a:rPr>
              <a:t>Cargo business Cathay Cargo</a:t>
            </a:r>
          </a:p>
          <a:p>
            <a:pPr marL="742950" lvl="1" indent="-285750" algn="l">
              <a:buClr>
                <a:schemeClr val="bg1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altLang="zh-HK" sz="1400" dirty="0">
                <a:solidFill>
                  <a:schemeClr val="bg1"/>
                </a:solidFill>
              </a:rPr>
              <a:t>Low-cost airline Hong Kong Express Airways Limited</a:t>
            </a:r>
          </a:p>
          <a:p>
            <a:pPr marL="742950" lvl="1" indent="-285750" algn="l">
              <a:buClr>
                <a:schemeClr val="bg1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altLang="zh-HK" sz="1400" dirty="0">
                <a:solidFill>
                  <a:schemeClr val="bg1"/>
                </a:solidFill>
              </a:rPr>
              <a:t>Express all-cargo carrier AHK Air Hong Kong Limited</a:t>
            </a:r>
          </a:p>
          <a:p>
            <a:pPr marL="742950" lvl="1" indent="-285750" algn="l">
              <a:buClr>
                <a:schemeClr val="bg1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altLang="zh-HK" sz="1400" dirty="0">
                <a:solidFill>
                  <a:schemeClr val="bg1"/>
                </a:solidFill>
              </a:rPr>
              <a:t>Various other subsidiaries including catering, laundry, ground-handling and cargo terminal companies</a:t>
            </a:r>
            <a:endParaRPr lang="en-US" sz="1400" dirty="0">
              <a:solidFill>
                <a:schemeClr val="bg1"/>
              </a:solidFill>
            </a:endParaRPr>
          </a:p>
          <a:p>
            <a:pPr marL="285750" indent="-285750">
              <a:buClr>
                <a:schemeClr val="bg1"/>
              </a:buClr>
              <a:buSzPct val="60000"/>
              <a:buFont typeface="Wingdings" panose="05000000000000000000" pitchFamily="2" charset="2"/>
              <a:buChar char="u"/>
            </a:pPr>
            <a:r>
              <a:rPr lang="en-US" sz="1400" dirty="0">
                <a:solidFill>
                  <a:schemeClr val="bg1"/>
                </a:solidFill>
              </a:rPr>
              <a:t>Scheduled services to 92 destinations worldwide and serves an additional 149 destinations through codeshare agreements</a:t>
            </a:r>
          </a:p>
          <a:p>
            <a:pPr marL="285750" indent="-285750">
              <a:buClr>
                <a:schemeClr val="bg1"/>
              </a:buClr>
              <a:buSzPct val="60000"/>
              <a:buFont typeface="Wingdings" panose="05000000000000000000" pitchFamily="2" charset="2"/>
              <a:buChar char="u"/>
            </a:pPr>
            <a:r>
              <a:rPr lang="en-US" sz="1400" dirty="0">
                <a:solidFill>
                  <a:schemeClr val="bg1"/>
                </a:solidFill>
              </a:rPr>
              <a:t>More than 23,800 employees worldwide, of whom around 19,600 were employed in Hong Kong</a:t>
            </a:r>
          </a:p>
          <a:p>
            <a:pPr marL="285750" indent="-285750">
              <a:buClr>
                <a:schemeClr val="bg1"/>
              </a:buClr>
              <a:buSzPct val="60000"/>
              <a:buFont typeface="Wingdings" panose="05000000000000000000" pitchFamily="2" charset="2"/>
              <a:buChar char="u"/>
            </a:pPr>
            <a:endParaRPr sz="1400" dirty="0">
              <a:solidFill>
                <a:schemeClr val="bg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6" name="Google Shape;146;p29"/>
          <p:cNvSpPr txBox="1">
            <a:spLocks noGrp="1"/>
          </p:cNvSpPr>
          <p:nvPr>
            <p:ph type="title"/>
          </p:nvPr>
        </p:nvSpPr>
        <p:spPr>
          <a:xfrm>
            <a:off x="158356" y="96139"/>
            <a:ext cx="5278524" cy="113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Cathay Pacific Airways Limited</a:t>
            </a:r>
            <a:br>
              <a:rPr lang="en-US" sz="26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</a:br>
            <a:r>
              <a:rPr lang="en-US" sz="12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(Cathay Pacific Airways Limited, 2023)</a:t>
            </a:r>
          </a:p>
        </p:txBody>
      </p:sp>
      <p:pic>
        <p:nvPicPr>
          <p:cNvPr id="2050" name="Picture 2" descr="Cathay Pacific inactive aircraft ">
            <a:extLst>
              <a:ext uri="{FF2B5EF4-FFF2-40B4-BE49-F238E27FC236}">
                <a16:creationId xmlns:a16="http://schemas.microsoft.com/office/drawing/2014/main" id="{802D4E8E-89AD-BCDB-F58D-07A1685F16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08" t="-235" r="10699" b="235"/>
          <a:stretch/>
        </p:blipFill>
        <p:spPr bwMode="auto">
          <a:xfrm>
            <a:off x="5258661" y="0"/>
            <a:ext cx="3886199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Graphic 19" descr="Airplane with solid fill">
            <a:extLst>
              <a:ext uri="{FF2B5EF4-FFF2-40B4-BE49-F238E27FC236}">
                <a16:creationId xmlns:a16="http://schemas.microsoft.com/office/drawing/2014/main" id="{5A4EA5DD-B12C-73E7-5E5F-103459B3C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3604477">
            <a:off x="4237580" y="2018452"/>
            <a:ext cx="553606" cy="553606"/>
          </a:xfrm>
          <a:prstGeom prst="rect">
            <a:avLst/>
          </a:prstGeom>
        </p:spPr>
      </p:pic>
      <p:pic>
        <p:nvPicPr>
          <p:cNvPr id="21" name="Graphic 20" descr="Airplane with solid fill">
            <a:extLst>
              <a:ext uri="{FF2B5EF4-FFF2-40B4-BE49-F238E27FC236}">
                <a16:creationId xmlns:a16="http://schemas.microsoft.com/office/drawing/2014/main" id="{6401C3B1-A08A-1438-006F-240DF672A5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3604477">
            <a:off x="4704930" y="1760549"/>
            <a:ext cx="553606" cy="553606"/>
          </a:xfrm>
          <a:prstGeom prst="rect">
            <a:avLst/>
          </a:prstGeom>
        </p:spPr>
      </p:pic>
      <p:pic>
        <p:nvPicPr>
          <p:cNvPr id="22" name="Graphic 21" descr="Airplane with solid fill">
            <a:extLst>
              <a:ext uri="{FF2B5EF4-FFF2-40B4-BE49-F238E27FC236}">
                <a16:creationId xmlns:a16="http://schemas.microsoft.com/office/drawing/2014/main" id="{74830C70-34D4-D4A0-6500-361FA8C4C52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3604477">
            <a:off x="5160077" y="1511513"/>
            <a:ext cx="553606" cy="553606"/>
          </a:xfrm>
          <a:prstGeom prst="rect">
            <a:avLst/>
          </a:prstGeom>
        </p:spPr>
      </p:pic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4D322282-F749-5896-6503-C6B4412181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1467531"/>
              </p:ext>
            </p:extLst>
          </p:nvPr>
        </p:nvGraphicFramePr>
        <p:xfrm>
          <a:off x="5334959" y="122274"/>
          <a:ext cx="3708000" cy="1200060"/>
        </p:xfrm>
        <a:graphic>
          <a:graphicData uri="http://schemas.openxmlformats.org/drawingml/2006/table">
            <a:tbl>
              <a:tblPr firstRow="1" bandRow="1">
                <a:tableStyleId>{762D5B0D-1D4B-49AA-953A-D92A59A77910}</a:tableStyleId>
              </a:tblPr>
              <a:tblGrid>
                <a:gridCol w="2088000">
                  <a:extLst>
                    <a:ext uri="{9D8B030D-6E8A-4147-A177-3AD203B41FA5}">
                      <a16:colId xmlns:a16="http://schemas.microsoft.com/office/drawing/2014/main" val="822121918"/>
                    </a:ext>
                  </a:extLst>
                </a:gridCol>
                <a:gridCol w="540000">
                  <a:extLst>
                    <a:ext uri="{9D8B030D-6E8A-4147-A177-3AD203B41FA5}">
                      <a16:colId xmlns:a16="http://schemas.microsoft.com/office/drawing/2014/main" val="2465119103"/>
                    </a:ext>
                  </a:extLst>
                </a:gridCol>
                <a:gridCol w="540000">
                  <a:extLst>
                    <a:ext uri="{9D8B030D-6E8A-4147-A177-3AD203B41FA5}">
                      <a16:colId xmlns:a16="http://schemas.microsoft.com/office/drawing/2014/main" val="3680060698"/>
                    </a:ext>
                  </a:extLst>
                </a:gridCol>
                <a:gridCol w="540000">
                  <a:extLst>
                    <a:ext uri="{9D8B030D-6E8A-4147-A177-3AD203B41FA5}">
                      <a16:colId xmlns:a16="http://schemas.microsoft.com/office/drawing/2014/main" val="380348807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US" altLang="zh-HK" sz="1400" b="1" u="sng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2023 Annual Report</a:t>
                      </a:r>
                      <a:endParaRPr lang="zh-HK" altLang="en-US" sz="1400" b="1" u="sng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Revenue (HK$M)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% of </a:t>
                      </a:r>
                    </a:p>
                    <a:p>
                      <a:pPr algn="ctr" fontAlgn="ctr"/>
                      <a:r>
                        <a:rPr 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Group</a:t>
                      </a:r>
                    </a:p>
                  </a:txBody>
                  <a:tcPr marL="0" marR="0" marT="0" marB="0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% of </a:t>
                      </a:r>
                    </a:p>
                    <a:p>
                      <a:pPr algn="ctr" fontAlgn="ctr"/>
                      <a:r>
                        <a:rPr 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Cathay </a:t>
                      </a:r>
                    </a:p>
                    <a:p>
                      <a:pPr algn="ctr" fontAlgn="ctr"/>
                      <a:r>
                        <a:rPr 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Pacific</a:t>
                      </a:r>
                    </a:p>
                  </a:txBody>
                  <a:tcPr marL="0" marR="0" marT="0" marB="0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58415609"/>
                  </a:ext>
                </a:extLst>
              </a:tr>
              <a:tr h="180000">
                <a:tc>
                  <a:txBody>
                    <a:bodyPr/>
                    <a:lstStyle/>
                    <a:p>
                      <a:pPr algn="l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Cathay Group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94,485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--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--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66729292"/>
                  </a:ext>
                </a:extLst>
              </a:tr>
              <a:tr h="180000">
                <a:tc>
                  <a:txBody>
                    <a:bodyPr/>
                    <a:lstStyle/>
                    <a:p>
                      <a:pPr algn="l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Cathay Group - Passenger Services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61,438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65.0%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--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628734474"/>
                  </a:ext>
                </a:extLst>
              </a:tr>
              <a:tr h="180000">
                <a:tc>
                  <a:txBody>
                    <a:bodyPr/>
                    <a:lstStyle/>
                    <a:p>
                      <a:pPr algn="l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Cathay Pacific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85,340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90.3%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--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29244555"/>
                  </a:ext>
                </a:extLst>
              </a:tr>
              <a:tr h="180000">
                <a:tc>
                  <a:txBody>
                    <a:bodyPr/>
                    <a:lstStyle/>
                    <a:p>
                      <a:pPr algn="l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Cathay Pacific - Passenger Services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050" b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55,951</a:t>
                      </a:r>
                      <a:endParaRPr lang="zh-HK" altLang="en-US" sz="1050" b="1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59.2%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105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65.6%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2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07328339"/>
                  </a:ext>
                </a:extLst>
              </a:tr>
            </a:tbl>
          </a:graphicData>
        </a:graphic>
      </p:graphicFrame>
      <p:pic>
        <p:nvPicPr>
          <p:cNvPr id="25" name="Graphic 24" descr="Airplane with solid fill">
            <a:extLst>
              <a:ext uri="{FF2B5EF4-FFF2-40B4-BE49-F238E27FC236}">
                <a16:creationId xmlns:a16="http://schemas.microsoft.com/office/drawing/2014/main" id="{DA3A63D9-BF28-7C0D-780C-E4823262E2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3604477">
            <a:off x="5615224" y="1262477"/>
            <a:ext cx="553606" cy="55360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Chart 17">
            <a:extLst>
              <a:ext uri="{FF2B5EF4-FFF2-40B4-BE49-F238E27FC236}">
                <a16:creationId xmlns:a16="http://schemas.microsoft.com/office/drawing/2014/main" id="{95C9FDE1-BE3B-8B20-C4D8-C4CD8457110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4727081"/>
              </p:ext>
            </p:extLst>
          </p:nvPr>
        </p:nvGraphicFramePr>
        <p:xfrm>
          <a:off x="6426000" y="2077200"/>
          <a:ext cx="2676135" cy="29241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7" name="Chart 16">
            <a:extLst>
              <a:ext uri="{FF2B5EF4-FFF2-40B4-BE49-F238E27FC236}">
                <a16:creationId xmlns:a16="http://schemas.microsoft.com/office/drawing/2014/main" id="{CA34A946-A73A-342C-2EAD-B972FE686FF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3892577"/>
              </p:ext>
            </p:extLst>
          </p:nvPr>
        </p:nvGraphicFramePr>
        <p:xfrm>
          <a:off x="6426000" y="198000"/>
          <a:ext cx="2676136" cy="18151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0ACD954-13E9-6FCB-E135-E9D908AB5F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3026695"/>
              </p:ext>
            </p:extLst>
          </p:nvPr>
        </p:nvGraphicFramePr>
        <p:xfrm>
          <a:off x="124121" y="540468"/>
          <a:ext cx="5832000" cy="4305600"/>
        </p:xfrm>
        <a:graphic>
          <a:graphicData uri="http://schemas.openxmlformats.org/drawingml/2006/table">
            <a:tbl>
              <a:tblPr>
                <a:tableStyleId>{762D5B0D-1D4B-49AA-953A-D92A59A77910}</a:tableStyleId>
              </a:tblPr>
              <a:tblGrid>
                <a:gridCol w="1512000">
                  <a:extLst>
                    <a:ext uri="{9D8B030D-6E8A-4147-A177-3AD203B41FA5}">
                      <a16:colId xmlns:a16="http://schemas.microsoft.com/office/drawing/2014/main" val="1966533433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96057523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1767465838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3879399319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3724424721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474574645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31231582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1238569638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4226000820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1708033150"/>
                    </a:ext>
                  </a:extLst>
                </a:gridCol>
                <a:gridCol w="432000">
                  <a:extLst>
                    <a:ext uri="{9D8B030D-6E8A-4147-A177-3AD203B41FA5}">
                      <a16:colId xmlns:a16="http://schemas.microsoft.com/office/drawing/2014/main" val="2423384835"/>
                    </a:ext>
                  </a:extLst>
                </a:gridCol>
              </a:tblGrid>
              <a:tr h="187200"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Year</a:t>
                      </a:r>
                      <a:endParaRPr lang="zh-HK" altLang="en-US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effectLst/>
                          <a:latin typeface="Didact Gothic" panose="00000500000000000000" pitchFamily="2" charset="0"/>
                        </a:rPr>
                        <a:t>2014</a:t>
                      </a:r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effectLst/>
                          <a:latin typeface="Didact Gothic" panose="00000500000000000000" pitchFamily="2" charset="0"/>
                        </a:rPr>
                        <a:t>2015</a:t>
                      </a:r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effectLst/>
                          <a:latin typeface="Didact Gothic" panose="00000500000000000000" pitchFamily="2" charset="0"/>
                        </a:rPr>
                        <a:t>2016</a:t>
                      </a:r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effectLst/>
                          <a:latin typeface="Didact Gothic" panose="00000500000000000000" pitchFamily="2" charset="0"/>
                        </a:rPr>
                        <a:t>2017</a:t>
                      </a:r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effectLst/>
                          <a:latin typeface="Didact Gothic" panose="00000500000000000000" pitchFamily="2" charset="0"/>
                        </a:rPr>
                        <a:t>2018</a:t>
                      </a:r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effectLst/>
                          <a:latin typeface="Didact Gothic" panose="00000500000000000000" pitchFamily="2" charset="0"/>
                        </a:rPr>
                        <a:t>2019</a:t>
                      </a:r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effectLst/>
                          <a:latin typeface="Didact Gothic" panose="00000500000000000000" pitchFamily="2" charset="0"/>
                        </a:rPr>
                        <a:t>2020</a:t>
                      </a:r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effectLst/>
                          <a:latin typeface="Didact Gothic" panose="00000500000000000000" pitchFamily="2" charset="0"/>
                        </a:rPr>
                        <a:t>2021</a:t>
                      </a:r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effectLst/>
                          <a:latin typeface="Didact Gothic" panose="00000500000000000000" pitchFamily="2" charset="0"/>
                        </a:rPr>
                        <a:t>2022</a:t>
                      </a:r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effectLst/>
                          <a:latin typeface="Didact Gothic" panose="00000500000000000000" pitchFamily="2" charset="0"/>
                        </a:rPr>
                        <a:t>2023</a:t>
                      </a:r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998588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l" fontAlgn="ctr"/>
                      <a:r>
                        <a:rPr lang="en-US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Revenue (HK$M)</a:t>
                      </a: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45261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l" fontAlgn="ctr"/>
                      <a:r>
                        <a:rPr lang="en-US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Group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105,991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102,342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92,751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97,284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111,060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106,973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46,934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45,587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51,036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94,485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8313911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lvl="1" algn="r" fontAlgn="ctr"/>
                      <a:r>
                        <a:rPr lang="en-US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Group Passenger Services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75,734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73,047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66,926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66,408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73,119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73,985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11,950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4,357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14,333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61,437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4592504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lvl="8" algn="l" fontAlgn="ctr"/>
                      <a:r>
                        <a:rPr lang="en-US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   Cathay Pacific (CX)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102,047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98,716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89,017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93,011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106,512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101,606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42,728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42,184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46,382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85,340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456592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r" fontAlgn="ctr"/>
                      <a:r>
                        <a:rPr lang="en-US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Group Passenger Services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75,734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73,047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66,926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66,408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73,119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72,168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11,313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4,346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13,686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55,951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3696818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CX Passenger Services / CX</a:t>
                      </a:r>
                      <a:endParaRPr lang="zh-HK" altLang="en-US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74.2%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74.0%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75.2%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71.4%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68.6%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71.0%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26.5%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10.3%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29.5%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65.6%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9018795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CX Passenger Services / Group</a:t>
                      </a:r>
                      <a:endParaRPr lang="zh-HK" altLang="en-US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71.5%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71.4%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72.2%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68.3%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65.8%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67.5%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24.1%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9.5%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26.8%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59.2%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4369559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l" fontAlgn="ctr"/>
                      <a:endParaRPr lang="zh-HK" altLang="en-US" sz="900" b="0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zh-HK" altLang="en-US" sz="900" b="0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4959706"/>
                  </a:ext>
                </a:extLst>
              </a:tr>
              <a:tr h="1872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900" b="1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</a:rPr>
                        <a:t>Total Operating Expenses (HK$M)</a:t>
                      </a:r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altLang="zh-HK" sz="11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36000" marR="36000" marT="5443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479962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l" fontAlgn="ctr"/>
                      <a:r>
                        <a:rPr lang="en-US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Group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102,714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96,842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94,577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101,324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109,579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106,585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61,534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48,666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50,474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84,219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6275135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r" fontAlgn="ctr"/>
                      <a:r>
                        <a:rPr lang="en-US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 Group Staff 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18,101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18,990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19,770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19,962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20,211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20,125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15,786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11,298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10,646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14,785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826791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lvl="1" algn="l" fontAlgn="ctr"/>
                      <a:r>
                        <a:rPr lang="en-US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   Cathay Pacific (CX)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99,638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94,253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92,062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98,041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105,975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101,215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55,398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43,144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43,926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75,298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1788398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r" fontAlgn="ctr"/>
                      <a:r>
                        <a:rPr lang="en-US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CX Staff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16,247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17,028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17,607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17,708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17,987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17,604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13,616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9,542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8,759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11,839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7324485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r" fontAlgn="ctr"/>
                      <a:r>
                        <a:rPr lang="en-US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CX  Staff / CX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16.3%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18.1%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19.1%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18.1%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17.0%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17.4%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24.6%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22.1%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19.9%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15.7%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3088041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r" fontAlgn="ctr"/>
                      <a:r>
                        <a:rPr lang="en-US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CX / Group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15.8%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17.6%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18.6%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17.5%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16.4%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16.5%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22.1%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19.6%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17.4%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14.1%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7749497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l" fontAlgn="ctr"/>
                      <a:endParaRPr lang="en-US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8860314"/>
                  </a:ext>
                </a:extLst>
              </a:tr>
              <a:tr h="1872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900" b="1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</a:rPr>
                        <a:t>Profit/(Loss) after Taxation (HK$M)</a:t>
                      </a:r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altLang="zh-HK" sz="11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36000" marR="36000" marT="5443" marB="0"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7884065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l" fontAlgn="ctr"/>
                      <a:r>
                        <a:rPr lang="en-US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Group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3,450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6,308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(274)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(888)</a:t>
                      </a:r>
                      <a:endParaRPr lang="en-US" altLang="zh-HK" sz="900" b="1" i="0" u="none" strike="noStrike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2,777 </a:t>
                      </a:r>
                      <a:endParaRPr lang="en-US" altLang="zh-HK" sz="900" b="1" i="0" u="none" strike="noStrike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1,691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(21,648)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(5,526)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(6,623)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9,789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495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075479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l" fontAlgn="ctr"/>
                      <a:r>
                        <a:rPr lang="en-US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   Cathay Pacific (CX)</a:t>
                      </a:r>
                      <a:endParaRPr lang="en-US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1,846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3,572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(3,363)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(4,303)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2,345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1,697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(15,209)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(2,824)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</a:rPr>
                        <a:t>(330)</a:t>
                      </a:r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u="none" strike="noStrike" dirty="0">
                          <a:solidFill>
                            <a:schemeClr val="bg1"/>
                          </a:solidFill>
                          <a:effectLst/>
                          <a:latin typeface="Didact Gothic" panose="00000500000000000000" pitchFamily="2" charset="0"/>
                        </a:rPr>
                        <a:t>9,225 </a:t>
                      </a:r>
                      <a:endParaRPr lang="en-US" altLang="zh-HK" sz="900" b="1" i="0" u="none" strike="noStrike" dirty="0">
                        <a:solidFill>
                          <a:schemeClr val="bg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880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0958817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r" fontAlgn="ctr"/>
                      <a:r>
                        <a:rPr lang="en-US" sz="900" b="1" i="0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CX / Group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53.5%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56.6%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1227.4%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484.6%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84.4%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100.4%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70.3%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51.1%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FF0066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5.0%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HK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94.2%</a:t>
                      </a:r>
                    </a:p>
                  </a:txBody>
                  <a:tcPr marL="0" marR="0" marT="0" marB="0" anchor="ctr">
                    <a:lnL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9409365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r" fontAlgn="ctr"/>
                      <a:endParaRPr lang="en-US" sz="900" b="1" i="0" u="none" strike="noStrike" dirty="0">
                        <a:solidFill>
                          <a:schemeClr val="tx1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FF0066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US" altLang="zh-HK" sz="900" b="1" i="0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BCDC8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7197764"/>
                  </a:ext>
                </a:extLst>
              </a:tr>
              <a:tr h="187200">
                <a:tc>
                  <a:txBody>
                    <a:bodyPr/>
                    <a:lstStyle/>
                    <a:p>
                      <a:pPr algn="l" fontAlgn="ctr"/>
                      <a:r>
                        <a:rPr lang="en-US" sz="900" b="1" i="1" u="none" strike="noStrike" dirty="0">
                          <a:solidFill>
                            <a:schemeClr val="tx1"/>
                          </a:solidFill>
                          <a:effectLst/>
                          <a:latin typeface="Didact Gothic" panose="00000500000000000000" pitchFamily="2" charset="0"/>
                          <a:ea typeface="新細明體" panose="02020500000000000000" pitchFamily="18" charset="-120"/>
                        </a:rPr>
                        <a:t>Remarks: Cathay Pacific</a:t>
                      </a: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 fontAlgn="ctr"/>
                      <a:r>
                        <a:rPr lang="en-US" sz="900" b="1" i="1" u="none" strike="noStrike" dirty="0">
                          <a:effectLst/>
                          <a:latin typeface="Didact Gothic" panose="00000500000000000000" pitchFamily="2" charset="0"/>
                        </a:rPr>
                        <a:t>Including Cathay Dragon</a:t>
                      </a: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1100" b="0" i="1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36000" marR="36000" marT="5443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1100" b="0" i="1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36000" marR="36000" marT="5443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1100" b="0" i="1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36000" marR="36000" marT="5443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1100" b="0" i="1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36000" marR="36000" marT="5443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1100" b="0" i="1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36000" marR="36000" marT="5443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US" sz="1100" b="0" i="1" u="none" strike="noStrike" dirty="0">
                        <a:solidFill>
                          <a:srgbClr val="000000"/>
                        </a:solidFill>
                        <a:effectLst/>
                        <a:latin typeface="Didact Gothic" panose="00000500000000000000" pitchFamily="2" charset="0"/>
                        <a:ea typeface="新細明體" panose="02020500000000000000" pitchFamily="18" charset="-120"/>
                      </a:endParaRPr>
                    </a:p>
                  </a:txBody>
                  <a:tcPr marL="36000" marR="36000" marT="5443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US" sz="900" b="1" i="1" u="none" strike="noStrike" dirty="0">
                          <a:effectLst/>
                          <a:latin typeface="Didact Gothic" panose="00000500000000000000" pitchFamily="2" charset="0"/>
                        </a:rPr>
                        <a:t>Cathay Dragon Ceased</a:t>
                      </a: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CC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36000" marR="36000" marT="5443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CC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36000" marR="36000" marT="5443" marB="0" anchor="ctr"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3084830"/>
                  </a:ext>
                </a:extLst>
              </a:tr>
            </a:tbl>
          </a:graphicData>
        </a:graphic>
      </p:graphicFrame>
      <p:sp>
        <p:nvSpPr>
          <p:cNvPr id="4" name="Google Shape;146;p29">
            <a:extLst>
              <a:ext uri="{FF2B5EF4-FFF2-40B4-BE49-F238E27FC236}">
                <a16:creationId xmlns:a16="http://schemas.microsoft.com/office/drawing/2014/main" id="{407B347C-B361-8556-0AB4-F5999B816504}"/>
              </a:ext>
            </a:extLst>
          </p:cNvPr>
          <p:cNvSpPr txBox="1">
            <a:spLocks/>
          </p:cNvSpPr>
          <p:nvPr/>
        </p:nvSpPr>
        <p:spPr>
          <a:xfrm>
            <a:off x="41864" y="0"/>
            <a:ext cx="843915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 b="0" i="0" u="none" strike="noStrike" cap="none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sz="26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Financial Data </a:t>
            </a:r>
            <a:r>
              <a:rPr lang="en-US" sz="14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(Cathay Pacific Airways Limited, 2014 - 2023)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7E18E15-A0C4-6336-C5E2-11A758C035B0}"/>
              </a:ext>
            </a:extLst>
          </p:cNvPr>
          <p:cNvSpPr/>
          <p:nvPr/>
        </p:nvSpPr>
        <p:spPr>
          <a:xfrm>
            <a:off x="124121" y="1270898"/>
            <a:ext cx="5832000" cy="224058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142FCC95-8226-48A9-8459-BB96709D57E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56275320"/>
              </p:ext>
            </p:extLst>
          </p:nvPr>
        </p:nvGraphicFramePr>
        <p:xfrm>
          <a:off x="6425474" y="2077833"/>
          <a:ext cx="2676135" cy="29241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27D2F12A-2B30-4A58-9984-5323BF58DD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3398376"/>
              </p:ext>
            </p:extLst>
          </p:nvPr>
        </p:nvGraphicFramePr>
        <p:xfrm>
          <a:off x="6425473" y="198000"/>
          <a:ext cx="2676136" cy="18151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C778C17-2FC1-7B58-6847-FAAC187B1E1A}"/>
              </a:ext>
            </a:extLst>
          </p:cNvPr>
          <p:cNvSpPr/>
          <p:nvPr/>
        </p:nvSpPr>
        <p:spPr>
          <a:xfrm>
            <a:off x="124121" y="4073642"/>
            <a:ext cx="5832000" cy="224058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2D408C8-5949-6BFF-E9BE-79601A2E471A}"/>
              </a:ext>
            </a:extLst>
          </p:cNvPr>
          <p:cNvCxnSpPr>
            <a:cxnSpLocks/>
            <a:stCxn id="6" idx="3"/>
          </p:cNvCxnSpPr>
          <p:nvPr/>
        </p:nvCxnSpPr>
        <p:spPr>
          <a:xfrm>
            <a:off x="5956121" y="1382927"/>
            <a:ext cx="583958" cy="270260"/>
          </a:xfrm>
          <a:prstGeom prst="straightConnector1">
            <a:avLst/>
          </a:prstGeom>
          <a:ln w="3492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B5AA43A-BCB3-7B74-F833-A33E48D1C0DE}"/>
              </a:ext>
            </a:extLst>
          </p:cNvPr>
          <p:cNvCxnSpPr>
            <a:cxnSpLocks/>
          </p:cNvCxnSpPr>
          <p:nvPr/>
        </p:nvCxnSpPr>
        <p:spPr>
          <a:xfrm>
            <a:off x="5956121" y="4199354"/>
            <a:ext cx="583958" cy="270260"/>
          </a:xfrm>
          <a:prstGeom prst="straightConnector1">
            <a:avLst/>
          </a:prstGeom>
          <a:ln w="3492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3F744DE-75B0-8B12-E9C5-C954C92B8061}"/>
              </a:ext>
            </a:extLst>
          </p:cNvPr>
          <p:cNvSpPr/>
          <p:nvPr/>
        </p:nvSpPr>
        <p:spPr>
          <a:xfrm>
            <a:off x="6934211" y="3864290"/>
            <a:ext cx="1194250" cy="418703"/>
          </a:xfrm>
          <a:prstGeom prst="roundRect">
            <a:avLst/>
          </a:prstGeom>
          <a:solidFill>
            <a:srgbClr val="FFFF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800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2016-2019</a:t>
            </a:r>
          </a:p>
          <a:p>
            <a:pPr algn="ctr"/>
            <a:r>
              <a:rPr lang="en-US" altLang="zh-HK" sz="800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Wrong bets on fuel prices </a:t>
            </a:r>
          </a:p>
          <a:p>
            <a:pPr algn="ctr"/>
            <a:r>
              <a:rPr lang="en-US" altLang="zh-HK" sz="800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Serious hedging losses </a:t>
            </a:r>
            <a:endParaRPr lang="zh-HK" altLang="en-US" sz="800" dirty="0">
              <a:solidFill>
                <a:srgbClr val="FF006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C86B6E78-C699-E088-2034-991B5E25249F}"/>
              </a:ext>
            </a:extLst>
          </p:cNvPr>
          <p:cNvSpPr/>
          <p:nvPr/>
        </p:nvSpPr>
        <p:spPr>
          <a:xfrm>
            <a:off x="7555144" y="2013172"/>
            <a:ext cx="1194250" cy="502669"/>
          </a:xfrm>
          <a:prstGeom prst="roundRect">
            <a:avLst/>
          </a:prstGeom>
          <a:solidFill>
            <a:srgbClr val="FFFFA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800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2020 - 2022</a:t>
            </a:r>
          </a:p>
          <a:p>
            <a:pPr algn="ctr"/>
            <a:r>
              <a:rPr lang="en-US" altLang="zh-HK" sz="800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COVID-19 pandemic</a:t>
            </a:r>
          </a:p>
          <a:p>
            <a:pPr algn="ctr"/>
            <a:r>
              <a:rPr lang="en-US" altLang="zh-HK" sz="800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Travel quarantine and restriction</a:t>
            </a:r>
            <a:endParaRPr lang="zh-HK" altLang="en-US" sz="800" dirty="0">
              <a:solidFill>
                <a:srgbClr val="FF006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4717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hart 16">
            <a:extLst>
              <a:ext uri="{FF2B5EF4-FFF2-40B4-BE49-F238E27FC236}">
                <a16:creationId xmlns:a16="http://schemas.microsoft.com/office/drawing/2014/main" id="{811B3327-E9B7-694B-6357-B2EF0432C18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04624466"/>
              </p:ext>
            </p:extLst>
          </p:nvPr>
        </p:nvGraphicFramePr>
        <p:xfrm>
          <a:off x="301053" y="3004546"/>
          <a:ext cx="2948294" cy="19734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5" name="Chart 14">
            <a:extLst>
              <a:ext uri="{FF2B5EF4-FFF2-40B4-BE49-F238E27FC236}">
                <a16:creationId xmlns:a16="http://schemas.microsoft.com/office/drawing/2014/main" id="{8BB4F7DD-02FA-698E-43C1-B2FA6CA25B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690978"/>
              </p:ext>
            </p:extLst>
          </p:nvPr>
        </p:nvGraphicFramePr>
        <p:xfrm>
          <a:off x="314538" y="774073"/>
          <a:ext cx="2957486" cy="20035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795C86E1-0828-2BDF-4B5B-4CCF4B35B9D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14419492"/>
              </p:ext>
            </p:extLst>
          </p:nvPr>
        </p:nvGraphicFramePr>
        <p:xfrm>
          <a:off x="3418185" y="1133927"/>
          <a:ext cx="5553012" cy="31422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9" name="Graphic 8">
            <a:extLst>
              <a:ext uri="{FF2B5EF4-FFF2-40B4-BE49-F238E27FC236}">
                <a16:creationId xmlns:a16="http://schemas.microsoft.com/office/drawing/2014/main" id="{703530C5-CDA4-D873-1EE0-B6C8C4B6B9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56916" y="2002534"/>
            <a:ext cx="3463140" cy="837856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B7C64828-803C-7C5B-9DA6-73B844E0D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4836" y="798322"/>
            <a:ext cx="4347300" cy="572700"/>
          </a:xfrm>
        </p:spPr>
        <p:txBody>
          <a:bodyPr/>
          <a:lstStyle/>
          <a:p>
            <a:r>
              <a:rPr lang="en-US" altLang="zh-HK" sz="1400" b="1" u="sng" dirty="0"/>
              <a:t>Skytrax Annual World Airline Award</a:t>
            </a:r>
            <a:endParaRPr lang="zh-HK" altLang="en-US" sz="1400" u="sng" dirty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16784E4B-D933-C1B5-FD60-AC32236A417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02061316"/>
              </p:ext>
            </p:extLst>
          </p:nvPr>
        </p:nvGraphicFramePr>
        <p:xfrm>
          <a:off x="301053" y="3004546"/>
          <a:ext cx="2948294" cy="19734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6" name="Title 11">
            <a:extLst>
              <a:ext uri="{FF2B5EF4-FFF2-40B4-BE49-F238E27FC236}">
                <a16:creationId xmlns:a16="http://schemas.microsoft.com/office/drawing/2014/main" id="{B649A858-37BD-DC1C-4A43-1EF90DD3EF94}"/>
              </a:ext>
            </a:extLst>
          </p:cNvPr>
          <p:cNvSpPr txBox="1">
            <a:spLocks/>
          </p:cNvSpPr>
          <p:nvPr/>
        </p:nvSpPr>
        <p:spPr>
          <a:xfrm>
            <a:off x="222220" y="511972"/>
            <a:ext cx="2890157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 b="0" i="0" u="none" strike="noStrike" cap="none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altLang="zh-HK" sz="1200" b="1" u="sng" dirty="0"/>
              <a:t>No. of Staff at Year End</a:t>
            </a:r>
            <a:endParaRPr lang="zh-HK" altLang="en-US" sz="1200" u="sng" dirty="0"/>
          </a:p>
        </p:txBody>
      </p:sp>
      <p:sp>
        <p:nvSpPr>
          <p:cNvPr id="7" name="Title 11">
            <a:extLst>
              <a:ext uri="{FF2B5EF4-FFF2-40B4-BE49-F238E27FC236}">
                <a16:creationId xmlns:a16="http://schemas.microsoft.com/office/drawing/2014/main" id="{8ABCB1CA-9719-2667-84DC-928EAFD372D3}"/>
              </a:ext>
            </a:extLst>
          </p:cNvPr>
          <p:cNvSpPr txBox="1">
            <a:spLocks/>
          </p:cNvSpPr>
          <p:nvPr/>
        </p:nvSpPr>
        <p:spPr>
          <a:xfrm>
            <a:off x="213138" y="2725723"/>
            <a:ext cx="2890157" cy="361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 b="0" i="0" u="none" strike="noStrike" cap="none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altLang="zh-HK" sz="1200" b="1" u="sng" dirty="0"/>
              <a:t>Aircraft Departures (‘000)</a:t>
            </a:r>
            <a:endParaRPr lang="zh-HK" altLang="en-US" sz="1200" u="sng" dirty="0"/>
          </a:p>
        </p:txBody>
      </p:sp>
      <p:sp>
        <p:nvSpPr>
          <p:cNvPr id="8" name="Google Shape;146;p29">
            <a:extLst>
              <a:ext uri="{FF2B5EF4-FFF2-40B4-BE49-F238E27FC236}">
                <a16:creationId xmlns:a16="http://schemas.microsoft.com/office/drawing/2014/main" id="{8B80F406-1C43-68A1-E655-211EDA638A33}"/>
              </a:ext>
            </a:extLst>
          </p:cNvPr>
          <p:cNvSpPr txBox="1">
            <a:spLocks/>
          </p:cNvSpPr>
          <p:nvPr/>
        </p:nvSpPr>
        <p:spPr>
          <a:xfrm>
            <a:off x="158355" y="96139"/>
            <a:ext cx="10759943" cy="428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 b="0" i="0" u="none" strike="noStrike" cap="none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 lang="en-US" sz="1200" b="1" dirty="0">
              <a:latin typeface="Cardo" panose="02020500000000000000" charset="-79"/>
              <a:ea typeface="Cardo" panose="02020500000000000000" charset="-79"/>
              <a:cs typeface="Cardo" panose="02020500000000000000" charset="-79"/>
            </a:endParaRPr>
          </a:p>
        </p:txBody>
      </p:sp>
      <p:sp>
        <p:nvSpPr>
          <p:cNvPr id="10" name="Google Shape;146;p29">
            <a:extLst>
              <a:ext uri="{FF2B5EF4-FFF2-40B4-BE49-F238E27FC236}">
                <a16:creationId xmlns:a16="http://schemas.microsoft.com/office/drawing/2014/main" id="{3C75D50B-241A-D611-BF0E-009488B0293C}"/>
              </a:ext>
            </a:extLst>
          </p:cNvPr>
          <p:cNvSpPr txBox="1">
            <a:spLocks/>
          </p:cNvSpPr>
          <p:nvPr/>
        </p:nvSpPr>
        <p:spPr>
          <a:xfrm>
            <a:off x="222220" y="49351"/>
            <a:ext cx="942743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 b="0" i="0" u="none" strike="noStrike" cap="none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sz="26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Other Data References</a:t>
            </a:r>
            <a:endParaRPr lang="en-US" sz="1400" b="1" dirty="0">
              <a:latin typeface="Cardo" panose="02020500000000000000" charset="-79"/>
              <a:ea typeface="Cardo" panose="02020500000000000000" charset="-79"/>
              <a:cs typeface="Cardo" panose="02020500000000000000" charset="-79"/>
            </a:endParaRPr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2DBDC28E-5691-C1A9-FE7B-38546A985D0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55599095"/>
              </p:ext>
            </p:extLst>
          </p:nvPr>
        </p:nvGraphicFramePr>
        <p:xfrm>
          <a:off x="310244" y="774073"/>
          <a:ext cx="2957486" cy="20035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18" name="Google Shape;146;p29">
            <a:extLst>
              <a:ext uri="{FF2B5EF4-FFF2-40B4-BE49-F238E27FC236}">
                <a16:creationId xmlns:a16="http://schemas.microsoft.com/office/drawing/2014/main" id="{4115087C-925A-199F-2B3D-9E59C8DFCB84}"/>
              </a:ext>
            </a:extLst>
          </p:cNvPr>
          <p:cNvSpPr txBox="1">
            <a:spLocks/>
          </p:cNvSpPr>
          <p:nvPr/>
        </p:nvSpPr>
        <p:spPr>
          <a:xfrm>
            <a:off x="4038361" y="49351"/>
            <a:ext cx="3986527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 b="0" i="0" u="none" strike="noStrike" cap="none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sz="14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(Cathay Pacific Airways Limited, 2014 - 2023)</a:t>
            </a:r>
          </a:p>
          <a:p>
            <a:r>
              <a:rPr lang="en-US" sz="14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(Skytrax World Airline Awards, 2024)</a:t>
            </a:r>
          </a:p>
        </p:txBody>
      </p:sp>
    </p:spTree>
    <p:extLst>
      <p:ext uri="{BB962C8B-B14F-4D97-AF65-F5344CB8AC3E}">
        <p14:creationId xmlns:p14="http://schemas.microsoft.com/office/powerpoint/2010/main" val="1410265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bg1">
                <a:lumMod val="95000"/>
              </a:schemeClr>
            </a:gs>
            <a:gs pos="100000">
              <a:schemeClr val="bg1">
                <a:lumMod val="75000"/>
              </a:schemeClr>
            </a:gs>
            <a:gs pos="0">
              <a:schemeClr val="bg1"/>
            </a:gs>
          </a:gsLst>
          <a:path path="rect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ow to Escape a Death Spiral, in Aviation and Health Care - The Atlantic">
            <a:extLst>
              <a:ext uri="{FF2B5EF4-FFF2-40B4-BE49-F238E27FC236}">
                <a16:creationId xmlns:a16="http://schemas.microsoft.com/office/drawing/2014/main" id="{3F253C51-A0AD-224F-2363-A8B809879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212" y="0"/>
            <a:ext cx="4436468" cy="353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ow to Escape a Death Spiral, in Aviation and Health Care - The Atlantic">
            <a:extLst>
              <a:ext uri="{FF2B5EF4-FFF2-40B4-BE49-F238E27FC236}">
                <a16:creationId xmlns:a16="http://schemas.microsoft.com/office/drawing/2014/main" id="{6292BB83-871A-28BE-6968-CFB382B786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16"/>
          <a:stretch/>
        </p:blipFill>
        <p:spPr bwMode="auto">
          <a:xfrm flipH="1">
            <a:off x="6591678" y="4"/>
            <a:ext cx="2552323" cy="354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ow to Escape a Death Spiral, in Aviation and Health Care - The Atlantic">
            <a:extLst>
              <a:ext uri="{FF2B5EF4-FFF2-40B4-BE49-F238E27FC236}">
                <a16:creationId xmlns:a16="http://schemas.microsoft.com/office/drawing/2014/main" id="{B4D36814-039B-394C-0BBB-002AACA706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121"/>
          <a:stretch/>
        </p:blipFill>
        <p:spPr bwMode="auto">
          <a:xfrm flipH="1">
            <a:off x="0" y="2"/>
            <a:ext cx="2155207" cy="353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79061A24-314B-4C6A-509C-9E79363AF283}"/>
              </a:ext>
            </a:extLst>
          </p:cNvPr>
          <p:cNvGrpSpPr/>
          <p:nvPr/>
        </p:nvGrpSpPr>
        <p:grpSpPr>
          <a:xfrm flipV="1">
            <a:off x="0" y="3529826"/>
            <a:ext cx="9144000" cy="1647295"/>
            <a:chOff x="-1" y="4975555"/>
            <a:chExt cx="9143999" cy="162070"/>
          </a:xfrm>
        </p:grpSpPr>
        <p:pic>
          <p:nvPicPr>
            <p:cNvPr id="19" name="Picture 4" descr="How to Escape a Death Spiral, in Aviation and Health Care - The Atlantic">
              <a:extLst>
                <a:ext uri="{FF2B5EF4-FFF2-40B4-BE49-F238E27FC236}">
                  <a16:creationId xmlns:a16="http://schemas.microsoft.com/office/drawing/2014/main" id="{F29B1150-DD6E-9277-1456-3FDEBCC7B6D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6845"/>
            <a:stretch/>
          </p:blipFill>
          <p:spPr bwMode="auto">
            <a:xfrm>
              <a:off x="1943857" y="4975555"/>
              <a:ext cx="5131746" cy="1620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4" descr="How to Escape a Death Spiral, in Aviation and Health Care - The Atlantic">
              <a:extLst>
                <a:ext uri="{FF2B5EF4-FFF2-40B4-BE49-F238E27FC236}">
                  <a16:creationId xmlns:a16="http://schemas.microsoft.com/office/drawing/2014/main" id="{560D0506-4A67-BD89-0820-A2FB324C9FD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16" t="96846"/>
            <a:stretch/>
          </p:blipFill>
          <p:spPr bwMode="auto">
            <a:xfrm flipH="1">
              <a:off x="7075601" y="4975557"/>
              <a:ext cx="2068397" cy="1620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4" descr="How to Escape a Death Spiral, in Aviation and Health Care - The Atlantic">
              <a:extLst>
                <a:ext uri="{FF2B5EF4-FFF2-40B4-BE49-F238E27FC236}">
                  <a16:creationId xmlns:a16="http://schemas.microsoft.com/office/drawing/2014/main" id="{8007C870-4930-2320-37F3-3DC60F3FC2A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6846" r="62121"/>
            <a:stretch/>
          </p:blipFill>
          <p:spPr bwMode="auto">
            <a:xfrm flipH="1">
              <a:off x="-1" y="4975557"/>
              <a:ext cx="1943856" cy="1620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Cloud 13">
            <a:extLst>
              <a:ext uri="{FF2B5EF4-FFF2-40B4-BE49-F238E27FC236}">
                <a16:creationId xmlns:a16="http://schemas.microsoft.com/office/drawing/2014/main" id="{DA1B2F0B-620D-353F-1508-851A508F20F8}"/>
              </a:ext>
            </a:extLst>
          </p:cNvPr>
          <p:cNvSpPr/>
          <p:nvPr/>
        </p:nvSpPr>
        <p:spPr>
          <a:xfrm>
            <a:off x="88051" y="1562821"/>
            <a:ext cx="1852218" cy="770018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Negative/Superbly Low Profit</a:t>
            </a:r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id="{BC0B85E0-BDEB-560A-A821-4A6CE6BEBAA4}"/>
              </a:ext>
            </a:extLst>
          </p:cNvPr>
          <p:cNvSpPr/>
          <p:nvPr/>
        </p:nvSpPr>
        <p:spPr>
          <a:xfrm>
            <a:off x="5433402" y="62365"/>
            <a:ext cx="2476830" cy="1084275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u="sng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2020 - 2022</a:t>
            </a:r>
          </a:p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COVID-19 pandemic </a:t>
            </a:r>
          </a:p>
          <a:p>
            <a:pPr marL="171450" indent="-171450" algn="ctr">
              <a:buClr>
                <a:srgbClr val="004953"/>
              </a:buClr>
              <a:buFont typeface="Wingdings" panose="05000000000000000000" pitchFamily="2" charset="2"/>
              <a:buChar char="à"/>
            </a:pPr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Travel quarantine    </a:t>
            </a:r>
          </a:p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and restriction</a:t>
            </a:r>
          </a:p>
        </p:txBody>
      </p:sp>
      <p:sp>
        <p:nvSpPr>
          <p:cNvPr id="16" name="Cloud 15">
            <a:extLst>
              <a:ext uri="{FF2B5EF4-FFF2-40B4-BE49-F238E27FC236}">
                <a16:creationId xmlns:a16="http://schemas.microsoft.com/office/drawing/2014/main" id="{010256C6-97F4-2A22-3DA2-E35A15E6FC92}"/>
              </a:ext>
            </a:extLst>
          </p:cNvPr>
          <p:cNvSpPr/>
          <p:nvPr/>
        </p:nvSpPr>
        <p:spPr>
          <a:xfrm>
            <a:off x="791650" y="45621"/>
            <a:ext cx="2727119" cy="1145433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u="sng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2016 - 2019</a:t>
            </a:r>
          </a:p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Wrong bets on fuel prices </a:t>
            </a:r>
          </a:p>
          <a:p>
            <a:pPr marL="285750" indent="-285750" algn="ctr">
              <a:buClr>
                <a:srgbClr val="004953"/>
              </a:buClr>
              <a:buFont typeface="Wingdings" panose="05000000000000000000" pitchFamily="2" charset="2"/>
              <a:buChar char="à"/>
            </a:pPr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serious hedging losses (Kawase, 2018)</a:t>
            </a:r>
          </a:p>
        </p:txBody>
      </p:sp>
      <p:sp>
        <p:nvSpPr>
          <p:cNvPr id="17" name="Cloud 16">
            <a:extLst>
              <a:ext uri="{FF2B5EF4-FFF2-40B4-BE49-F238E27FC236}">
                <a16:creationId xmlns:a16="http://schemas.microsoft.com/office/drawing/2014/main" id="{FCDE1F9D-3B05-D4BD-48BC-73C4DB57D5AA}"/>
              </a:ext>
            </a:extLst>
          </p:cNvPr>
          <p:cNvSpPr/>
          <p:nvPr/>
        </p:nvSpPr>
        <p:spPr>
          <a:xfrm>
            <a:off x="5368290" y="2440038"/>
            <a:ext cx="2052601" cy="892891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 laid off and pay cut for cutting cost (Driskill, 2020)</a:t>
            </a:r>
          </a:p>
        </p:txBody>
      </p:sp>
      <p:sp>
        <p:nvSpPr>
          <p:cNvPr id="23" name="Cloud 22">
            <a:extLst>
              <a:ext uri="{FF2B5EF4-FFF2-40B4-BE49-F238E27FC236}">
                <a16:creationId xmlns:a16="http://schemas.microsoft.com/office/drawing/2014/main" id="{7EFBBB71-497C-A95D-DA00-26D3BE347099}"/>
              </a:ext>
            </a:extLst>
          </p:cNvPr>
          <p:cNvSpPr/>
          <p:nvPr/>
        </p:nvSpPr>
        <p:spPr>
          <a:xfrm>
            <a:off x="2723654" y="4398574"/>
            <a:ext cx="3518576" cy="599606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on customer service</a:t>
            </a:r>
          </a:p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(Skytrax World Airline Awards, 2024)</a:t>
            </a:r>
          </a:p>
        </p:txBody>
      </p:sp>
      <p:sp>
        <p:nvSpPr>
          <p:cNvPr id="24" name="Cloud 23">
            <a:extLst>
              <a:ext uri="{FF2B5EF4-FFF2-40B4-BE49-F238E27FC236}">
                <a16:creationId xmlns:a16="http://schemas.microsoft.com/office/drawing/2014/main" id="{F0CB16FA-6B8F-0BAD-29C7-A3039D32E039}"/>
              </a:ext>
            </a:extLst>
          </p:cNvPr>
          <p:cNvSpPr/>
          <p:nvPr/>
        </p:nvSpPr>
        <p:spPr>
          <a:xfrm>
            <a:off x="2997781" y="3510076"/>
            <a:ext cx="2879855" cy="480660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Employee dissatisfaction (Chan, 2023)</a:t>
            </a:r>
          </a:p>
        </p:txBody>
      </p:sp>
      <p:sp>
        <p:nvSpPr>
          <p:cNvPr id="25" name="Cloud 24">
            <a:extLst>
              <a:ext uri="{FF2B5EF4-FFF2-40B4-BE49-F238E27FC236}">
                <a16:creationId xmlns:a16="http://schemas.microsoft.com/office/drawing/2014/main" id="{659C2C65-79C1-906A-C55B-7F5129A5E973}"/>
              </a:ext>
            </a:extLst>
          </p:cNvPr>
          <p:cNvSpPr/>
          <p:nvPr/>
        </p:nvSpPr>
        <p:spPr>
          <a:xfrm>
            <a:off x="1366721" y="2487625"/>
            <a:ext cx="1943856" cy="969265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Cut staff for cutting cost (Nip, 2017)</a:t>
            </a: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52A02238-5FC7-3F86-CB2F-083C9E8519BE}"/>
              </a:ext>
            </a:extLst>
          </p:cNvPr>
          <p:cNvSpPr/>
          <p:nvPr/>
        </p:nvSpPr>
        <p:spPr>
          <a:xfrm>
            <a:off x="7244700" y="1365802"/>
            <a:ext cx="1848085" cy="809415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Negative</a:t>
            </a:r>
          </a:p>
          <a:p>
            <a:pPr algn="ctr"/>
            <a:r>
              <a:rPr lang="en-US" altLang="zh-HK" sz="1200" b="1" dirty="0">
                <a:solidFill>
                  <a:srgbClr val="FF00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Low Profit</a:t>
            </a:r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7B40F43B-2F13-2F17-D8DE-5E93E024D174}"/>
              </a:ext>
            </a:extLst>
          </p:cNvPr>
          <p:cNvSpPr/>
          <p:nvPr/>
        </p:nvSpPr>
        <p:spPr>
          <a:xfrm rot="7583079">
            <a:off x="1056436" y="1144129"/>
            <a:ext cx="402692" cy="386808"/>
          </a:xfrm>
          <a:prstGeom prst="rightArrow">
            <a:avLst/>
          </a:prstGeom>
          <a:solidFill>
            <a:srgbClr val="004953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8808D847-2771-B814-8B90-697C280E9105}"/>
              </a:ext>
            </a:extLst>
          </p:cNvPr>
          <p:cNvSpPr/>
          <p:nvPr/>
        </p:nvSpPr>
        <p:spPr>
          <a:xfrm rot="2954032">
            <a:off x="7098175" y="1113566"/>
            <a:ext cx="402692" cy="386808"/>
          </a:xfrm>
          <a:prstGeom prst="rightArrow">
            <a:avLst/>
          </a:prstGeom>
          <a:solidFill>
            <a:srgbClr val="004953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7A02F126-E07A-E3EF-A7C7-F840EEBDF4FF}"/>
              </a:ext>
            </a:extLst>
          </p:cNvPr>
          <p:cNvSpPr/>
          <p:nvPr/>
        </p:nvSpPr>
        <p:spPr>
          <a:xfrm rot="2771954">
            <a:off x="1243723" y="2333229"/>
            <a:ext cx="402692" cy="386808"/>
          </a:xfrm>
          <a:prstGeom prst="rightArrow">
            <a:avLst/>
          </a:prstGeom>
          <a:solidFill>
            <a:srgbClr val="004953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8AD9EAD4-1913-1947-3AF0-2F3D9C529A69}"/>
              </a:ext>
            </a:extLst>
          </p:cNvPr>
          <p:cNvSpPr/>
          <p:nvPr/>
        </p:nvSpPr>
        <p:spPr>
          <a:xfrm rot="7583079">
            <a:off x="7256443" y="2166673"/>
            <a:ext cx="402692" cy="386808"/>
          </a:xfrm>
          <a:prstGeom prst="rightArrow">
            <a:avLst/>
          </a:prstGeom>
          <a:solidFill>
            <a:srgbClr val="004953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7F5019DA-2B38-6C49-3A37-A2066276C21B}"/>
              </a:ext>
            </a:extLst>
          </p:cNvPr>
          <p:cNvSpPr/>
          <p:nvPr/>
        </p:nvSpPr>
        <p:spPr>
          <a:xfrm rot="1774407">
            <a:off x="3430202" y="3076352"/>
            <a:ext cx="402692" cy="386808"/>
          </a:xfrm>
          <a:prstGeom prst="rightArrow">
            <a:avLst/>
          </a:prstGeom>
          <a:solidFill>
            <a:srgbClr val="004953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6BCFBA80-E6E6-05AD-EF85-CBEF68F08DE3}"/>
              </a:ext>
            </a:extLst>
          </p:cNvPr>
          <p:cNvSpPr/>
          <p:nvPr/>
        </p:nvSpPr>
        <p:spPr>
          <a:xfrm rot="8492184">
            <a:off x="5039589" y="3076352"/>
            <a:ext cx="402692" cy="386808"/>
          </a:xfrm>
          <a:prstGeom prst="rightArrow">
            <a:avLst/>
          </a:prstGeom>
          <a:solidFill>
            <a:srgbClr val="004953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F357C94E-1F45-28AB-CCD9-C47C4F38908B}"/>
              </a:ext>
            </a:extLst>
          </p:cNvPr>
          <p:cNvSpPr/>
          <p:nvPr/>
        </p:nvSpPr>
        <p:spPr>
          <a:xfrm rot="5400000">
            <a:off x="4308383" y="4024833"/>
            <a:ext cx="402692" cy="386808"/>
          </a:xfrm>
          <a:prstGeom prst="rightArrow">
            <a:avLst/>
          </a:prstGeom>
          <a:solidFill>
            <a:srgbClr val="004953"/>
          </a:solidFill>
          <a:ln w="127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cxnSp>
        <p:nvCxnSpPr>
          <p:cNvPr id="55" name="Connector: Curved 54">
            <a:extLst>
              <a:ext uri="{FF2B5EF4-FFF2-40B4-BE49-F238E27FC236}">
                <a16:creationId xmlns:a16="http://schemas.microsoft.com/office/drawing/2014/main" id="{696E26F3-5AD5-021D-47F8-12AC10A830F2}"/>
              </a:ext>
            </a:extLst>
          </p:cNvPr>
          <p:cNvCxnSpPr>
            <a:cxnSpLocks/>
            <a:stCxn id="23" idx="0"/>
          </p:cNvCxnSpPr>
          <p:nvPr/>
        </p:nvCxnSpPr>
        <p:spPr>
          <a:xfrm flipV="1">
            <a:off x="6239298" y="2332838"/>
            <a:ext cx="2010805" cy="2365539"/>
          </a:xfrm>
          <a:prstGeom prst="curvedConnector2">
            <a:avLst/>
          </a:prstGeom>
          <a:ln w="63500">
            <a:solidFill>
              <a:srgbClr val="004953">
                <a:alpha val="99000"/>
              </a:srgb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Curved 60">
            <a:extLst>
              <a:ext uri="{FF2B5EF4-FFF2-40B4-BE49-F238E27FC236}">
                <a16:creationId xmlns:a16="http://schemas.microsoft.com/office/drawing/2014/main" id="{F98F8CC8-560A-A3EB-6495-171FB7FD443B}"/>
              </a:ext>
            </a:extLst>
          </p:cNvPr>
          <p:cNvCxnSpPr>
            <a:cxnSpLocks/>
            <a:stCxn id="23" idx="2"/>
          </p:cNvCxnSpPr>
          <p:nvPr/>
        </p:nvCxnSpPr>
        <p:spPr>
          <a:xfrm rot="10800000">
            <a:off x="584116" y="2435163"/>
            <a:ext cx="2150453" cy="2263215"/>
          </a:xfrm>
          <a:prstGeom prst="curvedConnector2">
            <a:avLst/>
          </a:prstGeom>
          <a:ln w="63500">
            <a:solidFill>
              <a:srgbClr val="004953">
                <a:alpha val="99000"/>
              </a:srgbClr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7" name="Rectangle: Rounded Corners 4106">
            <a:extLst>
              <a:ext uri="{FF2B5EF4-FFF2-40B4-BE49-F238E27FC236}">
                <a16:creationId xmlns:a16="http://schemas.microsoft.com/office/drawing/2014/main" id="{50C78BB8-D3B8-A4E3-5774-06D8365D6947}"/>
              </a:ext>
            </a:extLst>
          </p:cNvPr>
          <p:cNvSpPr/>
          <p:nvPr/>
        </p:nvSpPr>
        <p:spPr>
          <a:xfrm>
            <a:off x="2644504" y="1210043"/>
            <a:ext cx="3567998" cy="684051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600"/>
              </a:lnSpc>
            </a:pPr>
            <a:endParaRPr lang="en-US" altLang="zh-HK" sz="1800" b="1" dirty="0">
              <a:solidFill>
                <a:schemeClr val="tx1"/>
              </a:solidFill>
              <a:latin typeface="Didact Gothic" panose="00000500000000000000" pitchFamily="2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ts val="2600"/>
              </a:lnSpc>
            </a:pPr>
            <a:r>
              <a:rPr lang="en-US" altLang="zh-HK" sz="2800" b="1" u="sng" dirty="0">
                <a:solidFill>
                  <a:schemeClr val="tx1"/>
                </a:solidFill>
                <a:effectLst/>
                <a:latin typeface="Didact Gothic" panose="00000500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Challenges</a:t>
            </a:r>
          </a:p>
          <a:p>
            <a:pPr algn="ctr">
              <a:lnSpc>
                <a:spcPts val="2600"/>
              </a:lnSpc>
            </a:pPr>
            <a:r>
              <a:rPr lang="en-US" altLang="zh-HK" sz="1800" b="1" dirty="0">
                <a:solidFill>
                  <a:schemeClr val="tx1"/>
                </a:solidFill>
                <a:effectLst/>
                <a:latin typeface="Didact Gothic" panose="00000500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Need to prevent Death Spiral  (Nadler, Shaw and Walton, 1995) </a:t>
            </a:r>
          </a:p>
          <a:p>
            <a:pPr algn="ctr">
              <a:lnSpc>
                <a:spcPts val="2600"/>
              </a:lnSpc>
            </a:pPr>
            <a:r>
              <a:rPr lang="en-US" altLang="zh-HK" sz="1800" b="1" dirty="0">
                <a:solidFill>
                  <a:schemeClr val="tx1"/>
                </a:solidFill>
                <a:effectLst/>
                <a:latin typeface="Didact Gothic" panose="00000500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from happening</a:t>
            </a:r>
            <a:endParaRPr lang="zh-HK" altLang="en-US" sz="1800" b="1" dirty="0">
              <a:solidFill>
                <a:schemeClr val="tx1"/>
              </a:solidFill>
              <a:effectLst/>
              <a:latin typeface="Didact Gothic" panose="00000500000000000000" pitchFamily="2" charset="0"/>
              <a:cs typeface="Calibri" panose="020F0502020204030204" pitchFamily="34" charset="0"/>
            </a:endParaRPr>
          </a:p>
        </p:txBody>
      </p:sp>
      <p:sp>
        <p:nvSpPr>
          <p:cNvPr id="4108" name="Cloud 4107">
            <a:extLst>
              <a:ext uri="{FF2B5EF4-FFF2-40B4-BE49-F238E27FC236}">
                <a16:creationId xmlns:a16="http://schemas.microsoft.com/office/drawing/2014/main" id="{A6756CDE-34BC-E3C4-C32C-D248B224E83C}"/>
              </a:ext>
            </a:extLst>
          </p:cNvPr>
          <p:cNvSpPr/>
          <p:nvPr/>
        </p:nvSpPr>
        <p:spPr>
          <a:xfrm>
            <a:off x="105675" y="3615508"/>
            <a:ext cx="1943856" cy="789419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 chose other airlines</a:t>
            </a:r>
          </a:p>
        </p:txBody>
      </p:sp>
      <p:sp>
        <p:nvSpPr>
          <p:cNvPr id="4109" name="Cloud 4108">
            <a:extLst>
              <a:ext uri="{FF2B5EF4-FFF2-40B4-BE49-F238E27FC236}">
                <a16:creationId xmlns:a16="http://schemas.microsoft.com/office/drawing/2014/main" id="{D86A811E-3374-6EF5-4B4B-D6D3C22BD9BC}"/>
              </a:ext>
            </a:extLst>
          </p:cNvPr>
          <p:cNvSpPr/>
          <p:nvPr/>
        </p:nvSpPr>
        <p:spPr>
          <a:xfrm>
            <a:off x="6956584" y="3501643"/>
            <a:ext cx="1943856" cy="789419"/>
          </a:xfrm>
          <a:prstGeom prst="cloud">
            <a:avLst/>
          </a:prstGeom>
          <a:gradFill>
            <a:gsLst>
              <a:gs pos="3700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  <a:gs pos="0">
                <a:schemeClr val="bg1"/>
              </a:gs>
            </a:gsLst>
            <a:path path="rect">
              <a:fillToRect l="50000" t="50000" r="50000" b="50000"/>
            </a:path>
          </a:gradFill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altLang="zh-HK" sz="1200" b="1" dirty="0">
                <a:solidFill>
                  <a:srgbClr val="00495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 chose other airlines</a:t>
            </a:r>
          </a:p>
        </p:txBody>
      </p:sp>
    </p:spTree>
    <p:extLst>
      <p:ext uri="{BB962C8B-B14F-4D97-AF65-F5344CB8AC3E}">
        <p14:creationId xmlns:p14="http://schemas.microsoft.com/office/powerpoint/2010/main" val="642065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80E3E47-66B7-F2E7-F4C0-292B876E7D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02"/>
          <a:stretch/>
        </p:blipFill>
        <p:spPr>
          <a:xfrm>
            <a:off x="0" y="0"/>
            <a:ext cx="3609833" cy="4761789"/>
          </a:xfrm>
          <a:prstGeom prst="rect">
            <a:avLst/>
          </a:prstGeom>
        </p:spPr>
      </p:pic>
      <p:sp>
        <p:nvSpPr>
          <p:cNvPr id="8" name="Google Shape;146;p29">
            <a:extLst>
              <a:ext uri="{FF2B5EF4-FFF2-40B4-BE49-F238E27FC236}">
                <a16:creationId xmlns:a16="http://schemas.microsoft.com/office/drawing/2014/main" id="{D65B364C-632A-64ED-14F9-26A305634129}"/>
              </a:ext>
            </a:extLst>
          </p:cNvPr>
          <p:cNvSpPr txBox="1">
            <a:spLocks/>
          </p:cNvSpPr>
          <p:nvPr/>
        </p:nvSpPr>
        <p:spPr>
          <a:xfrm>
            <a:off x="54592" y="4710268"/>
            <a:ext cx="3986527" cy="3327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 b="0" i="0" u="none" strike="noStrike" cap="none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sz="14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(Cathay Pacific Airways Limited, 2023)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10AFC81-7A49-2E5B-AC19-E997EDB11BAD}"/>
              </a:ext>
            </a:extLst>
          </p:cNvPr>
          <p:cNvSpPr/>
          <p:nvPr/>
        </p:nvSpPr>
        <p:spPr>
          <a:xfrm>
            <a:off x="255814" y="2660785"/>
            <a:ext cx="941615" cy="332786"/>
          </a:xfrm>
          <a:prstGeom prst="roundRect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4142C06-041A-F6F1-BD1A-416E09AEB7F0}"/>
              </a:ext>
            </a:extLst>
          </p:cNvPr>
          <p:cNvSpPr/>
          <p:nvPr/>
        </p:nvSpPr>
        <p:spPr>
          <a:xfrm>
            <a:off x="2487386" y="2732314"/>
            <a:ext cx="941615" cy="223157"/>
          </a:xfrm>
          <a:prstGeom prst="roundRect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6D6EFCE-4AE5-517C-69BD-2CACF49BF2EC}"/>
              </a:ext>
            </a:extLst>
          </p:cNvPr>
          <p:cNvSpPr/>
          <p:nvPr/>
        </p:nvSpPr>
        <p:spPr>
          <a:xfrm>
            <a:off x="255814" y="2397600"/>
            <a:ext cx="941615" cy="223157"/>
          </a:xfrm>
          <a:prstGeom prst="roundRect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C943B1B-4FD1-7EEB-964A-CBCEEBD8C81A}"/>
              </a:ext>
            </a:extLst>
          </p:cNvPr>
          <p:cNvSpPr/>
          <p:nvPr/>
        </p:nvSpPr>
        <p:spPr>
          <a:xfrm>
            <a:off x="2495550" y="4317424"/>
            <a:ext cx="941615" cy="172933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C68A4CA-A013-6D12-2EF0-F40D5C7FC58D}"/>
              </a:ext>
            </a:extLst>
          </p:cNvPr>
          <p:cNvSpPr/>
          <p:nvPr/>
        </p:nvSpPr>
        <p:spPr>
          <a:xfrm>
            <a:off x="4607999" y="1099185"/>
            <a:ext cx="3960000" cy="684000"/>
          </a:xfrm>
          <a:prstGeom prst="roundRect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US" altLang="zh-HK" b="1" dirty="0">
                <a:solidFill>
                  <a:schemeClr val="bg1"/>
                </a:solidFill>
                <a:latin typeface="Didact Gothic" panose="00000500000000000000" pitchFamily="2" charset="0"/>
              </a:rPr>
              <a:t>Not fully achieved</a:t>
            </a:r>
          </a:p>
          <a:p>
            <a:pPr marL="285750" indent="-285750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à"/>
            </a:pPr>
            <a:r>
              <a:rPr lang="en-US" altLang="zh-HK" b="1" dirty="0">
                <a:solidFill>
                  <a:schemeClr val="bg1"/>
                </a:solidFill>
                <a:latin typeface="Didact Gothic" panose="00000500000000000000" pitchFamily="2" charset="0"/>
                <a:sym typeface="Wingdings" panose="05000000000000000000" pitchFamily="2" charset="2"/>
              </a:rPr>
              <a:t>Need to prevent </a:t>
            </a:r>
            <a:r>
              <a:rPr lang="en-US" altLang="zh-HK" b="1" dirty="0">
                <a:solidFill>
                  <a:schemeClr val="bg1"/>
                </a:solidFill>
                <a:latin typeface="Didact Gothic" panose="00000500000000000000" pitchFamily="2" charset="0"/>
              </a:rPr>
              <a:t>Strategic Drift (Alonso, 2022)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ED03A0E-B698-5629-F0C8-035EE501738C}"/>
              </a:ext>
            </a:extLst>
          </p:cNvPr>
          <p:cNvCxnSpPr>
            <a:cxnSpLocks/>
          </p:cNvCxnSpPr>
          <p:nvPr/>
        </p:nvCxnSpPr>
        <p:spPr>
          <a:xfrm flipV="1">
            <a:off x="3543081" y="1507671"/>
            <a:ext cx="707790" cy="1007227"/>
          </a:xfrm>
          <a:prstGeom prst="straightConnector1">
            <a:avLst/>
          </a:prstGeom>
          <a:ln w="25400">
            <a:solidFill>
              <a:srgbClr val="FF00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74B80C1-33D6-861A-0AB1-4C67EB4CD54D}"/>
              </a:ext>
            </a:extLst>
          </p:cNvPr>
          <p:cNvSpPr/>
          <p:nvPr/>
        </p:nvSpPr>
        <p:spPr>
          <a:xfrm>
            <a:off x="4571336" y="2843892"/>
            <a:ext cx="3960000" cy="68400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US" altLang="zh-HK" b="1" dirty="0">
                <a:solidFill>
                  <a:schemeClr val="bg1"/>
                </a:solidFill>
                <a:latin typeface="Didact Gothic" panose="00000500000000000000" pitchFamily="2" charset="0"/>
                <a:sym typeface="Wingdings" panose="05000000000000000000" pitchFamily="2" charset="2"/>
              </a:rPr>
              <a:t>Cannot be complacent</a:t>
            </a:r>
          </a:p>
          <a:p>
            <a:pPr>
              <a:lnSpc>
                <a:spcPct val="150000"/>
              </a:lnSpc>
            </a:pPr>
            <a:r>
              <a:rPr lang="en-US" altLang="zh-HK" b="1" dirty="0">
                <a:solidFill>
                  <a:schemeClr val="bg1"/>
                </a:solidFill>
                <a:latin typeface="Didact Gothic" panose="00000500000000000000" pitchFamily="2" charset="0"/>
                <a:sym typeface="Wingdings" panose="05000000000000000000" pitchFamily="2" charset="2"/>
              </a:rPr>
              <a:t> Need to prevent Active Inertia (</a:t>
            </a:r>
            <a:r>
              <a:rPr lang="en-US" altLang="zh-HK" b="1" dirty="0" err="1">
                <a:solidFill>
                  <a:schemeClr val="bg1"/>
                </a:solidFill>
                <a:latin typeface="Didact Gothic" panose="00000500000000000000" pitchFamily="2" charset="0"/>
                <a:sym typeface="Wingdings" panose="05000000000000000000" pitchFamily="2" charset="2"/>
              </a:rPr>
              <a:t>Sull</a:t>
            </a:r>
            <a:r>
              <a:rPr lang="en-US" altLang="zh-HK" b="1">
                <a:solidFill>
                  <a:schemeClr val="bg1"/>
                </a:solidFill>
                <a:latin typeface="Didact Gothic" panose="00000500000000000000" pitchFamily="2" charset="0"/>
                <a:sym typeface="Wingdings" panose="05000000000000000000" pitchFamily="2" charset="2"/>
              </a:rPr>
              <a:t>, 1999)</a:t>
            </a:r>
            <a:endParaRPr lang="en-US" altLang="zh-HK" b="1" dirty="0">
              <a:solidFill>
                <a:schemeClr val="bg1"/>
              </a:solidFill>
              <a:latin typeface="Didact Gothic" panose="00000500000000000000" pitchFamily="2" charset="0"/>
            </a:endParaRPr>
          </a:p>
        </p:txBody>
      </p:sp>
      <p:sp>
        <p:nvSpPr>
          <p:cNvPr id="23" name="Google Shape;146;p29">
            <a:extLst>
              <a:ext uri="{FF2B5EF4-FFF2-40B4-BE49-F238E27FC236}">
                <a16:creationId xmlns:a16="http://schemas.microsoft.com/office/drawing/2014/main" id="{17720130-7909-C393-2A3D-02F2EF851C42}"/>
              </a:ext>
            </a:extLst>
          </p:cNvPr>
          <p:cNvSpPr txBox="1">
            <a:spLocks/>
          </p:cNvSpPr>
          <p:nvPr/>
        </p:nvSpPr>
        <p:spPr>
          <a:xfrm>
            <a:off x="4495582" y="159275"/>
            <a:ext cx="3779022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ardo"/>
              <a:buNone/>
              <a:defRPr sz="3500" b="0" i="0" u="none" strike="noStrike" cap="none">
                <a:solidFill>
                  <a:schemeClr val="lt1"/>
                </a:solidFill>
                <a:latin typeface="Cardo"/>
                <a:ea typeface="Cardo"/>
                <a:cs typeface="Cardo"/>
                <a:sym typeface="Card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sz="2600" b="1" dirty="0">
                <a:latin typeface="Cardo" panose="02020500000000000000" charset="-79"/>
                <a:ea typeface="Cardo" panose="02020500000000000000" charset="-79"/>
                <a:cs typeface="Cardo" panose="02020500000000000000" charset="-79"/>
              </a:rPr>
              <a:t>Challenges</a:t>
            </a:r>
            <a:endParaRPr lang="en-US" sz="1400" b="1" dirty="0">
              <a:latin typeface="Cardo" panose="02020500000000000000" charset="-79"/>
              <a:ea typeface="Cardo" panose="02020500000000000000" charset="-79"/>
              <a:cs typeface="Cardo" panose="02020500000000000000" charset="-79"/>
            </a:endParaRP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CB8CCA8-C4B3-B5D8-1051-7538E4687664}"/>
              </a:ext>
            </a:extLst>
          </p:cNvPr>
          <p:cNvCxnSpPr>
            <a:cxnSpLocks/>
          </p:cNvCxnSpPr>
          <p:nvPr/>
        </p:nvCxnSpPr>
        <p:spPr>
          <a:xfrm flipV="1">
            <a:off x="3512943" y="3310197"/>
            <a:ext cx="707790" cy="1007227"/>
          </a:xfrm>
          <a:prstGeom prst="straightConnector1">
            <a:avLst/>
          </a:prstGeom>
          <a:ln w="254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3407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4CB9EAD-600C-BA70-9931-31C93E263E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57" t="2628" r="825" b="2462"/>
          <a:stretch/>
        </p:blipFill>
        <p:spPr>
          <a:xfrm>
            <a:off x="-65940" y="0"/>
            <a:ext cx="9360150" cy="51435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BAB3FF1-367F-FF11-4915-7F4C0FF67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1" y="121829"/>
            <a:ext cx="7710900" cy="572700"/>
          </a:xfrm>
        </p:spPr>
        <p:txBody>
          <a:bodyPr/>
          <a:lstStyle/>
          <a:p>
            <a:r>
              <a:rPr lang="en-US" altLang="zh-HK" sz="2600" b="1" dirty="0">
                <a:effectLst>
                  <a:glow rad="469900">
                    <a:srgbClr val="0070C0">
                      <a:alpha val="40000"/>
                    </a:srgbClr>
                  </a:glow>
                </a:effectLst>
              </a:rPr>
              <a:t>Environmental Factors Influencing Change</a:t>
            </a:r>
            <a:endParaRPr lang="zh-HK" altLang="en-US" sz="2600" b="1" dirty="0">
              <a:effectLst>
                <a:glow rad="469900">
                  <a:srgbClr val="0070C0">
                    <a:alpha val="40000"/>
                  </a:srgbClr>
                </a:glow>
              </a:effectLst>
            </a:endParaRPr>
          </a:p>
        </p:txBody>
      </p:sp>
      <p:grpSp>
        <p:nvGrpSpPr>
          <p:cNvPr id="6" name="Google Shape;5085;p53">
            <a:extLst>
              <a:ext uri="{FF2B5EF4-FFF2-40B4-BE49-F238E27FC236}">
                <a16:creationId xmlns:a16="http://schemas.microsoft.com/office/drawing/2014/main" id="{03C2CE8D-39FF-D0DA-046B-BB9FD8363166}"/>
              </a:ext>
            </a:extLst>
          </p:cNvPr>
          <p:cNvGrpSpPr/>
          <p:nvPr/>
        </p:nvGrpSpPr>
        <p:grpSpPr>
          <a:xfrm>
            <a:off x="2302191" y="1668239"/>
            <a:ext cx="3446804" cy="3096543"/>
            <a:chOff x="-60991775" y="3376900"/>
            <a:chExt cx="315850" cy="311150"/>
          </a:xfrm>
          <a:gradFill flip="none" rotWithShape="1">
            <a:gsLst>
              <a:gs pos="0">
                <a:srgbClr val="004950"/>
              </a:gs>
              <a:gs pos="98000">
                <a:srgbClr val="80A4A8"/>
              </a:gs>
            </a:gsLst>
            <a:lin ang="8100000" scaled="1"/>
            <a:tileRect/>
          </a:gradFill>
        </p:grpSpPr>
        <p:sp>
          <p:nvSpPr>
            <p:cNvPr id="7" name="Google Shape;5086;p53">
              <a:extLst>
                <a:ext uri="{FF2B5EF4-FFF2-40B4-BE49-F238E27FC236}">
                  <a16:creationId xmlns:a16="http://schemas.microsoft.com/office/drawing/2014/main" id="{F08F356E-4C54-3A04-2683-192A6DBC6B01}"/>
                </a:ext>
              </a:extLst>
            </p:cNvPr>
            <p:cNvSpPr/>
            <p:nvPr/>
          </p:nvSpPr>
          <p:spPr>
            <a:xfrm>
              <a:off x="-60991000" y="3376900"/>
              <a:ext cx="315075" cy="311150"/>
            </a:xfrm>
            <a:custGeom>
              <a:avLst/>
              <a:gdLst/>
              <a:ahLst/>
              <a:cxnLst/>
              <a:rect l="l" t="t" r="r" b="b"/>
              <a:pathLst>
                <a:path w="12603" h="12446" extrusionOk="0">
                  <a:moveTo>
                    <a:pt x="11136" y="1"/>
                  </a:moveTo>
                  <a:cubicBezTo>
                    <a:pt x="11054" y="1"/>
                    <a:pt x="10975" y="1"/>
                    <a:pt x="10902" y="1"/>
                  </a:cubicBezTo>
                  <a:cubicBezTo>
                    <a:pt x="10429" y="1"/>
                    <a:pt x="10051" y="159"/>
                    <a:pt x="9736" y="474"/>
                  </a:cubicBezTo>
                  <a:lnTo>
                    <a:pt x="3561" y="6649"/>
                  </a:lnTo>
                  <a:lnTo>
                    <a:pt x="2301" y="6428"/>
                  </a:lnTo>
                  <a:cubicBezTo>
                    <a:pt x="2278" y="6423"/>
                    <a:pt x="2253" y="6420"/>
                    <a:pt x="2229" y="6420"/>
                  </a:cubicBezTo>
                  <a:cubicBezTo>
                    <a:pt x="2119" y="6420"/>
                    <a:pt x="2000" y="6471"/>
                    <a:pt x="1923" y="6523"/>
                  </a:cubicBezTo>
                  <a:lnTo>
                    <a:pt x="158" y="8319"/>
                  </a:lnTo>
                  <a:cubicBezTo>
                    <a:pt x="32" y="8382"/>
                    <a:pt x="1" y="8539"/>
                    <a:pt x="32" y="8697"/>
                  </a:cubicBezTo>
                  <a:cubicBezTo>
                    <a:pt x="95" y="8823"/>
                    <a:pt x="190" y="8949"/>
                    <a:pt x="347" y="8980"/>
                  </a:cubicBezTo>
                  <a:lnTo>
                    <a:pt x="2994" y="9484"/>
                  </a:lnTo>
                  <a:lnTo>
                    <a:pt x="3498" y="12131"/>
                  </a:lnTo>
                  <a:cubicBezTo>
                    <a:pt x="3561" y="12288"/>
                    <a:pt x="3624" y="12414"/>
                    <a:pt x="3782" y="12446"/>
                  </a:cubicBezTo>
                  <a:lnTo>
                    <a:pt x="3908" y="12446"/>
                  </a:lnTo>
                  <a:cubicBezTo>
                    <a:pt x="4034" y="12446"/>
                    <a:pt x="4128" y="12414"/>
                    <a:pt x="4254" y="12414"/>
                  </a:cubicBezTo>
                  <a:lnTo>
                    <a:pt x="6018" y="10619"/>
                  </a:lnTo>
                  <a:cubicBezTo>
                    <a:pt x="6144" y="10556"/>
                    <a:pt x="6176" y="10398"/>
                    <a:pt x="6144" y="10272"/>
                  </a:cubicBezTo>
                  <a:lnTo>
                    <a:pt x="5924" y="9012"/>
                  </a:lnTo>
                  <a:lnTo>
                    <a:pt x="12099" y="2837"/>
                  </a:lnTo>
                  <a:cubicBezTo>
                    <a:pt x="12414" y="2522"/>
                    <a:pt x="12571" y="2081"/>
                    <a:pt x="12571" y="1671"/>
                  </a:cubicBezTo>
                  <a:cubicBezTo>
                    <a:pt x="12571" y="1199"/>
                    <a:pt x="12603" y="600"/>
                    <a:pt x="12288" y="285"/>
                  </a:cubicBezTo>
                  <a:cubicBezTo>
                    <a:pt x="12025" y="22"/>
                    <a:pt x="11544" y="1"/>
                    <a:pt x="1113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" name="Google Shape;5087;p53">
              <a:extLst>
                <a:ext uri="{FF2B5EF4-FFF2-40B4-BE49-F238E27FC236}">
                  <a16:creationId xmlns:a16="http://schemas.microsoft.com/office/drawing/2014/main" id="{AC8CBD05-4071-7236-A527-BE4A2EBAEB0F}"/>
                </a:ext>
              </a:extLst>
            </p:cNvPr>
            <p:cNvSpPr/>
            <p:nvPr/>
          </p:nvSpPr>
          <p:spPr>
            <a:xfrm>
              <a:off x="-60991775" y="3404275"/>
              <a:ext cx="174875" cy="89250"/>
            </a:xfrm>
            <a:custGeom>
              <a:avLst/>
              <a:gdLst/>
              <a:ahLst/>
              <a:cxnLst/>
              <a:rect l="l" t="t" r="r" b="b"/>
              <a:pathLst>
                <a:path w="6995" h="3570" extrusionOk="0">
                  <a:moveTo>
                    <a:pt x="1632" y="1"/>
                  </a:moveTo>
                  <a:cubicBezTo>
                    <a:pt x="1523" y="1"/>
                    <a:pt x="1407" y="57"/>
                    <a:pt x="1355" y="135"/>
                  </a:cubicBezTo>
                  <a:lnTo>
                    <a:pt x="158" y="1301"/>
                  </a:lnTo>
                  <a:cubicBezTo>
                    <a:pt x="95" y="1395"/>
                    <a:pt x="0" y="1553"/>
                    <a:pt x="32" y="1710"/>
                  </a:cubicBezTo>
                  <a:cubicBezTo>
                    <a:pt x="126" y="1773"/>
                    <a:pt x="189" y="1899"/>
                    <a:pt x="315" y="1931"/>
                  </a:cubicBezTo>
                  <a:lnTo>
                    <a:pt x="4317" y="3569"/>
                  </a:lnTo>
                  <a:lnTo>
                    <a:pt x="6995" y="891"/>
                  </a:lnTo>
                  <a:lnTo>
                    <a:pt x="1702" y="9"/>
                  </a:lnTo>
                  <a:cubicBezTo>
                    <a:pt x="1679" y="4"/>
                    <a:pt x="1656" y="1"/>
                    <a:pt x="163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5088;p53">
              <a:extLst>
                <a:ext uri="{FF2B5EF4-FFF2-40B4-BE49-F238E27FC236}">
                  <a16:creationId xmlns:a16="http://schemas.microsoft.com/office/drawing/2014/main" id="{55AEE6EF-1F7B-211A-5885-33EBBC81EF2F}"/>
                </a:ext>
              </a:extLst>
            </p:cNvPr>
            <p:cNvSpPr/>
            <p:nvPr/>
          </p:nvSpPr>
          <p:spPr>
            <a:xfrm>
              <a:off x="-60795650" y="3513975"/>
              <a:ext cx="89000" cy="173300"/>
            </a:xfrm>
            <a:custGeom>
              <a:avLst/>
              <a:gdLst/>
              <a:ahLst/>
              <a:cxnLst/>
              <a:rect l="l" t="t" r="r" b="b"/>
              <a:pathLst>
                <a:path w="3560" h="6932" extrusionOk="0">
                  <a:moveTo>
                    <a:pt x="2678" y="0"/>
                  </a:moveTo>
                  <a:lnTo>
                    <a:pt x="0" y="2678"/>
                  </a:lnTo>
                  <a:lnTo>
                    <a:pt x="1607" y="6679"/>
                  </a:lnTo>
                  <a:cubicBezTo>
                    <a:pt x="1638" y="6805"/>
                    <a:pt x="1764" y="6931"/>
                    <a:pt x="1922" y="6931"/>
                  </a:cubicBezTo>
                  <a:lnTo>
                    <a:pt x="1985" y="6931"/>
                  </a:lnTo>
                  <a:cubicBezTo>
                    <a:pt x="2111" y="6931"/>
                    <a:pt x="2206" y="6900"/>
                    <a:pt x="2269" y="6805"/>
                  </a:cubicBezTo>
                  <a:lnTo>
                    <a:pt x="3466" y="5640"/>
                  </a:lnTo>
                  <a:cubicBezTo>
                    <a:pt x="3529" y="5545"/>
                    <a:pt x="3560" y="5388"/>
                    <a:pt x="3560" y="5262"/>
                  </a:cubicBezTo>
                  <a:lnTo>
                    <a:pt x="2678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37E80DD-D9C5-2231-8EC4-2001442828DA}"/>
              </a:ext>
            </a:extLst>
          </p:cNvPr>
          <p:cNvSpPr txBox="1"/>
          <p:nvPr/>
        </p:nvSpPr>
        <p:spPr>
          <a:xfrm rot="19000735">
            <a:off x="3453577" y="2543026"/>
            <a:ext cx="2012599" cy="646331"/>
          </a:xfrm>
          <a:prstGeom prst="rect">
            <a:avLst/>
          </a:prstGeom>
          <a:solidFill>
            <a:schemeClr val="bg1"/>
          </a:solidFill>
          <a:ln w="76200" cmpd="dbl">
            <a:solidFill>
              <a:srgbClr val="10545B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HK" sz="1200" b="1" dirty="0">
                <a:solidFill>
                  <a:srgbClr val="10545B"/>
                </a:solidFill>
                <a:latin typeface="Didact Gothic" panose="00000500000000000000" pitchFamily="2" charset="0"/>
              </a:rPr>
              <a:t>~~~Plane~~~</a:t>
            </a:r>
          </a:p>
          <a:p>
            <a:r>
              <a:rPr lang="en-US" altLang="zh-HK" sz="1200" b="1" u="sng" dirty="0">
                <a:solidFill>
                  <a:srgbClr val="10545B"/>
                </a:solidFill>
                <a:latin typeface="Didact Gothic" panose="00000500000000000000" pitchFamily="2" charset="0"/>
              </a:rPr>
              <a:t>Internal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200" b="1" dirty="0">
                <a:solidFill>
                  <a:srgbClr val="10545B"/>
                </a:solidFill>
                <a:latin typeface="Didact Gothic" panose="00000500000000000000" pitchFamily="2" charset="0"/>
              </a:rPr>
              <a:t>Workforce Shortage</a:t>
            </a:r>
            <a:endParaRPr lang="zh-HK" altLang="en-US" sz="1200" b="1" dirty="0">
              <a:solidFill>
                <a:srgbClr val="10545B"/>
              </a:solidFill>
              <a:latin typeface="Didact Gothic" panose="000005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94C6EB-0E33-5176-BDE3-AF7F36F912C2}"/>
              </a:ext>
            </a:extLst>
          </p:cNvPr>
          <p:cNvSpPr txBox="1"/>
          <p:nvPr/>
        </p:nvSpPr>
        <p:spPr>
          <a:xfrm>
            <a:off x="5651613" y="4123144"/>
            <a:ext cx="3296444" cy="830997"/>
          </a:xfrm>
          <a:prstGeom prst="rect">
            <a:avLst/>
          </a:prstGeom>
          <a:solidFill>
            <a:schemeClr val="bg1"/>
          </a:solidFill>
          <a:ln w="76200" cmpd="dbl">
            <a:solidFill>
              <a:srgbClr val="10545B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HK" sz="1200" b="1" dirty="0">
                <a:solidFill>
                  <a:srgbClr val="10545B"/>
                </a:solidFill>
                <a:latin typeface="Didact Gothic" panose="00000500000000000000" pitchFamily="2" charset="0"/>
              </a:rPr>
              <a:t>~~~Cloud~~~</a:t>
            </a:r>
          </a:p>
          <a:p>
            <a:r>
              <a:rPr lang="en-US" altLang="zh-HK" sz="1200" b="1" u="sng" dirty="0">
                <a:solidFill>
                  <a:srgbClr val="10545B"/>
                </a:solidFill>
                <a:latin typeface="Didact Gothic" panose="00000500000000000000" pitchFamily="2" charset="0"/>
              </a:rPr>
              <a:t>Task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200" b="1" dirty="0">
                <a:solidFill>
                  <a:srgbClr val="10545B"/>
                </a:solidFill>
                <a:latin typeface="Didact Gothic" panose="00000500000000000000" pitchFamily="2" charset="0"/>
              </a:rPr>
              <a:t>Competition in Airline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200" b="1" dirty="0">
                <a:solidFill>
                  <a:srgbClr val="10545B"/>
                </a:solidFill>
                <a:latin typeface="Didact Gothic" panose="00000500000000000000" pitchFamily="2" charset="0"/>
              </a:rPr>
              <a:t>Change of Customers’ Habit and Preference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E25247-9F72-F21D-5D71-C3A1DC70A5D9}"/>
              </a:ext>
            </a:extLst>
          </p:cNvPr>
          <p:cNvSpPr txBox="1"/>
          <p:nvPr/>
        </p:nvSpPr>
        <p:spPr>
          <a:xfrm>
            <a:off x="247444" y="883888"/>
            <a:ext cx="4057619" cy="830997"/>
          </a:xfrm>
          <a:prstGeom prst="rect">
            <a:avLst/>
          </a:prstGeom>
          <a:solidFill>
            <a:schemeClr val="bg1"/>
          </a:solidFill>
          <a:ln w="76200" cmpd="dbl">
            <a:solidFill>
              <a:srgbClr val="10545B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HK" sz="1200" b="1" dirty="0">
                <a:solidFill>
                  <a:srgbClr val="10545B"/>
                </a:solidFill>
                <a:latin typeface="Didact Gothic" panose="00000500000000000000" pitchFamily="2" charset="0"/>
              </a:rPr>
              <a:t>~~~Sky~~~</a:t>
            </a:r>
          </a:p>
          <a:p>
            <a:r>
              <a:rPr lang="en-US" altLang="zh-HK" sz="1200" b="1" u="sng" dirty="0">
                <a:solidFill>
                  <a:srgbClr val="10545B"/>
                </a:solidFill>
                <a:latin typeface="Didact Gothic" panose="00000500000000000000" pitchFamily="2" charset="0"/>
              </a:rPr>
              <a:t>General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200" b="1" dirty="0">
                <a:solidFill>
                  <a:srgbClr val="10545B"/>
                </a:solidFill>
                <a:latin typeface="Didact Gothic" panose="00000500000000000000" pitchFamily="2" charset="0"/>
              </a:rPr>
              <a:t>COVID-19 Pandemic and Rapid Ramp-Up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200" b="1" dirty="0">
                <a:solidFill>
                  <a:srgbClr val="10545B"/>
                </a:solidFill>
                <a:latin typeface="Didact Gothic" panose="00000500000000000000" pitchFamily="2" charset="0"/>
              </a:rPr>
              <a:t>Emerging Technology in Aviation</a:t>
            </a:r>
          </a:p>
        </p:txBody>
      </p:sp>
    </p:spTree>
    <p:extLst>
      <p:ext uri="{BB962C8B-B14F-4D97-AF65-F5344CB8AC3E}">
        <p14:creationId xmlns:p14="http://schemas.microsoft.com/office/powerpoint/2010/main" val="3900092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40B2764-5C7D-4D03-7E73-B70846D37C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6946103"/>
              </p:ext>
            </p:extLst>
          </p:nvPr>
        </p:nvGraphicFramePr>
        <p:xfrm>
          <a:off x="151390" y="304301"/>
          <a:ext cx="8651549" cy="4534897"/>
        </p:xfrm>
        <a:graphic>
          <a:graphicData uri="http://schemas.openxmlformats.org/drawingml/2006/table">
            <a:tbl>
              <a:tblPr firstRow="1" bandRow="1">
                <a:tableStyleId>{762D5B0D-1D4B-49AA-953A-D92A59A77910}</a:tableStyleId>
              </a:tblPr>
              <a:tblGrid>
                <a:gridCol w="972000">
                  <a:extLst>
                    <a:ext uri="{9D8B030D-6E8A-4147-A177-3AD203B41FA5}">
                      <a16:colId xmlns:a16="http://schemas.microsoft.com/office/drawing/2014/main" val="901910361"/>
                    </a:ext>
                  </a:extLst>
                </a:gridCol>
                <a:gridCol w="3719549">
                  <a:extLst>
                    <a:ext uri="{9D8B030D-6E8A-4147-A177-3AD203B41FA5}">
                      <a16:colId xmlns:a16="http://schemas.microsoft.com/office/drawing/2014/main" val="3934310391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71380122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662659496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588590456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733986932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314032690"/>
                    </a:ext>
                  </a:extLst>
                </a:gridCol>
              </a:tblGrid>
              <a:tr h="0">
                <a:tc rowSpan="3" gridSpan="2">
                  <a:txBody>
                    <a:bodyPr/>
                    <a:lstStyle/>
                    <a:p>
                      <a:r>
                        <a:rPr lang="en-US" altLang="zh-HK" sz="2800" b="1" u="sng" dirty="0">
                          <a:solidFill>
                            <a:schemeClr val="bg1"/>
                          </a:solidFill>
                          <a:effectLst>
                            <a:glow rad="101600">
                              <a:schemeClr val="tx2">
                                <a:lumMod val="75000"/>
                                <a:alpha val="60000"/>
                              </a:schemeClr>
                            </a:glow>
                          </a:effectLst>
                          <a:latin typeface="Didact Gothic" panose="00000500000000000000" pitchFamily="2" charset="0"/>
                        </a:rPr>
                        <a:t>Why Does Cathay Pacific</a:t>
                      </a:r>
                      <a:br>
                        <a:rPr lang="en-US" altLang="zh-HK" sz="2800" b="1" u="sng" dirty="0">
                          <a:solidFill>
                            <a:schemeClr val="bg1"/>
                          </a:solidFill>
                          <a:effectLst>
                            <a:glow rad="101600">
                              <a:schemeClr val="tx2">
                                <a:lumMod val="75000"/>
                                <a:alpha val="60000"/>
                              </a:schemeClr>
                            </a:glow>
                          </a:effectLst>
                          <a:latin typeface="Didact Gothic" panose="00000500000000000000" pitchFamily="2" charset="0"/>
                        </a:rPr>
                      </a:br>
                      <a:r>
                        <a:rPr lang="en-US" altLang="zh-HK" sz="2800" b="1" u="sng" dirty="0">
                          <a:solidFill>
                            <a:schemeClr val="bg1"/>
                          </a:solidFill>
                          <a:effectLst>
                            <a:glow rad="101600">
                              <a:schemeClr val="tx2">
                                <a:lumMod val="75000"/>
                                <a:alpha val="60000"/>
                              </a:schemeClr>
                            </a:glow>
                          </a:effectLst>
                          <a:latin typeface="Didact Gothic" panose="00000500000000000000" pitchFamily="2" charset="0"/>
                        </a:rPr>
                        <a:t>Need to Change?</a:t>
                      </a:r>
                      <a:endParaRPr lang="zh-HK" altLang="en-US" sz="2800" b="1" u="sng" dirty="0">
                        <a:solidFill>
                          <a:schemeClr val="bg1"/>
                        </a:solidFill>
                        <a:effectLst>
                          <a:glow rad="101600">
                            <a:schemeClr val="tx2">
                              <a:lumMod val="75000"/>
                              <a:alpha val="60000"/>
                            </a:schemeClr>
                          </a:glow>
                        </a:effectLst>
                        <a:latin typeface="Didact Gothic" panose="00000500000000000000" pitchFamily="2" charset="0"/>
                      </a:endParaRP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3" hMerge="1"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anchor="ctr">
                    <a:solidFill>
                      <a:schemeClr val="bg1">
                        <a:alpha val="66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Environmental Factors Influencing Change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1263588"/>
                  </a:ext>
                </a:extLst>
              </a:tr>
              <a:tr h="328657">
                <a:tc gridSpan="2" vMerge="1"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anchor="ctr">
                    <a:solidFill>
                      <a:schemeClr val="bg1">
                        <a:alpha val="66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anchor="ctr">
                    <a:solidFill>
                      <a:schemeClr val="bg1">
                        <a:alpha val="6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Internal</a:t>
                      </a:r>
                      <a:endParaRPr lang="zh-HK" altLang="en-US" sz="1000" b="1" dirty="0">
                        <a:solidFill>
                          <a:schemeClr val="bg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36000" marR="36000" anchor="ctr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Task</a:t>
                      </a:r>
                      <a:endParaRPr lang="zh-HK" altLang="en-US" sz="1000" b="1" dirty="0">
                        <a:solidFill>
                          <a:schemeClr val="bg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36000" marR="36000" anchor="ctr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Task</a:t>
                      </a:r>
                      <a:endParaRPr lang="zh-HK" altLang="en-US" sz="1000" b="1" dirty="0">
                        <a:solidFill>
                          <a:schemeClr val="bg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36000" marR="36000" anchor="ctr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General</a:t>
                      </a:r>
                      <a:endParaRPr lang="zh-HK" altLang="en-US" sz="1000" b="1" dirty="0">
                        <a:solidFill>
                          <a:schemeClr val="bg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36000" marR="36000" anchor="ctr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General</a:t>
                      </a:r>
                      <a:endParaRPr lang="zh-HK" altLang="en-US" sz="1000" b="1" dirty="0">
                        <a:solidFill>
                          <a:schemeClr val="bg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36000" marR="36000" anchor="ctr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2745105"/>
                  </a:ext>
                </a:extLst>
              </a:tr>
              <a:tr h="581470">
                <a:tc gridSpan="2" vMerge="1"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solidFill>
                      <a:schemeClr val="bg1">
                        <a:alpha val="66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solidFill>
                      <a:schemeClr val="bg1">
                        <a:alpha val="6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Workforce Shortage</a:t>
                      </a:r>
                      <a:endParaRPr lang="zh-HK" altLang="en-US" sz="1000" b="1" dirty="0">
                        <a:solidFill>
                          <a:schemeClr val="bg1"/>
                        </a:solidFill>
                        <a:latin typeface="Didact Gothic" panose="00000500000000000000" pitchFamily="2" charset="0"/>
                      </a:endParaRPr>
                    </a:p>
                    <a:p>
                      <a:pPr algn="ctr"/>
                      <a:endParaRPr lang="zh-HK" altLang="en-US" sz="1000" b="1" dirty="0">
                        <a:solidFill>
                          <a:schemeClr val="bg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36000" marR="36000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Competition in Airline Market</a:t>
                      </a:r>
                    </a:p>
                    <a:p>
                      <a:pPr algn="ctr"/>
                      <a:endParaRPr lang="zh-HK" altLang="en-US" sz="1000" b="1" dirty="0">
                        <a:solidFill>
                          <a:schemeClr val="bg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 marL="36000" marR="36000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Change of Customers’ Habit and Preference</a:t>
                      </a:r>
                    </a:p>
                  </a:txBody>
                  <a:tcPr marL="36000" marR="36000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COVID-19 Pandemic and Rapid Ramp-Up</a:t>
                      </a:r>
                    </a:p>
                  </a:txBody>
                  <a:tcPr marL="36000" marR="36000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1000" b="1" dirty="0">
                          <a:solidFill>
                            <a:schemeClr val="bg1"/>
                          </a:solidFill>
                          <a:latin typeface="Didact Gothic" panose="00000500000000000000" pitchFamily="2" charset="0"/>
                        </a:rPr>
                        <a:t>Emerging Technology in Aviation</a:t>
                      </a:r>
                    </a:p>
                  </a:txBody>
                  <a:tcPr marL="36000" marR="36000"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9154054"/>
                  </a:ext>
                </a:extLst>
              </a:tr>
              <a:tr h="701040">
                <a:tc>
                  <a:txBody>
                    <a:bodyPr/>
                    <a:lstStyle/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Performance Gap</a:t>
                      </a:r>
                      <a:endParaRPr lang="zh-HK" altLang="en-US" sz="11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5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2023, Operating 70% </a:t>
                      </a: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of pre-pandemic passenger flights</a:t>
                      </a: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(Cathay Pacific Airways Limited, 2023)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3171611"/>
                  </a:ext>
                </a:extLst>
              </a:tr>
              <a:tr h="701040">
                <a:tc>
                  <a:txBody>
                    <a:bodyPr/>
                    <a:lstStyle/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New Technology</a:t>
                      </a:r>
                      <a:endParaRPr lang="zh-HK" altLang="en-US" sz="11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5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Technology trends: Artificial Intelligence (AI), machine learning, robotic process automation and</a:t>
                      </a:r>
                      <a:r>
                        <a:rPr lang="zh-TW" altLang="en-US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 </a:t>
                      </a:r>
                      <a:r>
                        <a:rPr lang="en-US" altLang="zh-TW" sz="1100" b="1" dirty="0" err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etc</a:t>
                      </a:r>
                      <a:endParaRPr lang="en-US" altLang="zh-HK" sz="11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(Capital Technology University, 2023)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965324"/>
                  </a:ext>
                </a:extLst>
              </a:tr>
              <a:tr h="701040">
                <a:tc>
                  <a:txBody>
                    <a:bodyPr/>
                    <a:lstStyle/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Reaction to Internal Challenge</a:t>
                      </a:r>
                      <a:endParaRPr lang="zh-HK" altLang="en-US" sz="11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5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Cathay Pacific is lacking in experience &amp; digital capability to project manpower shortage, hence more than 780 flights from December 23 to 24 February were cancelled</a:t>
                      </a: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(Lee, 2024)</a:t>
                      </a:r>
                      <a:endParaRPr lang="zh-HK" altLang="en-US" sz="11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005439"/>
                  </a:ext>
                </a:extLst>
              </a:tr>
              <a:tr h="7010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Reaction to External Challenge</a:t>
                      </a:r>
                      <a:endParaRPr lang="zh-HK" altLang="en-US" sz="11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  <a:p>
                      <a:endParaRPr lang="zh-HK" altLang="en-US" sz="11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5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Global and local market demand</a:t>
                      </a: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(Wong, 2024)</a:t>
                      </a: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Low-cost airlines and new local airlines in HK</a:t>
                      </a: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(Westbrook, 2023)</a:t>
                      </a: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Customer’s expectation of digital service</a:t>
                      </a:r>
                    </a:p>
                    <a:p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(</a:t>
                      </a:r>
                      <a:r>
                        <a:rPr lang="en-US" altLang="zh-HK" sz="1100" b="1" dirty="0" err="1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Bovenizer</a:t>
                      </a:r>
                      <a:r>
                        <a:rPr lang="en-US" altLang="zh-HK" sz="1100" b="1" dirty="0">
                          <a:solidFill>
                            <a:schemeClr val="tx1"/>
                          </a:solidFill>
                          <a:latin typeface="Didact Gothic" panose="00000500000000000000" pitchFamily="2" charset="0"/>
                        </a:rPr>
                        <a:t>, 2023)</a:t>
                      </a: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5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HK" altLang="en-US" sz="1000" b="1" dirty="0">
                        <a:solidFill>
                          <a:schemeClr val="tx1"/>
                        </a:solidFill>
                        <a:latin typeface="Didact Gothic" panose="00000500000000000000" pitchFamily="2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20000"/>
                          <a:lumOff val="8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alpha val="3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1593621"/>
                  </a:ext>
                </a:extLst>
              </a:tr>
            </a:tbl>
          </a:graphicData>
        </a:graphic>
      </p:graphicFrame>
      <p:pic>
        <p:nvPicPr>
          <p:cNvPr id="2050" name="Picture 2" descr="Plane - Free transport icons">
            <a:extLst>
              <a:ext uri="{FF2B5EF4-FFF2-40B4-BE49-F238E27FC236}">
                <a16:creationId xmlns:a16="http://schemas.microsoft.com/office/drawing/2014/main" id="{AC2C3A56-3816-CE78-4623-7A2B35E99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4977726" y="1658744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Plane - Free transport icons">
            <a:extLst>
              <a:ext uri="{FF2B5EF4-FFF2-40B4-BE49-F238E27FC236}">
                <a16:creationId xmlns:a16="http://schemas.microsoft.com/office/drawing/2014/main" id="{AA8E2D0F-25E7-7C67-0F7F-ACB1610971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4977725" y="3073358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Plane - Free transport icons">
            <a:extLst>
              <a:ext uri="{FF2B5EF4-FFF2-40B4-BE49-F238E27FC236}">
                <a16:creationId xmlns:a16="http://schemas.microsoft.com/office/drawing/2014/main" id="{68BC042F-608E-5DAB-B51B-690B1FA77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5745782" y="2325867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Plane - Free transport icons">
            <a:extLst>
              <a:ext uri="{FF2B5EF4-FFF2-40B4-BE49-F238E27FC236}">
                <a16:creationId xmlns:a16="http://schemas.microsoft.com/office/drawing/2014/main" id="{87E07497-1B56-0B66-7642-FD0FFBE076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6537555" y="2325867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Plane - Free transport icons">
            <a:extLst>
              <a:ext uri="{FF2B5EF4-FFF2-40B4-BE49-F238E27FC236}">
                <a16:creationId xmlns:a16="http://schemas.microsoft.com/office/drawing/2014/main" id="{68CFA5E5-697B-8ECD-6F6C-BD33B8CB0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5745781" y="3975769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Plane - Free transport icons">
            <a:extLst>
              <a:ext uri="{FF2B5EF4-FFF2-40B4-BE49-F238E27FC236}">
                <a16:creationId xmlns:a16="http://schemas.microsoft.com/office/drawing/2014/main" id="{437A4C6C-F662-3A5C-411E-FB0494818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6537555" y="3975769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Plane - Free transport icons">
            <a:extLst>
              <a:ext uri="{FF2B5EF4-FFF2-40B4-BE49-F238E27FC236}">
                <a16:creationId xmlns:a16="http://schemas.microsoft.com/office/drawing/2014/main" id="{68B81B8D-A9C4-6560-F557-DD309BF673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7338412" y="1658744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Plane - Free transport icons">
            <a:extLst>
              <a:ext uri="{FF2B5EF4-FFF2-40B4-BE49-F238E27FC236}">
                <a16:creationId xmlns:a16="http://schemas.microsoft.com/office/drawing/2014/main" id="{DB3EBBD6-5615-6BD7-5999-CA7663C45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8125645" y="2325866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Plane - Free transport icons">
            <a:extLst>
              <a:ext uri="{FF2B5EF4-FFF2-40B4-BE49-F238E27FC236}">
                <a16:creationId xmlns:a16="http://schemas.microsoft.com/office/drawing/2014/main" id="{6431DF40-F653-ED16-D549-630698B9B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92">
            <a:off x="7338412" y="3975770"/>
            <a:ext cx="589415" cy="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23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64369-7CF1-7D40-14BF-F702F299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68" y="155815"/>
            <a:ext cx="8956264" cy="572700"/>
          </a:xfrm>
        </p:spPr>
        <p:txBody>
          <a:bodyPr/>
          <a:lstStyle/>
          <a:p>
            <a:r>
              <a:rPr lang="en-US" altLang="zh-HK" sz="2400" b="1" dirty="0"/>
              <a:t>Suggested Types of Organizational Change for Cathay Pacific</a:t>
            </a:r>
            <a:endParaRPr lang="zh-HK" altLang="en-US" sz="2400" b="1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393349B-225E-567C-C195-B9FEF5DC5C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0"/>
          <a:stretch/>
        </p:blipFill>
        <p:spPr bwMode="auto">
          <a:xfrm>
            <a:off x="407445" y="846177"/>
            <a:ext cx="3875965" cy="23101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4" name="Picture 4" descr="The State of Airline Digitization: Expectations Meet Reality - World  Aviation Festival">
            <a:extLst>
              <a:ext uri="{FF2B5EF4-FFF2-40B4-BE49-F238E27FC236}">
                <a16:creationId xmlns:a16="http://schemas.microsoft.com/office/drawing/2014/main" id="{7591F370-C44E-E63A-1A5A-67CED72DE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773" y="846176"/>
            <a:ext cx="3875964" cy="23101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994434F-B565-8FFF-DB16-9610AF0EEDDE}"/>
              </a:ext>
            </a:extLst>
          </p:cNvPr>
          <p:cNvSpPr/>
          <p:nvPr/>
        </p:nvSpPr>
        <p:spPr>
          <a:xfrm>
            <a:off x="533686" y="3274016"/>
            <a:ext cx="3623481" cy="1441285"/>
          </a:xfrm>
          <a:prstGeom prst="roundRect">
            <a:avLst>
              <a:gd name="adj" fmla="val 5129"/>
            </a:avLst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lnSpc>
                <a:spcPts val="2300"/>
              </a:lnSpc>
              <a:buClr>
                <a:schemeClr val="bg1"/>
              </a:buClr>
            </a:pPr>
            <a:r>
              <a:rPr lang="en-US" altLang="zh-HK" sz="1600" b="1" u="sng" dirty="0">
                <a:solidFill>
                  <a:schemeClr val="bg1"/>
                </a:solidFill>
                <a:latin typeface="Didact Gothic" panose="00000500000000000000" pitchFamily="2" charset="0"/>
              </a:rPr>
              <a:t>Short-Term: Remedial Change</a:t>
            </a:r>
          </a:p>
          <a:p>
            <a:pPr marL="285750" indent="-285750">
              <a:lnSpc>
                <a:spcPts val="23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To solve manpower shortage</a:t>
            </a:r>
          </a:p>
          <a:p>
            <a:pPr marL="285750" indent="-285750">
              <a:lnSpc>
                <a:spcPts val="23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To train up newly recruited talents</a:t>
            </a:r>
          </a:p>
          <a:p>
            <a:pPr marL="285750" indent="-285750">
              <a:lnSpc>
                <a:spcPts val="23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To enhance employee engagement and satisfaction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64B166A-D2ED-164B-8E09-474B715AE1A1}"/>
              </a:ext>
            </a:extLst>
          </p:cNvPr>
          <p:cNvSpPr/>
          <p:nvPr/>
        </p:nvSpPr>
        <p:spPr>
          <a:xfrm>
            <a:off x="4735773" y="3274014"/>
            <a:ext cx="3623481" cy="1441285"/>
          </a:xfrm>
          <a:prstGeom prst="roundRect">
            <a:avLst>
              <a:gd name="adj" fmla="val 5129"/>
            </a:avLst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lnSpc>
                <a:spcPts val="2500"/>
              </a:lnSpc>
              <a:buClr>
                <a:schemeClr val="bg1"/>
              </a:buClr>
            </a:pPr>
            <a:r>
              <a:rPr lang="en-US" altLang="zh-HK" sz="1600" b="1" u="sng" dirty="0">
                <a:solidFill>
                  <a:schemeClr val="bg1"/>
                </a:solidFill>
                <a:latin typeface="Didact Gothic" panose="00000500000000000000" pitchFamily="2" charset="0"/>
              </a:rPr>
              <a:t>Long-Term: Technology Change</a:t>
            </a:r>
          </a:p>
          <a:p>
            <a:pPr marL="285750" indent="-285750">
              <a:lnSpc>
                <a:spcPts val="25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To improve operations process</a:t>
            </a:r>
          </a:p>
          <a:p>
            <a:pPr marL="285750" indent="-285750">
              <a:lnSpc>
                <a:spcPts val="25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To implement digital transformation</a:t>
            </a:r>
          </a:p>
          <a:p>
            <a:pPr marL="285750" indent="-285750">
              <a:lnSpc>
                <a:spcPts val="25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600" b="1" dirty="0">
                <a:solidFill>
                  <a:schemeClr val="bg1"/>
                </a:solidFill>
                <a:latin typeface="Didact Gothic" panose="00000500000000000000" pitchFamily="2" charset="0"/>
              </a:rPr>
              <a:t>To enhance customer experience and satisfaction </a:t>
            </a:r>
          </a:p>
        </p:txBody>
      </p:sp>
    </p:spTree>
    <p:extLst>
      <p:ext uri="{BB962C8B-B14F-4D97-AF65-F5344CB8AC3E}">
        <p14:creationId xmlns:p14="http://schemas.microsoft.com/office/powerpoint/2010/main" val="3051740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F247C5D-7F48-61C1-8A63-C6605892153C}"/>
              </a:ext>
            </a:extLst>
          </p:cNvPr>
          <p:cNvSpPr/>
          <p:nvPr/>
        </p:nvSpPr>
        <p:spPr>
          <a:xfrm>
            <a:off x="3891762" y="564333"/>
            <a:ext cx="5296902" cy="2437462"/>
          </a:xfrm>
          <a:prstGeom prst="roundRect">
            <a:avLst>
              <a:gd name="adj" fmla="val 6420"/>
            </a:avLst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altLang="zh-HK" sz="1800" b="1" u="sng" dirty="0">
                <a:latin typeface="Didact Gothic" panose="00000500000000000000" pitchFamily="2" charset="0"/>
              </a:rPr>
              <a:t>Project : CX &amp; CX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800" b="1" dirty="0">
                <a:latin typeface="Didact Gothic" panose="00000500000000000000" pitchFamily="2" charset="0"/>
              </a:rPr>
              <a:t>Cathay Pacific enhances Customer Experience </a:t>
            </a:r>
            <a:r>
              <a:rPr lang="en-US" altLang="zh-HK" sz="1800" b="1">
                <a:latin typeface="Didact Gothic" panose="00000500000000000000" pitchFamily="2" charset="0"/>
              </a:rPr>
              <a:t>(internal </a:t>
            </a:r>
            <a:r>
              <a:rPr lang="en-US" altLang="zh-HK" sz="1800" b="1" dirty="0">
                <a:latin typeface="Didact Gothic" panose="00000500000000000000" pitchFamily="2" charset="0"/>
              </a:rPr>
              <a:t>customer &amp; external customers)</a:t>
            </a:r>
          </a:p>
          <a:p>
            <a:endParaRPr lang="en-US" altLang="zh-HK" sz="1800" b="1" dirty="0">
              <a:latin typeface="Didact Gothic" panose="00000500000000000000" pitchFamily="2" charset="0"/>
            </a:endParaRPr>
          </a:p>
          <a:p>
            <a:r>
              <a:rPr lang="en-US" altLang="zh-HK" sz="1800" b="1" u="sng" dirty="0">
                <a:latin typeface="Didact Gothic" panose="00000500000000000000" pitchFamily="2" charset="0"/>
              </a:rPr>
              <a:t>Method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800" b="1" dirty="0">
                <a:latin typeface="Didact Gothic" panose="00000500000000000000" pitchFamily="2" charset="0"/>
              </a:rPr>
              <a:t>Remedial Change 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800" b="1" dirty="0">
                <a:latin typeface="Didact Gothic" panose="00000500000000000000" pitchFamily="2" charset="0"/>
              </a:rPr>
              <a:t>Technology Change</a:t>
            </a:r>
          </a:p>
          <a:p>
            <a:endParaRPr lang="en-US" altLang="zh-HK" sz="1800" b="1" dirty="0">
              <a:latin typeface="Didact Gothic" panose="00000500000000000000" pitchFamily="2" charset="0"/>
            </a:endParaRPr>
          </a:p>
          <a:p>
            <a:r>
              <a:rPr lang="en-US" altLang="zh-HK" sz="1800" b="1" u="sng" dirty="0">
                <a:latin typeface="Didact Gothic" panose="00000500000000000000" pitchFamily="2" charset="0"/>
              </a:rPr>
              <a:t>Monitoring the Changes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800" b="1" dirty="0">
                <a:latin typeface="Didact Gothic" panose="00000500000000000000" pitchFamily="2" charset="0"/>
              </a:rPr>
              <a:t>McKinsey 7s Model</a:t>
            </a:r>
          </a:p>
          <a:p>
            <a:endParaRPr lang="en-US" altLang="zh-HK" sz="1800" b="1" dirty="0">
              <a:latin typeface="Didact Gothic" panose="00000500000000000000" pitchFamily="2" charset="0"/>
            </a:endParaRPr>
          </a:p>
          <a:p>
            <a:r>
              <a:rPr lang="en-US" altLang="zh-HK" sz="1800" b="1" u="sng" dirty="0">
                <a:latin typeface="Didact Gothic" panose="00000500000000000000" pitchFamily="2" charset="0"/>
              </a:rPr>
              <a:t>Final Purpose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800" b="1" dirty="0">
                <a:latin typeface="Didact Gothic" panose="00000500000000000000" pitchFamily="2" charset="0"/>
              </a:rPr>
              <a:t>Fully recover to pre-pandemic and even better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altLang="zh-HK" sz="1800" b="1" dirty="0">
                <a:latin typeface="Didact Gothic" panose="00000500000000000000" pitchFamily="2" charset="0"/>
              </a:rPr>
              <a:t>Enhance competitiveness in the challenging market</a:t>
            </a:r>
            <a:endParaRPr lang="zh-HK" altLang="en-US" sz="1800" b="1" dirty="0">
              <a:latin typeface="Didact Gothic" panose="00000500000000000000" pitchFamily="2" charset="0"/>
            </a:endParaRPr>
          </a:p>
          <a:p>
            <a:endParaRPr lang="zh-HK" altLang="en-US" sz="2000" b="1" dirty="0">
              <a:latin typeface="Didact Gothic" panose="00000500000000000000" pitchFamily="2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FF60FE6-50B2-E25B-07F4-3CFAB2AA5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9455" y="84718"/>
            <a:ext cx="5076662" cy="572700"/>
          </a:xfrm>
        </p:spPr>
        <p:txBody>
          <a:bodyPr/>
          <a:lstStyle/>
          <a:p>
            <a:r>
              <a:rPr lang="en-US" altLang="zh-HK" sz="2400" b="1" dirty="0"/>
              <a:t>Recommendation – CX &amp; CX</a:t>
            </a:r>
            <a:endParaRPr lang="zh-HK" altLang="en-US" sz="2400" b="1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F211BE0-E43F-7FD6-D332-4C3C919977C9}"/>
              </a:ext>
            </a:extLst>
          </p:cNvPr>
          <p:cNvGrpSpPr>
            <a:grpSpLocks noChangeAspect="1"/>
          </p:cNvGrpSpPr>
          <p:nvPr/>
        </p:nvGrpSpPr>
        <p:grpSpPr>
          <a:xfrm>
            <a:off x="6827616" y="1654628"/>
            <a:ext cx="1812830" cy="2174224"/>
            <a:chOff x="3368133" y="1733979"/>
            <a:chExt cx="1734748" cy="2080570"/>
          </a:xfrm>
        </p:grpSpPr>
        <p:pic>
          <p:nvPicPr>
            <p:cNvPr id="6146" name="Picture 2" descr="Theory applied to informatics: The McKinsey 7-S Framework |">
              <a:extLst>
                <a:ext uri="{FF2B5EF4-FFF2-40B4-BE49-F238E27FC236}">
                  <a16:creationId xmlns:a16="http://schemas.microsoft.com/office/drawing/2014/main" id="{69B4FF3E-7766-39D0-4490-CDF56F5C1CA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455" t="1877" r="3261" b="1877"/>
            <a:stretch/>
          </p:blipFill>
          <p:spPr bwMode="auto">
            <a:xfrm>
              <a:off x="3368134" y="1733979"/>
              <a:ext cx="1734747" cy="18926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5B3C7F-A0C4-E11F-6151-E8E0C6944C6F}"/>
                </a:ext>
              </a:extLst>
            </p:cNvPr>
            <p:cNvSpPr/>
            <p:nvPr/>
          </p:nvSpPr>
          <p:spPr>
            <a:xfrm>
              <a:off x="3368133" y="3626647"/>
              <a:ext cx="1734747" cy="187902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US" altLang="zh-HK" sz="1200" b="1" i="0" dirty="0">
                  <a:solidFill>
                    <a:srgbClr val="111111"/>
                  </a:solidFill>
                  <a:effectLst/>
                  <a:highlight>
                    <a:srgbClr val="FFFFFF"/>
                  </a:highlight>
                  <a:latin typeface="Didact Gothic" panose="00000500000000000000" pitchFamily="2" charset="0"/>
                </a:rPr>
                <a:t>McKinsey 7S Framework</a:t>
              </a: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3D470457-B6C5-518A-561B-DEF416374F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389176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185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9D1928-C75B-476F-F9C8-86FA053C8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85" y="117064"/>
            <a:ext cx="7704000" cy="572700"/>
          </a:xfrm>
        </p:spPr>
        <p:txBody>
          <a:bodyPr/>
          <a:lstStyle/>
          <a:p>
            <a:r>
              <a:rPr lang="en-US" altLang="zh-HK" sz="2000" b="1" dirty="0"/>
              <a:t>References</a:t>
            </a:r>
            <a:endParaRPr lang="zh-HK" altLang="en-US" sz="2000" b="1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833FA1D-DB87-32A9-6FEB-66A601C9EC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828" y="541979"/>
            <a:ext cx="8730343" cy="1308900"/>
          </a:xfrm>
        </p:spPr>
        <p:txBody>
          <a:bodyPr/>
          <a:lstStyle/>
          <a:p>
            <a:pPr marL="139700" indent="0">
              <a:buNone/>
            </a:pPr>
            <a:r>
              <a:rPr lang="en-US" altLang="zh-HK" sz="1000" dirty="0"/>
              <a:t>Alonso, T (2022), Strategic Drift: How to avoid losing competitive advantage, Cascade,</a:t>
            </a:r>
          </a:p>
          <a:p>
            <a:pPr marL="139700" indent="0">
              <a:buNone/>
            </a:pPr>
            <a:r>
              <a:rPr lang="en-US" altLang="zh-HK" sz="1000" dirty="0"/>
              <a:t>Available at: https://www.cascade.app/blog/strategic-drift </a:t>
            </a:r>
          </a:p>
          <a:p>
            <a:pPr marL="139700" indent="0">
              <a:buNone/>
            </a:pPr>
            <a:r>
              <a:rPr lang="en-US" altLang="zh-HK" sz="1000" dirty="0"/>
              <a:t>(Assessed: 2 April 2024) </a:t>
            </a:r>
          </a:p>
          <a:p>
            <a:pPr marL="139700" indent="0">
              <a:buNone/>
            </a:pP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 err="1"/>
              <a:t>Bovenizer</a:t>
            </a:r>
            <a:r>
              <a:rPr lang="en-US" altLang="zh-HK" sz="1000" dirty="0"/>
              <a:t>, N. (2023), Airline customers </a:t>
            </a:r>
            <a:r>
              <a:rPr lang="en-US" altLang="zh-HK" sz="1000" dirty="0" err="1"/>
              <a:t>favour</a:t>
            </a:r>
            <a:r>
              <a:rPr lang="en-US" altLang="zh-HK" sz="1000" dirty="0"/>
              <a:t> digital customer service channels after pandemic, Airport Technology, 3 May</a:t>
            </a:r>
          </a:p>
          <a:p>
            <a:pPr marL="139700" indent="0">
              <a:buNone/>
            </a:pP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/>
              <a:t>Capitol Technology University (2023), The Top Aviation Industry Trends of 2023 and What 2024 May Bring, 18 December</a:t>
            </a:r>
          </a:p>
          <a:p>
            <a:pPr marL="139700" indent="0">
              <a:buNone/>
            </a:pPr>
            <a:r>
              <a:rPr lang="en-US" altLang="zh-HK" sz="1000" dirty="0"/>
              <a:t>Available at: </a:t>
            </a:r>
            <a:r>
              <a:rPr lang="en-US" altLang="zh-HK" sz="1000" dirty="0">
                <a:hlinkClick r:id="rId2"/>
              </a:rPr>
              <a:t>https://www.captechu.edu/blog/aviation-industry-trends</a:t>
            </a: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/>
              <a:t>(Assessed: 8 April 2024) </a:t>
            </a:r>
          </a:p>
          <a:p>
            <a:pPr marL="139700" indent="0">
              <a:buNone/>
            </a:pP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2014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2015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2016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2017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2018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2019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2020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2021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2022</a:t>
            </a:r>
          </a:p>
          <a:p>
            <a:pPr marL="139700" indent="0">
              <a:buNone/>
            </a:pPr>
            <a:r>
              <a:rPr lang="en-US" altLang="zh-HK" sz="1000" dirty="0"/>
              <a:t>Cathay Pacific Airways Limited, Annual Report 2023</a:t>
            </a:r>
          </a:p>
          <a:p>
            <a:pPr marL="139700" indent="0">
              <a:buNone/>
            </a:pP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/>
              <a:t>Chan, I. (2023), Furious pilots and a lack of trust: Why aircrew at Hong Kong’s Cathay Pacific are quitting what was once a dream job, Hong Kong Press Free, 13 August</a:t>
            </a:r>
          </a:p>
          <a:p>
            <a:pPr marL="139700" indent="0">
              <a:buNone/>
            </a:pPr>
            <a:r>
              <a:rPr lang="en-US" altLang="zh-HK" sz="1000" dirty="0"/>
              <a:t>Available at : </a:t>
            </a:r>
            <a:r>
              <a:rPr lang="en-US" altLang="zh-HK" sz="1000" dirty="0">
                <a:hlinkClick r:id="rId3"/>
              </a:rPr>
              <a:t>https://hongkongfp.com/2023/08/13/furious-pilots-and-a-lack-of-trust-why-aircrew-at-hong-kongs-cathay-pacific-are-quitting-what-was-once-a-dream-job/</a:t>
            </a: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/>
              <a:t>(Assessed: 3 April 2024) </a:t>
            </a:r>
          </a:p>
          <a:p>
            <a:pPr marL="139700" indent="0">
              <a:buNone/>
            </a:pPr>
            <a:endParaRPr lang="en-US" altLang="zh-HK" sz="1000" dirty="0"/>
          </a:p>
          <a:p>
            <a:pPr marL="139700" indent="0">
              <a:buNone/>
            </a:pPr>
            <a:endParaRPr lang="en-US" altLang="zh-HK" sz="1000" dirty="0"/>
          </a:p>
          <a:p>
            <a:pPr marL="139700" indent="0">
              <a:buNone/>
            </a:pPr>
            <a:endParaRPr lang="zh-HK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214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0833FA1D-DB87-32A9-6FEB-66A601C9EC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828" y="498436"/>
            <a:ext cx="8730343" cy="1308900"/>
          </a:xfrm>
        </p:spPr>
        <p:txBody>
          <a:bodyPr/>
          <a:lstStyle/>
          <a:p>
            <a:pPr marL="139700" indent="0">
              <a:buNone/>
            </a:pPr>
            <a:r>
              <a:rPr lang="en-US" altLang="zh-HK" sz="1000" dirty="0"/>
              <a:t>Driskill, M. (2020), Cathay Pacific to cut 6,000 workers and kill off Dragon affiliate to survive COVID-19 pandemic</a:t>
            </a:r>
          </a:p>
          <a:p>
            <a:pPr marL="139700" indent="0">
              <a:buNone/>
            </a:pPr>
            <a:r>
              <a:rPr lang="en-US" altLang="zh-HK" sz="1000" dirty="0"/>
              <a:t>Available at: </a:t>
            </a:r>
            <a:r>
              <a:rPr lang="en-US" altLang="zh-HK" sz="1000" dirty="0">
                <a:hlinkClick r:id="rId2"/>
              </a:rPr>
              <a:t>https://asianaviation.com/report-cathay-pacific-to-cut-6000-workers-and-kill-off-dragon-affiliate/</a:t>
            </a: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/>
              <a:t>(Assessed: 8 April 2024) </a:t>
            </a:r>
          </a:p>
          <a:p>
            <a:pPr marL="139700" indent="0">
              <a:buNone/>
            </a:pP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/>
              <a:t>Kawase, K. (2018), Cathay Pacific's flight to profit stalled by surging fuel prices, NIKKEI Asia, 8 August</a:t>
            </a:r>
          </a:p>
          <a:p>
            <a:pPr marL="139700" indent="0">
              <a:buNone/>
            </a:pPr>
            <a:r>
              <a:rPr lang="en-US" altLang="zh-HK" sz="1000" dirty="0"/>
              <a:t>Available at: </a:t>
            </a:r>
            <a:r>
              <a:rPr lang="en-US" altLang="zh-HK" sz="1000" dirty="0">
                <a:hlinkClick r:id="rId3"/>
              </a:rPr>
              <a:t>https://asia.nikkei.com/Business/Companies/Cathay-Pacific-s-flight-to-profit-stalled-by-surging-fuel-prices</a:t>
            </a: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/>
              <a:t>(Assessed: 6 April 2024) </a:t>
            </a:r>
          </a:p>
          <a:p>
            <a:pPr marL="139700" indent="0">
              <a:buNone/>
            </a:pPr>
            <a:endParaRPr lang="en-US" altLang="zh-HK" sz="1000" dirty="0"/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Lee, J. (2024), Cathay Pacific lacked ‘experience and digital capability’ to predict manpower crunch, Hong Kong gov’t says, Hong Kong Free Press, 18 March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Available at: https://hongkongfp.com/2024/03/18/cathay-pacific-lacked-experience-and-digital-capability-to-predict-manpower-crunch-hong-kong-govt-says/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(Assessed: 6 April 2024) </a:t>
            </a: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Nadler, D.A., Shaw, R.B, and Walton, A.E. (1995), Discontinuous Change: Leading </a:t>
            </a:r>
            <a:r>
              <a:rPr lang="en-US" altLang="zh-HK" sz="1000" dirty="0" err="1">
                <a:solidFill>
                  <a:schemeClr val="bg1"/>
                </a:solidFill>
              </a:rPr>
              <a:t>Organisational</a:t>
            </a:r>
            <a:r>
              <a:rPr lang="en-US" altLang="zh-HK" sz="1000" dirty="0">
                <a:solidFill>
                  <a:schemeClr val="bg1"/>
                </a:solidFill>
              </a:rPr>
              <a:t> Transformation, Wiley.</a:t>
            </a: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Nip, A. (2017), Dark day for Cathay staff, The Standard Post, 9 June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Available at: </a:t>
            </a:r>
            <a:r>
              <a:rPr lang="en-US" altLang="zh-HK" sz="1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https://www.thestandard.com.hk/section-news/section/11/183798/Dark-day-for-Cathay-staff</a:t>
            </a: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(Assessed: 6 April 2024) </a:t>
            </a: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Skytrax</a:t>
            </a:r>
            <a:r>
              <a:rPr lang="zh-TW" altLang="en-US" sz="1000" dirty="0">
                <a:solidFill>
                  <a:schemeClr val="bg1"/>
                </a:solidFill>
              </a:rPr>
              <a:t> </a:t>
            </a:r>
            <a:r>
              <a:rPr lang="en-US" altLang="zh-TW" sz="1000" dirty="0">
                <a:solidFill>
                  <a:schemeClr val="bg1"/>
                </a:solidFill>
              </a:rPr>
              <a:t>World Airlines Award (2024), Top 100 Airline Rating</a:t>
            </a:r>
          </a:p>
          <a:p>
            <a:pPr marL="139700" indent="0">
              <a:buNone/>
            </a:pPr>
            <a:r>
              <a:rPr lang="en-US" altLang="zh-TW" sz="1000" dirty="0">
                <a:solidFill>
                  <a:schemeClr val="bg1"/>
                </a:solidFill>
              </a:rPr>
              <a:t>Available at: https://www.worldairlineawards.com/</a:t>
            </a:r>
          </a:p>
          <a:p>
            <a:pPr marL="139700" indent="0">
              <a:buNone/>
            </a:pPr>
            <a:r>
              <a:rPr lang="en-US" altLang="zh-HK" sz="1000">
                <a:solidFill>
                  <a:schemeClr val="bg1"/>
                </a:solidFill>
              </a:rPr>
              <a:t>(Assessed: 6 April 2024) </a:t>
            </a: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 err="1">
                <a:solidFill>
                  <a:schemeClr val="bg1"/>
                </a:solidFill>
              </a:rPr>
              <a:t>Sull</a:t>
            </a:r>
            <a:r>
              <a:rPr lang="en-US" altLang="zh-HK" sz="1000" dirty="0">
                <a:solidFill>
                  <a:schemeClr val="bg1"/>
                </a:solidFill>
              </a:rPr>
              <a:t>, D. (1999), Why Good Companies Go Bad. Harvard Business Review, July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Available at: https://hbr.org/1999/07/why-good-companies-go-bad 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(Assessed: 6 April 2024) </a:t>
            </a: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endParaRPr lang="zh-HK" altLang="en-US" sz="1000" dirty="0">
              <a:solidFill>
                <a:schemeClr val="bg1"/>
              </a:solidFill>
            </a:endParaRP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029B85A3-CD33-1188-2140-6AE51F497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85" y="117064"/>
            <a:ext cx="7704000" cy="572700"/>
          </a:xfrm>
        </p:spPr>
        <p:txBody>
          <a:bodyPr/>
          <a:lstStyle/>
          <a:p>
            <a:r>
              <a:rPr lang="en-US" altLang="zh-HK" sz="2000" b="1" dirty="0"/>
              <a:t>References</a:t>
            </a:r>
            <a:endParaRPr lang="zh-HK" alt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1676783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0833FA1D-DB87-32A9-6FEB-66A601C9EC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828" y="351479"/>
            <a:ext cx="8730343" cy="1308900"/>
          </a:xfrm>
        </p:spPr>
        <p:txBody>
          <a:bodyPr/>
          <a:lstStyle/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Westbrook, L. (2023), Hong Kong newcomer Greater Bay Airlines appeals to government to ‘strike balance on allocation of air traffic rights’ to boost competition, South China Morning Post, 28 April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Available at: </a:t>
            </a:r>
            <a:r>
              <a:rPr lang="en-US" altLang="zh-HK" sz="1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https://www.scmp.com/news/hong-kong/hong-kong-economy/article/3218794/hong-kong-newcomer-greater-bay-airlines-appeals-government-strike-balance-allocation-air-traffic</a:t>
            </a: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(Assessed: 8 April 2024)</a:t>
            </a:r>
            <a:endParaRPr lang="zh-HK" altLang="en-US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Westbrook, L. (2023), Recovery of Hong Kong aviation sector ‘stronger than expected’, IATA chief says, pointing to Greater Bay Area initiatives, 6 December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Available at: https://www.scmp.com/news/hong-kong/transport/article/3244115/recovery-hong-kong-aviation-sector-stronger-expected-iata-chief-says-pointing-greater-bay-area 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(Assessed: 8 April 2024)</a:t>
            </a:r>
          </a:p>
          <a:p>
            <a:pPr marL="139700" indent="0">
              <a:buNone/>
            </a:pP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Wong, W. (2024), Hong Kong’s tourism numbers to return to pre-Covid levels by end of 2025, trailing Macau and other Greater Bay Area cities, new platform forecasts, South China Morning Post, 25 January</a:t>
            </a: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Available at: </a:t>
            </a:r>
            <a:r>
              <a:rPr lang="en-US" altLang="zh-HK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https://www.scmp.com/news/hong-kong/hong-kong-economy/article/3249797/hong-kongs-tourism-numbers-return-pre-covid-levels-end-2025-trailing-macau-and-other-greater-bay</a:t>
            </a:r>
            <a:endParaRPr lang="en-US" altLang="zh-HK" sz="1000" dirty="0">
              <a:solidFill>
                <a:schemeClr val="bg1"/>
              </a:solidFill>
            </a:endParaRPr>
          </a:p>
          <a:p>
            <a:pPr marL="139700" indent="0">
              <a:buNone/>
            </a:pPr>
            <a:r>
              <a:rPr lang="en-US" altLang="zh-HK" sz="1000" dirty="0">
                <a:solidFill>
                  <a:schemeClr val="bg1"/>
                </a:solidFill>
              </a:rPr>
              <a:t>(Assessed: 8 April 2024)</a:t>
            </a:r>
            <a:endParaRPr lang="zh-HK" altLang="en-US" sz="1000" dirty="0">
              <a:solidFill>
                <a:schemeClr val="bg1"/>
              </a:solidFill>
            </a:endParaRP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6F20C0EC-F634-5CD9-02CA-DE2CC97C8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85" y="117064"/>
            <a:ext cx="7704000" cy="572700"/>
          </a:xfrm>
        </p:spPr>
        <p:txBody>
          <a:bodyPr/>
          <a:lstStyle/>
          <a:p>
            <a:r>
              <a:rPr lang="en-US" altLang="zh-HK" sz="2000" b="1" dirty="0"/>
              <a:t>References</a:t>
            </a:r>
            <a:endParaRPr lang="zh-HK" alt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632153409"/>
      </p:ext>
    </p:extLst>
  </p:cSld>
  <p:clrMapOvr>
    <a:masterClrMapping/>
  </p:clrMapOvr>
</p:sld>
</file>

<file path=ppt/theme/theme1.xml><?xml version="1.0" encoding="utf-8"?>
<a:theme xmlns:a="http://schemas.openxmlformats.org/drawingml/2006/main" name="Elegant Verdigris Business Basic Template by Slidesgo">
  <a:themeElements>
    <a:clrScheme name="Simple Light">
      <a:dk1>
        <a:srgbClr val="191919"/>
      </a:dk1>
      <a:lt1>
        <a:srgbClr val="FFFFFF"/>
      </a:lt1>
      <a:dk2>
        <a:srgbClr val="00686F"/>
      </a:dk2>
      <a:lt2>
        <a:srgbClr val="8BCDC8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3802</TotalTime>
  <Words>1815</Words>
  <Application>Microsoft Office PowerPoint</Application>
  <PresentationFormat>On-screen Show (16:9)</PresentationFormat>
  <Paragraphs>429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Didact Gothic</vt:lpstr>
      <vt:lpstr>Arial</vt:lpstr>
      <vt:lpstr>Cardo</vt:lpstr>
      <vt:lpstr>Wingdings</vt:lpstr>
      <vt:lpstr>Calisto MT</vt:lpstr>
      <vt:lpstr>Elegant Verdigris Business Basic Template by Slidesgo</vt:lpstr>
      <vt:lpstr>Cathay Pacific:  Embracing Change for a Brighter Future</vt:lpstr>
      <vt:lpstr>Agenda</vt:lpstr>
      <vt:lpstr>Introduction</vt:lpstr>
      <vt:lpstr>Cathay Pacific Airways Limited (Cathay Pacific Airways Limited, 2023)</vt:lpstr>
      <vt:lpstr>PowerPoint Presentation</vt:lpstr>
      <vt:lpstr>Skytrax Annual World Airline Award</vt:lpstr>
      <vt:lpstr>PowerPoint Presentation</vt:lpstr>
      <vt:lpstr>PowerPoint Presentation</vt:lpstr>
      <vt:lpstr>Environmental Factors Influencing Change</vt:lpstr>
      <vt:lpstr>PowerPoint Presentation</vt:lpstr>
      <vt:lpstr>Suggested Types of Organizational Change for Cathay Pacific</vt:lpstr>
      <vt:lpstr>Recommendation – CX &amp; CX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Cathay Pacific: Embracing Change for a Brighter Future</dc:title>
  <dc:creator>Tommy</dc:creator>
  <cp:lastModifiedBy>Tommy Tong</cp:lastModifiedBy>
  <cp:revision>2</cp:revision>
  <cp:lastPrinted>2024-04-13T17:07:12Z</cp:lastPrinted>
  <dcterms:modified xsi:type="dcterms:W3CDTF">2024-04-14T05:53:20Z</dcterms:modified>
</cp:coreProperties>
</file>