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18" d="100"/>
          <a:sy n="118" d="100"/>
        </p:scale>
        <p:origin x="442"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8788"/>
          </a:xfrm>
          <a:prstGeom prst="rect">
            <a:avLst/>
          </a:prstGeom>
        </p:spPr>
        <p:txBody>
          <a:bodyPr vert="horz" lIns="91440" tIns="45720" rIns="91440" bIns="45720" rtlCol="0"/>
          <a:lstStyle>
            <a:lvl1pPr algn="l">
              <a:defRPr sz="1200"/>
            </a:lvl1pPr>
          </a:lstStyle>
          <a:p>
            <a:endParaRPr lang=""/>
          </a:p>
        </p:txBody>
      </p:sp>
      <p:sp>
        <p:nvSpPr>
          <p:cNvPr id="3" name="Date Placeholder 2"/>
          <p:cNvSpPr>
            <a:spLocks noGrp="1"/>
          </p:cNvSpPr>
          <p:nvPr>
            <p:ph type="dt" idx="1"/>
          </p:nvPr>
        </p:nvSpPr>
        <p:spPr>
          <a:xfrm>
            <a:off x="2913063" y="0"/>
            <a:ext cx="2228850" cy="458788"/>
          </a:xfrm>
          <a:prstGeom prst="rect">
            <a:avLst/>
          </a:prstGeom>
        </p:spPr>
        <p:txBody>
          <a:bodyPr vert="horz" lIns="91440" tIns="45720" rIns="91440" bIns="45720" rtlCol="0"/>
          <a:lstStyle>
            <a:lvl1pPr algn="r">
              <a:defRPr sz="1200"/>
            </a:lvl1pPr>
          </a:lstStyle>
          <a:p>
            <a:fld id="{F44839AE-F637-B441-9189-C2D285402DAF}" type="datetimeFigureOut">
              <a:rPr lang="" smtClean="0"/>
              <a:t>03/18/2026</a:t>
            </a:fld>
            <a:endParaRPr lang=""/>
          </a:p>
        </p:txBody>
      </p:sp>
      <p:sp>
        <p:nvSpPr>
          <p:cNvPr id="4" name="Slide Image Placeholder 3"/>
          <p:cNvSpPr>
            <a:spLocks noGrp="1" noRot="1" noChangeAspect="1"/>
          </p:cNvSpPr>
          <p:nvPr>
            <p:ph type="sldImg" idx="2"/>
          </p:nvPr>
        </p:nvSpPr>
        <p:spPr>
          <a:xfrm>
            <a:off x="-171450" y="1143000"/>
            <a:ext cx="5486400" cy="3086100"/>
          </a:xfrm>
          <a:prstGeom prst="rect">
            <a:avLst/>
          </a:prstGeom>
          <a:noFill/>
          <a:ln w="12700">
            <a:solidFill>
              <a:prstClr val="black"/>
            </a:solidFill>
          </a:ln>
        </p:spPr>
        <p:txBody>
          <a:bodyPr vert="horz" lIns="91440" tIns="45720" rIns="91440" bIns="45720" rtlCol="0" anchor="ctr"/>
          <a:lstStyle/>
          <a:p>
            <a:endParaRPr lang=""/>
          </a:p>
        </p:txBody>
      </p:sp>
      <p:sp>
        <p:nvSpPr>
          <p:cNvPr id="5" name="Notes Placeholder 4"/>
          <p:cNvSpPr>
            <a:spLocks noGrp="1"/>
          </p:cNvSpPr>
          <p:nvPr>
            <p:ph type="body" sz="quarter" idx="3"/>
          </p:nvPr>
        </p:nvSpPr>
        <p:spPr>
          <a:xfrm>
            <a:off x="514350" y="4400550"/>
            <a:ext cx="41148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
          </a:p>
        </p:txBody>
      </p:sp>
      <p:sp>
        <p:nvSpPr>
          <p:cNvPr id="6" name="Footer Placeholder 5"/>
          <p:cNvSpPr>
            <a:spLocks noGrp="1"/>
          </p:cNvSpPr>
          <p:nvPr>
            <p:ph type="ftr" sz="quarter" idx="4"/>
          </p:nvPr>
        </p:nvSpPr>
        <p:spPr>
          <a:xfrm>
            <a:off x="0" y="8685213"/>
            <a:ext cx="2228850" cy="458787"/>
          </a:xfrm>
          <a:prstGeom prst="rect">
            <a:avLst/>
          </a:prstGeom>
        </p:spPr>
        <p:txBody>
          <a:bodyPr vert="horz" lIns="91440" tIns="45720" rIns="91440" bIns="45720" rtlCol="0" anchor="b"/>
          <a:lstStyle>
            <a:lvl1pPr algn="l">
              <a:defRPr sz="1200"/>
            </a:lvl1pPr>
          </a:lstStyle>
          <a:p>
            <a:endParaRPr lang=""/>
          </a:p>
        </p:txBody>
      </p:sp>
      <p:sp>
        <p:nvSpPr>
          <p:cNvPr id="7" name="Slide Number Placeholder 6"/>
          <p:cNvSpPr>
            <a:spLocks noGrp="1"/>
          </p:cNvSpPr>
          <p:nvPr>
            <p:ph type="sldNum" sz="quarter" idx="5"/>
          </p:nvPr>
        </p:nvSpPr>
        <p:spPr>
          <a:xfrm>
            <a:off x="2913063" y="8685213"/>
            <a:ext cx="2228850" cy="458787"/>
          </a:xfrm>
          <a:prstGeom prst="rect">
            <a:avLst/>
          </a:prstGeom>
        </p:spPr>
        <p:txBody>
          <a:bodyPr vert="horz" lIns="91440" tIns="45720" rIns="91440" bIns="45720" rtlCol="0" anchor="b"/>
          <a:lstStyle>
            <a:lvl1pPr algn="r">
              <a:defRPr sz="1200"/>
            </a:lvl1pPr>
          </a:lstStyle>
          <a:p>
            <a:fld id="{04279161-F5F4-764F-A6A9-7DBA75FB7B33}" type="slidenum">
              <a:rPr lang="" smtClean="0"/>
              <a:t>‹#›</a:t>
            </a:fld>
            <a:endParaRPr lang=""/>
          </a:p>
        </p:txBody>
      </p:sp>
    </p:spTree>
    <p:extLst>
      <p:ext uri="{BB962C8B-B14F-4D97-AF65-F5344CB8AC3E}">
        <p14:creationId xmlns:p14="http://schemas.microsoft.com/office/powerpoint/2010/main" val="921323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2087725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3A5F"/>
        </a:solidFill>
        <a:effectLst/>
      </p:bgPr>
    </p:bg>
    <p:spTree>
      <p:nvGrpSpPr>
        <p:cNvPr id="1" name=""/>
        <p:cNvGrpSpPr/>
        <p:nvPr/>
      </p:nvGrpSpPr>
      <p:grpSpPr>
        <a:xfrm>
          <a:off x="0" y="0"/>
          <a:ext cx="0" cy="0"/>
          <a:chOff x="0" y="0"/>
          <a:chExt cx="0" cy="0"/>
        </a:xfrm>
      </p:grpSpPr>
      <p:sp>
        <p:nvSpPr>
          <p:cNvPr id="2" name="Text 0"/>
          <p:cNvSpPr/>
          <p:nvPr/>
        </p:nvSpPr>
        <p:spPr>
          <a:xfrm>
            <a:off x="457200" y="1371600"/>
            <a:ext cx="8229600" cy="914400"/>
          </a:xfrm>
          <a:prstGeom prst="rect">
            <a:avLst/>
          </a:prstGeom>
          <a:noFill/>
          <a:ln/>
        </p:spPr>
        <p:txBody>
          <a:bodyPr wrap="square" rtlCol="0" anchor="ctr"/>
          <a:lstStyle/>
          <a:p>
            <a:pPr marL="0" indent="0" algn="ctr">
              <a:buNone/>
            </a:pPr>
            <a:r>
              <a:rPr lang="en-US" sz="4800" b="1" dirty="0">
                <a:solidFill>
                  <a:srgbClr val="FFFFFF"/>
                </a:solidFill>
                <a:latin typeface="Calibri" pitchFamily="34" charset="0"/>
                <a:ea typeface="Calibri" pitchFamily="34" charset="-122"/>
                <a:cs typeface="Calibri" pitchFamily="34" charset="-120"/>
              </a:rPr>
              <a:t>RECRUITMENT &amp; TALENT DEVELOPMENT</a:t>
            </a:r>
            <a:endParaRPr lang="en-US" sz="4800" dirty="0"/>
          </a:p>
        </p:txBody>
      </p:sp>
      <p:sp>
        <p:nvSpPr>
          <p:cNvPr id="3" name="Text 1"/>
          <p:cNvSpPr/>
          <p:nvPr/>
        </p:nvSpPr>
        <p:spPr>
          <a:xfrm>
            <a:off x="457200" y="2468880"/>
            <a:ext cx="8229600" cy="548640"/>
          </a:xfrm>
          <a:prstGeom prst="rect">
            <a:avLst/>
          </a:prstGeom>
          <a:noFill/>
          <a:ln/>
        </p:spPr>
        <p:txBody>
          <a:bodyPr wrap="square" rtlCol="0" anchor="ctr"/>
          <a:lstStyle/>
          <a:p>
            <a:pPr marL="0" indent="0" algn="ctr">
              <a:buNone/>
            </a:pPr>
            <a:r>
              <a:rPr lang="en-US" sz="2400" dirty="0">
                <a:solidFill>
                  <a:srgbClr val="FF6B35"/>
                </a:solidFill>
                <a:latin typeface="Calibri" pitchFamily="34" charset="0"/>
                <a:ea typeface="Calibri" pitchFamily="34" charset="-122"/>
                <a:cs typeface="Calibri" pitchFamily="34" charset="-120"/>
              </a:rPr>
              <a:t>Building High-Performing Teams Through Strategic Hiring &amp; L&amp;D</a:t>
            </a:r>
            <a:endParaRPr lang="en-US" sz="2400" dirty="0"/>
          </a:p>
        </p:txBody>
      </p:sp>
      <p:sp>
        <p:nvSpPr>
          <p:cNvPr id="4" name="Text 2"/>
          <p:cNvSpPr/>
          <p:nvPr/>
        </p:nvSpPr>
        <p:spPr>
          <a:xfrm>
            <a:off x="457200" y="3087119"/>
            <a:ext cx="8229600" cy="365760"/>
          </a:xfrm>
          <a:prstGeom prst="rect">
            <a:avLst/>
          </a:prstGeom>
          <a:noFill/>
          <a:ln/>
        </p:spPr>
        <p:txBody>
          <a:bodyPr wrap="square" rtlCol="0" anchor="ctr"/>
          <a:lstStyle/>
          <a:p>
            <a:pPr marL="0" indent="0" algn="ctr">
              <a:buNone/>
            </a:pPr>
            <a:r>
              <a:rPr lang="en-US" sz="1400" i="1" dirty="0">
                <a:solidFill>
                  <a:srgbClr val="F5F7FA"/>
                </a:solidFill>
              </a:rPr>
              <a:t>BA (Hons) Leadership and Management Skills for the Workplace</a:t>
            </a:r>
            <a:endParaRPr lang="en-US" sz="1400" dirty="0"/>
          </a:p>
        </p:txBody>
      </p:sp>
      <p:sp>
        <p:nvSpPr>
          <p:cNvPr id="6" name="Text 4"/>
          <p:cNvSpPr/>
          <p:nvPr/>
        </p:nvSpPr>
        <p:spPr>
          <a:xfrm>
            <a:off x="384757" y="4329283"/>
            <a:ext cx="8229600" cy="274320"/>
          </a:xfrm>
          <a:prstGeom prst="rect">
            <a:avLst/>
          </a:prstGeom>
          <a:noFill/>
          <a:ln/>
        </p:spPr>
        <p:txBody>
          <a:bodyPr wrap="square" rtlCol="0" anchor="ctr"/>
          <a:lstStyle/>
          <a:p>
            <a:pPr marL="0" indent="0" algn="ctr">
              <a:buNone/>
            </a:pPr>
            <a:r>
              <a:rPr lang="en-US" sz="1200" dirty="0">
                <a:solidFill>
                  <a:srgbClr val="F5F7FA"/>
                </a:solidFill>
              </a:rPr>
              <a:t>University of Wales Trinity Saint David</a:t>
            </a:r>
          </a:p>
          <a:p>
            <a:pPr marL="0" indent="0" algn="ctr">
              <a:buNone/>
            </a:pPr>
            <a:endParaRPr lang="" sz="1200" dirty="0">
              <a:solidFill>
                <a:srgbClr val="F5F7FA"/>
              </a:solidFill>
            </a:endParaRPr>
          </a:p>
          <a:p>
            <a:pPr marL="0" indent="0" algn="ctr">
              <a:buNone/>
            </a:pPr>
            <a:r>
              <a:rPr lang="" sz="1200" dirty="0">
                <a:solidFill>
                  <a:srgbClr val="F5F7FA"/>
                </a:solidFill>
              </a:rPr>
              <a:t>Name: Jude Osaro Agbonlahor </a:t>
            </a:r>
          </a:p>
          <a:p>
            <a:pPr marL="0" indent="0" algn="ctr">
              <a:buNone/>
            </a:pPr>
            <a:r>
              <a:rPr lang="" sz="1200" dirty="0">
                <a:solidFill>
                  <a:srgbClr val="F5F7FA"/>
                </a:solidFill>
              </a:rPr>
              <a:t>
Student Id: 2413807 </a:t>
            </a:r>
          </a:p>
          <a:p>
            <a:pPr marL="0" indent="0" algn="ctr">
              <a:buNone/>
            </a:pPr>
            <a:r>
              <a:rPr lang="" sz="1200" dirty="0">
                <a:solidFill>
                  <a:srgbClr val="F5F7FA"/>
                </a:solidFill>
              </a:rPr>
              <a:t>
Lecturer: </a:t>
            </a:r>
          </a:p>
          <a:p>
            <a:pPr marL="0" indent="0" algn="ctr">
              <a:buNone/>
            </a:pPr>
            <a:endParaRPr lang="en-US" sz="1200" dirty="0">
              <a:solidFill>
                <a:srgbClr val="F5F7FA"/>
              </a:solidFill>
            </a:endParaRPr>
          </a:p>
          <a:p>
            <a:pPr marL="0" indent="0" algn="ctr">
              <a:buNone/>
            </a:pPr>
            <a:endParaRPr lang="en-US" sz="1200" dirty="0">
              <a:solidFill>
                <a:srgbClr val="F5F7FA"/>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600" b="1" dirty="0">
                <a:solidFill>
                  <a:srgbClr val="1E3A5F"/>
                </a:solidFill>
                <a:latin typeface="Calibri" pitchFamily="34" charset="0"/>
                <a:ea typeface="Calibri" pitchFamily="34" charset="-122"/>
                <a:cs typeface="Calibri" pitchFamily="34" charset="-120"/>
              </a:rPr>
              <a:t>TABLE OF CONTENTS</a:t>
            </a:r>
            <a:endParaRPr lang="en-US" sz="3600" dirty="0"/>
          </a:p>
        </p:txBody>
      </p:sp>
      <p:sp>
        <p:nvSpPr>
          <p:cNvPr id="3" name="Shape 1"/>
          <p:cNvSpPr/>
          <p:nvPr/>
        </p:nvSpPr>
        <p:spPr>
          <a:xfrm>
            <a:off x="457200" y="914400"/>
            <a:ext cx="1828800" cy="54864"/>
          </a:xfrm>
          <a:prstGeom prst="rect">
            <a:avLst/>
          </a:prstGeom>
          <a:solidFill>
            <a:srgbClr val="FF6B35"/>
          </a:solidFill>
          <a:ln/>
        </p:spPr>
        <p:txBody>
          <a:bodyPr/>
          <a:lstStyle/>
          <a:p>
            <a:endParaRPr lang=""/>
          </a:p>
        </p:txBody>
      </p:sp>
      <p:sp>
        <p:nvSpPr>
          <p:cNvPr id="4" name="Text 2"/>
          <p:cNvSpPr/>
          <p:nvPr/>
        </p:nvSpPr>
        <p:spPr>
          <a:xfrm>
            <a:off x="914400" y="1371600"/>
            <a:ext cx="7315200" cy="411480"/>
          </a:xfrm>
          <a:prstGeom prst="rect">
            <a:avLst/>
          </a:prstGeom>
          <a:noFill/>
          <a:ln/>
        </p:spPr>
        <p:txBody>
          <a:bodyPr wrap="square" rtlCol="0" anchor="ctr"/>
          <a:lstStyle/>
          <a:p>
            <a:pPr marL="0" indent="0">
              <a:buNone/>
            </a:pPr>
            <a:r>
              <a:rPr lang="en-US" sz="1600" dirty="0">
                <a:solidFill>
                  <a:srgbClr val="2D3E50"/>
                </a:solidFill>
                <a:latin typeface="Calibri" pitchFamily="34" charset="0"/>
                <a:ea typeface="Calibri" pitchFamily="34" charset="-122"/>
                <a:cs typeface="Calibri" pitchFamily="34" charset="-120"/>
              </a:rPr>
              <a:t>1. Company Introduction</a:t>
            </a:r>
            <a:endParaRPr lang="en-US" sz="1600" dirty="0"/>
          </a:p>
        </p:txBody>
      </p:sp>
      <p:sp>
        <p:nvSpPr>
          <p:cNvPr id="5" name="Text 3"/>
          <p:cNvSpPr/>
          <p:nvPr/>
        </p:nvSpPr>
        <p:spPr>
          <a:xfrm>
            <a:off x="914400" y="1828800"/>
            <a:ext cx="7315200" cy="411480"/>
          </a:xfrm>
          <a:prstGeom prst="rect">
            <a:avLst/>
          </a:prstGeom>
          <a:noFill/>
          <a:ln/>
        </p:spPr>
        <p:txBody>
          <a:bodyPr wrap="square" rtlCol="0" anchor="ctr"/>
          <a:lstStyle/>
          <a:p>
            <a:pPr marL="0" indent="0">
              <a:buNone/>
            </a:pPr>
            <a:r>
              <a:rPr lang="en-US" sz="1600" dirty="0">
                <a:solidFill>
                  <a:srgbClr val="2D3E50"/>
                </a:solidFill>
                <a:latin typeface="Calibri" pitchFamily="34" charset="0"/>
                <a:ea typeface="Calibri" pitchFamily="34" charset="-122"/>
                <a:cs typeface="Calibri" pitchFamily="34" charset="-120"/>
              </a:rPr>
              <a:t>2. Recruitment Process Overview</a:t>
            </a:r>
            <a:endParaRPr lang="en-US" sz="1600" dirty="0"/>
          </a:p>
        </p:txBody>
      </p:sp>
      <p:sp>
        <p:nvSpPr>
          <p:cNvPr id="6" name="Text 4"/>
          <p:cNvSpPr/>
          <p:nvPr/>
        </p:nvSpPr>
        <p:spPr>
          <a:xfrm>
            <a:off x="914400" y="2286000"/>
            <a:ext cx="7315200" cy="411480"/>
          </a:xfrm>
          <a:prstGeom prst="rect">
            <a:avLst/>
          </a:prstGeom>
          <a:noFill/>
          <a:ln/>
        </p:spPr>
        <p:txBody>
          <a:bodyPr wrap="square" rtlCol="0" anchor="ctr"/>
          <a:lstStyle/>
          <a:p>
            <a:pPr marL="0" indent="0">
              <a:buNone/>
            </a:pPr>
            <a:r>
              <a:rPr lang="en-US" sz="1600" dirty="0">
                <a:solidFill>
                  <a:srgbClr val="2D3E50"/>
                </a:solidFill>
                <a:latin typeface="Calibri" pitchFamily="34" charset="0"/>
                <a:ea typeface="Calibri" pitchFamily="34" charset="-122"/>
                <a:cs typeface="Calibri" pitchFamily="34" charset="-120"/>
              </a:rPr>
              <a:t>3. Job Analysis &amp; Job Description</a:t>
            </a:r>
            <a:endParaRPr lang="en-US" sz="1600" dirty="0"/>
          </a:p>
        </p:txBody>
      </p:sp>
      <p:sp>
        <p:nvSpPr>
          <p:cNvPr id="7" name="Text 5"/>
          <p:cNvSpPr/>
          <p:nvPr/>
        </p:nvSpPr>
        <p:spPr>
          <a:xfrm>
            <a:off x="914400" y="2743200"/>
            <a:ext cx="7315200" cy="411480"/>
          </a:xfrm>
          <a:prstGeom prst="rect">
            <a:avLst/>
          </a:prstGeom>
          <a:noFill/>
          <a:ln/>
        </p:spPr>
        <p:txBody>
          <a:bodyPr wrap="square" rtlCol="0" anchor="ctr"/>
          <a:lstStyle/>
          <a:p>
            <a:pPr marL="0" indent="0">
              <a:buNone/>
            </a:pPr>
            <a:r>
              <a:rPr lang="en-US" sz="1600" dirty="0">
                <a:solidFill>
                  <a:srgbClr val="2D3E50"/>
                </a:solidFill>
                <a:latin typeface="Calibri" pitchFamily="34" charset="0"/>
                <a:ea typeface="Calibri" pitchFamily="34" charset="-122"/>
                <a:cs typeface="Calibri" pitchFamily="34" charset="-120"/>
              </a:rPr>
              <a:t>4. Person Specification</a:t>
            </a:r>
            <a:endParaRPr lang="en-US" sz="1600" dirty="0"/>
          </a:p>
        </p:txBody>
      </p:sp>
      <p:sp>
        <p:nvSpPr>
          <p:cNvPr id="8" name="Text 6"/>
          <p:cNvSpPr/>
          <p:nvPr/>
        </p:nvSpPr>
        <p:spPr>
          <a:xfrm>
            <a:off x="914400" y="3200400"/>
            <a:ext cx="7315200" cy="411480"/>
          </a:xfrm>
          <a:prstGeom prst="rect">
            <a:avLst/>
          </a:prstGeom>
          <a:noFill/>
          <a:ln/>
        </p:spPr>
        <p:txBody>
          <a:bodyPr wrap="square" rtlCol="0" anchor="ctr"/>
          <a:lstStyle/>
          <a:p>
            <a:pPr marL="0" indent="0">
              <a:buNone/>
            </a:pPr>
            <a:r>
              <a:rPr lang="en-US" sz="1600" dirty="0">
                <a:solidFill>
                  <a:srgbClr val="2D3E50"/>
                </a:solidFill>
                <a:latin typeface="Calibri" pitchFamily="34" charset="0"/>
                <a:ea typeface="Calibri" pitchFamily="34" charset="-122"/>
                <a:cs typeface="Calibri" pitchFamily="34" charset="-120"/>
              </a:rPr>
              <a:t>5. Learning &amp; Development Needs</a:t>
            </a:r>
            <a:endParaRPr lang="en-US" sz="1600" dirty="0"/>
          </a:p>
        </p:txBody>
      </p:sp>
      <p:sp>
        <p:nvSpPr>
          <p:cNvPr id="9" name="Text 7"/>
          <p:cNvSpPr/>
          <p:nvPr/>
        </p:nvSpPr>
        <p:spPr>
          <a:xfrm>
            <a:off x="914400" y="3657600"/>
            <a:ext cx="7315200" cy="411480"/>
          </a:xfrm>
          <a:prstGeom prst="rect">
            <a:avLst/>
          </a:prstGeom>
          <a:noFill/>
          <a:ln/>
        </p:spPr>
        <p:txBody>
          <a:bodyPr wrap="square" rtlCol="0" anchor="ctr"/>
          <a:lstStyle/>
          <a:p>
            <a:pPr marL="0" indent="0">
              <a:buNone/>
            </a:pPr>
            <a:r>
              <a:rPr lang="en-US" sz="1600" dirty="0">
                <a:solidFill>
                  <a:srgbClr val="2D3E50"/>
                </a:solidFill>
                <a:latin typeface="Calibri" pitchFamily="34" charset="0"/>
                <a:ea typeface="Calibri" pitchFamily="34" charset="-122"/>
                <a:cs typeface="Calibri" pitchFamily="34" charset="-120"/>
              </a:rPr>
              <a:t>6. L&amp;D Theories &amp; Frameworks</a:t>
            </a:r>
            <a:endParaRPr lang="en-US" sz="1600" dirty="0"/>
          </a:p>
        </p:txBody>
      </p:sp>
      <p:sp>
        <p:nvSpPr>
          <p:cNvPr id="10" name="Text 8"/>
          <p:cNvSpPr/>
          <p:nvPr/>
        </p:nvSpPr>
        <p:spPr>
          <a:xfrm>
            <a:off x="914400" y="4114800"/>
            <a:ext cx="7315200" cy="411480"/>
          </a:xfrm>
          <a:prstGeom prst="rect">
            <a:avLst/>
          </a:prstGeom>
          <a:noFill/>
          <a:ln/>
        </p:spPr>
        <p:txBody>
          <a:bodyPr wrap="square" rtlCol="0" anchor="ctr"/>
          <a:lstStyle/>
          <a:p>
            <a:pPr marL="0" indent="0">
              <a:buNone/>
            </a:pPr>
            <a:r>
              <a:rPr lang="en-US" sz="1600" dirty="0">
                <a:solidFill>
                  <a:srgbClr val="2D3E50"/>
                </a:solidFill>
                <a:latin typeface="Calibri" pitchFamily="34" charset="0"/>
                <a:ea typeface="Calibri" pitchFamily="34" charset="-122"/>
                <a:cs typeface="Calibri" pitchFamily="34" charset="-120"/>
              </a:rPr>
              <a:t>7. Analysis &amp; Recommendations</a:t>
            </a:r>
            <a:endParaRPr lang="en-US" sz="1600" dirty="0"/>
          </a:p>
        </p:txBody>
      </p:sp>
      <p:sp>
        <p:nvSpPr>
          <p:cNvPr id="11" name="Text 9"/>
          <p:cNvSpPr/>
          <p:nvPr/>
        </p:nvSpPr>
        <p:spPr>
          <a:xfrm>
            <a:off x="914400" y="4572000"/>
            <a:ext cx="7315200" cy="411480"/>
          </a:xfrm>
          <a:prstGeom prst="rect">
            <a:avLst/>
          </a:prstGeom>
          <a:noFill/>
          <a:ln/>
        </p:spPr>
        <p:txBody>
          <a:bodyPr wrap="square" rtlCol="0" anchor="ctr"/>
          <a:lstStyle/>
          <a:p>
            <a:pPr marL="0" indent="0">
              <a:buNone/>
            </a:pPr>
            <a:r>
              <a:rPr lang="en-US" sz="1600" dirty="0">
                <a:solidFill>
                  <a:srgbClr val="2D3E50"/>
                </a:solidFill>
                <a:latin typeface="Calibri" pitchFamily="34" charset="0"/>
                <a:ea typeface="Calibri" pitchFamily="34" charset="-122"/>
                <a:cs typeface="Calibri" pitchFamily="34" charset="-120"/>
              </a:rPr>
              <a:t>8. Conclusion &amp; References</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1E3A5F"/>
                </a:solidFill>
                <a:latin typeface="Calibri" pitchFamily="34" charset="0"/>
                <a:ea typeface="Calibri" pitchFamily="34" charset="-122"/>
                <a:cs typeface="Calibri" pitchFamily="34" charset="-120"/>
              </a:rPr>
              <a:t>COMPANY INTRODUCTION</a:t>
            </a:r>
            <a:endParaRPr lang="en-US" sz="3200" dirty="0"/>
          </a:p>
        </p:txBody>
      </p:sp>
      <p:sp>
        <p:nvSpPr>
          <p:cNvPr id="3" name="Shape 1"/>
          <p:cNvSpPr/>
          <p:nvPr/>
        </p:nvSpPr>
        <p:spPr>
          <a:xfrm>
            <a:off x="457200" y="868680"/>
            <a:ext cx="2286000" cy="54864"/>
          </a:xfrm>
          <a:prstGeom prst="rect">
            <a:avLst/>
          </a:prstGeom>
          <a:solidFill>
            <a:srgbClr val="0E5A8C"/>
          </a:solidFill>
          <a:ln/>
        </p:spPr>
        <p:txBody>
          <a:bodyPr/>
          <a:lstStyle/>
          <a:p>
            <a:endParaRPr lang=""/>
          </a:p>
        </p:txBody>
      </p:sp>
      <p:sp>
        <p:nvSpPr>
          <p:cNvPr id="4" name="Shape 2"/>
          <p:cNvSpPr/>
          <p:nvPr/>
        </p:nvSpPr>
        <p:spPr>
          <a:xfrm>
            <a:off x="457200" y="1188720"/>
            <a:ext cx="8229600" cy="4023360"/>
          </a:xfrm>
          <a:prstGeom prst="roundRect">
            <a:avLst/>
          </a:prstGeom>
          <a:solidFill>
            <a:srgbClr val="F5F7FA"/>
          </a:solidFill>
          <a:ln w="25400">
            <a:solidFill>
              <a:srgbClr val="0E5A8C"/>
            </a:solidFill>
            <a:prstDash val="solid"/>
          </a:ln>
        </p:spPr>
        <p:txBody>
          <a:bodyPr/>
          <a:lstStyle/>
          <a:p>
            <a:endParaRPr lang=""/>
          </a:p>
        </p:txBody>
      </p:sp>
      <p:sp>
        <p:nvSpPr>
          <p:cNvPr id="5" name="Text 3"/>
          <p:cNvSpPr/>
          <p:nvPr/>
        </p:nvSpPr>
        <p:spPr>
          <a:xfrm>
            <a:off x="914400" y="1463040"/>
            <a:ext cx="7315200" cy="365760"/>
          </a:xfrm>
          <a:prstGeom prst="rect">
            <a:avLst/>
          </a:prstGeom>
          <a:noFill/>
          <a:ln/>
        </p:spPr>
        <p:txBody>
          <a:bodyPr wrap="square" rtlCol="0" anchor="ctr"/>
          <a:lstStyle/>
          <a:p>
            <a:pPr marL="0" indent="0">
              <a:buNone/>
            </a:pPr>
            <a:r>
              <a:rPr lang="en-US" sz="2400" b="1" dirty="0">
                <a:solidFill>
                  <a:srgbClr val="1E3A5F"/>
                </a:solidFill>
                <a:latin typeface="Calibri" pitchFamily="34" charset="0"/>
                <a:ea typeface="Calibri" pitchFamily="34" charset="-122"/>
                <a:cs typeface="Calibri" pitchFamily="34" charset="-120"/>
              </a:rPr>
              <a:t>BARNET HOMES</a:t>
            </a:r>
            <a:endParaRPr lang="en-US" sz="2400" dirty="0"/>
          </a:p>
        </p:txBody>
      </p:sp>
      <p:sp>
        <p:nvSpPr>
          <p:cNvPr id="6" name="Text 4"/>
          <p:cNvSpPr/>
          <p:nvPr/>
        </p:nvSpPr>
        <p:spPr>
          <a:xfrm>
            <a:off x="914400" y="1828800"/>
            <a:ext cx="7315200" cy="274320"/>
          </a:xfrm>
          <a:prstGeom prst="rect">
            <a:avLst/>
          </a:prstGeom>
          <a:noFill/>
          <a:ln/>
        </p:spPr>
        <p:txBody>
          <a:bodyPr wrap="square" rtlCol="0" anchor="ctr"/>
          <a:lstStyle/>
          <a:p>
            <a:pPr marL="0" indent="0">
              <a:buNone/>
            </a:pPr>
            <a:r>
              <a:rPr lang="en-US" sz="1400" i="1" dirty="0">
                <a:solidFill>
                  <a:srgbClr val="FF6B35"/>
                </a:solidFill>
              </a:rPr>
              <a:t>Social Housing Provider - North London</a:t>
            </a:r>
            <a:endParaRPr lang="en-US" sz="1400" dirty="0"/>
          </a:p>
        </p:txBody>
      </p:sp>
      <p:sp>
        <p:nvSpPr>
          <p:cNvPr id="7" name="Text 5"/>
          <p:cNvSpPr/>
          <p:nvPr/>
        </p:nvSpPr>
        <p:spPr>
          <a:xfrm>
            <a:off x="914400" y="2286000"/>
            <a:ext cx="7315200" cy="274320"/>
          </a:xfrm>
          <a:prstGeom prst="rect">
            <a:avLst/>
          </a:prstGeom>
          <a:noFill/>
          <a:ln/>
        </p:spPr>
        <p:txBody>
          <a:bodyPr wrap="square" rtlCol="0" anchor="ctr"/>
          <a:lstStyle/>
          <a:p>
            <a:pPr marL="0" indent="0">
              <a:buNone/>
            </a:pPr>
            <a:r>
              <a:rPr lang="en-US" sz="1300" b="1" dirty="0">
                <a:solidFill>
                  <a:srgbClr val="2D3E50"/>
                </a:solidFill>
              </a:rPr>
              <a:t>Overview:</a:t>
            </a:r>
            <a:endParaRPr lang="en-US" sz="1300" dirty="0"/>
          </a:p>
        </p:txBody>
      </p:sp>
      <p:sp>
        <p:nvSpPr>
          <p:cNvPr id="8" name="Text 6"/>
          <p:cNvSpPr/>
          <p:nvPr/>
        </p:nvSpPr>
        <p:spPr>
          <a:xfrm>
            <a:off x="914400" y="2651760"/>
            <a:ext cx="7315200" cy="1188720"/>
          </a:xfrm>
          <a:prstGeom prst="rect">
            <a:avLst/>
          </a:prstGeom>
          <a:noFill/>
          <a:ln/>
        </p:spPr>
        <p:txBody>
          <a:bodyPr wrap="square" rtlCol="0" anchor="ctr"/>
          <a:lstStyle/>
          <a:p>
            <a:pPr marL="0" indent="0">
              <a:buNone/>
            </a:pPr>
            <a:r>
              <a:rPr lang="en-US" sz="1200" dirty="0">
                <a:solidFill>
                  <a:srgbClr val="2D3E50"/>
                </a:solidFill>
                <a:latin typeface="Calibri" pitchFamily="34" charset="0"/>
                <a:ea typeface="Calibri" pitchFamily="34" charset="-122"/>
                <a:cs typeface="Calibri" pitchFamily="34" charset="-120"/>
              </a:rPr>
              <a:t>Barnet Homes manages over 7,000 homes across North London, providing social housing solutions and community support services. As an established social housing organisation, we prioritise team excellence, tenant satisfaction, and sustainable growth.</a:t>
            </a:r>
            <a:endParaRPr lang="en-US" sz="1200" dirty="0"/>
          </a:p>
        </p:txBody>
      </p:sp>
      <p:sp>
        <p:nvSpPr>
          <p:cNvPr id="9" name="Text 7"/>
          <p:cNvSpPr/>
          <p:nvPr/>
        </p:nvSpPr>
        <p:spPr>
          <a:xfrm>
            <a:off x="914400" y="3931920"/>
            <a:ext cx="7315200" cy="274320"/>
          </a:xfrm>
          <a:prstGeom prst="rect">
            <a:avLst/>
          </a:prstGeom>
          <a:noFill/>
          <a:ln/>
        </p:spPr>
        <p:txBody>
          <a:bodyPr wrap="square" rtlCol="0" anchor="ctr"/>
          <a:lstStyle/>
          <a:p>
            <a:pPr marL="0" indent="0">
              <a:buNone/>
            </a:pPr>
            <a:r>
              <a:rPr lang="en-US" sz="1300" b="1" dirty="0">
                <a:solidFill>
                  <a:srgbClr val="2D3E50"/>
                </a:solidFill>
              </a:rPr>
              <a:t>Key Focus Areas:</a:t>
            </a:r>
            <a:endParaRPr lang="en-US" sz="1300" dirty="0"/>
          </a:p>
        </p:txBody>
      </p:sp>
      <p:sp>
        <p:nvSpPr>
          <p:cNvPr id="10" name="Text 8"/>
          <p:cNvSpPr/>
          <p:nvPr/>
        </p:nvSpPr>
        <p:spPr>
          <a:xfrm>
            <a:off x="1097280" y="4297680"/>
            <a:ext cx="6949440" cy="274320"/>
          </a:xfrm>
          <a:prstGeom prst="rect">
            <a:avLst/>
          </a:prstGeom>
          <a:noFill/>
          <a:ln/>
        </p:spPr>
        <p:txBody>
          <a:bodyPr wrap="square" rtlCol="0" anchor="ctr"/>
          <a:lstStyle/>
          <a:p>
            <a:pPr marL="0" indent="0">
              <a:buNone/>
            </a:pPr>
            <a:r>
              <a:rPr lang="en-US" sz="1200" dirty="0">
                <a:solidFill>
                  <a:srgbClr val="2D3E50"/>
                </a:solidFill>
              </a:rPr>
              <a:t>✓ Recruitment of qualified professionals</a:t>
            </a:r>
            <a:endParaRPr lang="en-US" sz="1200" dirty="0"/>
          </a:p>
        </p:txBody>
      </p:sp>
      <p:sp>
        <p:nvSpPr>
          <p:cNvPr id="11" name="Text 9"/>
          <p:cNvSpPr/>
          <p:nvPr/>
        </p:nvSpPr>
        <p:spPr>
          <a:xfrm>
            <a:off x="1097280" y="4617720"/>
            <a:ext cx="6949440" cy="274320"/>
          </a:xfrm>
          <a:prstGeom prst="rect">
            <a:avLst/>
          </a:prstGeom>
          <a:noFill/>
          <a:ln/>
        </p:spPr>
        <p:txBody>
          <a:bodyPr wrap="square" rtlCol="0" anchor="ctr"/>
          <a:lstStyle/>
          <a:p>
            <a:pPr marL="0" indent="0">
              <a:buNone/>
            </a:pPr>
            <a:r>
              <a:rPr lang="en-US" sz="1200" dirty="0">
                <a:solidFill>
                  <a:srgbClr val="2D3E50"/>
                </a:solidFill>
              </a:rPr>
              <a:t>✓ Employee development and L&amp;D</a:t>
            </a:r>
            <a:endParaRPr lang="en-US" sz="1200" dirty="0"/>
          </a:p>
        </p:txBody>
      </p:sp>
      <p:sp>
        <p:nvSpPr>
          <p:cNvPr id="12" name="Text 10"/>
          <p:cNvSpPr/>
          <p:nvPr/>
        </p:nvSpPr>
        <p:spPr>
          <a:xfrm>
            <a:off x="1097280" y="4937760"/>
            <a:ext cx="6949440" cy="274320"/>
          </a:xfrm>
          <a:prstGeom prst="rect">
            <a:avLst/>
          </a:prstGeom>
          <a:noFill/>
          <a:ln/>
        </p:spPr>
        <p:txBody>
          <a:bodyPr wrap="square" rtlCol="0" anchor="ctr"/>
          <a:lstStyle/>
          <a:p>
            <a:pPr marL="0" indent="0">
              <a:buNone/>
            </a:pPr>
            <a:r>
              <a:rPr lang="en-US" sz="1200" dirty="0">
                <a:solidFill>
                  <a:srgbClr val="2D3E50"/>
                </a:solidFill>
              </a:rPr>
              <a:t>✓ Talent retention and engagement</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1E3A5F"/>
                </a:solidFill>
                <a:latin typeface="Calibri" pitchFamily="34" charset="0"/>
                <a:ea typeface="Calibri" pitchFamily="34" charset="-122"/>
                <a:cs typeface="Calibri" pitchFamily="34" charset="-120"/>
              </a:rPr>
              <a:t>RECRUITMENT PROCESS OVERVIEW</a:t>
            </a:r>
            <a:endParaRPr lang="en-US" sz="3200" dirty="0"/>
          </a:p>
        </p:txBody>
      </p:sp>
      <p:sp>
        <p:nvSpPr>
          <p:cNvPr id="3" name="Shape 1"/>
          <p:cNvSpPr/>
          <p:nvPr/>
        </p:nvSpPr>
        <p:spPr>
          <a:xfrm>
            <a:off x="457200" y="868680"/>
            <a:ext cx="3200400" cy="54864"/>
          </a:xfrm>
          <a:prstGeom prst="rect">
            <a:avLst/>
          </a:prstGeom>
          <a:solidFill>
            <a:srgbClr val="FF6B35"/>
          </a:solidFill>
          <a:ln/>
        </p:spPr>
        <p:txBody>
          <a:bodyPr/>
          <a:lstStyle/>
          <a:p>
            <a:endParaRPr lang=""/>
          </a:p>
        </p:txBody>
      </p:sp>
      <p:sp>
        <p:nvSpPr>
          <p:cNvPr id="4" name="Shape 2"/>
          <p:cNvSpPr/>
          <p:nvPr/>
        </p:nvSpPr>
        <p:spPr>
          <a:xfrm>
            <a:off x="640080" y="1233824"/>
            <a:ext cx="2560320" cy="1921472"/>
          </a:xfrm>
          <a:prstGeom prst="roundRect">
            <a:avLst/>
          </a:prstGeom>
          <a:solidFill>
            <a:srgbClr val="0E5A8C"/>
          </a:solidFill>
          <a:ln w="25400">
            <a:solidFill>
              <a:srgbClr val="0E5A8C"/>
            </a:solidFill>
            <a:prstDash val="solid"/>
          </a:ln>
        </p:spPr>
        <p:txBody>
          <a:bodyPr/>
          <a:lstStyle/>
          <a:p>
            <a:endParaRPr lang=""/>
          </a:p>
        </p:txBody>
      </p:sp>
      <p:sp>
        <p:nvSpPr>
          <p:cNvPr id="5" name="Text 3"/>
          <p:cNvSpPr/>
          <p:nvPr/>
        </p:nvSpPr>
        <p:spPr>
          <a:xfrm>
            <a:off x="1554480" y="1554480"/>
            <a:ext cx="731520" cy="548640"/>
          </a:xfrm>
          <a:prstGeom prst="rect">
            <a:avLst/>
          </a:prstGeom>
          <a:noFill/>
          <a:ln/>
        </p:spPr>
        <p:txBody>
          <a:bodyPr wrap="square" rtlCol="0" anchor="ctr"/>
          <a:lstStyle/>
          <a:p>
            <a:pPr marL="0" indent="0" algn="ctr">
              <a:buNone/>
            </a:pPr>
            <a:r>
              <a:rPr lang="en-US" sz="2800" b="1" dirty="0">
                <a:solidFill>
                  <a:srgbClr val="FFFFFF"/>
                </a:solidFill>
                <a:latin typeface="Calibri" pitchFamily="34" charset="0"/>
                <a:ea typeface="Calibri" pitchFamily="34" charset="-122"/>
                <a:cs typeface="Calibri" pitchFamily="34" charset="-120"/>
              </a:rPr>
              <a:t>1</a:t>
            </a:r>
            <a:endParaRPr lang="en-US" sz="2800" dirty="0"/>
          </a:p>
        </p:txBody>
      </p:sp>
      <p:sp>
        <p:nvSpPr>
          <p:cNvPr id="6" name="Text 4"/>
          <p:cNvSpPr/>
          <p:nvPr/>
        </p:nvSpPr>
        <p:spPr>
          <a:xfrm>
            <a:off x="640080" y="2286000"/>
            <a:ext cx="2560320" cy="365760"/>
          </a:xfrm>
          <a:prstGeom prst="rect">
            <a:avLst/>
          </a:prstGeom>
          <a:noFill/>
          <a:ln/>
        </p:spPr>
        <p:txBody>
          <a:bodyPr wrap="square" rtlCol="0" anchor="ctr"/>
          <a:lstStyle/>
          <a:p>
            <a:pPr marL="0" indent="0" algn="ctr">
              <a:buNone/>
            </a:pPr>
            <a:r>
              <a:rPr lang="en-US" sz="1400" b="1" dirty="0">
                <a:solidFill>
                  <a:srgbClr val="FFFFFF"/>
                </a:solidFill>
              </a:rPr>
              <a:t>Identify Need</a:t>
            </a:r>
            <a:endParaRPr lang="en-US" sz="1400" dirty="0"/>
          </a:p>
        </p:txBody>
      </p:sp>
      <p:sp>
        <p:nvSpPr>
          <p:cNvPr id="7" name="Text 5"/>
          <p:cNvSpPr/>
          <p:nvPr/>
        </p:nvSpPr>
        <p:spPr>
          <a:xfrm>
            <a:off x="822960" y="2743200"/>
            <a:ext cx="2194560" cy="412096"/>
          </a:xfrm>
          <a:prstGeom prst="rect">
            <a:avLst/>
          </a:prstGeom>
          <a:noFill/>
          <a:ln/>
        </p:spPr>
        <p:txBody>
          <a:bodyPr wrap="square" rtlCol="0" anchor="ctr"/>
          <a:lstStyle/>
          <a:p>
            <a:pPr marL="0" indent="0" algn="ctr">
              <a:buNone/>
            </a:pPr>
            <a:r>
              <a:rPr lang="en-US" sz="1100" dirty="0">
                <a:solidFill>
                  <a:srgbClr val="FFFFFF"/>
                </a:solidFill>
              </a:rPr>
              <a:t>Recognize gap in team</a:t>
            </a:r>
            <a:endParaRPr lang="en-US" sz="1100" dirty="0"/>
          </a:p>
        </p:txBody>
      </p:sp>
      <p:sp>
        <p:nvSpPr>
          <p:cNvPr id="8" name="Shape 6"/>
          <p:cNvSpPr/>
          <p:nvPr/>
        </p:nvSpPr>
        <p:spPr>
          <a:xfrm>
            <a:off x="3383280" y="1193324"/>
            <a:ext cx="2560320" cy="2011680"/>
          </a:xfrm>
          <a:prstGeom prst="roundRect">
            <a:avLst/>
          </a:prstGeom>
          <a:solidFill>
            <a:srgbClr val="F5F7FA"/>
          </a:solidFill>
          <a:ln w="25400">
            <a:solidFill>
              <a:srgbClr val="0E5A8C"/>
            </a:solidFill>
            <a:prstDash val="solid"/>
          </a:ln>
        </p:spPr>
        <p:txBody>
          <a:bodyPr/>
          <a:lstStyle/>
          <a:p>
            <a:endParaRPr lang=""/>
          </a:p>
        </p:txBody>
      </p:sp>
      <p:sp>
        <p:nvSpPr>
          <p:cNvPr id="9" name="Text 7"/>
          <p:cNvSpPr/>
          <p:nvPr/>
        </p:nvSpPr>
        <p:spPr>
          <a:xfrm>
            <a:off x="4297680" y="1554480"/>
            <a:ext cx="731520" cy="548640"/>
          </a:xfrm>
          <a:prstGeom prst="rect">
            <a:avLst/>
          </a:prstGeom>
          <a:noFill/>
          <a:ln/>
        </p:spPr>
        <p:txBody>
          <a:bodyPr wrap="square" rtlCol="0" anchor="ctr"/>
          <a:lstStyle/>
          <a:p>
            <a:pPr marL="0" indent="0" algn="ctr">
              <a:buNone/>
            </a:pPr>
            <a:r>
              <a:rPr lang="en-US" sz="2800" b="1" dirty="0">
                <a:solidFill>
                  <a:srgbClr val="FF6B35"/>
                </a:solidFill>
                <a:latin typeface="Calibri" pitchFamily="34" charset="0"/>
                <a:ea typeface="Calibri" pitchFamily="34" charset="-122"/>
                <a:cs typeface="Calibri" pitchFamily="34" charset="-120"/>
              </a:rPr>
              <a:t>2</a:t>
            </a:r>
            <a:endParaRPr lang="en-US" sz="2800" dirty="0"/>
          </a:p>
        </p:txBody>
      </p:sp>
      <p:sp>
        <p:nvSpPr>
          <p:cNvPr id="10" name="Text 8"/>
          <p:cNvSpPr/>
          <p:nvPr/>
        </p:nvSpPr>
        <p:spPr>
          <a:xfrm>
            <a:off x="3383280" y="2286000"/>
            <a:ext cx="2560320" cy="365760"/>
          </a:xfrm>
          <a:prstGeom prst="rect">
            <a:avLst/>
          </a:prstGeom>
          <a:noFill/>
          <a:ln/>
        </p:spPr>
        <p:txBody>
          <a:bodyPr wrap="square" rtlCol="0" anchor="ctr"/>
          <a:lstStyle/>
          <a:p>
            <a:pPr marL="0" indent="0" algn="ctr">
              <a:buNone/>
            </a:pPr>
            <a:r>
              <a:rPr lang="en-US" sz="1400" b="1" dirty="0">
                <a:solidFill>
                  <a:srgbClr val="1E3A5F"/>
                </a:solidFill>
              </a:rPr>
              <a:t>Job Analysis</a:t>
            </a:r>
            <a:endParaRPr lang="en-US" sz="1400" dirty="0"/>
          </a:p>
        </p:txBody>
      </p:sp>
      <p:sp>
        <p:nvSpPr>
          <p:cNvPr id="11" name="Text 9"/>
          <p:cNvSpPr/>
          <p:nvPr/>
        </p:nvSpPr>
        <p:spPr>
          <a:xfrm>
            <a:off x="3566160" y="2743200"/>
            <a:ext cx="2194560" cy="319424"/>
          </a:xfrm>
          <a:prstGeom prst="rect">
            <a:avLst/>
          </a:prstGeom>
          <a:noFill/>
          <a:ln/>
        </p:spPr>
        <p:txBody>
          <a:bodyPr wrap="square" rtlCol="0" anchor="ctr"/>
          <a:lstStyle/>
          <a:p>
            <a:pPr marL="0" indent="0" algn="ctr">
              <a:buNone/>
            </a:pPr>
            <a:r>
              <a:rPr lang="en-US" sz="1100" dirty="0">
                <a:solidFill>
                  <a:srgbClr val="2D3E50"/>
                </a:solidFill>
              </a:rPr>
              <a:t>Analyze role requirements</a:t>
            </a:r>
            <a:endParaRPr lang="en-US" sz="1100" dirty="0"/>
          </a:p>
        </p:txBody>
      </p:sp>
      <p:sp>
        <p:nvSpPr>
          <p:cNvPr id="12" name="Shape 10"/>
          <p:cNvSpPr/>
          <p:nvPr/>
        </p:nvSpPr>
        <p:spPr>
          <a:xfrm>
            <a:off x="6126480" y="1256878"/>
            <a:ext cx="2560320" cy="2011680"/>
          </a:xfrm>
          <a:prstGeom prst="roundRect">
            <a:avLst/>
          </a:prstGeom>
          <a:solidFill>
            <a:srgbClr val="F5F7FA"/>
          </a:solidFill>
          <a:ln w="25400">
            <a:solidFill>
              <a:srgbClr val="0E5A8C"/>
            </a:solidFill>
            <a:prstDash val="solid"/>
          </a:ln>
        </p:spPr>
        <p:txBody>
          <a:bodyPr/>
          <a:lstStyle/>
          <a:p>
            <a:endParaRPr lang=""/>
          </a:p>
        </p:txBody>
      </p:sp>
      <p:sp>
        <p:nvSpPr>
          <p:cNvPr id="13" name="Text 11"/>
          <p:cNvSpPr/>
          <p:nvPr/>
        </p:nvSpPr>
        <p:spPr>
          <a:xfrm>
            <a:off x="7040880" y="1554480"/>
            <a:ext cx="731520" cy="548640"/>
          </a:xfrm>
          <a:prstGeom prst="rect">
            <a:avLst/>
          </a:prstGeom>
          <a:noFill/>
          <a:ln/>
        </p:spPr>
        <p:txBody>
          <a:bodyPr wrap="square" rtlCol="0" anchor="ctr"/>
          <a:lstStyle/>
          <a:p>
            <a:pPr marL="0" indent="0" algn="ctr">
              <a:buNone/>
            </a:pPr>
            <a:r>
              <a:rPr lang="en-US" sz="2800" b="1" dirty="0">
                <a:solidFill>
                  <a:srgbClr val="FF6B35"/>
                </a:solidFill>
                <a:latin typeface="Calibri" pitchFamily="34" charset="0"/>
                <a:ea typeface="Calibri" pitchFamily="34" charset="-122"/>
                <a:cs typeface="Calibri" pitchFamily="34" charset="-120"/>
              </a:rPr>
              <a:t>3</a:t>
            </a:r>
            <a:endParaRPr lang="en-US" sz="2800" dirty="0"/>
          </a:p>
        </p:txBody>
      </p:sp>
      <p:sp>
        <p:nvSpPr>
          <p:cNvPr id="14" name="Text 12"/>
          <p:cNvSpPr/>
          <p:nvPr/>
        </p:nvSpPr>
        <p:spPr>
          <a:xfrm>
            <a:off x="6126480" y="2286000"/>
            <a:ext cx="2560320" cy="365760"/>
          </a:xfrm>
          <a:prstGeom prst="rect">
            <a:avLst/>
          </a:prstGeom>
          <a:noFill/>
          <a:ln/>
        </p:spPr>
        <p:txBody>
          <a:bodyPr wrap="square" rtlCol="0" anchor="ctr"/>
          <a:lstStyle/>
          <a:p>
            <a:pPr marL="0" indent="0" algn="ctr">
              <a:buNone/>
            </a:pPr>
            <a:r>
              <a:rPr lang="en-US" sz="1400" b="1" dirty="0">
                <a:solidFill>
                  <a:srgbClr val="1E3A5F"/>
                </a:solidFill>
              </a:rPr>
              <a:t>Job Description</a:t>
            </a:r>
            <a:endParaRPr lang="en-US" sz="1400" dirty="0"/>
          </a:p>
        </p:txBody>
      </p:sp>
      <p:sp>
        <p:nvSpPr>
          <p:cNvPr id="15" name="Text 13"/>
          <p:cNvSpPr/>
          <p:nvPr/>
        </p:nvSpPr>
        <p:spPr>
          <a:xfrm>
            <a:off x="6309360" y="2743200"/>
            <a:ext cx="2194560" cy="319424"/>
          </a:xfrm>
          <a:prstGeom prst="rect">
            <a:avLst/>
          </a:prstGeom>
          <a:noFill/>
          <a:ln/>
        </p:spPr>
        <p:txBody>
          <a:bodyPr wrap="square" rtlCol="0" anchor="ctr"/>
          <a:lstStyle/>
          <a:p>
            <a:pPr marL="0" indent="0" algn="ctr">
              <a:buNone/>
            </a:pPr>
            <a:r>
              <a:rPr lang="en-US" sz="1100" dirty="0">
                <a:solidFill>
                  <a:srgbClr val="2D3E50"/>
                </a:solidFill>
              </a:rPr>
              <a:t>Create role specification</a:t>
            </a:r>
            <a:endParaRPr lang="en-US" sz="1100" dirty="0"/>
          </a:p>
        </p:txBody>
      </p:sp>
      <p:sp>
        <p:nvSpPr>
          <p:cNvPr id="16" name="Shape 14"/>
          <p:cNvSpPr/>
          <p:nvPr/>
        </p:nvSpPr>
        <p:spPr>
          <a:xfrm>
            <a:off x="706227" y="3296444"/>
            <a:ext cx="2333342" cy="1871699"/>
          </a:xfrm>
          <a:prstGeom prst="roundRect">
            <a:avLst/>
          </a:prstGeom>
          <a:solidFill>
            <a:srgbClr val="F5F7FA"/>
          </a:solidFill>
          <a:ln w="25400">
            <a:solidFill>
              <a:srgbClr val="0E5A8C"/>
            </a:solidFill>
            <a:prstDash val="solid"/>
          </a:ln>
        </p:spPr>
        <p:txBody>
          <a:bodyPr/>
          <a:lstStyle/>
          <a:p>
            <a:endParaRPr lang=""/>
          </a:p>
        </p:txBody>
      </p:sp>
      <p:sp>
        <p:nvSpPr>
          <p:cNvPr id="17" name="Text 15"/>
          <p:cNvSpPr/>
          <p:nvPr/>
        </p:nvSpPr>
        <p:spPr>
          <a:xfrm>
            <a:off x="1554480" y="3749040"/>
            <a:ext cx="731520" cy="548640"/>
          </a:xfrm>
          <a:prstGeom prst="rect">
            <a:avLst/>
          </a:prstGeom>
          <a:noFill/>
          <a:ln/>
        </p:spPr>
        <p:txBody>
          <a:bodyPr wrap="square" rtlCol="0" anchor="ctr"/>
          <a:lstStyle/>
          <a:p>
            <a:pPr marL="0" indent="0" algn="ctr">
              <a:buNone/>
            </a:pPr>
            <a:r>
              <a:rPr lang="en-US" sz="2800" b="1" dirty="0">
                <a:solidFill>
                  <a:srgbClr val="FF6B35"/>
                </a:solidFill>
                <a:latin typeface="Calibri" pitchFamily="34" charset="0"/>
                <a:ea typeface="Calibri" pitchFamily="34" charset="-122"/>
                <a:cs typeface="Calibri" pitchFamily="34" charset="-120"/>
              </a:rPr>
              <a:t>4</a:t>
            </a:r>
            <a:endParaRPr lang="en-US" sz="2800" dirty="0"/>
          </a:p>
        </p:txBody>
      </p:sp>
      <p:sp>
        <p:nvSpPr>
          <p:cNvPr id="18" name="Text 16"/>
          <p:cNvSpPr/>
          <p:nvPr/>
        </p:nvSpPr>
        <p:spPr>
          <a:xfrm>
            <a:off x="640080" y="4297680"/>
            <a:ext cx="2560320" cy="385799"/>
          </a:xfrm>
          <a:prstGeom prst="rect">
            <a:avLst/>
          </a:prstGeom>
          <a:noFill/>
          <a:ln/>
        </p:spPr>
        <p:txBody>
          <a:bodyPr wrap="square" rtlCol="0" anchor="ctr"/>
          <a:lstStyle/>
          <a:p>
            <a:pPr marL="0" indent="0" algn="ctr">
              <a:buNone/>
            </a:pPr>
            <a:r>
              <a:rPr lang="en-US" sz="1400" b="1" dirty="0">
                <a:solidFill>
                  <a:srgbClr val="1E3A5F"/>
                </a:solidFill>
              </a:rPr>
              <a:t>Person Spec</a:t>
            </a:r>
            <a:endParaRPr lang="en-US" sz="1400" dirty="0"/>
          </a:p>
        </p:txBody>
      </p:sp>
      <p:sp>
        <p:nvSpPr>
          <p:cNvPr id="19" name="Text 17"/>
          <p:cNvSpPr/>
          <p:nvPr/>
        </p:nvSpPr>
        <p:spPr>
          <a:xfrm>
            <a:off x="822960" y="4683479"/>
            <a:ext cx="2194560" cy="394359"/>
          </a:xfrm>
          <a:prstGeom prst="rect">
            <a:avLst/>
          </a:prstGeom>
          <a:noFill/>
          <a:ln/>
        </p:spPr>
        <p:txBody>
          <a:bodyPr wrap="square" rtlCol="0" anchor="ctr"/>
          <a:lstStyle/>
          <a:p>
            <a:pPr marL="0" indent="0" algn="ctr">
              <a:buNone/>
            </a:pPr>
            <a:r>
              <a:rPr lang="en-US" sz="1100" dirty="0">
                <a:solidFill>
                  <a:srgbClr val="2D3E50"/>
                </a:solidFill>
              </a:rPr>
              <a:t>Define candidate profile</a:t>
            </a:r>
            <a:endParaRPr lang="en-US" sz="1100" dirty="0"/>
          </a:p>
        </p:txBody>
      </p:sp>
      <p:sp>
        <p:nvSpPr>
          <p:cNvPr id="20" name="Shape 18"/>
          <p:cNvSpPr/>
          <p:nvPr/>
        </p:nvSpPr>
        <p:spPr>
          <a:xfrm>
            <a:off x="3463695" y="3296444"/>
            <a:ext cx="2560320" cy="1847056"/>
          </a:xfrm>
          <a:prstGeom prst="roundRect">
            <a:avLst/>
          </a:prstGeom>
          <a:solidFill>
            <a:srgbClr val="F5F7FA"/>
          </a:solidFill>
          <a:ln w="25400">
            <a:solidFill>
              <a:srgbClr val="0E5A8C"/>
            </a:solidFill>
            <a:prstDash val="solid"/>
          </a:ln>
        </p:spPr>
        <p:txBody>
          <a:bodyPr/>
          <a:lstStyle/>
          <a:p>
            <a:endParaRPr lang=""/>
          </a:p>
        </p:txBody>
      </p:sp>
      <p:sp>
        <p:nvSpPr>
          <p:cNvPr id="21" name="Text 19"/>
          <p:cNvSpPr/>
          <p:nvPr/>
        </p:nvSpPr>
        <p:spPr>
          <a:xfrm>
            <a:off x="4297680" y="3749040"/>
            <a:ext cx="731520" cy="548640"/>
          </a:xfrm>
          <a:prstGeom prst="rect">
            <a:avLst/>
          </a:prstGeom>
          <a:noFill/>
          <a:ln/>
        </p:spPr>
        <p:txBody>
          <a:bodyPr wrap="square" rtlCol="0" anchor="ctr"/>
          <a:lstStyle/>
          <a:p>
            <a:pPr marL="0" indent="0" algn="ctr">
              <a:buNone/>
            </a:pPr>
            <a:r>
              <a:rPr lang="en-US" sz="2800" b="1" dirty="0">
                <a:solidFill>
                  <a:srgbClr val="FF6B35"/>
                </a:solidFill>
                <a:latin typeface="Calibri" pitchFamily="34" charset="0"/>
                <a:ea typeface="Calibri" pitchFamily="34" charset="-122"/>
                <a:cs typeface="Calibri" pitchFamily="34" charset="-120"/>
              </a:rPr>
              <a:t>5</a:t>
            </a:r>
            <a:endParaRPr lang="en-US" sz="2800" dirty="0"/>
          </a:p>
        </p:txBody>
      </p:sp>
      <p:sp>
        <p:nvSpPr>
          <p:cNvPr id="22" name="Text 20"/>
          <p:cNvSpPr/>
          <p:nvPr/>
        </p:nvSpPr>
        <p:spPr>
          <a:xfrm>
            <a:off x="3383280" y="4480560"/>
            <a:ext cx="2560320" cy="365760"/>
          </a:xfrm>
          <a:prstGeom prst="rect">
            <a:avLst/>
          </a:prstGeom>
          <a:noFill/>
          <a:ln/>
        </p:spPr>
        <p:txBody>
          <a:bodyPr wrap="square" rtlCol="0" anchor="ctr"/>
          <a:lstStyle/>
          <a:p>
            <a:pPr marL="0" indent="0" algn="ctr">
              <a:buNone/>
            </a:pPr>
            <a:r>
              <a:rPr lang="en-US" sz="1400" b="1" dirty="0">
                <a:solidFill>
                  <a:srgbClr val="1E3A5F"/>
                </a:solidFill>
              </a:rPr>
              <a:t>Recruitment</a:t>
            </a:r>
            <a:endParaRPr lang="en-US" sz="1400" dirty="0"/>
          </a:p>
        </p:txBody>
      </p:sp>
      <p:sp>
        <p:nvSpPr>
          <p:cNvPr id="23" name="Text 21"/>
          <p:cNvSpPr/>
          <p:nvPr/>
        </p:nvSpPr>
        <p:spPr>
          <a:xfrm>
            <a:off x="3566160" y="4937760"/>
            <a:ext cx="2194560" cy="205740"/>
          </a:xfrm>
          <a:prstGeom prst="rect">
            <a:avLst/>
          </a:prstGeom>
          <a:noFill/>
          <a:ln/>
        </p:spPr>
        <p:txBody>
          <a:bodyPr wrap="square" rtlCol="0" anchor="ctr"/>
          <a:lstStyle/>
          <a:p>
            <a:pPr marL="0" indent="0" algn="ctr">
              <a:buNone/>
            </a:pPr>
            <a:r>
              <a:rPr lang="en-US" sz="1100" dirty="0">
                <a:solidFill>
                  <a:srgbClr val="2D3E50"/>
                </a:solidFill>
              </a:rPr>
              <a:t>Advertise &amp; shortlist</a:t>
            </a:r>
            <a:endParaRPr lang="en-US" sz="1100" dirty="0"/>
          </a:p>
        </p:txBody>
      </p:sp>
      <p:sp>
        <p:nvSpPr>
          <p:cNvPr id="24" name="Shape 22"/>
          <p:cNvSpPr/>
          <p:nvPr/>
        </p:nvSpPr>
        <p:spPr>
          <a:xfrm>
            <a:off x="6206895" y="3359998"/>
            <a:ext cx="2479905" cy="1783502"/>
          </a:xfrm>
          <a:prstGeom prst="roundRect">
            <a:avLst/>
          </a:prstGeom>
          <a:solidFill>
            <a:srgbClr val="F5F7FA"/>
          </a:solidFill>
          <a:ln w="25400">
            <a:solidFill>
              <a:srgbClr val="0E5A8C"/>
            </a:solidFill>
            <a:prstDash val="solid"/>
          </a:ln>
        </p:spPr>
        <p:txBody>
          <a:bodyPr/>
          <a:lstStyle/>
          <a:p>
            <a:endParaRPr lang=""/>
          </a:p>
        </p:txBody>
      </p:sp>
      <p:sp>
        <p:nvSpPr>
          <p:cNvPr id="25" name="Text 23"/>
          <p:cNvSpPr/>
          <p:nvPr/>
        </p:nvSpPr>
        <p:spPr>
          <a:xfrm>
            <a:off x="7040880" y="3749040"/>
            <a:ext cx="731520" cy="548640"/>
          </a:xfrm>
          <a:prstGeom prst="rect">
            <a:avLst/>
          </a:prstGeom>
          <a:noFill/>
          <a:ln/>
        </p:spPr>
        <p:txBody>
          <a:bodyPr wrap="square" rtlCol="0" anchor="ctr"/>
          <a:lstStyle/>
          <a:p>
            <a:pPr marL="0" indent="0" algn="ctr">
              <a:buNone/>
            </a:pPr>
            <a:r>
              <a:rPr lang="en-US" sz="2800" b="1" dirty="0">
                <a:solidFill>
                  <a:srgbClr val="FF6B35"/>
                </a:solidFill>
                <a:latin typeface="Calibri" pitchFamily="34" charset="0"/>
                <a:ea typeface="Calibri" pitchFamily="34" charset="-122"/>
                <a:cs typeface="Calibri" pitchFamily="34" charset="-120"/>
              </a:rPr>
              <a:t>6</a:t>
            </a:r>
            <a:endParaRPr lang="en-US" sz="2800" dirty="0"/>
          </a:p>
        </p:txBody>
      </p:sp>
      <p:sp>
        <p:nvSpPr>
          <p:cNvPr id="26" name="Text 24"/>
          <p:cNvSpPr/>
          <p:nvPr/>
        </p:nvSpPr>
        <p:spPr>
          <a:xfrm>
            <a:off x="6126480" y="4480560"/>
            <a:ext cx="2560320" cy="365760"/>
          </a:xfrm>
          <a:prstGeom prst="rect">
            <a:avLst/>
          </a:prstGeom>
          <a:noFill/>
          <a:ln/>
        </p:spPr>
        <p:txBody>
          <a:bodyPr wrap="square" rtlCol="0" anchor="ctr"/>
          <a:lstStyle/>
          <a:p>
            <a:pPr marL="0" indent="0" algn="ctr">
              <a:buNone/>
            </a:pPr>
            <a:r>
              <a:rPr lang="en-US" sz="1400" b="1" dirty="0">
                <a:solidFill>
                  <a:srgbClr val="1E3A5F"/>
                </a:solidFill>
              </a:rPr>
              <a:t>Selection</a:t>
            </a:r>
            <a:endParaRPr lang="en-US" sz="1400" dirty="0"/>
          </a:p>
        </p:txBody>
      </p:sp>
      <p:sp>
        <p:nvSpPr>
          <p:cNvPr id="27" name="Text 25"/>
          <p:cNvSpPr/>
          <p:nvPr/>
        </p:nvSpPr>
        <p:spPr>
          <a:xfrm>
            <a:off x="6309360" y="4846320"/>
            <a:ext cx="2194560" cy="365760"/>
          </a:xfrm>
          <a:prstGeom prst="rect">
            <a:avLst/>
          </a:prstGeom>
          <a:noFill/>
          <a:ln/>
        </p:spPr>
        <p:txBody>
          <a:bodyPr wrap="square" rtlCol="0" anchor="ctr"/>
          <a:lstStyle/>
          <a:p>
            <a:pPr marL="0" indent="0" algn="ctr">
              <a:buNone/>
            </a:pPr>
            <a:r>
              <a:rPr lang="en-US" sz="1100" dirty="0">
                <a:solidFill>
                  <a:srgbClr val="2D3E50"/>
                </a:solidFill>
              </a:rPr>
              <a:t>Interview &amp; assess</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1E3A5F"/>
                </a:solidFill>
                <a:latin typeface="Calibri" pitchFamily="34" charset="0"/>
                <a:ea typeface="Calibri" pitchFamily="34" charset="-122"/>
                <a:cs typeface="Calibri" pitchFamily="34" charset="-120"/>
              </a:rPr>
              <a:t>JOB ANALYSIS &amp; JOB DESCRIPTION</a:t>
            </a:r>
            <a:endParaRPr lang="en-US" sz="3200" dirty="0"/>
          </a:p>
        </p:txBody>
      </p:sp>
      <p:sp>
        <p:nvSpPr>
          <p:cNvPr id="3" name="Shape 1"/>
          <p:cNvSpPr/>
          <p:nvPr/>
        </p:nvSpPr>
        <p:spPr>
          <a:xfrm>
            <a:off x="457200" y="868680"/>
            <a:ext cx="3657600" cy="54864"/>
          </a:xfrm>
          <a:prstGeom prst="rect">
            <a:avLst/>
          </a:prstGeom>
          <a:solidFill>
            <a:srgbClr val="0E5A8C"/>
          </a:solidFill>
          <a:ln/>
        </p:spPr>
        <p:txBody>
          <a:bodyPr/>
          <a:lstStyle/>
          <a:p>
            <a:endParaRPr lang=""/>
          </a:p>
        </p:txBody>
      </p:sp>
      <p:sp>
        <p:nvSpPr>
          <p:cNvPr id="4" name="Shape 2"/>
          <p:cNvSpPr/>
          <p:nvPr/>
        </p:nvSpPr>
        <p:spPr>
          <a:xfrm>
            <a:off x="457200" y="1188720"/>
            <a:ext cx="4023360" cy="3864114"/>
          </a:xfrm>
          <a:prstGeom prst="roundRect">
            <a:avLst/>
          </a:prstGeom>
          <a:solidFill>
            <a:srgbClr val="FFFFFF"/>
          </a:solidFill>
          <a:ln w="25400">
            <a:solidFill>
              <a:srgbClr val="FF6B35"/>
            </a:solidFill>
            <a:prstDash val="solid"/>
          </a:ln>
        </p:spPr>
        <p:txBody>
          <a:bodyPr/>
          <a:lstStyle/>
          <a:p>
            <a:endParaRPr lang=""/>
          </a:p>
        </p:txBody>
      </p:sp>
      <p:sp>
        <p:nvSpPr>
          <p:cNvPr id="5" name="Text 3"/>
          <p:cNvSpPr/>
          <p:nvPr/>
        </p:nvSpPr>
        <p:spPr>
          <a:xfrm>
            <a:off x="640080" y="1371600"/>
            <a:ext cx="3657600" cy="320040"/>
          </a:xfrm>
          <a:prstGeom prst="rect">
            <a:avLst/>
          </a:prstGeom>
          <a:noFill/>
          <a:ln/>
        </p:spPr>
        <p:txBody>
          <a:bodyPr wrap="square" rtlCol="0" anchor="ctr"/>
          <a:lstStyle/>
          <a:p>
            <a:pPr marL="0" indent="0">
              <a:buNone/>
            </a:pPr>
            <a:r>
              <a:rPr lang="en-US" sz="1600" b="1" dirty="0">
                <a:solidFill>
                  <a:srgbClr val="FF6B35"/>
                </a:solidFill>
                <a:latin typeface="Calibri" pitchFamily="34" charset="0"/>
                <a:ea typeface="Calibri" pitchFamily="34" charset="-122"/>
                <a:cs typeface="Calibri" pitchFamily="34" charset="-120"/>
              </a:rPr>
              <a:t>JOB ANALYSIS</a:t>
            </a:r>
            <a:endParaRPr lang="en-US" sz="1600" dirty="0"/>
          </a:p>
        </p:txBody>
      </p:sp>
      <p:sp>
        <p:nvSpPr>
          <p:cNvPr id="6" name="Text 4"/>
          <p:cNvSpPr/>
          <p:nvPr/>
        </p:nvSpPr>
        <p:spPr>
          <a:xfrm>
            <a:off x="822960" y="1828800"/>
            <a:ext cx="3657600" cy="548640"/>
          </a:xfrm>
          <a:prstGeom prst="rect">
            <a:avLst/>
          </a:prstGeom>
          <a:noFill/>
          <a:ln/>
        </p:spPr>
        <p:txBody>
          <a:bodyPr wrap="square" rtlCol="0" anchor="ctr"/>
          <a:lstStyle/>
          <a:p>
            <a:pPr marL="0" indent="0">
              <a:buNone/>
            </a:pPr>
            <a:r>
              <a:rPr lang="en-US" sz="1100" dirty="0">
                <a:solidFill>
                  <a:srgbClr val="2D3E50"/>
                </a:solidFill>
              </a:rPr>
              <a:t>• Identify core tasks and responsibilities</a:t>
            </a:r>
            <a:endParaRPr lang="en-US" sz="1100" dirty="0"/>
          </a:p>
        </p:txBody>
      </p:sp>
      <p:sp>
        <p:nvSpPr>
          <p:cNvPr id="7" name="Text 5"/>
          <p:cNvSpPr/>
          <p:nvPr/>
        </p:nvSpPr>
        <p:spPr>
          <a:xfrm>
            <a:off x="822960" y="2423160"/>
            <a:ext cx="3657600" cy="548640"/>
          </a:xfrm>
          <a:prstGeom prst="rect">
            <a:avLst/>
          </a:prstGeom>
          <a:noFill/>
          <a:ln/>
        </p:spPr>
        <p:txBody>
          <a:bodyPr wrap="square" rtlCol="0" anchor="ctr"/>
          <a:lstStyle/>
          <a:p>
            <a:pPr marL="0" indent="0">
              <a:buNone/>
            </a:pPr>
            <a:r>
              <a:rPr lang="en-US" sz="1100" dirty="0">
                <a:solidFill>
                  <a:srgbClr val="2D3E50"/>
                </a:solidFill>
              </a:rPr>
              <a:t>• Assess required skills (technical &amp; soft)</a:t>
            </a:r>
            <a:endParaRPr lang="en-US" sz="1100" dirty="0"/>
          </a:p>
        </p:txBody>
      </p:sp>
      <p:sp>
        <p:nvSpPr>
          <p:cNvPr id="8" name="Text 6"/>
          <p:cNvSpPr/>
          <p:nvPr/>
        </p:nvSpPr>
        <p:spPr>
          <a:xfrm>
            <a:off x="822960" y="3017520"/>
            <a:ext cx="3657600" cy="548640"/>
          </a:xfrm>
          <a:prstGeom prst="rect">
            <a:avLst/>
          </a:prstGeom>
          <a:noFill/>
          <a:ln/>
        </p:spPr>
        <p:txBody>
          <a:bodyPr wrap="square" rtlCol="0" anchor="ctr"/>
          <a:lstStyle/>
          <a:p>
            <a:pPr marL="0" indent="0">
              <a:buNone/>
            </a:pPr>
            <a:r>
              <a:rPr lang="en-US" sz="1100" dirty="0">
                <a:solidFill>
                  <a:srgbClr val="2D3E50"/>
                </a:solidFill>
              </a:rPr>
              <a:t>• Determine experience level needed</a:t>
            </a:r>
            <a:endParaRPr lang="en-US" sz="1100" dirty="0"/>
          </a:p>
        </p:txBody>
      </p:sp>
      <p:sp>
        <p:nvSpPr>
          <p:cNvPr id="9" name="Text 7"/>
          <p:cNvSpPr/>
          <p:nvPr/>
        </p:nvSpPr>
        <p:spPr>
          <a:xfrm>
            <a:off x="822960" y="3611880"/>
            <a:ext cx="3657600" cy="548640"/>
          </a:xfrm>
          <a:prstGeom prst="rect">
            <a:avLst/>
          </a:prstGeom>
          <a:noFill/>
          <a:ln/>
        </p:spPr>
        <p:txBody>
          <a:bodyPr wrap="square" rtlCol="0" anchor="ctr"/>
          <a:lstStyle/>
          <a:p>
            <a:pPr marL="0" indent="0">
              <a:buNone/>
            </a:pPr>
            <a:r>
              <a:rPr lang="en-US" sz="1100" dirty="0">
                <a:solidFill>
                  <a:srgbClr val="2D3E50"/>
                </a:solidFill>
              </a:rPr>
              <a:t>• Evaluate reporting relationships</a:t>
            </a:r>
            <a:endParaRPr lang="en-US" sz="1100" dirty="0"/>
          </a:p>
        </p:txBody>
      </p:sp>
      <p:sp>
        <p:nvSpPr>
          <p:cNvPr id="10" name="Text 8"/>
          <p:cNvSpPr/>
          <p:nvPr/>
        </p:nvSpPr>
        <p:spPr>
          <a:xfrm>
            <a:off x="822960" y="4206240"/>
            <a:ext cx="3657600" cy="548640"/>
          </a:xfrm>
          <a:prstGeom prst="rect">
            <a:avLst/>
          </a:prstGeom>
          <a:noFill/>
          <a:ln/>
        </p:spPr>
        <p:txBody>
          <a:bodyPr wrap="square" rtlCol="0" anchor="ctr"/>
          <a:lstStyle/>
          <a:p>
            <a:pPr marL="0" indent="0">
              <a:buNone/>
            </a:pPr>
            <a:r>
              <a:rPr lang="en-US" sz="1100" dirty="0">
                <a:solidFill>
                  <a:srgbClr val="2D3E50"/>
                </a:solidFill>
              </a:rPr>
              <a:t>• Define success metrics</a:t>
            </a:r>
            <a:endParaRPr lang="en-US" sz="1100" dirty="0"/>
          </a:p>
        </p:txBody>
      </p:sp>
      <p:sp>
        <p:nvSpPr>
          <p:cNvPr id="11" name="Shape 9"/>
          <p:cNvSpPr/>
          <p:nvPr/>
        </p:nvSpPr>
        <p:spPr>
          <a:xfrm>
            <a:off x="4663440" y="1188720"/>
            <a:ext cx="4023360" cy="3864114"/>
          </a:xfrm>
          <a:prstGeom prst="roundRect">
            <a:avLst/>
          </a:prstGeom>
          <a:solidFill>
            <a:srgbClr val="FFFFFF"/>
          </a:solidFill>
          <a:ln w="25400">
            <a:solidFill>
              <a:srgbClr val="27AE60"/>
            </a:solidFill>
            <a:prstDash val="solid"/>
          </a:ln>
        </p:spPr>
        <p:txBody>
          <a:bodyPr/>
          <a:lstStyle/>
          <a:p>
            <a:endParaRPr lang=""/>
          </a:p>
        </p:txBody>
      </p:sp>
      <p:sp>
        <p:nvSpPr>
          <p:cNvPr id="12" name="Text 10"/>
          <p:cNvSpPr/>
          <p:nvPr/>
        </p:nvSpPr>
        <p:spPr>
          <a:xfrm>
            <a:off x="4846320" y="1371600"/>
            <a:ext cx="3657600" cy="320040"/>
          </a:xfrm>
          <a:prstGeom prst="rect">
            <a:avLst/>
          </a:prstGeom>
          <a:noFill/>
          <a:ln/>
        </p:spPr>
        <p:txBody>
          <a:bodyPr wrap="square" rtlCol="0" anchor="ctr"/>
          <a:lstStyle/>
          <a:p>
            <a:pPr marL="0" indent="0">
              <a:buNone/>
            </a:pPr>
            <a:r>
              <a:rPr lang="en-US" sz="1600" b="1" dirty="0">
                <a:solidFill>
                  <a:srgbClr val="27AE60"/>
                </a:solidFill>
                <a:latin typeface="Calibri" pitchFamily="34" charset="0"/>
                <a:ea typeface="Calibri" pitchFamily="34" charset="-122"/>
                <a:cs typeface="Calibri" pitchFamily="34" charset="-120"/>
              </a:rPr>
              <a:t>JOB DESCRIPTION</a:t>
            </a:r>
            <a:endParaRPr lang="en-US" sz="1600" dirty="0"/>
          </a:p>
        </p:txBody>
      </p:sp>
      <p:sp>
        <p:nvSpPr>
          <p:cNvPr id="13" name="Text 11"/>
          <p:cNvSpPr/>
          <p:nvPr/>
        </p:nvSpPr>
        <p:spPr>
          <a:xfrm>
            <a:off x="4846320" y="1828800"/>
            <a:ext cx="3657600" cy="548640"/>
          </a:xfrm>
          <a:prstGeom prst="rect">
            <a:avLst/>
          </a:prstGeom>
          <a:noFill/>
          <a:ln/>
        </p:spPr>
        <p:txBody>
          <a:bodyPr wrap="square" rtlCol="0" anchor="ctr"/>
          <a:lstStyle/>
          <a:p>
            <a:pPr marL="0" indent="0">
              <a:buNone/>
            </a:pPr>
            <a:r>
              <a:rPr lang="en-US" sz="1100" dirty="0">
                <a:solidFill>
                  <a:srgbClr val="2D3E50"/>
                </a:solidFill>
              </a:rPr>
              <a:t>• Formal document outlining role</a:t>
            </a:r>
            <a:endParaRPr lang="en-US" sz="1100" dirty="0"/>
          </a:p>
        </p:txBody>
      </p:sp>
      <p:sp>
        <p:nvSpPr>
          <p:cNvPr id="14" name="Text 12"/>
          <p:cNvSpPr/>
          <p:nvPr/>
        </p:nvSpPr>
        <p:spPr>
          <a:xfrm>
            <a:off x="4846320" y="2423160"/>
            <a:ext cx="3657600" cy="548640"/>
          </a:xfrm>
          <a:prstGeom prst="rect">
            <a:avLst/>
          </a:prstGeom>
          <a:noFill/>
          <a:ln/>
        </p:spPr>
        <p:txBody>
          <a:bodyPr wrap="square" rtlCol="0" anchor="ctr"/>
          <a:lstStyle/>
          <a:p>
            <a:pPr marL="0" indent="0">
              <a:buNone/>
            </a:pPr>
            <a:r>
              <a:rPr lang="en-US" sz="1100" dirty="0">
                <a:solidFill>
                  <a:srgbClr val="2D3E50"/>
                </a:solidFill>
              </a:rPr>
              <a:t>• Key responsibilities &amp; duties</a:t>
            </a:r>
            <a:endParaRPr lang="en-US" sz="1100" dirty="0"/>
          </a:p>
        </p:txBody>
      </p:sp>
      <p:sp>
        <p:nvSpPr>
          <p:cNvPr id="15" name="Text 13"/>
          <p:cNvSpPr/>
          <p:nvPr/>
        </p:nvSpPr>
        <p:spPr>
          <a:xfrm>
            <a:off x="4846320" y="3017520"/>
            <a:ext cx="3657600" cy="548640"/>
          </a:xfrm>
          <a:prstGeom prst="rect">
            <a:avLst/>
          </a:prstGeom>
          <a:noFill/>
          <a:ln/>
        </p:spPr>
        <p:txBody>
          <a:bodyPr wrap="square" rtlCol="0" anchor="ctr"/>
          <a:lstStyle/>
          <a:p>
            <a:pPr marL="0" indent="0">
              <a:buNone/>
            </a:pPr>
            <a:r>
              <a:rPr lang="en-US" sz="1100" dirty="0">
                <a:solidFill>
                  <a:srgbClr val="2D3E50"/>
                </a:solidFill>
              </a:rPr>
              <a:t>• Reports to structure</a:t>
            </a:r>
            <a:endParaRPr lang="en-US" sz="1100" dirty="0"/>
          </a:p>
        </p:txBody>
      </p:sp>
      <p:sp>
        <p:nvSpPr>
          <p:cNvPr id="16" name="Text 14"/>
          <p:cNvSpPr/>
          <p:nvPr/>
        </p:nvSpPr>
        <p:spPr>
          <a:xfrm>
            <a:off x="4846320" y="3611880"/>
            <a:ext cx="3657600" cy="548640"/>
          </a:xfrm>
          <a:prstGeom prst="rect">
            <a:avLst/>
          </a:prstGeom>
          <a:noFill/>
          <a:ln/>
        </p:spPr>
        <p:txBody>
          <a:bodyPr wrap="square" rtlCol="0" anchor="ctr"/>
          <a:lstStyle/>
          <a:p>
            <a:pPr marL="0" indent="0">
              <a:buNone/>
            </a:pPr>
            <a:r>
              <a:rPr lang="en-US" sz="1100" dirty="0">
                <a:solidFill>
                  <a:srgbClr val="2D3E50"/>
                </a:solidFill>
              </a:rPr>
              <a:t>• Salary &amp; benefits package</a:t>
            </a:r>
            <a:endParaRPr lang="en-US" sz="1100" dirty="0"/>
          </a:p>
        </p:txBody>
      </p:sp>
      <p:sp>
        <p:nvSpPr>
          <p:cNvPr id="17" name="Text 15"/>
          <p:cNvSpPr/>
          <p:nvPr/>
        </p:nvSpPr>
        <p:spPr>
          <a:xfrm>
            <a:off x="4846320" y="4206240"/>
            <a:ext cx="3657600" cy="548640"/>
          </a:xfrm>
          <a:prstGeom prst="rect">
            <a:avLst/>
          </a:prstGeom>
          <a:noFill/>
          <a:ln/>
        </p:spPr>
        <p:txBody>
          <a:bodyPr wrap="square" rtlCol="0" anchor="ctr"/>
          <a:lstStyle/>
          <a:p>
            <a:pPr marL="0" indent="0">
              <a:buNone/>
            </a:pPr>
            <a:r>
              <a:rPr lang="en-US" sz="1100" dirty="0">
                <a:solidFill>
                  <a:srgbClr val="2D3E50"/>
                </a:solidFill>
              </a:rPr>
              <a:t>• Working conditions &amp; location</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1E3A5F"/>
                </a:solidFill>
                <a:latin typeface="Calibri" pitchFamily="34" charset="0"/>
                <a:ea typeface="Calibri" pitchFamily="34" charset="-122"/>
                <a:cs typeface="Calibri" pitchFamily="34" charset="-120"/>
              </a:rPr>
              <a:t>PERSON SPECIFICATION</a:t>
            </a:r>
            <a:endParaRPr lang="en-US" sz="3200" dirty="0"/>
          </a:p>
        </p:txBody>
      </p:sp>
      <p:sp>
        <p:nvSpPr>
          <p:cNvPr id="3" name="Shape 1"/>
          <p:cNvSpPr/>
          <p:nvPr/>
        </p:nvSpPr>
        <p:spPr>
          <a:xfrm>
            <a:off x="457200" y="868680"/>
            <a:ext cx="2560320" cy="54864"/>
          </a:xfrm>
          <a:prstGeom prst="rect">
            <a:avLst/>
          </a:prstGeom>
          <a:solidFill>
            <a:srgbClr val="F39C12"/>
          </a:solidFill>
          <a:ln/>
        </p:spPr>
        <p:txBody>
          <a:bodyPr/>
          <a:lstStyle/>
          <a:p>
            <a:endParaRPr lang=""/>
          </a:p>
        </p:txBody>
      </p:sp>
      <p:sp>
        <p:nvSpPr>
          <p:cNvPr id="4" name="Shape 2"/>
          <p:cNvSpPr/>
          <p:nvPr/>
        </p:nvSpPr>
        <p:spPr>
          <a:xfrm>
            <a:off x="457200" y="1188720"/>
            <a:ext cx="8229600" cy="1188720"/>
          </a:xfrm>
          <a:prstGeom prst="roundRect">
            <a:avLst/>
          </a:prstGeom>
          <a:solidFill>
            <a:srgbClr val="F5F7FA"/>
          </a:solidFill>
          <a:ln w="25400">
            <a:solidFill>
              <a:srgbClr val="F39C12"/>
            </a:solidFill>
            <a:prstDash val="solid"/>
          </a:ln>
        </p:spPr>
        <p:txBody>
          <a:bodyPr/>
          <a:lstStyle/>
          <a:p>
            <a:endParaRPr lang=""/>
          </a:p>
        </p:txBody>
      </p:sp>
      <p:sp>
        <p:nvSpPr>
          <p:cNvPr id="5" name="Text 3"/>
          <p:cNvSpPr/>
          <p:nvPr/>
        </p:nvSpPr>
        <p:spPr>
          <a:xfrm>
            <a:off x="731520" y="1371600"/>
            <a:ext cx="7680960" cy="822960"/>
          </a:xfrm>
          <a:prstGeom prst="rect">
            <a:avLst/>
          </a:prstGeom>
          <a:noFill/>
          <a:ln/>
        </p:spPr>
        <p:txBody>
          <a:bodyPr wrap="square" rtlCol="0" anchor="ctr"/>
          <a:lstStyle/>
          <a:p>
            <a:pPr marL="0" indent="0">
              <a:buNone/>
            </a:pPr>
            <a:r>
              <a:rPr lang="en-US" sz="1200" i="1" dirty="0">
                <a:solidFill>
                  <a:srgbClr val="2D3E50"/>
                </a:solidFill>
                <a:latin typeface="Calibri" pitchFamily="34" charset="0"/>
                <a:ea typeface="Calibri" pitchFamily="34" charset="-122"/>
                <a:cs typeface="Calibri" pitchFamily="34" charset="-120"/>
              </a:rPr>
              <a:t>A person specification defines the ideal candidate profile for a role, including required qualifications, experience, competencies, and personal attributes. It serves as a critical screening tool (Armstrong &amp; Taylor, 2020).</a:t>
            </a:r>
            <a:endParaRPr lang="en-US" sz="1200" dirty="0"/>
          </a:p>
        </p:txBody>
      </p:sp>
      <p:sp>
        <p:nvSpPr>
          <p:cNvPr id="6" name="Shape 4"/>
          <p:cNvSpPr/>
          <p:nvPr/>
        </p:nvSpPr>
        <p:spPr>
          <a:xfrm>
            <a:off x="457200" y="2651760"/>
            <a:ext cx="73152" cy="2011680"/>
          </a:xfrm>
          <a:prstGeom prst="rect">
            <a:avLst/>
          </a:prstGeom>
          <a:solidFill>
            <a:srgbClr val="FF6B35"/>
          </a:solidFill>
          <a:ln/>
        </p:spPr>
        <p:txBody>
          <a:bodyPr/>
          <a:lstStyle/>
          <a:p>
            <a:endParaRPr lang=""/>
          </a:p>
        </p:txBody>
      </p:sp>
      <p:sp>
        <p:nvSpPr>
          <p:cNvPr id="7" name="Text 5"/>
          <p:cNvSpPr/>
          <p:nvPr/>
        </p:nvSpPr>
        <p:spPr>
          <a:xfrm>
            <a:off x="731520" y="2651760"/>
            <a:ext cx="2286000" cy="320040"/>
          </a:xfrm>
          <a:prstGeom prst="rect">
            <a:avLst/>
          </a:prstGeom>
          <a:noFill/>
          <a:ln/>
        </p:spPr>
        <p:txBody>
          <a:bodyPr wrap="square" rtlCol="0" anchor="ctr"/>
          <a:lstStyle/>
          <a:p>
            <a:pPr marL="0" indent="0">
              <a:buNone/>
            </a:pPr>
            <a:r>
              <a:rPr lang="en-US" sz="1300" b="1" dirty="0">
                <a:solidFill>
                  <a:srgbClr val="FF6B35"/>
                </a:solidFill>
                <a:latin typeface="Calibri" pitchFamily="34" charset="0"/>
                <a:ea typeface="Calibri" pitchFamily="34" charset="-122"/>
                <a:cs typeface="Calibri" pitchFamily="34" charset="-120"/>
              </a:rPr>
              <a:t>ESSENTIAL</a:t>
            </a:r>
            <a:endParaRPr lang="en-US" sz="1300" dirty="0"/>
          </a:p>
        </p:txBody>
      </p:sp>
      <p:sp>
        <p:nvSpPr>
          <p:cNvPr id="8" name="Text 6"/>
          <p:cNvSpPr/>
          <p:nvPr/>
        </p:nvSpPr>
        <p:spPr>
          <a:xfrm>
            <a:off x="731520" y="3103245"/>
            <a:ext cx="7955280" cy="457200"/>
          </a:xfrm>
          <a:prstGeom prst="rect">
            <a:avLst/>
          </a:prstGeom>
          <a:noFill/>
          <a:ln/>
        </p:spPr>
        <p:txBody>
          <a:bodyPr wrap="square" rtlCol="0" anchor="ctr"/>
          <a:lstStyle/>
          <a:p>
            <a:pPr marL="0" indent="0">
              <a:buNone/>
            </a:pPr>
            <a:r>
              <a:rPr lang="en-US" sz="1100" dirty="0">
                <a:solidFill>
                  <a:srgbClr val="2D3E50"/>
                </a:solidFill>
              </a:rPr>
              <a:t>✓ Bachelor's degree (HRM/Management)</a:t>
            </a:r>
            <a:endParaRPr lang="en-US" sz="1100" dirty="0"/>
          </a:p>
        </p:txBody>
      </p:sp>
      <p:sp>
        <p:nvSpPr>
          <p:cNvPr id="9" name="Text 7"/>
          <p:cNvSpPr/>
          <p:nvPr/>
        </p:nvSpPr>
        <p:spPr>
          <a:xfrm>
            <a:off x="731520" y="3566160"/>
            <a:ext cx="7955280" cy="457200"/>
          </a:xfrm>
          <a:prstGeom prst="rect">
            <a:avLst/>
          </a:prstGeom>
          <a:noFill/>
          <a:ln/>
        </p:spPr>
        <p:txBody>
          <a:bodyPr wrap="square" rtlCol="0" anchor="ctr"/>
          <a:lstStyle/>
          <a:p>
            <a:pPr marL="0" indent="0">
              <a:buNone/>
            </a:pPr>
            <a:r>
              <a:rPr lang="en-US" sz="1100" dirty="0">
                <a:solidFill>
                  <a:srgbClr val="2D3E50"/>
                </a:solidFill>
              </a:rPr>
              <a:t>✓ 3+ years team management</a:t>
            </a:r>
            <a:endParaRPr lang="en-US" sz="1100" dirty="0"/>
          </a:p>
        </p:txBody>
      </p:sp>
      <p:sp>
        <p:nvSpPr>
          <p:cNvPr id="10" name="Text 8"/>
          <p:cNvSpPr/>
          <p:nvPr/>
        </p:nvSpPr>
        <p:spPr>
          <a:xfrm>
            <a:off x="731520" y="4069080"/>
            <a:ext cx="7955280" cy="457200"/>
          </a:xfrm>
          <a:prstGeom prst="rect">
            <a:avLst/>
          </a:prstGeom>
          <a:noFill/>
          <a:ln/>
        </p:spPr>
        <p:txBody>
          <a:bodyPr wrap="square" rtlCol="0" anchor="ctr"/>
          <a:lstStyle/>
          <a:p>
            <a:pPr marL="0" indent="0">
              <a:buNone/>
            </a:pPr>
            <a:r>
              <a:rPr lang="en-US" sz="1100" dirty="0">
                <a:solidFill>
                  <a:srgbClr val="2D3E50"/>
                </a:solidFill>
              </a:rPr>
              <a:t>✓ Strong communication skills</a:t>
            </a:r>
            <a:endParaRPr lang="en-US" sz="1100" dirty="0"/>
          </a:p>
        </p:txBody>
      </p:sp>
      <p:sp>
        <p:nvSpPr>
          <p:cNvPr id="11" name="Shape 9"/>
          <p:cNvSpPr/>
          <p:nvPr/>
        </p:nvSpPr>
        <p:spPr>
          <a:xfrm>
            <a:off x="4886528" y="2811780"/>
            <a:ext cx="73152" cy="2011680"/>
          </a:xfrm>
          <a:prstGeom prst="rect">
            <a:avLst/>
          </a:prstGeom>
          <a:solidFill>
            <a:srgbClr val="0E5A8C"/>
          </a:solidFill>
          <a:ln/>
        </p:spPr>
        <p:txBody>
          <a:bodyPr/>
          <a:lstStyle/>
          <a:p>
            <a:endParaRPr lang=""/>
          </a:p>
        </p:txBody>
      </p:sp>
      <p:sp>
        <p:nvSpPr>
          <p:cNvPr id="12" name="Text 10"/>
          <p:cNvSpPr/>
          <p:nvPr/>
        </p:nvSpPr>
        <p:spPr>
          <a:xfrm>
            <a:off x="5018175" y="2684023"/>
            <a:ext cx="2286000" cy="320040"/>
          </a:xfrm>
          <a:prstGeom prst="rect">
            <a:avLst/>
          </a:prstGeom>
          <a:noFill/>
          <a:ln/>
        </p:spPr>
        <p:txBody>
          <a:bodyPr wrap="square" rtlCol="0" anchor="ctr"/>
          <a:lstStyle/>
          <a:p>
            <a:pPr marL="0" indent="0">
              <a:buNone/>
            </a:pPr>
            <a:r>
              <a:rPr lang="en-US" sz="1300" b="1" dirty="0">
                <a:solidFill>
                  <a:srgbClr val="0E5A8C"/>
                </a:solidFill>
                <a:latin typeface="Calibri" pitchFamily="34" charset="0"/>
                <a:ea typeface="Calibri" pitchFamily="34" charset="-122"/>
                <a:cs typeface="Calibri" pitchFamily="34" charset="-120"/>
              </a:rPr>
              <a:t>DESIRABLE</a:t>
            </a:r>
            <a:endParaRPr lang="en-US" sz="1300" dirty="0"/>
          </a:p>
        </p:txBody>
      </p:sp>
      <p:sp>
        <p:nvSpPr>
          <p:cNvPr id="13" name="Text 11"/>
          <p:cNvSpPr/>
          <p:nvPr/>
        </p:nvSpPr>
        <p:spPr>
          <a:xfrm>
            <a:off x="5018175" y="2846070"/>
            <a:ext cx="7955280" cy="457200"/>
          </a:xfrm>
          <a:prstGeom prst="rect">
            <a:avLst/>
          </a:prstGeom>
          <a:noFill/>
          <a:ln/>
        </p:spPr>
        <p:txBody>
          <a:bodyPr wrap="square" rtlCol="0" anchor="ctr"/>
          <a:lstStyle/>
          <a:p>
            <a:pPr marL="0" indent="0">
              <a:buNone/>
            </a:pPr>
            <a:r>
              <a:rPr lang="en-US" sz="1100" dirty="0">
                <a:solidFill>
                  <a:srgbClr val="2D3E50"/>
                </a:solidFill>
              </a:rPr>
              <a:t>✓ CIPD qualification</a:t>
            </a:r>
            <a:endParaRPr lang="en-US" sz="1100" dirty="0"/>
          </a:p>
        </p:txBody>
      </p:sp>
      <p:sp>
        <p:nvSpPr>
          <p:cNvPr id="14" name="Text 12"/>
          <p:cNvSpPr/>
          <p:nvPr/>
        </p:nvSpPr>
        <p:spPr>
          <a:xfrm>
            <a:off x="5018175" y="3417940"/>
            <a:ext cx="7955280" cy="457200"/>
          </a:xfrm>
          <a:prstGeom prst="rect">
            <a:avLst/>
          </a:prstGeom>
          <a:noFill/>
          <a:ln/>
        </p:spPr>
        <p:txBody>
          <a:bodyPr wrap="square" rtlCol="0" anchor="ctr"/>
          <a:lstStyle/>
          <a:p>
            <a:pPr marL="0" indent="0">
              <a:buNone/>
            </a:pPr>
            <a:r>
              <a:rPr lang="en-US" sz="1100" dirty="0">
                <a:solidFill>
                  <a:srgbClr val="2D3E50"/>
                </a:solidFill>
              </a:rPr>
              <a:t>✓ Project management experience</a:t>
            </a:r>
            <a:endParaRPr lang="en-US" sz="1100" dirty="0"/>
          </a:p>
        </p:txBody>
      </p:sp>
      <p:sp>
        <p:nvSpPr>
          <p:cNvPr id="15" name="Text 13"/>
          <p:cNvSpPr/>
          <p:nvPr/>
        </p:nvSpPr>
        <p:spPr>
          <a:xfrm>
            <a:off x="5055891" y="4069080"/>
            <a:ext cx="7955280" cy="457200"/>
          </a:xfrm>
          <a:prstGeom prst="rect">
            <a:avLst/>
          </a:prstGeom>
          <a:noFill/>
          <a:ln/>
        </p:spPr>
        <p:txBody>
          <a:bodyPr wrap="square" rtlCol="0" anchor="ctr"/>
          <a:lstStyle/>
          <a:p>
            <a:pPr marL="0" indent="0">
              <a:buNone/>
            </a:pPr>
            <a:r>
              <a:rPr lang="en-US" sz="1100" dirty="0">
                <a:solidFill>
                  <a:srgbClr val="2D3E50"/>
                </a:solidFill>
              </a:rPr>
              <a:t>✓ Training delivery skills</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1E3A5F"/>
                </a:solidFill>
                <a:latin typeface="Calibri" pitchFamily="34" charset="0"/>
                <a:ea typeface="Calibri" pitchFamily="34" charset="-122"/>
                <a:cs typeface="Calibri" pitchFamily="34" charset="-120"/>
              </a:rPr>
              <a:t>LEARNING &amp; DEVELOPMENT NEEDS ASSESSMENT</a:t>
            </a:r>
            <a:endParaRPr lang="en-US" sz="3200" dirty="0"/>
          </a:p>
        </p:txBody>
      </p:sp>
      <p:sp>
        <p:nvSpPr>
          <p:cNvPr id="3" name="Shape 1"/>
          <p:cNvSpPr/>
          <p:nvPr/>
        </p:nvSpPr>
        <p:spPr>
          <a:xfrm>
            <a:off x="530087" y="1069848"/>
            <a:ext cx="5029200" cy="54864"/>
          </a:xfrm>
          <a:prstGeom prst="rect">
            <a:avLst/>
          </a:prstGeom>
          <a:solidFill>
            <a:srgbClr val="FF6B35"/>
          </a:solidFill>
          <a:ln/>
        </p:spPr>
        <p:txBody>
          <a:bodyPr/>
          <a:lstStyle/>
          <a:p>
            <a:endParaRPr lang=""/>
          </a:p>
        </p:txBody>
      </p:sp>
      <p:sp>
        <p:nvSpPr>
          <p:cNvPr id="4" name="Shape 2"/>
          <p:cNvSpPr/>
          <p:nvPr/>
        </p:nvSpPr>
        <p:spPr>
          <a:xfrm>
            <a:off x="457200" y="1280160"/>
            <a:ext cx="3931920" cy="2103120"/>
          </a:xfrm>
          <a:prstGeom prst="roundRect">
            <a:avLst/>
          </a:prstGeom>
          <a:solidFill>
            <a:srgbClr val="FFFFFF"/>
          </a:solidFill>
          <a:ln w="25400">
            <a:solidFill>
              <a:srgbClr val="0E5A8C"/>
            </a:solidFill>
            <a:prstDash val="solid"/>
          </a:ln>
        </p:spPr>
        <p:txBody>
          <a:bodyPr/>
          <a:lstStyle/>
          <a:p>
            <a:endParaRPr lang=""/>
          </a:p>
        </p:txBody>
      </p:sp>
      <p:sp>
        <p:nvSpPr>
          <p:cNvPr id="5" name="Text 3"/>
          <p:cNvSpPr/>
          <p:nvPr/>
        </p:nvSpPr>
        <p:spPr>
          <a:xfrm>
            <a:off x="640080" y="1463040"/>
            <a:ext cx="3566160" cy="365760"/>
          </a:xfrm>
          <a:prstGeom prst="rect">
            <a:avLst/>
          </a:prstGeom>
          <a:noFill/>
          <a:ln/>
        </p:spPr>
        <p:txBody>
          <a:bodyPr wrap="square" rtlCol="0" anchor="ctr"/>
          <a:lstStyle/>
          <a:p>
            <a:pPr marL="0" indent="0">
              <a:buNone/>
            </a:pPr>
            <a:r>
              <a:rPr lang="en-US" sz="1300" b="1" dirty="0">
                <a:solidFill>
                  <a:srgbClr val="0E5A8C"/>
                </a:solidFill>
                <a:latin typeface="Calibri" pitchFamily="34" charset="0"/>
                <a:ea typeface="Calibri" pitchFamily="34" charset="-122"/>
                <a:cs typeface="Calibri" pitchFamily="34" charset="-120"/>
              </a:rPr>
              <a:t>Knowledge Gaps</a:t>
            </a:r>
            <a:endParaRPr lang="en-US" sz="1300" dirty="0"/>
          </a:p>
        </p:txBody>
      </p:sp>
      <p:sp>
        <p:nvSpPr>
          <p:cNvPr id="6" name="Text 4"/>
          <p:cNvSpPr/>
          <p:nvPr/>
        </p:nvSpPr>
        <p:spPr>
          <a:xfrm>
            <a:off x="640080" y="1874520"/>
            <a:ext cx="3566160" cy="1280160"/>
          </a:xfrm>
          <a:prstGeom prst="rect">
            <a:avLst/>
          </a:prstGeom>
          <a:noFill/>
          <a:ln/>
        </p:spPr>
        <p:txBody>
          <a:bodyPr wrap="square" rtlCol="0" anchor="ctr"/>
          <a:lstStyle/>
          <a:p>
            <a:pPr marL="0" indent="0">
              <a:buNone/>
            </a:pPr>
            <a:r>
              <a:rPr lang="en-US" sz="1100" dirty="0">
                <a:solidFill>
                  <a:srgbClr val="2D3E50"/>
                </a:solidFill>
              </a:rPr>
              <a:t>Technical skills, regulatory compliance, product knowledge</a:t>
            </a:r>
            <a:endParaRPr lang="en-US" sz="1100" dirty="0"/>
          </a:p>
        </p:txBody>
      </p:sp>
      <p:sp>
        <p:nvSpPr>
          <p:cNvPr id="7" name="Shape 5"/>
          <p:cNvSpPr/>
          <p:nvPr/>
        </p:nvSpPr>
        <p:spPr>
          <a:xfrm>
            <a:off x="4754880" y="1280160"/>
            <a:ext cx="3931920" cy="2103120"/>
          </a:xfrm>
          <a:prstGeom prst="roundRect">
            <a:avLst/>
          </a:prstGeom>
          <a:solidFill>
            <a:srgbClr val="FFFFFF"/>
          </a:solidFill>
          <a:ln w="25400">
            <a:solidFill>
              <a:srgbClr val="0E5A8C"/>
            </a:solidFill>
            <a:prstDash val="solid"/>
          </a:ln>
        </p:spPr>
        <p:txBody>
          <a:bodyPr/>
          <a:lstStyle/>
          <a:p>
            <a:endParaRPr lang=""/>
          </a:p>
        </p:txBody>
      </p:sp>
      <p:sp>
        <p:nvSpPr>
          <p:cNvPr id="8" name="Text 6"/>
          <p:cNvSpPr/>
          <p:nvPr/>
        </p:nvSpPr>
        <p:spPr>
          <a:xfrm>
            <a:off x="4937760" y="1463040"/>
            <a:ext cx="3566160" cy="365760"/>
          </a:xfrm>
          <a:prstGeom prst="rect">
            <a:avLst/>
          </a:prstGeom>
          <a:noFill/>
          <a:ln/>
        </p:spPr>
        <p:txBody>
          <a:bodyPr wrap="square" rtlCol="0" anchor="ctr"/>
          <a:lstStyle/>
          <a:p>
            <a:pPr marL="0" indent="0">
              <a:buNone/>
            </a:pPr>
            <a:r>
              <a:rPr lang="en-US" sz="1300" b="1" dirty="0">
                <a:solidFill>
                  <a:srgbClr val="0E5A8C"/>
                </a:solidFill>
                <a:latin typeface="Calibri" pitchFamily="34" charset="0"/>
                <a:ea typeface="Calibri" pitchFamily="34" charset="-122"/>
                <a:cs typeface="Calibri" pitchFamily="34" charset="-120"/>
              </a:rPr>
              <a:t>Skill Deficits</a:t>
            </a:r>
            <a:endParaRPr lang="en-US" sz="1300" dirty="0"/>
          </a:p>
        </p:txBody>
      </p:sp>
      <p:sp>
        <p:nvSpPr>
          <p:cNvPr id="9" name="Text 7"/>
          <p:cNvSpPr/>
          <p:nvPr/>
        </p:nvSpPr>
        <p:spPr>
          <a:xfrm>
            <a:off x="4937760" y="1874520"/>
            <a:ext cx="3566160" cy="1280160"/>
          </a:xfrm>
          <a:prstGeom prst="rect">
            <a:avLst/>
          </a:prstGeom>
          <a:noFill/>
          <a:ln/>
        </p:spPr>
        <p:txBody>
          <a:bodyPr wrap="square" rtlCol="0" anchor="ctr"/>
          <a:lstStyle/>
          <a:p>
            <a:pPr marL="0" indent="0">
              <a:buNone/>
            </a:pPr>
            <a:r>
              <a:rPr lang="en-US" sz="1100" dirty="0">
                <a:solidFill>
                  <a:srgbClr val="2D3E50"/>
                </a:solidFill>
              </a:rPr>
              <a:t>Management competencies, communication, digital literacy</a:t>
            </a:r>
            <a:endParaRPr lang="en-US" sz="1100" dirty="0"/>
          </a:p>
        </p:txBody>
      </p:sp>
      <p:sp>
        <p:nvSpPr>
          <p:cNvPr id="10" name="Shape 8"/>
          <p:cNvSpPr/>
          <p:nvPr/>
        </p:nvSpPr>
        <p:spPr>
          <a:xfrm>
            <a:off x="457200" y="3749040"/>
            <a:ext cx="3931920" cy="1394460"/>
          </a:xfrm>
          <a:prstGeom prst="roundRect">
            <a:avLst/>
          </a:prstGeom>
          <a:solidFill>
            <a:srgbClr val="FFFFFF"/>
          </a:solidFill>
          <a:ln w="25400">
            <a:solidFill>
              <a:srgbClr val="0E5A8C"/>
            </a:solidFill>
            <a:prstDash val="solid"/>
          </a:ln>
        </p:spPr>
        <p:txBody>
          <a:bodyPr/>
          <a:lstStyle/>
          <a:p>
            <a:endParaRPr lang=""/>
          </a:p>
        </p:txBody>
      </p:sp>
      <p:sp>
        <p:nvSpPr>
          <p:cNvPr id="11" name="Text 9"/>
          <p:cNvSpPr/>
          <p:nvPr/>
        </p:nvSpPr>
        <p:spPr>
          <a:xfrm>
            <a:off x="640080" y="3931920"/>
            <a:ext cx="3566160" cy="365760"/>
          </a:xfrm>
          <a:prstGeom prst="rect">
            <a:avLst/>
          </a:prstGeom>
          <a:noFill/>
          <a:ln/>
        </p:spPr>
        <p:txBody>
          <a:bodyPr wrap="square" rtlCol="0" anchor="ctr"/>
          <a:lstStyle/>
          <a:p>
            <a:pPr marL="0" indent="0">
              <a:buNone/>
            </a:pPr>
            <a:r>
              <a:rPr lang="en-US" sz="1300" b="1" dirty="0">
                <a:solidFill>
                  <a:srgbClr val="0E5A8C"/>
                </a:solidFill>
                <a:latin typeface="Calibri" pitchFamily="34" charset="0"/>
                <a:ea typeface="Calibri" pitchFamily="34" charset="-122"/>
                <a:cs typeface="Calibri" pitchFamily="34" charset="-120"/>
              </a:rPr>
              <a:t>Performance Issues</a:t>
            </a:r>
            <a:endParaRPr lang="en-US" sz="1300" dirty="0"/>
          </a:p>
        </p:txBody>
      </p:sp>
      <p:sp>
        <p:nvSpPr>
          <p:cNvPr id="12" name="Text 10"/>
          <p:cNvSpPr/>
          <p:nvPr/>
        </p:nvSpPr>
        <p:spPr>
          <a:xfrm>
            <a:off x="640080" y="4343400"/>
            <a:ext cx="3566160" cy="1280160"/>
          </a:xfrm>
          <a:prstGeom prst="rect">
            <a:avLst/>
          </a:prstGeom>
          <a:noFill/>
          <a:ln/>
        </p:spPr>
        <p:txBody>
          <a:bodyPr wrap="square" rtlCol="0" anchor="ctr"/>
          <a:lstStyle/>
          <a:p>
            <a:pPr marL="0" indent="0">
              <a:buNone/>
            </a:pPr>
            <a:r>
              <a:rPr lang="en-US" sz="1100" dirty="0">
                <a:solidFill>
                  <a:srgbClr val="2D3E50"/>
                </a:solidFill>
              </a:rPr>
              <a:t>Underperformance indicators, feedback from assessments</a:t>
            </a:r>
            <a:endParaRPr lang="en-US" sz="1100" dirty="0"/>
          </a:p>
        </p:txBody>
      </p:sp>
      <p:sp>
        <p:nvSpPr>
          <p:cNvPr id="13" name="Shape 11"/>
          <p:cNvSpPr/>
          <p:nvPr/>
        </p:nvSpPr>
        <p:spPr>
          <a:xfrm>
            <a:off x="4754880" y="3749040"/>
            <a:ext cx="3931920" cy="1394460"/>
          </a:xfrm>
          <a:prstGeom prst="roundRect">
            <a:avLst/>
          </a:prstGeom>
          <a:solidFill>
            <a:srgbClr val="FFFFFF"/>
          </a:solidFill>
          <a:ln w="25400">
            <a:solidFill>
              <a:srgbClr val="0E5A8C"/>
            </a:solidFill>
            <a:prstDash val="solid"/>
          </a:ln>
        </p:spPr>
        <p:txBody>
          <a:bodyPr/>
          <a:lstStyle/>
          <a:p>
            <a:endParaRPr lang=""/>
          </a:p>
        </p:txBody>
      </p:sp>
      <p:sp>
        <p:nvSpPr>
          <p:cNvPr id="14" name="Text 12"/>
          <p:cNvSpPr/>
          <p:nvPr/>
        </p:nvSpPr>
        <p:spPr>
          <a:xfrm>
            <a:off x="4937760" y="3931920"/>
            <a:ext cx="3566160" cy="365760"/>
          </a:xfrm>
          <a:prstGeom prst="rect">
            <a:avLst/>
          </a:prstGeom>
          <a:noFill/>
          <a:ln/>
        </p:spPr>
        <p:txBody>
          <a:bodyPr wrap="square" rtlCol="0" anchor="ctr"/>
          <a:lstStyle/>
          <a:p>
            <a:pPr marL="0" indent="0">
              <a:buNone/>
            </a:pPr>
            <a:r>
              <a:rPr lang="en-US" sz="1300" b="1" dirty="0">
                <a:solidFill>
                  <a:srgbClr val="0E5A8C"/>
                </a:solidFill>
                <a:latin typeface="Calibri" pitchFamily="34" charset="0"/>
                <a:ea typeface="Calibri" pitchFamily="34" charset="-122"/>
                <a:cs typeface="Calibri" pitchFamily="34" charset="-120"/>
              </a:rPr>
              <a:t>Career Development</a:t>
            </a:r>
            <a:endParaRPr lang="en-US" sz="1300" dirty="0"/>
          </a:p>
        </p:txBody>
      </p:sp>
      <p:sp>
        <p:nvSpPr>
          <p:cNvPr id="15" name="Text 13"/>
          <p:cNvSpPr/>
          <p:nvPr/>
        </p:nvSpPr>
        <p:spPr>
          <a:xfrm>
            <a:off x="4937760" y="4343400"/>
            <a:ext cx="3566160" cy="1280160"/>
          </a:xfrm>
          <a:prstGeom prst="rect">
            <a:avLst/>
          </a:prstGeom>
          <a:noFill/>
          <a:ln/>
        </p:spPr>
        <p:txBody>
          <a:bodyPr wrap="square" rtlCol="0" anchor="ctr"/>
          <a:lstStyle/>
          <a:p>
            <a:pPr marL="0" indent="0">
              <a:buNone/>
            </a:pPr>
            <a:r>
              <a:rPr lang="en-US" sz="1100" dirty="0">
                <a:solidFill>
                  <a:srgbClr val="2D3E50"/>
                </a:solidFill>
              </a:rPr>
              <a:t>Progression pathways, succession planning needs</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000" b="1" dirty="0">
                <a:solidFill>
                  <a:srgbClr val="1E3A5F"/>
                </a:solidFill>
                <a:latin typeface="Calibri" pitchFamily="34" charset="0"/>
                <a:ea typeface="Calibri" pitchFamily="34" charset="-122"/>
                <a:cs typeface="Calibri" pitchFamily="34" charset="-120"/>
              </a:rPr>
              <a:t>L&amp;D THEORIES: BEHAVIOURIST &amp; COGNITIVIST APPROACHES</a:t>
            </a:r>
            <a:endParaRPr lang="en-US" sz="3000" dirty="0"/>
          </a:p>
        </p:txBody>
      </p:sp>
      <p:sp>
        <p:nvSpPr>
          <p:cNvPr id="3" name="Shape 1"/>
          <p:cNvSpPr/>
          <p:nvPr/>
        </p:nvSpPr>
        <p:spPr>
          <a:xfrm>
            <a:off x="457200" y="1046988"/>
            <a:ext cx="4754880" cy="54864"/>
          </a:xfrm>
          <a:prstGeom prst="rect">
            <a:avLst/>
          </a:prstGeom>
          <a:solidFill>
            <a:srgbClr val="FF6B35"/>
          </a:solidFill>
          <a:ln/>
        </p:spPr>
        <p:txBody>
          <a:bodyPr/>
          <a:lstStyle/>
          <a:p>
            <a:endParaRPr lang=""/>
          </a:p>
        </p:txBody>
      </p:sp>
      <p:sp>
        <p:nvSpPr>
          <p:cNvPr id="4" name="Shape 2"/>
          <p:cNvSpPr/>
          <p:nvPr/>
        </p:nvSpPr>
        <p:spPr>
          <a:xfrm>
            <a:off x="457200" y="1287780"/>
            <a:ext cx="3931920" cy="3847106"/>
          </a:xfrm>
          <a:prstGeom prst="roundRect">
            <a:avLst/>
          </a:prstGeom>
          <a:solidFill>
            <a:srgbClr val="F5F7FA"/>
          </a:solidFill>
          <a:ln w="25400">
            <a:solidFill>
              <a:srgbClr val="FF6B35"/>
            </a:solidFill>
            <a:prstDash val="solid"/>
          </a:ln>
        </p:spPr>
        <p:txBody>
          <a:bodyPr/>
          <a:lstStyle/>
          <a:p>
            <a:endParaRPr lang=""/>
          </a:p>
        </p:txBody>
      </p:sp>
      <p:sp>
        <p:nvSpPr>
          <p:cNvPr id="5" name="Text 3"/>
          <p:cNvSpPr/>
          <p:nvPr/>
        </p:nvSpPr>
        <p:spPr>
          <a:xfrm>
            <a:off x="731520" y="1371600"/>
            <a:ext cx="3383280" cy="320040"/>
          </a:xfrm>
          <a:prstGeom prst="rect">
            <a:avLst/>
          </a:prstGeom>
          <a:noFill/>
          <a:ln/>
        </p:spPr>
        <p:txBody>
          <a:bodyPr wrap="square" rtlCol="0" anchor="ctr"/>
          <a:lstStyle/>
          <a:p>
            <a:pPr marL="0" indent="0">
              <a:buNone/>
            </a:pPr>
            <a:r>
              <a:rPr lang="en-US" sz="1500" b="1" dirty="0">
                <a:solidFill>
                  <a:srgbClr val="FF6B35"/>
                </a:solidFill>
              </a:rPr>
              <a:t>BEHAVIOURISM</a:t>
            </a:r>
            <a:endParaRPr lang="en-US" sz="1500" dirty="0"/>
          </a:p>
        </p:txBody>
      </p:sp>
      <p:sp>
        <p:nvSpPr>
          <p:cNvPr id="6" name="Text 4"/>
          <p:cNvSpPr/>
          <p:nvPr/>
        </p:nvSpPr>
        <p:spPr>
          <a:xfrm>
            <a:off x="731520" y="1783080"/>
            <a:ext cx="3383280" cy="457200"/>
          </a:xfrm>
          <a:prstGeom prst="rect">
            <a:avLst/>
          </a:prstGeom>
          <a:noFill/>
          <a:ln/>
        </p:spPr>
        <p:txBody>
          <a:bodyPr wrap="square" rtlCol="0" anchor="ctr"/>
          <a:lstStyle/>
          <a:p>
            <a:pPr marL="0" indent="0">
              <a:buNone/>
            </a:pPr>
            <a:r>
              <a:rPr lang="en-US" sz="1100" i="1" dirty="0">
                <a:solidFill>
                  <a:srgbClr val="2D3E50"/>
                </a:solidFill>
              </a:rPr>
              <a:t>Focus: Observable behaviors &amp; conditioning (Skinner, Pavlov)</a:t>
            </a:r>
            <a:endParaRPr lang="en-US" sz="1100" dirty="0"/>
          </a:p>
        </p:txBody>
      </p:sp>
      <p:sp>
        <p:nvSpPr>
          <p:cNvPr id="7" name="Text 5"/>
          <p:cNvSpPr/>
          <p:nvPr/>
        </p:nvSpPr>
        <p:spPr>
          <a:xfrm>
            <a:off x="731520" y="2377440"/>
            <a:ext cx="3383280" cy="548640"/>
          </a:xfrm>
          <a:prstGeom prst="rect">
            <a:avLst/>
          </a:prstGeom>
          <a:noFill/>
          <a:ln/>
        </p:spPr>
        <p:txBody>
          <a:bodyPr wrap="square" rtlCol="0" anchor="ctr"/>
          <a:lstStyle/>
          <a:p>
            <a:pPr marL="0" indent="0">
              <a:buNone/>
            </a:pPr>
            <a:r>
              <a:rPr lang="en-US" sz="1100" dirty="0">
                <a:solidFill>
                  <a:srgbClr val="2D3E50"/>
                </a:solidFill>
              </a:rPr>
              <a:t>→ Stimulus-Response learning</a:t>
            </a:r>
            <a:endParaRPr lang="en-US" sz="1100" dirty="0"/>
          </a:p>
        </p:txBody>
      </p:sp>
      <p:sp>
        <p:nvSpPr>
          <p:cNvPr id="8" name="Text 6"/>
          <p:cNvSpPr/>
          <p:nvPr/>
        </p:nvSpPr>
        <p:spPr>
          <a:xfrm>
            <a:off x="731520" y="2971800"/>
            <a:ext cx="3383280" cy="548640"/>
          </a:xfrm>
          <a:prstGeom prst="rect">
            <a:avLst/>
          </a:prstGeom>
          <a:noFill/>
          <a:ln/>
        </p:spPr>
        <p:txBody>
          <a:bodyPr wrap="square" rtlCol="0" anchor="ctr"/>
          <a:lstStyle/>
          <a:p>
            <a:pPr marL="0" indent="0">
              <a:buNone/>
            </a:pPr>
            <a:r>
              <a:rPr lang="en-US" sz="1100" dirty="0">
                <a:solidFill>
                  <a:srgbClr val="2D3E50"/>
                </a:solidFill>
              </a:rPr>
              <a:t>→ Reinforcement &amp; rewards</a:t>
            </a:r>
            <a:endParaRPr lang="en-US" sz="1100" dirty="0"/>
          </a:p>
        </p:txBody>
      </p:sp>
      <p:sp>
        <p:nvSpPr>
          <p:cNvPr id="9" name="Text 7"/>
          <p:cNvSpPr/>
          <p:nvPr/>
        </p:nvSpPr>
        <p:spPr>
          <a:xfrm>
            <a:off x="731520" y="3566160"/>
            <a:ext cx="3383280" cy="548640"/>
          </a:xfrm>
          <a:prstGeom prst="rect">
            <a:avLst/>
          </a:prstGeom>
          <a:noFill/>
          <a:ln/>
        </p:spPr>
        <p:txBody>
          <a:bodyPr wrap="square" rtlCol="0" anchor="ctr"/>
          <a:lstStyle/>
          <a:p>
            <a:pPr marL="0" indent="0">
              <a:buNone/>
            </a:pPr>
            <a:r>
              <a:rPr lang="en-US" sz="1100" dirty="0">
                <a:solidFill>
                  <a:srgbClr val="2D3E50"/>
                </a:solidFill>
              </a:rPr>
              <a:t>→ Practice &amp; repetition</a:t>
            </a:r>
            <a:endParaRPr lang="en-US" sz="1100" dirty="0"/>
          </a:p>
        </p:txBody>
      </p:sp>
      <p:sp>
        <p:nvSpPr>
          <p:cNvPr id="10" name="Text 8"/>
          <p:cNvSpPr/>
          <p:nvPr/>
        </p:nvSpPr>
        <p:spPr>
          <a:xfrm>
            <a:off x="731520" y="4160520"/>
            <a:ext cx="3383280" cy="548640"/>
          </a:xfrm>
          <a:prstGeom prst="rect">
            <a:avLst/>
          </a:prstGeom>
          <a:noFill/>
          <a:ln/>
        </p:spPr>
        <p:txBody>
          <a:bodyPr wrap="square" rtlCol="0" anchor="ctr"/>
          <a:lstStyle/>
          <a:p>
            <a:pPr marL="0" indent="0">
              <a:buNone/>
            </a:pPr>
            <a:r>
              <a:rPr lang="en-US" sz="1100" dirty="0">
                <a:solidFill>
                  <a:srgbClr val="2D3E50"/>
                </a:solidFill>
              </a:rPr>
              <a:t>→ Clear objectives</a:t>
            </a:r>
            <a:endParaRPr lang="en-US" sz="1100" dirty="0"/>
          </a:p>
        </p:txBody>
      </p:sp>
      <p:sp>
        <p:nvSpPr>
          <p:cNvPr id="11" name="Text 9"/>
          <p:cNvSpPr/>
          <p:nvPr/>
        </p:nvSpPr>
        <p:spPr>
          <a:xfrm>
            <a:off x="731520" y="4572000"/>
            <a:ext cx="3383280" cy="640080"/>
          </a:xfrm>
          <a:prstGeom prst="rect">
            <a:avLst/>
          </a:prstGeom>
          <a:noFill/>
          <a:ln/>
        </p:spPr>
        <p:txBody>
          <a:bodyPr wrap="square" rtlCol="0" anchor="ctr"/>
          <a:lstStyle/>
          <a:p>
            <a:pPr marL="0" indent="0">
              <a:buNone/>
            </a:pPr>
            <a:r>
              <a:rPr lang="en-US" sz="1000" i="1" dirty="0">
                <a:solidFill>
                  <a:srgbClr val="0E5A8C"/>
                </a:solidFill>
              </a:rPr>
              <a:t>Application: Performance-based training, rewards systems, competency assessments</a:t>
            </a:r>
            <a:endParaRPr lang="en-US" sz="1000" dirty="0"/>
          </a:p>
        </p:txBody>
      </p:sp>
      <p:sp>
        <p:nvSpPr>
          <p:cNvPr id="12" name="Shape 10"/>
          <p:cNvSpPr/>
          <p:nvPr/>
        </p:nvSpPr>
        <p:spPr>
          <a:xfrm>
            <a:off x="4512365" y="1188720"/>
            <a:ext cx="4174435" cy="3954780"/>
          </a:xfrm>
          <a:prstGeom prst="roundRect">
            <a:avLst/>
          </a:prstGeom>
          <a:solidFill>
            <a:srgbClr val="F5F7FA"/>
          </a:solidFill>
          <a:ln w="25400">
            <a:solidFill>
              <a:srgbClr val="27AE60"/>
            </a:solidFill>
            <a:prstDash val="solid"/>
          </a:ln>
        </p:spPr>
        <p:txBody>
          <a:bodyPr/>
          <a:lstStyle/>
          <a:p>
            <a:endParaRPr lang=""/>
          </a:p>
        </p:txBody>
      </p:sp>
      <p:sp>
        <p:nvSpPr>
          <p:cNvPr id="13" name="Text 11"/>
          <p:cNvSpPr/>
          <p:nvPr/>
        </p:nvSpPr>
        <p:spPr>
          <a:xfrm>
            <a:off x="5029200" y="1371600"/>
            <a:ext cx="3383280" cy="320040"/>
          </a:xfrm>
          <a:prstGeom prst="rect">
            <a:avLst/>
          </a:prstGeom>
          <a:noFill/>
          <a:ln/>
        </p:spPr>
        <p:txBody>
          <a:bodyPr wrap="square" rtlCol="0" anchor="ctr"/>
          <a:lstStyle/>
          <a:p>
            <a:pPr marL="0" indent="0">
              <a:buNone/>
            </a:pPr>
            <a:r>
              <a:rPr lang="en-US" sz="1500" b="1" dirty="0">
                <a:solidFill>
                  <a:srgbClr val="27AE60"/>
                </a:solidFill>
              </a:rPr>
              <a:t>COGNITIVISM</a:t>
            </a:r>
            <a:endParaRPr lang="en-US" sz="1500" dirty="0"/>
          </a:p>
        </p:txBody>
      </p:sp>
      <p:sp>
        <p:nvSpPr>
          <p:cNvPr id="14" name="Text 12"/>
          <p:cNvSpPr/>
          <p:nvPr/>
        </p:nvSpPr>
        <p:spPr>
          <a:xfrm>
            <a:off x="5029200" y="1783080"/>
            <a:ext cx="3383280" cy="457200"/>
          </a:xfrm>
          <a:prstGeom prst="rect">
            <a:avLst/>
          </a:prstGeom>
          <a:noFill/>
          <a:ln/>
        </p:spPr>
        <p:txBody>
          <a:bodyPr wrap="square" rtlCol="0" anchor="ctr"/>
          <a:lstStyle/>
          <a:p>
            <a:pPr marL="0" indent="0">
              <a:buNone/>
            </a:pPr>
            <a:r>
              <a:rPr lang="en-US" sz="1100" i="1" dirty="0">
                <a:solidFill>
                  <a:srgbClr val="2D3E50"/>
                </a:solidFill>
              </a:rPr>
              <a:t>Focus: Mental processes, problem-solving (Piaget, Bloom)</a:t>
            </a:r>
            <a:endParaRPr lang="en-US" sz="1100" dirty="0"/>
          </a:p>
        </p:txBody>
      </p:sp>
      <p:sp>
        <p:nvSpPr>
          <p:cNvPr id="15" name="Text 13"/>
          <p:cNvSpPr/>
          <p:nvPr/>
        </p:nvSpPr>
        <p:spPr>
          <a:xfrm>
            <a:off x="5029200" y="2377440"/>
            <a:ext cx="3383280" cy="548640"/>
          </a:xfrm>
          <a:prstGeom prst="rect">
            <a:avLst/>
          </a:prstGeom>
          <a:noFill/>
          <a:ln/>
        </p:spPr>
        <p:txBody>
          <a:bodyPr wrap="square" rtlCol="0" anchor="ctr"/>
          <a:lstStyle/>
          <a:p>
            <a:pPr marL="0" indent="0">
              <a:buNone/>
            </a:pPr>
            <a:r>
              <a:rPr lang="en-US" sz="1100" dirty="0">
                <a:solidFill>
                  <a:srgbClr val="2D3E50"/>
                </a:solidFill>
              </a:rPr>
              <a:t>→ Active thinking &amp; analysis</a:t>
            </a:r>
            <a:endParaRPr lang="en-US" sz="1100" dirty="0"/>
          </a:p>
        </p:txBody>
      </p:sp>
      <p:sp>
        <p:nvSpPr>
          <p:cNvPr id="16" name="Text 14"/>
          <p:cNvSpPr/>
          <p:nvPr/>
        </p:nvSpPr>
        <p:spPr>
          <a:xfrm>
            <a:off x="5029200" y="2971800"/>
            <a:ext cx="3383280" cy="548640"/>
          </a:xfrm>
          <a:prstGeom prst="rect">
            <a:avLst/>
          </a:prstGeom>
          <a:noFill/>
          <a:ln/>
        </p:spPr>
        <p:txBody>
          <a:bodyPr wrap="square" rtlCol="0" anchor="ctr"/>
          <a:lstStyle/>
          <a:p>
            <a:pPr marL="0" indent="0">
              <a:buNone/>
            </a:pPr>
            <a:r>
              <a:rPr lang="en-US" sz="1100" dirty="0">
                <a:solidFill>
                  <a:srgbClr val="2D3E50"/>
                </a:solidFill>
              </a:rPr>
              <a:t>→ Schema building</a:t>
            </a:r>
            <a:endParaRPr lang="en-US" sz="1100" dirty="0"/>
          </a:p>
        </p:txBody>
      </p:sp>
      <p:sp>
        <p:nvSpPr>
          <p:cNvPr id="17" name="Text 15"/>
          <p:cNvSpPr/>
          <p:nvPr/>
        </p:nvSpPr>
        <p:spPr>
          <a:xfrm>
            <a:off x="5029200" y="3566160"/>
            <a:ext cx="3383280" cy="548640"/>
          </a:xfrm>
          <a:prstGeom prst="rect">
            <a:avLst/>
          </a:prstGeom>
          <a:noFill/>
          <a:ln/>
        </p:spPr>
        <p:txBody>
          <a:bodyPr wrap="square" rtlCol="0" anchor="ctr"/>
          <a:lstStyle/>
          <a:p>
            <a:pPr marL="0" indent="0">
              <a:buNone/>
            </a:pPr>
            <a:r>
              <a:rPr lang="en-US" sz="1100" dirty="0">
                <a:solidFill>
                  <a:srgbClr val="2D3E50"/>
                </a:solidFill>
              </a:rPr>
              <a:t>→ Problem-solving skills</a:t>
            </a:r>
            <a:endParaRPr lang="en-US" sz="1100" dirty="0"/>
          </a:p>
        </p:txBody>
      </p:sp>
      <p:sp>
        <p:nvSpPr>
          <p:cNvPr id="18" name="Text 16"/>
          <p:cNvSpPr/>
          <p:nvPr/>
        </p:nvSpPr>
        <p:spPr>
          <a:xfrm>
            <a:off x="5029200" y="4160520"/>
            <a:ext cx="3383280" cy="548640"/>
          </a:xfrm>
          <a:prstGeom prst="rect">
            <a:avLst/>
          </a:prstGeom>
          <a:noFill/>
          <a:ln/>
        </p:spPr>
        <p:txBody>
          <a:bodyPr wrap="square" rtlCol="0" anchor="ctr"/>
          <a:lstStyle/>
          <a:p>
            <a:pPr marL="0" indent="0">
              <a:buNone/>
            </a:pPr>
            <a:r>
              <a:rPr lang="en-US" sz="1100" dirty="0">
                <a:solidFill>
                  <a:srgbClr val="2D3E50"/>
                </a:solidFill>
              </a:rPr>
              <a:t>→ Knowledge structuring</a:t>
            </a:r>
            <a:endParaRPr lang="en-US" sz="1100" dirty="0"/>
          </a:p>
        </p:txBody>
      </p:sp>
      <p:sp>
        <p:nvSpPr>
          <p:cNvPr id="19" name="Text 17"/>
          <p:cNvSpPr/>
          <p:nvPr/>
        </p:nvSpPr>
        <p:spPr>
          <a:xfrm>
            <a:off x="5029200" y="4572000"/>
            <a:ext cx="3383280" cy="640080"/>
          </a:xfrm>
          <a:prstGeom prst="rect">
            <a:avLst/>
          </a:prstGeom>
          <a:noFill/>
          <a:ln/>
        </p:spPr>
        <p:txBody>
          <a:bodyPr wrap="square" rtlCol="0" anchor="ctr"/>
          <a:lstStyle/>
          <a:p>
            <a:pPr marL="0" indent="0">
              <a:buNone/>
            </a:pPr>
            <a:r>
              <a:rPr lang="en-US" sz="1000" i="1" dirty="0">
                <a:solidFill>
                  <a:srgbClr val="27AE60"/>
                </a:solidFill>
              </a:rPr>
              <a:t>Application: Case studies, workshops, reflective practice, scenarios</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000" b="1" dirty="0">
                <a:solidFill>
                  <a:srgbClr val="1E3A5F"/>
                </a:solidFill>
                <a:latin typeface="Calibri" pitchFamily="34" charset="0"/>
                <a:ea typeface="Calibri" pitchFamily="34" charset="-122"/>
                <a:cs typeface="Calibri" pitchFamily="34" charset="-120"/>
              </a:rPr>
              <a:t>L&amp;D THEORIES: HUMANIST &amp; EXPERIENTIAL LEARNING</a:t>
            </a:r>
            <a:endParaRPr lang="en-US" sz="3000" dirty="0"/>
          </a:p>
        </p:txBody>
      </p:sp>
      <p:sp>
        <p:nvSpPr>
          <p:cNvPr id="3" name="Shape 1"/>
          <p:cNvSpPr/>
          <p:nvPr/>
        </p:nvSpPr>
        <p:spPr>
          <a:xfrm>
            <a:off x="457200" y="1065276"/>
            <a:ext cx="5029200" cy="54864"/>
          </a:xfrm>
          <a:prstGeom prst="rect">
            <a:avLst/>
          </a:prstGeom>
          <a:solidFill>
            <a:srgbClr val="F39C12"/>
          </a:solidFill>
          <a:ln/>
        </p:spPr>
        <p:txBody>
          <a:bodyPr/>
          <a:lstStyle/>
          <a:p>
            <a:endParaRPr lang=""/>
          </a:p>
        </p:txBody>
      </p:sp>
      <p:sp>
        <p:nvSpPr>
          <p:cNvPr id="4" name="Shape 2"/>
          <p:cNvSpPr/>
          <p:nvPr/>
        </p:nvSpPr>
        <p:spPr>
          <a:xfrm>
            <a:off x="457200" y="1188720"/>
            <a:ext cx="3931920" cy="4023360"/>
          </a:xfrm>
          <a:prstGeom prst="roundRect">
            <a:avLst/>
          </a:prstGeom>
          <a:solidFill>
            <a:srgbClr val="FFFFFF"/>
          </a:solidFill>
          <a:ln w="25400">
            <a:solidFill>
              <a:srgbClr val="F39C12"/>
            </a:solidFill>
            <a:prstDash val="solid"/>
          </a:ln>
        </p:spPr>
        <p:txBody>
          <a:bodyPr/>
          <a:lstStyle/>
          <a:p>
            <a:endParaRPr lang=""/>
          </a:p>
        </p:txBody>
      </p:sp>
      <p:sp>
        <p:nvSpPr>
          <p:cNvPr id="5" name="Text 3"/>
          <p:cNvSpPr/>
          <p:nvPr/>
        </p:nvSpPr>
        <p:spPr>
          <a:xfrm>
            <a:off x="731520" y="1371600"/>
            <a:ext cx="3383280" cy="320040"/>
          </a:xfrm>
          <a:prstGeom prst="rect">
            <a:avLst/>
          </a:prstGeom>
          <a:noFill/>
          <a:ln/>
        </p:spPr>
        <p:txBody>
          <a:bodyPr wrap="square" rtlCol="0" anchor="ctr"/>
          <a:lstStyle/>
          <a:p>
            <a:pPr marL="0" indent="0">
              <a:buNone/>
            </a:pPr>
            <a:r>
              <a:rPr lang="en-US" sz="1500" b="1" dirty="0">
                <a:solidFill>
                  <a:srgbClr val="F39C12"/>
                </a:solidFill>
              </a:rPr>
              <a:t>HUMANIST LEARNING</a:t>
            </a:r>
            <a:endParaRPr lang="en-US" sz="1500" dirty="0"/>
          </a:p>
        </p:txBody>
      </p:sp>
      <p:sp>
        <p:nvSpPr>
          <p:cNvPr id="6" name="Text 4"/>
          <p:cNvSpPr/>
          <p:nvPr/>
        </p:nvSpPr>
        <p:spPr>
          <a:xfrm>
            <a:off x="731520" y="1783080"/>
            <a:ext cx="3383280" cy="457200"/>
          </a:xfrm>
          <a:prstGeom prst="rect">
            <a:avLst/>
          </a:prstGeom>
          <a:noFill/>
          <a:ln/>
        </p:spPr>
        <p:txBody>
          <a:bodyPr wrap="square" rtlCol="0" anchor="ctr"/>
          <a:lstStyle/>
          <a:p>
            <a:pPr marL="0" indent="0">
              <a:buNone/>
            </a:pPr>
            <a:r>
              <a:rPr lang="en-US" sz="1100" i="1" dirty="0">
                <a:solidFill>
                  <a:srgbClr val="2D3E50"/>
                </a:solidFill>
              </a:rPr>
              <a:t>Focus: Self-directed growth (Maslow, Rogers)</a:t>
            </a:r>
            <a:endParaRPr lang="en-US" sz="1100" dirty="0"/>
          </a:p>
        </p:txBody>
      </p:sp>
      <p:sp>
        <p:nvSpPr>
          <p:cNvPr id="7" name="Text 5"/>
          <p:cNvSpPr/>
          <p:nvPr/>
        </p:nvSpPr>
        <p:spPr>
          <a:xfrm>
            <a:off x="731520" y="2377440"/>
            <a:ext cx="3383280" cy="548640"/>
          </a:xfrm>
          <a:prstGeom prst="rect">
            <a:avLst/>
          </a:prstGeom>
          <a:noFill/>
          <a:ln/>
        </p:spPr>
        <p:txBody>
          <a:bodyPr wrap="square" rtlCol="0" anchor="ctr"/>
          <a:lstStyle/>
          <a:p>
            <a:pPr marL="0" indent="0">
              <a:buNone/>
            </a:pPr>
            <a:r>
              <a:rPr lang="en-US" sz="1100" dirty="0">
                <a:solidFill>
                  <a:srgbClr val="2D3E50"/>
                </a:solidFill>
              </a:rPr>
              <a:t>→ Personal agency &amp; choice</a:t>
            </a:r>
            <a:endParaRPr lang="en-US" sz="1100" dirty="0"/>
          </a:p>
        </p:txBody>
      </p:sp>
      <p:sp>
        <p:nvSpPr>
          <p:cNvPr id="8" name="Text 6"/>
          <p:cNvSpPr/>
          <p:nvPr/>
        </p:nvSpPr>
        <p:spPr>
          <a:xfrm>
            <a:off x="731520" y="2971800"/>
            <a:ext cx="3383280" cy="548640"/>
          </a:xfrm>
          <a:prstGeom prst="rect">
            <a:avLst/>
          </a:prstGeom>
          <a:noFill/>
          <a:ln/>
        </p:spPr>
        <p:txBody>
          <a:bodyPr wrap="square" rtlCol="0" anchor="ctr"/>
          <a:lstStyle/>
          <a:p>
            <a:pPr marL="0" indent="0">
              <a:buNone/>
            </a:pPr>
            <a:r>
              <a:rPr lang="en-US" sz="1100" dirty="0">
                <a:solidFill>
                  <a:srgbClr val="2D3E50"/>
                </a:solidFill>
              </a:rPr>
              <a:t>→ Intrinsic motivation</a:t>
            </a:r>
            <a:endParaRPr lang="en-US" sz="1100" dirty="0"/>
          </a:p>
        </p:txBody>
      </p:sp>
      <p:sp>
        <p:nvSpPr>
          <p:cNvPr id="9" name="Text 7"/>
          <p:cNvSpPr/>
          <p:nvPr/>
        </p:nvSpPr>
        <p:spPr>
          <a:xfrm>
            <a:off x="731520" y="3566160"/>
            <a:ext cx="3383280" cy="548640"/>
          </a:xfrm>
          <a:prstGeom prst="rect">
            <a:avLst/>
          </a:prstGeom>
          <a:noFill/>
          <a:ln/>
        </p:spPr>
        <p:txBody>
          <a:bodyPr wrap="square" rtlCol="0" anchor="ctr"/>
          <a:lstStyle/>
          <a:p>
            <a:pPr marL="0" indent="0">
              <a:buNone/>
            </a:pPr>
            <a:r>
              <a:rPr lang="en-US" sz="1100" dirty="0">
                <a:solidFill>
                  <a:srgbClr val="2D3E50"/>
                </a:solidFill>
              </a:rPr>
              <a:t>→ Self-actualization</a:t>
            </a:r>
            <a:endParaRPr lang="en-US" sz="1100" dirty="0"/>
          </a:p>
        </p:txBody>
      </p:sp>
      <p:sp>
        <p:nvSpPr>
          <p:cNvPr id="10" name="Text 8"/>
          <p:cNvSpPr/>
          <p:nvPr/>
        </p:nvSpPr>
        <p:spPr>
          <a:xfrm>
            <a:off x="731520" y="4160520"/>
            <a:ext cx="3383280" cy="548640"/>
          </a:xfrm>
          <a:prstGeom prst="rect">
            <a:avLst/>
          </a:prstGeom>
          <a:noFill/>
          <a:ln/>
        </p:spPr>
        <p:txBody>
          <a:bodyPr wrap="square" rtlCol="0" anchor="ctr"/>
          <a:lstStyle/>
          <a:p>
            <a:pPr marL="0" indent="0">
              <a:buNone/>
            </a:pPr>
            <a:r>
              <a:rPr lang="en-US" sz="1100" dirty="0">
                <a:solidFill>
                  <a:srgbClr val="2D3E50"/>
                </a:solidFill>
              </a:rPr>
              <a:t>→ Emotional intelligence</a:t>
            </a:r>
            <a:endParaRPr lang="en-US" sz="1100" dirty="0"/>
          </a:p>
        </p:txBody>
      </p:sp>
      <p:sp>
        <p:nvSpPr>
          <p:cNvPr id="11" name="Text 9"/>
          <p:cNvSpPr/>
          <p:nvPr/>
        </p:nvSpPr>
        <p:spPr>
          <a:xfrm>
            <a:off x="731520" y="4572000"/>
            <a:ext cx="3383280" cy="640080"/>
          </a:xfrm>
          <a:prstGeom prst="rect">
            <a:avLst/>
          </a:prstGeom>
          <a:noFill/>
          <a:ln/>
        </p:spPr>
        <p:txBody>
          <a:bodyPr wrap="square" rtlCol="0" anchor="ctr"/>
          <a:lstStyle/>
          <a:p>
            <a:pPr marL="0" indent="0">
              <a:buNone/>
            </a:pPr>
            <a:r>
              <a:rPr lang="en-US" sz="1000" i="1" dirty="0">
                <a:solidFill>
                  <a:srgbClr val="F39C12"/>
                </a:solidFill>
              </a:rPr>
              <a:t>Application: Mentoring, coaching, self-assessment, values-aligned development</a:t>
            </a:r>
            <a:endParaRPr lang="en-US" sz="1000" dirty="0"/>
          </a:p>
        </p:txBody>
      </p:sp>
      <p:sp>
        <p:nvSpPr>
          <p:cNvPr id="12" name="Shape 10"/>
          <p:cNvSpPr/>
          <p:nvPr/>
        </p:nvSpPr>
        <p:spPr>
          <a:xfrm>
            <a:off x="4754880" y="1188720"/>
            <a:ext cx="3931920" cy="4023360"/>
          </a:xfrm>
          <a:prstGeom prst="roundRect">
            <a:avLst/>
          </a:prstGeom>
          <a:solidFill>
            <a:srgbClr val="FFFFFF"/>
          </a:solidFill>
          <a:ln w="25400">
            <a:solidFill>
              <a:srgbClr val="0E5A8C"/>
            </a:solidFill>
            <a:prstDash val="solid"/>
          </a:ln>
        </p:spPr>
        <p:txBody>
          <a:bodyPr/>
          <a:lstStyle/>
          <a:p>
            <a:endParaRPr lang=""/>
          </a:p>
        </p:txBody>
      </p:sp>
      <p:sp>
        <p:nvSpPr>
          <p:cNvPr id="13" name="Text 11"/>
          <p:cNvSpPr/>
          <p:nvPr/>
        </p:nvSpPr>
        <p:spPr>
          <a:xfrm>
            <a:off x="5029200" y="1371600"/>
            <a:ext cx="3383280" cy="320040"/>
          </a:xfrm>
          <a:prstGeom prst="rect">
            <a:avLst/>
          </a:prstGeom>
          <a:noFill/>
          <a:ln/>
        </p:spPr>
        <p:txBody>
          <a:bodyPr wrap="square" rtlCol="0" anchor="ctr"/>
          <a:lstStyle/>
          <a:p>
            <a:pPr marL="0" indent="0">
              <a:buNone/>
            </a:pPr>
            <a:r>
              <a:rPr lang="en-US" sz="1500" b="1" dirty="0">
                <a:solidFill>
                  <a:srgbClr val="0E5A8C"/>
                </a:solidFill>
              </a:rPr>
              <a:t>EXPERIENTIAL LEARNING</a:t>
            </a:r>
            <a:endParaRPr lang="en-US" sz="1500" dirty="0"/>
          </a:p>
        </p:txBody>
      </p:sp>
      <p:sp>
        <p:nvSpPr>
          <p:cNvPr id="14" name="Text 12"/>
          <p:cNvSpPr/>
          <p:nvPr/>
        </p:nvSpPr>
        <p:spPr>
          <a:xfrm>
            <a:off x="5029200" y="1783080"/>
            <a:ext cx="3383280" cy="457200"/>
          </a:xfrm>
          <a:prstGeom prst="rect">
            <a:avLst/>
          </a:prstGeom>
          <a:noFill/>
          <a:ln/>
        </p:spPr>
        <p:txBody>
          <a:bodyPr wrap="square" rtlCol="0" anchor="ctr"/>
          <a:lstStyle/>
          <a:p>
            <a:pPr marL="0" indent="0">
              <a:buNone/>
            </a:pPr>
            <a:r>
              <a:rPr lang="en-US" sz="1100" i="1" dirty="0">
                <a:solidFill>
                  <a:srgbClr val="2D3E50"/>
                </a:solidFill>
              </a:rPr>
              <a:t>Focus: Learning from direct experience (Kolb, Dewey)</a:t>
            </a:r>
            <a:endParaRPr lang="en-US" sz="1100" dirty="0"/>
          </a:p>
        </p:txBody>
      </p:sp>
      <p:sp>
        <p:nvSpPr>
          <p:cNvPr id="15" name="Text 13"/>
          <p:cNvSpPr/>
          <p:nvPr/>
        </p:nvSpPr>
        <p:spPr>
          <a:xfrm>
            <a:off x="5029200" y="2377440"/>
            <a:ext cx="3383280" cy="548640"/>
          </a:xfrm>
          <a:prstGeom prst="rect">
            <a:avLst/>
          </a:prstGeom>
          <a:noFill/>
          <a:ln/>
        </p:spPr>
        <p:txBody>
          <a:bodyPr wrap="square" rtlCol="0" anchor="ctr"/>
          <a:lstStyle/>
          <a:p>
            <a:pPr marL="0" indent="0">
              <a:buNone/>
            </a:pPr>
            <a:r>
              <a:rPr lang="en-US" sz="1100" dirty="0">
                <a:solidFill>
                  <a:srgbClr val="2D3E50"/>
                </a:solidFill>
              </a:rPr>
              <a:t>→ Concrete experience</a:t>
            </a:r>
            <a:endParaRPr lang="en-US" sz="1100" dirty="0"/>
          </a:p>
        </p:txBody>
      </p:sp>
      <p:sp>
        <p:nvSpPr>
          <p:cNvPr id="16" name="Text 14"/>
          <p:cNvSpPr/>
          <p:nvPr/>
        </p:nvSpPr>
        <p:spPr>
          <a:xfrm>
            <a:off x="5029200" y="2971800"/>
            <a:ext cx="3383280" cy="548640"/>
          </a:xfrm>
          <a:prstGeom prst="rect">
            <a:avLst/>
          </a:prstGeom>
          <a:noFill/>
          <a:ln/>
        </p:spPr>
        <p:txBody>
          <a:bodyPr wrap="square" rtlCol="0" anchor="ctr"/>
          <a:lstStyle/>
          <a:p>
            <a:pPr marL="0" indent="0">
              <a:buNone/>
            </a:pPr>
            <a:r>
              <a:rPr lang="en-US" sz="1100" dirty="0">
                <a:solidFill>
                  <a:srgbClr val="2D3E50"/>
                </a:solidFill>
              </a:rPr>
              <a:t>→ Reflective observation</a:t>
            </a:r>
            <a:endParaRPr lang="en-US" sz="1100" dirty="0"/>
          </a:p>
        </p:txBody>
      </p:sp>
      <p:sp>
        <p:nvSpPr>
          <p:cNvPr id="17" name="Text 15"/>
          <p:cNvSpPr/>
          <p:nvPr/>
        </p:nvSpPr>
        <p:spPr>
          <a:xfrm>
            <a:off x="5029200" y="3566160"/>
            <a:ext cx="3383280" cy="548640"/>
          </a:xfrm>
          <a:prstGeom prst="rect">
            <a:avLst/>
          </a:prstGeom>
          <a:noFill/>
          <a:ln/>
        </p:spPr>
        <p:txBody>
          <a:bodyPr wrap="square" rtlCol="0" anchor="ctr"/>
          <a:lstStyle/>
          <a:p>
            <a:pPr marL="0" indent="0">
              <a:buNone/>
            </a:pPr>
            <a:r>
              <a:rPr lang="en-US" sz="1100" dirty="0">
                <a:solidFill>
                  <a:srgbClr val="2D3E50"/>
                </a:solidFill>
              </a:rPr>
              <a:t>→ Abstract conceptualization</a:t>
            </a:r>
            <a:endParaRPr lang="en-US" sz="1100" dirty="0"/>
          </a:p>
        </p:txBody>
      </p:sp>
      <p:sp>
        <p:nvSpPr>
          <p:cNvPr id="18" name="Text 16"/>
          <p:cNvSpPr/>
          <p:nvPr/>
        </p:nvSpPr>
        <p:spPr>
          <a:xfrm>
            <a:off x="5029200" y="4160520"/>
            <a:ext cx="3383280" cy="548640"/>
          </a:xfrm>
          <a:prstGeom prst="rect">
            <a:avLst/>
          </a:prstGeom>
          <a:noFill/>
          <a:ln/>
        </p:spPr>
        <p:txBody>
          <a:bodyPr wrap="square" rtlCol="0" anchor="ctr"/>
          <a:lstStyle/>
          <a:p>
            <a:pPr marL="0" indent="0">
              <a:buNone/>
            </a:pPr>
            <a:r>
              <a:rPr lang="en-US" sz="1100" dirty="0">
                <a:solidFill>
                  <a:srgbClr val="2D3E50"/>
                </a:solidFill>
              </a:rPr>
              <a:t>→ Active experimentation</a:t>
            </a:r>
            <a:endParaRPr lang="en-US" sz="1100" dirty="0"/>
          </a:p>
        </p:txBody>
      </p:sp>
      <p:sp>
        <p:nvSpPr>
          <p:cNvPr id="19" name="Text 17"/>
          <p:cNvSpPr/>
          <p:nvPr/>
        </p:nvSpPr>
        <p:spPr>
          <a:xfrm>
            <a:off x="5029200" y="4572000"/>
            <a:ext cx="3383280" cy="640080"/>
          </a:xfrm>
          <a:prstGeom prst="rect">
            <a:avLst/>
          </a:prstGeom>
          <a:noFill/>
          <a:ln/>
        </p:spPr>
        <p:txBody>
          <a:bodyPr wrap="square" rtlCol="0" anchor="ctr"/>
          <a:lstStyle/>
          <a:p>
            <a:pPr marL="0" indent="0">
              <a:buNone/>
            </a:pPr>
            <a:r>
              <a:rPr lang="en-US" sz="1000" i="1" dirty="0">
                <a:solidFill>
                  <a:srgbClr val="0E5A8C"/>
                </a:solidFill>
              </a:rPr>
              <a:t>Application: On-the-job training, simulations, action learning, reflection</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000" b="1" dirty="0">
                <a:solidFill>
                  <a:srgbClr val="1E3A5F"/>
                </a:solidFill>
                <a:latin typeface="Calibri" pitchFamily="34" charset="0"/>
                <a:ea typeface="Calibri" pitchFamily="34" charset="-122"/>
                <a:cs typeface="Calibri" pitchFamily="34" charset="-120"/>
              </a:rPr>
              <a:t>INTEGRATED L&amp;D FRAMEWORK FOR TALENT DEVELOPMENT</a:t>
            </a:r>
            <a:endParaRPr lang="en-US" sz="3000" dirty="0"/>
          </a:p>
        </p:txBody>
      </p:sp>
      <p:sp>
        <p:nvSpPr>
          <p:cNvPr id="3" name="Shape 1"/>
          <p:cNvSpPr/>
          <p:nvPr/>
        </p:nvSpPr>
        <p:spPr>
          <a:xfrm>
            <a:off x="457200" y="1037844"/>
            <a:ext cx="4572000" cy="54864"/>
          </a:xfrm>
          <a:prstGeom prst="rect">
            <a:avLst/>
          </a:prstGeom>
          <a:solidFill>
            <a:srgbClr val="FF6B35"/>
          </a:solidFill>
          <a:ln/>
        </p:spPr>
        <p:txBody>
          <a:bodyPr/>
          <a:lstStyle/>
          <a:p>
            <a:endParaRPr lang=""/>
          </a:p>
        </p:txBody>
      </p:sp>
      <p:sp>
        <p:nvSpPr>
          <p:cNvPr id="4" name="Shape 2"/>
          <p:cNvSpPr/>
          <p:nvPr/>
        </p:nvSpPr>
        <p:spPr>
          <a:xfrm>
            <a:off x="3963725" y="1188720"/>
            <a:ext cx="2130950" cy="1874520"/>
          </a:xfrm>
          <a:prstGeom prst="ellipse">
            <a:avLst/>
          </a:prstGeom>
          <a:solidFill>
            <a:srgbClr val="0E5A8C"/>
          </a:solidFill>
          <a:ln/>
        </p:spPr>
        <p:txBody>
          <a:bodyPr/>
          <a:lstStyle/>
          <a:p>
            <a:endParaRPr lang=""/>
          </a:p>
        </p:txBody>
      </p:sp>
      <p:sp>
        <p:nvSpPr>
          <p:cNvPr id="5" name="Text 3"/>
          <p:cNvSpPr/>
          <p:nvPr/>
        </p:nvSpPr>
        <p:spPr>
          <a:xfrm>
            <a:off x="4039925" y="1737724"/>
            <a:ext cx="1978550" cy="867355"/>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INTEGRATED</a:t>
            </a:r>
            <a:endParaRPr lang="en-US" sz="1800" dirty="0"/>
          </a:p>
          <a:p>
            <a:pPr marL="0" indent="0" algn="ctr">
              <a:buNone/>
            </a:pPr>
            <a:r>
              <a:rPr lang="en-US" sz="1800" b="1" dirty="0">
                <a:solidFill>
                  <a:srgbClr val="FFFFFF"/>
                </a:solidFill>
                <a:latin typeface="Calibri" pitchFamily="34" charset="0"/>
                <a:ea typeface="Calibri" pitchFamily="34" charset="-122"/>
                <a:cs typeface="Calibri" pitchFamily="34" charset="-120"/>
              </a:rPr>
              <a:t>L&amp;D</a:t>
            </a:r>
            <a:endParaRPr lang="en-US" sz="1800" dirty="0"/>
          </a:p>
        </p:txBody>
      </p:sp>
      <p:sp>
        <p:nvSpPr>
          <p:cNvPr id="6" name="Shape 4"/>
          <p:cNvSpPr/>
          <p:nvPr/>
        </p:nvSpPr>
        <p:spPr>
          <a:xfrm>
            <a:off x="6645964" y="2438399"/>
            <a:ext cx="1444487" cy="732183"/>
          </a:xfrm>
          <a:prstGeom prst="roundRect">
            <a:avLst/>
          </a:prstGeom>
          <a:solidFill>
            <a:srgbClr val="FF6B35"/>
          </a:solidFill>
          <a:ln/>
        </p:spPr>
        <p:txBody>
          <a:bodyPr/>
          <a:lstStyle/>
          <a:p>
            <a:endParaRPr lang=""/>
          </a:p>
        </p:txBody>
      </p:sp>
      <p:sp>
        <p:nvSpPr>
          <p:cNvPr id="7" name="Text 5"/>
          <p:cNvSpPr/>
          <p:nvPr/>
        </p:nvSpPr>
        <p:spPr>
          <a:xfrm>
            <a:off x="6583680" y="2514600"/>
            <a:ext cx="1645920" cy="54864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BEHAVIOURIST</a:t>
            </a:r>
            <a:endParaRPr lang="en-US" sz="1100" dirty="0"/>
          </a:p>
        </p:txBody>
      </p:sp>
      <p:sp>
        <p:nvSpPr>
          <p:cNvPr id="8" name="Shape 6"/>
          <p:cNvSpPr/>
          <p:nvPr/>
        </p:nvSpPr>
        <p:spPr>
          <a:xfrm>
            <a:off x="914400" y="2697480"/>
            <a:ext cx="1645920" cy="822960"/>
          </a:xfrm>
          <a:prstGeom prst="roundRect">
            <a:avLst/>
          </a:prstGeom>
          <a:solidFill>
            <a:srgbClr val="27AE60"/>
          </a:solidFill>
          <a:ln/>
        </p:spPr>
        <p:txBody>
          <a:bodyPr/>
          <a:lstStyle/>
          <a:p>
            <a:endParaRPr lang=""/>
          </a:p>
        </p:txBody>
      </p:sp>
      <p:sp>
        <p:nvSpPr>
          <p:cNvPr id="9" name="Text 7"/>
          <p:cNvSpPr/>
          <p:nvPr/>
        </p:nvSpPr>
        <p:spPr>
          <a:xfrm>
            <a:off x="914400" y="2878074"/>
            <a:ext cx="1645920" cy="54864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COGNITIVIST</a:t>
            </a:r>
            <a:endParaRPr lang="en-US" sz="1100" dirty="0"/>
          </a:p>
        </p:txBody>
      </p:sp>
      <p:sp>
        <p:nvSpPr>
          <p:cNvPr id="10" name="Shape 8"/>
          <p:cNvSpPr/>
          <p:nvPr/>
        </p:nvSpPr>
        <p:spPr>
          <a:xfrm>
            <a:off x="6645964" y="3715246"/>
            <a:ext cx="1530627" cy="750405"/>
          </a:xfrm>
          <a:prstGeom prst="roundRect">
            <a:avLst/>
          </a:prstGeom>
          <a:solidFill>
            <a:srgbClr val="F39C12"/>
          </a:solidFill>
          <a:ln/>
        </p:spPr>
        <p:txBody>
          <a:bodyPr/>
          <a:lstStyle/>
          <a:p>
            <a:endParaRPr lang=""/>
          </a:p>
        </p:txBody>
      </p:sp>
      <p:sp>
        <p:nvSpPr>
          <p:cNvPr id="11" name="Text 9"/>
          <p:cNvSpPr/>
          <p:nvPr/>
        </p:nvSpPr>
        <p:spPr>
          <a:xfrm>
            <a:off x="6645964" y="3917011"/>
            <a:ext cx="1645920" cy="54864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HUMANIST</a:t>
            </a:r>
            <a:endParaRPr lang="en-US" sz="1100" dirty="0"/>
          </a:p>
        </p:txBody>
      </p:sp>
      <p:sp>
        <p:nvSpPr>
          <p:cNvPr id="12" name="Text 10"/>
          <p:cNvSpPr/>
          <p:nvPr/>
        </p:nvSpPr>
        <p:spPr>
          <a:xfrm>
            <a:off x="457200" y="5760720"/>
            <a:ext cx="8229600" cy="914400"/>
          </a:xfrm>
          <a:prstGeom prst="rect">
            <a:avLst/>
          </a:prstGeom>
          <a:noFill/>
          <a:ln/>
        </p:spPr>
        <p:txBody>
          <a:bodyPr wrap="square" rtlCol="0" anchor="ctr"/>
          <a:lstStyle/>
          <a:p>
            <a:pPr marL="0" indent="0" algn="ctr">
              <a:buNone/>
            </a:pPr>
            <a:r>
              <a:rPr lang="en-US" sz="1100" i="1" dirty="0">
                <a:solidFill>
                  <a:srgbClr val="2D3E50"/>
                </a:solidFill>
              </a:rPr>
              <a:t>Best practice combines all three approaches: structured training (behaviourist), reflective learning (cognitivist), and self-directed development (humanist) for holistic talent growth.</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1E3A5F"/>
                </a:solidFill>
                <a:latin typeface="Calibri" pitchFamily="34" charset="0"/>
                <a:ea typeface="Calibri" pitchFamily="34" charset="-122"/>
                <a:cs typeface="Calibri" pitchFamily="34" charset="-120"/>
              </a:rPr>
              <a:t>RECOMMENDATIONS FOR BARNET HOMES</a:t>
            </a:r>
            <a:endParaRPr lang="en-US" sz="3200" dirty="0"/>
          </a:p>
        </p:txBody>
      </p:sp>
      <p:sp>
        <p:nvSpPr>
          <p:cNvPr id="3" name="Shape 1"/>
          <p:cNvSpPr/>
          <p:nvPr/>
        </p:nvSpPr>
        <p:spPr>
          <a:xfrm>
            <a:off x="457200" y="868680"/>
            <a:ext cx="3474720" cy="54864"/>
          </a:xfrm>
          <a:prstGeom prst="rect">
            <a:avLst/>
          </a:prstGeom>
          <a:solidFill>
            <a:srgbClr val="27AE60"/>
          </a:solidFill>
          <a:ln/>
        </p:spPr>
        <p:txBody>
          <a:bodyPr/>
          <a:lstStyle/>
          <a:p>
            <a:endParaRPr lang=""/>
          </a:p>
        </p:txBody>
      </p:sp>
      <p:sp>
        <p:nvSpPr>
          <p:cNvPr id="4" name="Shape 2"/>
          <p:cNvSpPr/>
          <p:nvPr/>
        </p:nvSpPr>
        <p:spPr>
          <a:xfrm>
            <a:off x="434340" y="952367"/>
            <a:ext cx="45720" cy="914400"/>
          </a:xfrm>
          <a:prstGeom prst="rect">
            <a:avLst/>
          </a:prstGeom>
          <a:solidFill>
            <a:srgbClr val="27AE60"/>
          </a:solidFill>
          <a:ln/>
        </p:spPr>
        <p:txBody>
          <a:bodyPr/>
          <a:lstStyle/>
          <a:p>
            <a:endParaRPr lang=""/>
          </a:p>
        </p:txBody>
      </p:sp>
      <p:sp>
        <p:nvSpPr>
          <p:cNvPr id="5" name="Text 3"/>
          <p:cNvSpPr/>
          <p:nvPr/>
        </p:nvSpPr>
        <p:spPr>
          <a:xfrm>
            <a:off x="640080" y="1280160"/>
            <a:ext cx="7772400" cy="320040"/>
          </a:xfrm>
          <a:prstGeom prst="rect">
            <a:avLst/>
          </a:prstGeom>
          <a:noFill/>
          <a:ln/>
        </p:spPr>
        <p:txBody>
          <a:bodyPr wrap="square" rtlCol="0" anchor="ctr"/>
          <a:lstStyle/>
          <a:p>
            <a:pPr marL="0" indent="0">
              <a:buNone/>
            </a:pPr>
            <a:r>
              <a:rPr lang="en-US" sz="1300" b="1" dirty="0">
                <a:solidFill>
                  <a:srgbClr val="27AE60"/>
                </a:solidFill>
                <a:latin typeface="Calibri" pitchFamily="34" charset="0"/>
                <a:ea typeface="Calibri" pitchFamily="34" charset="-122"/>
                <a:cs typeface="Calibri" pitchFamily="34" charset="-120"/>
              </a:rPr>
              <a:t>1. Structured Induction</a:t>
            </a:r>
            <a:endParaRPr lang="en-US" sz="1300" dirty="0"/>
          </a:p>
        </p:txBody>
      </p:sp>
      <p:sp>
        <p:nvSpPr>
          <p:cNvPr id="6" name="Text 4"/>
          <p:cNvSpPr/>
          <p:nvPr/>
        </p:nvSpPr>
        <p:spPr>
          <a:xfrm>
            <a:off x="640080" y="1645920"/>
            <a:ext cx="7772400" cy="731520"/>
          </a:xfrm>
          <a:prstGeom prst="rect">
            <a:avLst/>
          </a:prstGeom>
          <a:noFill/>
          <a:ln/>
        </p:spPr>
        <p:txBody>
          <a:bodyPr wrap="square" rtlCol="0" anchor="ctr"/>
          <a:lstStyle/>
          <a:p>
            <a:pPr marL="0" indent="0">
              <a:buNone/>
            </a:pPr>
            <a:r>
              <a:rPr lang="en-US" sz="1100" dirty="0">
                <a:solidFill>
                  <a:srgbClr val="2D3E50"/>
                </a:solidFill>
              </a:rPr>
              <a:t>Implement comprehensive onboarding combining theory &amp; practice</a:t>
            </a:r>
            <a:endParaRPr lang="en-US" sz="1100" dirty="0"/>
          </a:p>
        </p:txBody>
      </p:sp>
      <p:sp>
        <p:nvSpPr>
          <p:cNvPr id="7" name="Shape 5"/>
          <p:cNvSpPr/>
          <p:nvPr/>
        </p:nvSpPr>
        <p:spPr>
          <a:xfrm>
            <a:off x="460182" y="1950853"/>
            <a:ext cx="45720" cy="914400"/>
          </a:xfrm>
          <a:prstGeom prst="rect">
            <a:avLst/>
          </a:prstGeom>
          <a:solidFill>
            <a:srgbClr val="27AE60"/>
          </a:solidFill>
          <a:ln/>
        </p:spPr>
        <p:txBody>
          <a:bodyPr/>
          <a:lstStyle/>
          <a:p>
            <a:endParaRPr lang=""/>
          </a:p>
        </p:txBody>
      </p:sp>
      <p:sp>
        <p:nvSpPr>
          <p:cNvPr id="8" name="Text 6"/>
          <p:cNvSpPr/>
          <p:nvPr/>
        </p:nvSpPr>
        <p:spPr>
          <a:xfrm>
            <a:off x="640080" y="2514600"/>
            <a:ext cx="7772400" cy="320040"/>
          </a:xfrm>
          <a:prstGeom prst="rect">
            <a:avLst/>
          </a:prstGeom>
          <a:noFill/>
          <a:ln/>
        </p:spPr>
        <p:txBody>
          <a:bodyPr wrap="square" rtlCol="0" anchor="ctr"/>
          <a:lstStyle/>
          <a:p>
            <a:pPr marL="0" indent="0">
              <a:buNone/>
            </a:pPr>
            <a:r>
              <a:rPr lang="en-US" sz="1300" b="1" dirty="0">
                <a:solidFill>
                  <a:srgbClr val="27AE60"/>
                </a:solidFill>
                <a:latin typeface="Calibri" pitchFamily="34" charset="0"/>
                <a:ea typeface="Calibri" pitchFamily="34" charset="-122"/>
                <a:cs typeface="Calibri" pitchFamily="34" charset="-120"/>
              </a:rPr>
              <a:t>2. Mentorship Programs</a:t>
            </a:r>
            <a:endParaRPr lang="en-US" sz="1300" dirty="0"/>
          </a:p>
        </p:txBody>
      </p:sp>
      <p:sp>
        <p:nvSpPr>
          <p:cNvPr id="9" name="Text 7"/>
          <p:cNvSpPr/>
          <p:nvPr/>
        </p:nvSpPr>
        <p:spPr>
          <a:xfrm>
            <a:off x="640080" y="2880360"/>
            <a:ext cx="7772400" cy="731520"/>
          </a:xfrm>
          <a:prstGeom prst="rect">
            <a:avLst/>
          </a:prstGeom>
          <a:noFill/>
          <a:ln/>
        </p:spPr>
        <p:txBody>
          <a:bodyPr wrap="square" rtlCol="0" anchor="ctr"/>
          <a:lstStyle/>
          <a:p>
            <a:pPr marL="0" indent="0">
              <a:buNone/>
            </a:pPr>
            <a:r>
              <a:rPr lang="en-US" sz="1100" dirty="0">
                <a:solidFill>
                  <a:srgbClr val="2D3E50"/>
                </a:solidFill>
              </a:rPr>
              <a:t>Pair new staff with experienced managers for guidance</a:t>
            </a:r>
            <a:endParaRPr lang="en-US" sz="1100" dirty="0"/>
          </a:p>
        </p:txBody>
      </p:sp>
      <p:sp>
        <p:nvSpPr>
          <p:cNvPr id="10" name="Shape 8"/>
          <p:cNvSpPr/>
          <p:nvPr/>
        </p:nvSpPr>
        <p:spPr>
          <a:xfrm>
            <a:off x="457200" y="2978162"/>
            <a:ext cx="45720" cy="914400"/>
          </a:xfrm>
          <a:prstGeom prst="rect">
            <a:avLst/>
          </a:prstGeom>
          <a:solidFill>
            <a:srgbClr val="27AE60"/>
          </a:solidFill>
          <a:ln/>
        </p:spPr>
        <p:txBody>
          <a:bodyPr/>
          <a:lstStyle/>
          <a:p>
            <a:endParaRPr lang=""/>
          </a:p>
        </p:txBody>
      </p:sp>
      <p:sp>
        <p:nvSpPr>
          <p:cNvPr id="11" name="Text 9"/>
          <p:cNvSpPr/>
          <p:nvPr/>
        </p:nvSpPr>
        <p:spPr>
          <a:xfrm>
            <a:off x="640080" y="3749040"/>
            <a:ext cx="7772400" cy="320040"/>
          </a:xfrm>
          <a:prstGeom prst="rect">
            <a:avLst/>
          </a:prstGeom>
          <a:noFill/>
          <a:ln/>
        </p:spPr>
        <p:txBody>
          <a:bodyPr wrap="square" rtlCol="0" anchor="ctr"/>
          <a:lstStyle/>
          <a:p>
            <a:pPr marL="0" indent="0">
              <a:buNone/>
            </a:pPr>
            <a:r>
              <a:rPr lang="en-US" sz="1300" b="1" dirty="0">
                <a:solidFill>
                  <a:srgbClr val="27AE60"/>
                </a:solidFill>
                <a:latin typeface="Calibri" pitchFamily="34" charset="0"/>
                <a:ea typeface="Calibri" pitchFamily="34" charset="-122"/>
                <a:cs typeface="Calibri" pitchFamily="34" charset="-120"/>
              </a:rPr>
              <a:t>3. Skills Development</a:t>
            </a:r>
            <a:endParaRPr lang="en-US" sz="1300" dirty="0"/>
          </a:p>
        </p:txBody>
      </p:sp>
      <p:sp>
        <p:nvSpPr>
          <p:cNvPr id="12" name="Text 10"/>
          <p:cNvSpPr/>
          <p:nvPr/>
        </p:nvSpPr>
        <p:spPr>
          <a:xfrm>
            <a:off x="640080" y="3922312"/>
            <a:ext cx="7772400" cy="731520"/>
          </a:xfrm>
          <a:prstGeom prst="rect">
            <a:avLst/>
          </a:prstGeom>
          <a:noFill/>
          <a:ln/>
        </p:spPr>
        <p:txBody>
          <a:bodyPr wrap="square" rtlCol="0" anchor="ctr"/>
          <a:lstStyle/>
          <a:p>
            <a:pPr marL="0" indent="0">
              <a:buNone/>
            </a:pPr>
            <a:r>
              <a:rPr lang="en-US" sz="1100" dirty="0">
                <a:solidFill>
                  <a:srgbClr val="2D3E50"/>
                </a:solidFill>
              </a:rPr>
              <a:t>Regular training in leadership, communication, technical skills</a:t>
            </a:r>
            <a:endParaRPr lang="en-US" sz="1100" dirty="0"/>
          </a:p>
        </p:txBody>
      </p:sp>
      <p:sp>
        <p:nvSpPr>
          <p:cNvPr id="13" name="Shape 11"/>
          <p:cNvSpPr/>
          <p:nvPr/>
        </p:nvSpPr>
        <p:spPr>
          <a:xfrm>
            <a:off x="460182" y="4069080"/>
            <a:ext cx="45720" cy="914400"/>
          </a:xfrm>
          <a:prstGeom prst="rect">
            <a:avLst/>
          </a:prstGeom>
          <a:solidFill>
            <a:srgbClr val="27AE60"/>
          </a:solidFill>
          <a:ln/>
        </p:spPr>
        <p:txBody>
          <a:bodyPr/>
          <a:lstStyle/>
          <a:p>
            <a:endParaRPr lang=""/>
          </a:p>
        </p:txBody>
      </p:sp>
      <p:sp>
        <p:nvSpPr>
          <p:cNvPr id="14" name="Text 12"/>
          <p:cNvSpPr/>
          <p:nvPr/>
        </p:nvSpPr>
        <p:spPr>
          <a:xfrm>
            <a:off x="640080" y="4585915"/>
            <a:ext cx="7772400" cy="320040"/>
          </a:xfrm>
          <a:prstGeom prst="rect">
            <a:avLst/>
          </a:prstGeom>
          <a:noFill/>
          <a:ln/>
        </p:spPr>
        <p:txBody>
          <a:bodyPr wrap="square" rtlCol="0" anchor="ctr"/>
          <a:lstStyle/>
          <a:p>
            <a:pPr marL="0" indent="0">
              <a:buNone/>
            </a:pPr>
            <a:r>
              <a:rPr lang="en-US" sz="1300" b="1" dirty="0">
                <a:solidFill>
                  <a:srgbClr val="27AE60"/>
                </a:solidFill>
                <a:latin typeface="Calibri" pitchFamily="34" charset="0"/>
                <a:ea typeface="Calibri" pitchFamily="34" charset="-122"/>
                <a:cs typeface="Calibri" pitchFamily="34" charset="-120"/>
              </a:rPr>
              <a:t>4. Performance Management</a:t>
            </a:r>
            <a:endParaRPr lang="en-US" sz="1300" dirty="0"/>
          </a:p>
        </p:txBody>
      </p:sp>
      <p:sp>
        <p:nvSpPr>
          <p:cNvPr id="15" name="Text 13"/>
          <p:cNvSpPr/>
          <p:nvPr/>
        </p:nvSpPr>
        <p:spPr>
          <a:xfrm>
            <a:off x="640080" y="4585915"/>
            <a:ext cx="7772400" cy="731520"/>
          </a:xfrm>
          <a:prstGeom prst="rect">
            <a:avLst/>
          </a:prstGeom>
          <a:noFill/>
          <a:ln/>
        </p:spPr>
        <p:txBody>
          <a:bodyPr wrap="square" rtlCol="0" anchor="ctr"/>
          <a:lstStyle/>
          <a:p>
            <a:pPr marL="0" indent="0">
              <a:buNone/>
            </a:pPr>
            <a:r>
              <a:rPr lang="en-US" sz="1100" dirty="0">
                <a:solidFill>
                  <a:srgbClr val="2D3E50"/>
                </a:solidFill>
              </a:rPr>
              <a:t>Monitor progress, provide feedback, align with career goals</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1E3A5F"/>
                </a:solidFill>
                <a:latin typeface="Calibri" pitchFamily="34" charset="0"/>
                <a:ea typeface="Calibri" pitchFamily="34" charset="-122"/>
                <a:cs typeface="Calibri" pitchFamily="34" charset="-120"/>
              </a:rPr>
              <a:t>BENEFITS OF STRATEGIC RECRUITMENT &amp; L&amp;D</a:t>
            </a:r>
            <a:endParaRPr lang="en-US" sz="3200" dirty="0"/>
          </a:p>
        </p:txBody>
      </p:sp>
      <p:sp>
        <p:nvSpPr>
          <p:cNvPr id="3" name="Shape 1"/>
          <p:cNvSpPr/>
          <p:nvPr/>
        </p:nvSpPr>
        <p:spPr>
          <a:xfrm>
            <a:off x="457200" y="868680"/>
            <a:ext cx="4389120" cy="54864"/>
          </a:xfrm>
          <a:prstGeom prst="rect">
            <a:avLst/>
          </a:prstGeom>
          <a:solidFill>
            <a:srgbClr val="FF6B35"/>
          </a:solidFill>
          <a:ln/>
        </p:spPr>
        <p:txBody>
          <a:bodyPr/>
          <a:lstStyle/>
          <a:p>
            <a:endParaRPr lang=""/>
          </a:p>
        </p:txBody>
      </p:sp>
      <p:sp>
        <p:nvSpPr>
          <p:cNvPr id="4" name="Shape 2"/>
          <p:cNvSpPr/>
          <p:nvPr/>
        </p:nvSpPr>
        <p:spPr>
          <a:xfrm>
            <a:off x="548640" y="1371600"/>
            <a:ext cx="2560320" cy="1828800"/>
          </a:xfrm>
          <a:prstGeom prst="roundRect">
            <a:avLst/>
          </a:prstGeom>
          <a:solidFill>
            <a:srgbClr val="27AE60"/>
          </a:solidFill>
          <a:ln/>
        </p:spPr>
        <p:txBody>
          <a:bodyPr/>
          <a:lstStyle/>
          <a:p>
            <a:endParaRPr lang=""/>
          </a:p>
        </p:txBody>
      </p:sp>
      <p:sp>
        <p:nvSpPr>
          <p:cNvPr id="5" name="Text 3"/>
          <p:cNvSpPr/>
          <p:nvPr/>
        </p:nvSpPr>
        <p:spPr>
          <a:xfrm>
            <a:off x="548640" y="1554480"/>
            <a:ext cx="2560320" cy="457200"/>
          </a:xfrm>
          <a:prstGeom prst="rect">
            <a:avLst/>
          </a:prstGeom>
          <a:noFill/>
          <a:ln/>
        </p:spPr>
        <p:txBody>
          <a:bodyPr wrap="square" rtlCol="0" anchor="ctr"/>
          <a:lstStyle/>
          <a:p>
            <a:pPr marL="0" indent="0" algn="ctr">
              <a:buNone/>
            </a:pPr>
            <a:r>
              <a:rPr lang="en-US" sz="2800" dirty="0">
                <a:solidFill>
                  <a:srgbClr val="000000"/>
                </a:solidFill>
              </a:rPr>
              <a:t>📈</a:t>
            </a:r>
            <a:endParaRPr lang="en-US" sz="2800" dirty="0"/>
          </a:p>
        </p:txBody>
      </p:sp>
      <p:sp>
        <p:nvSpPr>
          <p:cNvPr id="6" name="Text 4"/>
          <p:cNvSpPr/>
          <p:nvPr/>
        </p:nvSpPr>
        <p:spPr>
          <a:xfrm>
            <a:off x="731520" y="2057400"/>
            <a:ext cx="2194560" cy="822960"/>
          </a:xfrm>
          <a:prstGeom prst="rect">
            <a:avLst/>
          </a:prstGeom>
          <a:noFill/>
          <a:ln/>
        </p:spPr>
        <p:txBody>
          <a:bodyPr wrap="square" rtlCol="0" anchor="ctr"/>
          <a:lstStyle/>
          <a:p>
            <a:pPr marL="0" indent="0" algn="ctr">
              <a:buNone/>
            </a:pPr>
            <a:r>
              <a:rPr lang="en-US" sz="1300" b="1" dirty="0">
                <a:solidFill>
                  <a:srgbClr val="FFFFFF"/>
                </a:solidFill>
              </a:rPr>
              <a:t>Improved Performance</a:t>
            </a:r>
            <a:endParaRPr lang="en-US" sz="1300" dirty="0"/>
          </a:p>
        </p:txBody>
      </p:sp>
      <p:sp>
        <p:nvSpPr>
          <p:cNvPr id="7" name="Shape 5"/>
          <p:cNvSpPr/>
          <p:nvPr/>
        </p:nvSpPr>
        <p:spPr>
          <a:xfrm>
            <a:off x="3291840" y="1371600"/>
            <a:ext cx="2560320" cy="1828800"/>
          </a:xfrm>
          <a:prstGeom prst="roundRect">
            <a:avLst/>
          </a:prstGeom>
          <a:solidFill>
            <a:srgbClr val="0E5A8C"/>
          </a:solidFill>
          <a:ln/>
        </p:spPr>
        <p:txBody>
          <a:bodyPr/>
          <a:lstStyle/>
          <a:p>
            <a:endParaRPr lang=""/>
          </a:p>
        </p:txBody>
      </p:sp>
      <p:sp>
        <p:nvSpPr>
          <p:cNvPr id="8" name="Text 6"/>
          <p:cNvSpPr/>
          <p:nvPr/>
        </p:nvSpPr>
        <p:spPr>
          <a:xfrm>
            <a:off x="3291840" y="1554480"/>
            <a:ext cx="2560320" cy="457200"/>
          </a:xfrm>
          <a:prstGeom prst="rect">
            <a:avLst/>
          </a:prstGeom>
          <a:noFill/>
          <a:ln/>
        </p:spPr>
        <p:txBody>
          <a:bodyPr wrap="square" rtlCol="0" anchor="ctr"/>
          <a:lstStyle/>
          <a:p>
            <a:pPr marL="0" indent="0" algn="ctr">
              <a:buNone/>
            </a:pPr>
            <a:r>
              <a:rPr lang="en-US" sz="2800" dirty="0">
                <a:solidFill>
                  <a:srgbClr val="000000"/>
                </a:solidFill>
              </a:rPr>
              <a:t>🎯</a:t>
            </a:r>
            <a:endParaRPr lang="en-US" sz="2800" dirty="0"/>
          </a:p>
        </p:txBody>
      </p:sp>
      <p:sp>
        <p:nvSpPr>
          <p:cNvPr id="9" name="Text 7"/>
          <p:cNvSpPr/>
          <p:nvPr/>
        </p:nvSpPr>
        <p:spPr>
          <a:xfrm>
            <a:off x="3474720" y="2057400"/>
            <a:ext cx="2194560" cy="822960"/>
          </a:xfrm>
          <a:prstGeom prst="rect">
            <a:avLst/>
          </a:prstGeom>
          <a:noFill/>
          <a:ln/>
        </p:spPr>
        <p:txBody>
          <a:bodyPr wrap="square" rtlCol="0" anchor="ctr"/>
          <a:lstStyle/>
          <a:p>
            <a:pPr marL="0" indent="0" algn="ctr">
              <a:buNone/>
            </a:pPr>
            <a:r>
              <a:rPr lang="en-US" sz="1300" b="1" dirty="0">
                <a:solidFill>
                  <a:srgbClr val="FFFFFF"/>
                </a:solidFill>
              </a:rPr>
              <a:t>Talent Retention</a:t>
            </a:r>
            <a:endParaRPr lang="en-US" sz="1300" dirty="0"/>
          </a:p>
        </p:txBody>
      </p:sp>
      <p:sp>
        <p:nvSpPr>
          <p:cNvPr id="10" name="Shape 8"/>
          <p:cNvSpPr/>
          <p:nvPr/>
        </p:nvSpPr>
        <p:spPr>
          <a:xfrm>
            <a:off x="6035040" y="1371600"/>
            <a:ext cx="2560320" cy="1828800"/>
          </a:xfrm>
          <a:prstGeom prst="roundRect">
            <a:avLst/>
          </a:prstGeom>
          <a:solidFill>
            <a:srgbClr val="F39C12"/>
          </a:solidFill>
          <a:ln/>
        </p:spPr>
        <p:txBody>
          <a:bodyPr/>
          <a:lstStyle/>
          <a:p>
            <a:endParaRPr lang=""/>
          </a:p>
        </p:txBody>
      </p:sp>
      <p:sp>
        <p:nvSpPr>
          <p:cNvPr id="11" name="Text 9"/>
          <p:cNvSpPr/>
          <p:nvPr/>
        </p:nvSpPr>
        <p:spPr>
          <a:xfrm>
            <a:off x="6035040" y="1554480"/>
            <a:ext cx="2560320" cy="457200"/>
          </a:xfrm>
          <a:prstGeom prst="rect">
            <a:avLst/>
          </a:prstGeom>
          <a:noFill/>
          <a:ln/>
        </p:spPr>
        <p:txBody>
          <a:bodyPr wrap="square" rtlCol="0" anchor="ctr"/>
          <a:lstStyle/>
          <a:p>
            <a:pPr marL="0" indent="0" algn="ctr">
              <a:buNone/>
            </a:pPr>
            <a:r>
              <a:rPr lang="en-US" sz="2800" dirty="0">
                <a:solidFill>
                  <a:srgbClr val="000000"/>
                </a:solidFill>
              </a:rPr>
              <a:t>🤝</a:t>
            </a:r>
            <a:endParaRPr lang="en-US" sz="2800" dirty="0"/>
          </a:p>
        </p:txBody>
      </p:sp>
      <p:sp>
        <p:nvSpPr>
          <p:cNvPr id="12" name="Text 10"/>
          <p:cNvSpPr/>
          <p:nvPr/>
        </p:nvSpPr>
        <p:spPr>
          <a:xfrm>
            <a:off x="6217920" y="2057400"/>
            <a:ext cx="2194560" cy="822960"/>
          </a:xfrm>
          <a:prstGeom prst="rect">
            <a:avLst/>
          </a:prstGeom>
          <a:noFill/>
          <a:ln/>
        </p:spPr>
        <p:txBody>
          <a:bodyPr wrap="square" rtlCol="0" anchor="ctr"/>
          <a:lstStyle/>
          <a:p>
            <a:pPr marL="0" indent="0" algn="ctr">
              <a:buNone/>
            </a:pPr>
            <a:r>
              <a:rPr lang="en-US" sz="1300" b="1" dirty="0">
                <a:solidFill>
                  <a:srgbClr val="FFFFFF"/>
                </a:solidFill>
              </a:rPr>
              <a:t>Organizational Culture</a:t>
            </a:r>
            <a:endParaRPr lang="en-US" sz="1300" dirty="0"/>
          </a:p>
        </p:txBody>
      </p:sp>
      <p:sp>
        <p:nvSpPr>
          <p:cNvPr id="13" name="Shape 11"/>
          <p:cNvSpPr/>
          <p:nvPr/>
        </p:nvSpPr>
        <p:spPr>
          <a:xfrm>
            <a:off x="548640" y="3303027"/>
            <a:ext cx="2560320" cy="1828800"/>
          </a:xfrm>
          <a:prstGeom prst="roundRect">
            <a:avLst/>
          </a:prstGeom>
          <a:solidFill>
            <a:srgbClr val="FF6B35"/>
          </a:solidFill>
          <a:ln/>
        </p:spPr>
        <p:txBody>
          <a:bodyPr/>
          <a:lstStyle/>
          <a:p>
            <a:endParaRPr lang=""/>
          </a:p>
        </p:txBody>
      </p:sp>
      <p:sp>
        <p:nvSpPr>
          <p:cNvPr id="14" name="Text 12"/>
          <p:cNvSpPr/>
          <p:nvPr/>
        </p:nvSpPr>
        <p:spPr>
          <a:xfrm>
            <a:off x="548640" y="3840480"/>
            <a:ext cx="2560320" cy="457200"/>
          </a:xfrm>
          <a:prstGeom prst="rect">
            <a:avLst/>
          </a:prstGeom>
          <a:noFill/>
          <a:ln/>
        </p:spPr>
        <p:txBody>
          <a:bodyPr wrap="square" rtlCol="0" anchor="ctr"/>
          <a:lstStyle/>
          <a:p>
            <a:pPr marL="0" indent="0" algn="ctr">
              <a:buNone/>
            </a:pPr>
            <a:r>
              <a:rPr lang="en-US" sz="2800" dirty="0">
                <a:solidFill>
                  <a:srgbClr val="000000"/>
                </a:solidFill>
              </a:rPr>
              <a:t>💰</a:t>
            </a:r>
            <a:endParaRPr lang="en-US" sz="2800" dirty="0"/>
          </a:p>
        </p:txBody>
      </p:sp>
      <p:sp>
        <p:nvSpPr>
          <p:cNvPr id="15" name="Text 13"/>
          <p:cNvSpPr/>
          <p:nvPr/>
        </p:nvSpPr>
        <p:spPr>
          <a:xfrm>
            <a:off x="731520" y="4343400"/>
            <a:ext cx="2194560" cy="822960"/>
          </a:xfrm>
          <a:prstGeom prst="rect">
            <a:avLst/>
          </a:prstGeom>
          <a:noFill/>
          <a:ln/>
        </p:spPr>
        <p:txBody>
          <a:bodyPr wrap="square" rtlCol="0" anchor="ctr"/>
          <a:lstStyle/>
          <a:p>
            <a:pPr marL="0" indent="0" algn="ctr">
              <a:buNone/>
            </a:pPr>
            <a:r>
              <a:rPr lang="en-US" sz="1300" b="1" dirty="0">
                <a:solidFill>
                  <a:srgbClr val="FFFFFF"/>
                </a:solidFill>
              </a:rPr>
              <a:t>Cost Efficiency</a:t>
            </a:r>
            <a:endParaRPr lang="en-US" sz="1300" dirty="0"/>
          </a:p>
        </p:txBody>
      </p:sp>
      <p:sp>
        <p:nvSpPr>
          <p:cNvPr id="16" name="Shape 14"/>
          <p:cNvSpPr/>
          <p:nvPr/>
        </p:nvSpPr>
        <p:spPr>
          <a:xfrm>
            <a:off x="3246444" y="3337560"/>
            <a:ext cx="2560320" cy="1828800"/>
          </a:xfrm>
          <a:prstGeom prst="roundRect">
            <a:avLst/>
          </a:prstGeom>
          <a:solidFill>
            <a:srgbClr val="27AE60"/>
          </a:solidFill>
          <a:ln/>
        </p:spPr>
        <p:txBody>
          <a:bodyPr/>
          <a:lstStyle/>
          <a:p>
            <a:endParaRPr lang=""/>
          </a:p>
        </p:txBody>
      </p:sp>
      <p:sp>
        <p:nvSpPr>
          <p:cNvPr id="17" name="Text 15"/>
          <p:cNvSpPr/>
          <p:nvPr/>
        </p:nvSpPr>
        <p:spPr>
          <a:xfrm>
            <a:off x="3291840" y="3840480"/>
            <a:ext cx="2560320" cy="457200"/>
          </a:xfrm>
          <a:prstGeom prst="rect">
            <a:avLst/>
          </a:prstGeom>
          <a:noFill/>
          <a:ln/>
        </p:spPr>
        <p:txBody>
          <a:bodyPr wrap="square" rtlCol="0" anchor="ctr"/>
          <a:lstStyle/>
          <a:p>
            <a:pPr marL="0" indent="0" algn="ctr">
              <a:buNone/>
            </a:pPr>
            <a:r>
              <a:rPr lang="en-US" sz="2800" dirty="0">
                <a:solidFill>
                  <a:srgbClr val="000000"/>
                </a:solidFill>
              </a:rPr>
              <a:t>💡</a:t>
            </a:r>
            <a:endParaRPr lang="en-US" sz="2800" dirty="0"/>
          </a:p>
        </p:txBody>
      </p:sp>
      <p:sp>
        <p:nvSpPr>
          <p:cNvPr id="18" name="Text 16"/>
          <p:cNvSpPr/>
          <p:nvPr/>
        </p:nvSpPr>
        <p:spPr>
          <a:xfrm>
            <a:off x="3474720" y="4343400"/>
            <a:ext cx="2194560" cy="822960"/>
          </a:xfrm>
          <a:prstGeom prst="rect">
            <a:avLst/>
          </a:prstGeom>
          <a:noFill/>
          <a:ln/>
        </p:spPr>
        <p:txBody>
          <a:bodyPr wrap="square" rtlCol="0" anchor="ctr"/>
          <a:lstStyle/>
          <a:p>
            <a:pPr marL="0" indent="0" algn="ctr">
              <a:buNone/>
            </a:pPr>
            <a:r>
              <a:rPr lang="en-US" sz="1300" b="1" dirty="0">
                <a:solidFill>
                  <a:srgbClr val="FFFFFF"/>
                </a:solidFill>
              </a:rPr>
              <a:t>Innovation &amp; Growth</a:t>
            </a:r>
            <a:endParaRPr lang="en-US" sz="1300" dirty="0"/>
          </a:p>
        </p:txBody>
      </p:sp>
      <p:sp>
        <p:nvSpPr>
          <p:cNvPr id="19" name="Shape 17"/>
          <p:cNvSpPr/>
          <p:nvPr/>
        </p:nvSpPr>
        <p:spPr>
          <a:xfrm>
            <a:off x="6035040" y="3337560"/>
            <a:ext cx="2560320" cy="1828800"/>
          </a:xfrm>
          <a:prstGeom prst="roundRect">
            <a:avLst/>
          </a:prstGeom>
          <a:solidFill>
            <a:srgbClr val="0E5A8C"/>
          </a:solidFill>
          <a:ln/>
        </p:spPr>
        <p:txBody>
          <a:bodyPr/>
          <a:lstStyle/>
          <a:p>
            <a:endParaRPr lang=""/>
          </a:p>
        </p:txBody>
      </p:sp>
      <p:sp>
        <p:nvSpPr>
          <p:cNvPr id="20" name="Text 18"/>
          <p:cNvSpPr/>
          <p:nvPr/>
        </p:nvSpPr>
        <p:spPr>
          <a:xfrm>
            <a:off x="6035040" y="3840480"/>
            <a:ext cx="2560320" cy="457200"/>
          </a:xfrm>
          <a:prstGeom prst="rect">
            <a:avLst/>
          </a:prstGeom>
          <a:noFill/>
          <a:ln/>
        </p:spPr>
        <p:txBody>
          <a:bodyPr wrap="square" rtlCol="0" anchor="ctr"/>
          <a:lstStyle/>
          <a:p>
            <a:pPr marL="0" indent="0" algn="ctr">
              <a:buNone/>
            </a:pPr>
            <a:r>
              <a:rPr lang="en-US" sz="2800" dirty="0">
                <a:solidFill>
                  <a:srgbClr val="000000"/>
                </a:solidFill>
              </a:rPr>
              <a:t>⭐</a:t>
            </a:r>
            <a:endParaRPr lang="en-US" sz="2800" dirty="0"/>
          </a:p>
        </p:txBody>
      </p:sp>
      <p:sp>
        <p:nvSpPr>
          <p:cNvPr id="21" name="Text 19"/>
          <p:cNvSpPr/>
          <p:nvPr/>
        </p:nvSpPr>
        <p:spPr>
          <a:xfrm>
            <a:off x="6217920" y="4343400"/>
            <a:ext cx="2194560" cy="822960"/>
          </a:xfrm>
          <a:prstGeom prst="rect">
            <a:avLst/>
          </a:prstGeom>
          <a:noFill/>
          <a:ln/>
        </p:spPr>
        <p:txBody>
          <a:bodyPr wrap="square" rtlCol="0" anchor="ctr"/>
          <a:lstStyle/>
          <a:p>
            <a:pPr marL="0" indent="0" algn="ctr">
              <a:buNone/>
            </a:pPr>
            <a:r>
              <a:rPr lang="en-US" sz="1300" b="1" dirty="0">
                <a:solidFill>
                  <a:srgbClr val="FFFFFF"/>
                </a:solidFill>
              </a:rPr>
              <a:t>Employee Engagement</a:t>
            </a:r>
            <a:endParaRPr lang="en-US" sz="1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1E3A5F"/>
        </a:solidFill>
        <a:effectLst/>
      </p:bgPr>
    </p:bg>
    <p:spTree>
      <p:nvGrpSpPr>
        <p:cNvPr id="1" name=""/>
        <p:cNvGrpSpPr/>
        <p:nvPr/>
      </p:nvGrpSpPr>
      <p:grpSpPr>
        <a:xfrm>
          <a:off x="0" y="0"/>
          <a:ext cx="0" cy="0"/>
          <a:chOff x="0" y="0"/>
          <a:chExt cx="0" cy="0"/>
        </a:xfrm>
      </p:grpSpPr>
      <p:sp>
        <p:nvSpPr>
          <p:cNvPr id="2" name="Text 0"/>
          <p:cNvSpPr/>
          <p:nvPr/>
        </p:nvSpPr>
        <p:spPr>
          <a:xfrm>
            <a:off x="457200" y="731520"/>
            <a:ext cx="8229600" cy="548640"/>
          </a:xfrm>
          <a:prstGeom prst="rect">
            <a:avLst/>
          </a:prstGeom>
          <a:noFill/>
          <a:ln/>
        </p:spPr>
        <p:txBody>
          <a:bodyPr wrap="square"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CONCLUSION</a:t>
            </a:r>
            <a:endParaRPr lang="en-US" sz="4000" dirty="0"/>
          </a:p>
        </p:txBody>
      </p:sp>
      <p:sp>
        <p:nvSpPr>
          <p:cNvPr id="3" name="Shape 1"/>
          <p:cNvSpPr/>
          <p:nvPr/>
        </p:nvSpPr>
        <p:spPr>
          <a:xfrm>
            <a:off x="457200" y="1371600"/>
            <a:ext cx="8229600" cy="45720"/>
          </a:xfrm>
          <a:prstGeom prst="rect">
            <a:avLst/>
          </a:prstGeom>
          <a:solidFill>
            <a:srgbClr val="FF6B35"/>
          </a:solidFill>
          <a:ln/>
        </p:spPr>
        <p:txBody>
          <a:bodyPr/>
          <a:lstStyle/>
          <a:p>
            <a:endParaRPr lang=""/>
          </a:p>
        </p:txBody>
      </p:sp>
      <p:sp>
        <p:nvSpPr>
          <p:cNvPr id="4" name="Text 2"/>
          <p:cNvSpPr/>
          <p:nvPr/>
        </p:nvSpPr>
        <p:spPr>
          <a:xfrm>
            <a:off x="731520" y="1645920"/>
            <a:ext cx="7680960" cy="3017094"/>
          </a:xfrm>
          <a:prstGeom prst="rect">
            <a:avLst/>
          </a:prstGeom>
          <a:noFill/>
          <a:ln/>
        </p:spPr>
        <p:txBody>
          <a:bodyPr wrap="square" rtlCol="0" anchor="ctr"/>
          <a:lstStyle/>
          <a:p>
            <a:pPr marL="0" indent="0" algn="ctr">
              <a:buNone/>
            </a:pPr>
            <a:r>
              <a:rPr lang="en-US" sz="1400" dirty="0">
                <a:solidFill>
                  <a:srgbClr val="F5F7FA"/>
                </a:solidFill>
                <a:latin typeface="Calibri" pitchFamily="34" charset="0"/>
                <a:ea typeface="Calibri" pitchFamily="34" charset="-122"/>
                <a:cs typeface="Calibri" pitchFamily="34" charset="-120"/>
              </a:rPr>
              <a:t>The important pillars of the </a:t>
            </a:r>
            <a:r>
              <a:rPr lang="en-US" sz="1400" dirty="0" err="1">
                <a:solidFill>
                  <a:srgbClr val="F5F7FA"/>
                </a:solidFill>
                <a:latin typeface="Calibri" pitchFamily="34" charset="0"/>
                <a:ea typeface="Calibri" pitchFamily="34" charset="-122"/>
                <a:cs typeface="Calibri" pitchFamily="34" charset="-120"/>
              </a:rPr>
              <a:t>organisational</a:t>
            </a:r>
            <a:r>
              <a:rPr lang="en-US" sz="1400" dirty="0">
                <a:solidFill>
                  <a:srgbClr val="F5F7FA"/>
                </a:solidFill>
                <a:latin typeface="Calibri" pitchFamily="34" charset="0"/>
                <a:ea typeface="Calibri" pitchFamily="34" charset="-122"/>
                <a:cs typeface="Calibri" pitchFamily="34" charset="-120"/>
              </a:rPr>
              <a:t> success are strategic recruitment and specific learning and development. Applying systematic recruitment strategies that are correlated with a thorough L&amp;D models, i.e. via </a:t>
            </a:r>
            <a:r>
              <a:rPr lang="en-US" sz="1400" dirty="0" err="1">
                <a:solidFill>
                  <a:srgbClr val="F5F7FA"/>
                </a:solidFill>
                <a:latin typeface="Calibri" pitchFamily="34" charset="0"/>
                <a:ea typeface="Calibri" pitchFamily="34" charset="-122"/>
                <a:cs typeface="Calibri" pitchFamily="34" charset="-120"/>
              </a:rPr>
              <a:t>behaviourist</a:t>
            </a:r>
            <a:r>
              <a:rPr lang="en-US" sz="1400" dirty="0">
                <a:solidFill>
                  <a:srgbClr val="F5F7FA"/>
                </a:solidFill>
                <a:latin typeface="Calibri" pitchFamily="34" charset="0"/>
                <a:ea typeface="Calibri" pitchFamily="34" charset="-122"/>
                <a:cs typeface="Calibri" pitchFamily="34" charset="-120"/>
              </a:rPr>
              <a:t>, cognitivist, and humanistic approaches, Barnet Homes will be able to create high-potential team, improve employee satisfaction, and </a:t>
            </a:r>
            <a:r>
              <a:rPr lang="en-US" sz="1400" dirty="0" err="1">
                <a:solidFill>
                  <a:srgbClr val="F5F7FA"/>
                </a:solidFill>
                <a:latin typeface="Calibri" pitchFamily="34" charset="0"/>
                <a:ea typeface="Calibri" pitchFamily="34" charset="-122"/>
                <a:cs typeface="Calibri" pitchFamily="34" charset="-120"/>
              </a:rPr>
              <a:t>realise</a:t>
            </a:r>
            <a:r>
              <a:rPr lang="en-US" sz="1400" dirty="0">
                <a:solidFill>
                  <a:srgbClr val="F5F7FA"/>
                </a:solidFill>
                <a:latin typeface="Calibri" pitchFamily="34" charset="0"/>
                <a:ea typeface="Calibri" pitchFamily="34" charset="-122"/>
                <a:cs typeface="Calibri" pitchFamily="34" charset="-120"/>
              </a:rPr>
              <a:t> a long-term </a:t>
            </a:r>
            <a:r>
              <a:rPr lang="en-US" sz="1400" dirty="0" err="1">
                <a:solidFill>
                  <a:srgbClr val="F5F7FA"/>
                </a:solidFill>
                <a:latin typeface="Calibri" pitchFamily="34" charset="0"/>
                <a:ea typeface="Calibri" pitchFamily="34" charset="-122"/>
                <a:cs typeface="Calibri" pitchFamily="34" charset="-120"/>
              </a:rPr>
              <a:t>growth.The</a:t>
            </a:r>
            <a:r>
              <a:rPr lang="en-US" sz="1400" dirty="0">
                <a:solidFill>
                  <a:srgbClr val="F5F7FA"/>
                </a:solidFill>
                <a:latin typeface="Calibri" pitchFamily="34" charset="0"/>
                <a:ea typeface="Calibri" pitchFamily="34" charset="-122"/>
                <a:cs typeface="Calibri" pitchFamily="34" charset="-120"/>
              </a:rPr>
              <a:t> combination of job analysis, person specifications and evidence-based learning interventions, will have the effect of ensuring that talent development is proactively aligned with </a:t>
            </a:r>
            <a:r>
              <a:rPr lang="en-US" sz="1400" dirty="0" err="1">
                <a:solidFill>
                  <a:srgbClr val="F5F7FA"/>
                </a:solidFill>
                <a:latin typeface="Calibri" pitchFamily="34" charset="0"/>
                <a:ea typeface="Calibri" pitchFamily="34" charset="-122"/>
                <a:cs typeface="Calibri" pitchFamily="34" charset="-120"/>
              </a:rPr>
              <a:t>organisational</a:t>
            </a:r>
            <a:r>
              <a:rPr lang="en-US" sz="1400" dirty="0">
                <a:solidFill>
                  <a:srgbClr val="F5F7FA"/>
                </a:solidFill>
                <a:latin typeface="Calibri" pitchFamily="34" charset="0"/>
                <a:ea typeface="Calibri" pitchFamily="34" charset="-122"/>
                <a:cs typeface="Calibri" pitchFamily="34" charset="-120"/>
              </a:rPr>
              <a:t> goals.</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1E3A5F"/>
                </a:solidFill>
                <a:latin typeface="Calibri" pitchFamily="34" charset="0"/>
                <a:ea typeface="Calibri" pitchFamily="34" charset="-122"/>
                <a:cs typeface="Calibri" pitchFamily="34" charset="-120"/>
              </a:rPr>
              <a:t>REFERENCES</a:t>
            </a:r>
            <a:endParaRPr lang="en-US" sz="3200" dirty="0"/>
          </a:p>
        </p:txBody>
      </p:sp>
      <p:sp>
        <p:nvSpPr>
          <p:cNvPr id="3" name="Shape 1"/>
          <p:cNvSpPr/>
          <p:nvPr/>
        </p:nvSpPr>
        <p:spPr>
          <a:xfrm>
            <a:off x="457200" y="868680"/>
            <a:ext cx="1645920" cy="54864"/>
          </a:xfrm>
          <a:prstGeom prst="rect">
            <a:avLst/>
          </a:prstGeom>
          <a:solidFill>
            <a:srgbClr val="FF6B35"/>
          </a:solidFill>
          <a:ln/>
        </p:spPr>
        <p:txBody>
          <a:bodyPr/>
          <a:lstStyle/>
          <a:p>
            <a:endParaRPr lang=""/>
          </a:p>
        </p:txBody>
      </p:sp>
      <p:sp>
        <p:nvSpPr>
          <p:cNvPr id="4" name="Text 2"/>
          <p:cNvSpPr/>
          <p:nvPr/>
        </p:nvSpPr>
        <p:spPr>
          <a:xfrm>
            <a:off x="594684" y="889497"/>
            <a:ext cx="7863840" cy="640080"/>
          </a:xfrm>
          <a:prstGeom prst="rect">
            <a:avLst/>
          </a:prstGeom>
          <a:noFill/>
          <a:ln/>
        </p:spPr>
        <p:txBody>
          <a:bodyPr wrap="square" rtlCol="0" anchor="ctr"/>
          <a:lstStyle/>
          <a:p>
            <a:pPr marL="0" indent="0">
              <a:buNone/>
            </a:pPr>
            <a:r>
              <a:rPr lang="en-US" sz="950" dirty="0">
                <a:solidFill>
                  <a:srgbClr val="2D3E50"/>
                </a:solidFill>
              </a:rPr>
              <a:t>Armstrong, M. &amp; Taylor, S. (2020). Armstrong's handbook of human resource management practice (16th ed.). Kogan Page.</a:t>
            </a:r>
            <a:endParaRPr lang="en-US" sz="950" dirty="0"/>
          </a:p>
        </p:txBody>
      </p:sp>
      <p:sp>
        <p:nvSpPr>
          <p:cNvPr id="5" name="Text 3"/>
          <p:cNvSpPr/>
          <p:nvPr/>
        </p:nvSpPr>
        <p:spPr>
          <a:xfrm>
            <a:off x="594684" y="1411274"/>
            <a:ext cx="7863840" cy="640080"/>
          </a:xfrm>
          <a:prstGeom prst="rect">
            <a:avLst/>
          </a:prstGeom>
          <a:noFill/>
          <a:ln/>
        </p:spPr>
        <p:txBody>
          <a:bodyPr wrap="square" rtlCol="0" anchor="ctr"/>
          <a:lstStyle/>
          <a:p>
            <a:pPr marL="0" indent="0">
              <a:buNone/>
            </a:pPr>
            <a:r>
              <a:rPr lang="en-US" sz="950" dirty="0">
                <a:solidFill>
                  <a:srgbClr val="2D3E50"/>
                </a:solidFill>
              </a:rPr>
              <a:t>Cole, G.A. &amp; Kelly, P. (2016). Management theory and practice (8th ed.). Cengage Learning.</a:t>
            </a:r>
            <a:endParaRPr lang="en-US" sz="950" dirty="0"/>
          </a:p>
        </p:txBody>
      </p:sp>
      <p:sp>
        <p:nvSpPr>
          <p:cNvPr id="6" name="Text 4"/>
          <p:cNvSpPr/>
          <p:nvPr/>
        </p:nvSpPr>
        <p:spPr>
          <a:xfrm>
            <a:off x="640080" y="2593557"/>
            <a:ext cx="7863840" cy="640080"/>
          </a:xfrm>
          <a:prstGeom prst="rect">
            <a:avLst/>
          </a:prstGeom>
          <a:noFill/>
          <a:ln/>
        </p:spPr>
        <p:txBody>
          <a:bodyPr wrap="square" rtlCol="0" anchor="ctr"/>
          <a:lstStyle/>
          <a:p>
            <a:pPr marL="0" indent="0">
              <a:buNone/>
            </a:pPr>
            <a:r>
              <a:rPr lang="en-US" sz="950" dirty="0">
                <a:solidFill>
                  <a:srgbClr val="2D3E50"/>
                </a:solidFill>
              </a:rPr>
              <a:t>Kolb, D.A. (1984). Experiential learning: Experience as the source of learning. Prentice Hall.</a:t>
            </a:r>
            <a:endParaRPr lang="en-US" sz="950" dirty="0"/>
          </a:p>
        </p:txBody>
      </p:sp>
      <p:sp>
        <p:nvSpPr>
          <p:cNvPr id="7" name="Text 5"/>
          <p:cNvSpPr/>
          <p:nvPr/>
        </p:nvSpPr>
        <p:spPr>
          <a:xfrm>
            <a:off x="640080" y="2913597"/>
            <a:ext cx="7863840" cy="640080"/>
          </a:xfrm>
          <a:prstGeom prst="rect">
            <a:avLst/>
          </a:prstGeom>
          <a:noFill/>
          <a:ln/>
        </p:spPr>
        <p:txBody>
          <a:bodyPr wrap="square" rtlCol="0" anchor="ctr"/>
          <a:lstStyle/>
          <a:p>
            <a:pPr marL="0" indent="0">
              <a:buNone/>
            </a:pPr>
            <a:r>
              <a:rPr lang="en-US" sz="950" dirty="0">
                <a:solidFill>
                  <a:srgbClr val="2D3E50"/>
                </a:solidFill>
              </a:rPr>
              <a:t>Maslow, A.H. (1954). Motivation and personality. Harper &amp; Row.</a:t>
            </a:r>
            <a:endParaRPr lang="en-US" sz="950" dirty="0"/>
          </a:p>
        </p:txBody>
      </p:sp>
      <p:sp>
        <p:nvSpPr>
          <p:cNvPr id="8" name="Text 6"/>
          <p:cNvSpPr/>
          <p:nvPr/>
        </p:nvSpPr>
        <p:spPr>
          <a:xfrm>
            <a:off x="640080" y="3566241"/>
            <a:ext cx="7863840" cy="640080"/>
          </a:xfrm>
          <a:prstGeom prst="rect">
            <a:avLst/>
          </a:prstGeom>
          <a:noFill/>
          <a:ln/>
        </p:spPr>
        <p:txBody>
          <a:bodyPr wrap="square" rtlCol="0" anchor="ctr"/>
          <a:lstStyle/>
          <a:p>
            <a:pPr marL="0" indent="0">
              <a:buNone/>
            </a:pPr>
            <a:r>
              <a:rPr lang="en-US" sz="950" dirty="0">
                <a:solidFill>
                  <a:srgbClr val="2D3E50"/>
                </a:solidFill>
              </a:rPr>
              <a:t>Skinner, B.F. (1974). About behaviourism. Vintage Books.</a:t>
            </a:r>
            <a:endParaRPr lang="en-US" sz="950" dirty="0"/>
          </a:p>
        </p:txBody>
      </p:sp>
      <p:sp>
        <p:nvSpPr>
          <p:cNvPr id="9" name="Text 7"/>
          <p:cNvSpPr/>
          <p:nvPr/>
        </p:nvSpPr>
        <p:spPr>
          <a:xfrm>
            <a:off x="640080" y="3211830"/>
            <a:ext cx="7863840" cy="640080"/>
          </a:xfrm>
          <a:prstGeom prst="rect">
            <a:avLst/>
          </a:prstGeom>
          <a:noFill/>
          <a:ln/>
        </p:spPr>
        <p:txBody>
          <a:bodyPr wrap="square" rtlCol="0" anchor="ctr"/>
          <a:lstStyle/>
          <a:p>
            <a:pPr marL="0" indent="0">
              <a:buNone/>
            </a:pPr>
            <a:r>
              <a:rPr lang="en-US" sz="950" dirty="0">
                <a:solidFill>
                  <a:srgbClr val="2D3E50"/>
                </a:solidFill>
              </a:rPr>
              <a:t>Piaget, J. (1975). The child's conception of the world. Rowman &amp; Littlefield.</a:t>
            </a:r>
            <a:endParaRPr lang="en-US" sz="950" dirty="0"/>
          </a:p>
        </p:txBody>
      </p:sp>
      <p:sp>
        <p:nvSpPr>
          <p:cNvPr id="10" name="Text 8"/>
          <p:cNvSpPr/>
          <p:nvPr/>
        </p:nvSpPr>
        <p:spPr>
          <a:xfrm>
            <a:off x="594684" y="1118226"/>
            <a:ext cx="7863840" cy="640080"/>
          </a:xfrm>
          <a:prstGeom prst="rect">
            <a:avLst/>
          </a:prstGeom>
          <a:noFill/>
          <a:ln/>
        </p:spPr>
        <p:txBody>
          <a:bodyPr wrap="square" rtlCol="0" anchor="ctr"/>
          <a:lstStyle/>
          <a:p>
            <a:pPr marL="0" indent="0">
              <a:buNone/>
            </a:pPr>
            <a:r>
              <a:rPr lang="en-US" sz="950" dirty="0">
                <a:solidFill>
                  <a:srgbClr val="2D3E50"/>
                </a:solidFill>
              </a:rPr>
              <a:t>Beard, C. &amp; Wilson, J.P. (2013). Experiential learning: A handbook for education, training and coaching. Kogan Page.</a:t>
            </a:r>
            <a:endParaRPr lang="en-US" sz="950" dirty="0"/>
          </a:p>
        </p:txBody>
      </p:sp>
      <p:sp>
        <p:nvSpPr>
          <p:cNvPr id="11" name="Text 9"/>
          <p:cNvSpPr/>
          <p:nvPr/>
        </p:nvSpPr>
        <p:spPr>
          <a:xfrm>
            <a:off x="594684" y="1824843"/>
            <a:ext cx="7863840" cy="640080"/>
          </a:xfrm>
          <a:prstGeom prst="rect">
            <a:avLst/>
          </a:prstGeom>
          <a:noFill/>
          <a:ln/>
        </p:spPr>
        <p:txBody>
          <a:bodyPr wrap="square" rtlCol="0" anchor="ctr"/>
          <a:lstStyle/>
          <a:p>
            <a:pPr marL="0" indent="0">
              <a:buNone/>
            </a:pPr>
            <a:r>
              <a:rPr lang="en-US" sz="950" dirty="0">
                <a:solidFill>
                  <a:srgbClr val="2D3E50"/>
                </a:solidFill>
              </a:rPr>
              <a:t>Burnes, B. &amp; By, R.T. (2015). Leadership and change management. Journal of Change Management, 15(2), 154-172.</a:t>
            </a:r>
            <a:endParaRPr lang="en-US" sz="9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5F7FA"/>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3200" b="1" dirty="0">
                <a:solidFill>
                  <a:srgbClr val="1E3A5F"/>
                </a:solidFill>
                <a:latin typeface="Calibri" pitchFamily="34" charset="0"/>
                <a:ea typeface="Calibri" pitchFamily="34" charset="-122"/>
                <a:cs typeface="Calibri" pitchFamily="34" charset="-120"/>
              </a:rPr>
              <a:t>REFERENCES</a:t>
            </a:r>
            <a:endParaRPr lang="en-US" sz="3200" dirty="0"/>
          </a:p>
        </p:txBody>
      </p:sp>
      <p:sp>
        <p:nvSpPr>
          <p:cNvPr id="3" name="Shape 1"/>
          <p:cNvSpPr/>
          <p:nvPr/>
        </p:nvSpPr>
        <p:spPr>
          <a:xfrm>
            <a:off x="457200" y="868680"/>
            <a:ext cx="1645920" cy="54864"/>
          </a:xfrm>
          <a:prstGeom prst="rect">
            <a:avLst/>
          </a:prstGeom>
          <a:solidFill>
            <a:srgbClr val="FF6B35"/>
          </a:solidFill>
          <a:ln/>
        </p:spPr>
        <p:txBody>
          <a:bodyPr/>
          <a:lstStyle/>
          <a:p>
            <a:endParaRPr lang=""/>
          </a:p>
        </p:txBody>
      </p:sp>
      <p:sp>
        <p:nvSpPr>
          <p:cNvPr id="6" name="Text 4"/>
          <p:cNvSpPr/>
          <p:nvPr/>
        </p:nvSpPr>
        <p:spPr>
          <a:xfrm>
            <a:off x="640080" y="822960"/>
            <a:ext cx="7863840" cy="640080"/>
          </a:xfrm>
          <a:prstGeom prst="rect">
            <a:avLst/>
          </a:prstGeom>
          <a:noFill/>
          <a:ln/>
        </p:spPr>
        <p:txBody>
          <a:bodyPr wrap="square" rtlCol="0" anchor="ctr"/>
          <a:lstStyle/>
          <a:p>
            <a:pPr marL="0" indent="0">
              <a:buNone/>
            </a:pPr>
            <a:r>
              <a:rPr lang="en-US" sz="950" dirty="0">
                <a:solidFill>
                  <a:srgbClr val="2D3E50"/>
                </a:solidFill>
              </a:rPr>
              <a:t>Kolb, D.A. (1984). Experiential learning: Experience as the source of learning. Prentice Hall.</a:t>
            </a:r>
            <a:endParaRPr lang="en-US" sz="950" dirty="0"/>
          </a:p>
        </p:txBody>
      </p:sp>
      <p:sp>
        <p:nvSpPr>
          <p:cNvPr id="7" name="Text 5"/>
          <p:cNvSpPr/>
          <p:nvPr/>
        </p:nvSpPr>
        <p:spPr>
          <a:xfrm>
            <a:off x="640080" y="1295603"/>
            <a:ext cx="7863840" cy="640080"/>
          </a:xfrm>
          <a:prstGeom prst="rect">
            <a:avLst/>
          </a:prstGeom>
          <a:noFill/>
          <a:ln/>
        </p:spPr>
        <p:txBody>
          <a:bodyPr wrap="square" rtlCol="0" anchor="ctr"/>
          <a:lstStyle/>
          <a:p>
            <a:pPr marL="0" indent="0">
              <a:buNone/>
            </a:pPr>
            <a:r>
              <a:rPr lang="en-US" sz="950" dirty="0">
                <a:solidFill>
                  <a:srgbClr val="2D3E50"/>
                </a:solidFill>
              </a:rPr>
              <a:t>Maslow, A.H. (1954). Motivation and personality. Harper &amp; Row.</a:t>
            </a:r>
            <a:endParaRPr lang="en-US" sz="950" dirty="0"/>
          </a:p>
        </p:txBody>
      </p:sp>
      <p:sp>
        <p:nvSpPr>
          <p:cNvPr id="8" name="Text 6"/>
          <p:cNvSpPr/>
          <p:nvPr/>
        </p:nvSpPr>
        <p:spPr>
          <a:xfrm>
            <a:off x="640080" y="2307742"/>
            <a:ext cx="7863840" cy="640080"/>
          </a:xfrm>
          <a:prstGeom prst="rect">
            <a:avLst/>
          </a:prstGeom>
          <a:noFill/>
          <a:ln/>
        </p:spPr>
        <p:txBody>
          <a:bodyPr wrap="square" rtlCol="0" anchor="ctr"/>
          <a:lstStyle/>
          <a:p>
            <a:pPr marL="0" indent="0">
              <a:buNone/>
            </a:pPr>
            <a:r>
              <a:rPr lang="en-US" sz="950" dirty="0">
                <a:solidFill>
                  <a:srgbClr val="2D3E50"/>
                </a:solidFill>
              </a:rPr>
              <a:t>Skinner, B.F. (1974). About behaviourism. Vintage Books.</a:t>
            </a:r>
            <a:endParaRPr lang="en-US" sz="950" dirty="0"/>
          </a:p>
        </p:txBody>
      </p:sp>
      <p:sp>
        <p:nvSpPr>
          <p:cNvPr id="9" name="Text 7"/>
          <p:cNvSpPr/>
          <p:nvPr/>
        </p:nvSpPr>
        <p:spPr>
          <a:xfrm>
            <a:off x="640080" y="1741738"/>
            <a:ext cx="7863840" cy="640080"/>
          </a:xfrm>
          <a:prstGeom prst="rect">
            <a:avLst/>
          </a:prstGeom>
          <a:noFill/>
          <a:ln/>
        </p:spPr>
        <p:txBody>
          <a:bodyPr wrap="square" rtlCol="0" anchor="ctr"/>
          <a:lstStyle/>
          <a:p>
            <a:pPr marL="0" indent="0">
              <a:buNone/>
            </a:pPr>
            <a:r>
              <a:rPr lang="en-US" sz="950" dirty="0">
                <a:solidFill>
                  <a:srgbClr val="2D3E50"/>
                </a:solidFill>
              </a:rPr>
              <a:t>Piaget, J. (1975). The child's conception of the world. Rowman &amp; Littlefield.</a:t>
            </a:r>
            <a:endParaRPr lang="en-US" sz="950" dirty="0"/>
          </a:p>
        </p:txBody>
      </p:sp>
    </p:spTree>
    <p:extLst>
      <p:ext uri="{BB962C8B-B14F-4D97-AF65-F5344CB8AC3E}">
        <p14:creationId xmlns:p14="http://schemas.microsoft.com/office/powerpoint/2010/main" val="31342805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975</Words>
  <Application>Microsoft Office PowerPoint</Application>
  <PresentationFormat>On-screen Show (16:9)</PresentationFormat>
  <Paragraphs>164</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jude agbonlahor</cp:lastModifiedBy>
  <cp:revision>9</cp:revision>
  <dcterms:created xsi:type="dcterms:W3CDTF">2026-03-14T14:19:35Z</dcterms:created>
  <dcterms:modified xsi:type="dcterms:W3CDTF">2026-03-18T21:16:03Z</dcterms:modified>
</cp:coreProperties>
</file>