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65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y="6858000" cx="12192000"/>
  <p:notesSz cx="6858000" cy="9144000"/>
  <p:embeddedFontLst>
    <p:embeddedFont>
      <p:font typeface="Century Gothic"/>
      <p:regular r:id="rId22"/>
      <p:bold r:id="rId23"/>
      <p:italic r:id="rId24"/>
      <p:boldItalic r:id="rId2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schemas.openxmlformats.org/officeDocument/2006/relationships/font" Target="fonts/CenturyGothic-regular.fntdata"/><Relationship Id="rId21" Type="http://schemas.openxmlformats.org/officeDocument/2006/relationships/slide" Target="slides/slide17.xml"/><Relationship Id="rId24" Type="http://schemas.openxmlformats.org/officeDocument/2006/relationships/font" Target="fonts/CenturyGothic-italic.fntdata"/><Relationship Id="rId23" Type="http://schemas.openxmlformats.org/officeDocument/2006/relationships/font" Target="fonts/CenturyGothic-bold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25" Type="http://schemas.openxmlformats.org/officeDocument/2006/relationships/font" Target="fonts/CenturyGothic-boldItalic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2" name="Google Shape;142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8" name="Google Shape;148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3" name="Google Shape;153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61c61266c0_0_5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61c61266c0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61c61266c0_0_3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61c61266c0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61c61266c0_0_1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61c61266c0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61c61266c0_0_1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61c61266c0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g61c61266c0_0_22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" name="Google Shape;186;g61c61266c0_0_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2" name="Google Shape;192;p8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7" name="Google Shape;197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207590e5d1d8283_1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207590e5d1d8283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207590e5d1d8283_2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207590e5d1d8283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61c61266c0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61c61266c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18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g61c61266c0_0_3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0" name="Google Shape;220;g61c61266c0_0_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61c61266c0_0_4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61c61266c0_0_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g61c61266c0_0_4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2" name="Google Shape;232;g61c61266c0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BTM.png" id="13" name="Google Shape;13;p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2"/>
          <p:cNvSpPr txBox="1"/>
          <p:nvPr>
            <p:ph type="ctrTitle"/>
          </p:nvPr>
        </p:nvSpPr>
        <p:spPr>
          <a:xfrm>
            <a:off x="1371600" y="1803405"/>
            <a:ext cx="9448800" cy="1825096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6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1371600" y="3632201"/>
            <a:ext cx="94488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6" name="Google Shape;16;p2"/>
          <p:cNvSpPr txBox="1"/>
          <p:nvPr>
            <p:ph idx="10" type="dt"/>
          </p:nvPr>
        </p:nvSpPr>
        <p:spPr>
          <a:xfrm>
            <a:off x="7909561" y="4314328"/>
            <a:ext cx="2910840" cy="374642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7" name="Google Shape;17;p2"/>
          <p:cNvSpPr txBox="1"/>
          <p:nvPr>
            <p:ph idx="11" type="ftr"/>
          </p:nvPr>
        </p:nvSpPr>
        <p:spPr>
          <a:xfrm>
            <a:off x="1371600" y="4323845"/>
            <a:ext cx="640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077200" y="1430866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ontent" type="obj">
  <p:cSld name="OBJECT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1" name="Google Shape;21;p3"/>
          <p:cNvSpPr txBox="1"/>
          <p:nvPr>
            <p:ph idx="1" type="body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22" name="Google Shape;22;p3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23" name="Google Shape;23;p3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24" name="Google Shape;24;p3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showMasterSp="0" type="secHead">
  <p:cSld name="SECTION_HEADER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BTM.png" id="26" name="Google Shape;26;p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Google Shape;27;p4"/>
          <p:cNvSpPr txBox="1"/>
          <p:nvPr>
            <p:ph type="title"/>
          </p:nvPr>
        </p:nvSpPr>
        <p:spPr>
          <a:xfrm>
            <a:off x="685800" y="753533"/>
            <a:ext cx="10820399" cy="280193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8" name="Google Shape;28;p4"/>
          <p:cNvSpPr txBox="1"/>
          <p:nvPr>
            <p:ph idx="1" type="body"/>
          </p:nvPr>
        </p:nvSpPr>
        <p:spPr>
          <a:xfrm>
            <a:off x="1024467" y="3641725"/>
            <a:ext cx="10490200" cy="955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29" name="Google Shape;29;p4"/>
          <p:cNvSpPr txBox="1"/>
          <p:nvPr>
            <p:ph idx="10" type="dt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0" name="Google Shape;30;p4"/>
          <p:cNvSpPr txBox="1"/>
          <p:nvPr>
            <p:ph idx="11" type="ftr"/>
          </p:nvPr>
        </p:nvSpPr>
        <p:spPr>
          <a:xfrm>
            <a:off x="685800" y="381001"/>
            <a:ext cx="6991492" cy="36406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1" name="Google Shape;31;p4"/>
          <p:cNvSpPr txBox="1"/>
          <p:nvPr>
            <p:ph idx="12" type="sldNum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wo Content" type="twoObj">
  <p:cSld name="TWO_OBJECTS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5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4" name="Google Shape;34;p5"/>
          <p:cNvSpPr txBox="1"/>
          <p:nvPr>
            <p:ph idx="1" type="body"/>
          </p:nvPr>
        </p:nvSpPr>
        <p:spPr>
          <a:xfrm>
            <a:off x="6858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5" name="Google Shape;35;p5"/>
          <p:cNvSpPr txBox="1"/>
          <p:nvPr>
            <p:ph idx="2" type="body"/>
          </p:nvPr>
        </p:nvSpPr>
        <p:spPr>
          <a:xfrm>
            <a:off x="61722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6" name="Google Shape;36;p5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7" name="Google Shape;37;p5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38" name="Google Shape;38;p5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mparison" type="twoTxTwoObj">
  <p:cSld name="TWO_OBJECTS_WITH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6"/>
          <p:cNvSpPr txBox="1"/>
          <p:nvPr>
            <p:ph type="title"/>
          </p:nvPr>
        </p:nvSpPr>
        <p:spPr>
          <a:xfrm>
            <a:off x="2895600" y="762000"/>
            <a:ext cx="8610600" cy="1295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41" name="Google Shape;41;p6"/>
          <p:cNvSpPr txBox="1"/>
          <p:nvPr>
            <p:ph idx="1" type="body"/>
          </p:nvPr>
        </p:nvSpPr>
        <p:spPr>
          <a:xfrm>
            <a:off x="914409" y="2183802"/>
            <a:ext cx="5079991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2" name="Google Shape;42;p6"/>
          <p:cNvSpPr txBox="1"/>
          <p:nvPr>
            <p:ph idx="2" type="body"/>
          </p:nvPr>
        </p:nvSpPr>
        <p:spPr>
          <a:xfrm>
            <a:off x="685800" y="3132666"/>
            <a:ext cx="5311775" cy="3086019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3" name="Google Shape;43;p6"/>
          <p:cNvSpPr txBox="1"/>
          <p:nvPr>
            <p:ph idx="3" type="body"/>
          </p:nvPr>
        </p:nvSpPr>
        <p:spPr>
          <a:xfrm>
            <a:off x="6400800" y="2183802"/>
            <a:ext cx="5105400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4" name="Google Shape;44;p6"/>
          <p:cNvSpPr txBox="1"/>
          <p:nvPr>
            <p:ph idx="4" type="body"/>
          </p:nvPr>
        </p:nvSpPr>
        <p:spPr>
          <a:xfrm>
            <a:off x="6172200" y="3132666"/>
            <a:ext cx="5334000" cy="3086019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5" name="Google Shape;45;p6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6" name="Google Shape;46;p6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47" name="Google Shape;47;p6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7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0" name="Google Shape;50;p7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51" name="Google Shape;51;p7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52" name="Google Shape;52;p7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8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55" name="Google Shape;55;p8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56" name="Google Shape;56;p8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ontent with Caption" type="objTx">
  <p:cSld name="OBJECT_WITH_CAPTION_TEXT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9"/>
          <p:cNvSpPr txBox="1"/>
          <p:nvPr>
            <p:ph type="title"/>
          </p:nvPr>
        </p:nvSpPr>
        <p:spPr>
          <a:xfrm>
            <a:off x="685800" y="1524000"/>
            <a:ext cx="411480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9" name="Google Shape;59;p9"/>
          <p:cNvSpPr txBox="1"/>
          <p:nvPr>
            <p:ph idx="1" type="body"/>
          </p:nvPr>
        </p:nvSpPr>
        <p:spPr>
          <a:xfrm>
            <a:off x="4995582" y="746759"/>
            <a:ext cx="6510618" cy="54719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0" name="Google Shape;60;p9"/>
          <p:cNvSpPr txBox="1"/>
          <p:nvPr>
            <p:ph idx="2" type="body"/>
          </p:nvPr>
        </p:nvSpPr>
        <p:spPr>
          <a:xfrm>
            <a:off x="685800" y="3124199"/>
            <a:ext cx="4114800" cy="309448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1" name="Google Shape;61;p9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2" name="Google Shape;62;p9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3" name="Google Shape;63;p9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icture with Caption" type="picTx">
  <p:cSld name="PICTURE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0"/>
          <p:cNvSpPr txBox="1"/>
          <p:nvPr>
            <p:ph type="title"/>
          </p:nvPr>
        </p:nvSpPr>
        <p:spPr>
          <a:xfrm>
            <a:off x="685800" y="1524000"/>
            <a:ext cx="6873240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6" name="Google Shape;66;p10"/>
          <p:cNvSpPr/>
          <p:nvPr>
            <p:ph idx="2" type="pic"/>
          </p:nvPr>
        </p:nvSpPr>
        <p:spPr>
          <a:xfrm>
            <a:off x="7861238" y="751241"/>
            <a:ext cx="3644962" cy="546744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7" name="Google Shape;67;p10"/>
          <p:cNvSpPr txBox="1"/>
          <p:nvPr>
            <p:ph idx="1" type="body"/>
          </p:nvPr>
        </p:nvSpPr>
        <p:spPr>
          <a:xfrm>
            <a:off x="685800" y="3124199"/>
            <a:ext cx="6873240" cy="309448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8" name="Google Shape;68;p10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69" name="Google Shape;69;p10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70" name="Google Shape;70;p10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Panoramic Picture with Caption">
  <p:cSld name="Panoramic Picture with Caption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1"/>
          <p:cNvSpPr txBox="1"/>
          <p:nvPr>
            <p:ph type="title"/>
          </p:nvPr>
        </p:nvSpPr>
        <p:spPr>
          <a:xfrm>
            <a:off x="685777" y="4697360"/>
            <a:ext cx="10822034" cy="81935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3" name="Google Shape;73;p11"/>
          <p:cNvSpPr/>
          <p:nvPr>
            <p:ph idx="2" type="pic"/>
          </p:nvPr>
        </p:nvSpPr>
        <p:spPr>
          <a:xfrm>
            <a:off x="681727" y="941439"/>
            <a:ext cx="10821840" cy="347816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74" name="Google Shape;74;p11"/>
          <p:cNvSpPr txBox="1"/>
          <p:nvPr>
            <p:ph idx="1" type="body"/>
          </p:nvPr>
        </p:nvSpPr>
        <p:spPr>
          <a:xfrm>
            <a:off x="685800" y="5516715"/>
            <a:ext cx="10820400" cy="701969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75" name="Google Shape;75;p11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76" name="Google Shape;76;p11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77" name="Google Shape;77;p11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Caption" showMasterSp="0">
  <p:cSld name="Title and Caption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BTM.png" id="79" name="Google Shape;79;p1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12"/>
          <p:cNvSpPr txBox="1"/>
          <p:nvPr>
            <p:ph type="title"/>
          </p:nvPr>
        </p:nvSpPr>
        <p:spPr>
          <a:xfrm>
            <a:off x="685800" y="753532"/>
            <a:ext cx="10820400" cy="2802467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1" name="Google Shape;81;p12"/>
          <p:cNvSpPr txBox="1"/>
          <p:nvPr>
            <p:ph idx="1" type="body"/>
          </p:nvPr>
        </p:nvSpPr>
        <p:spPr>
          <a:xfrm>
            <a:off x="1024467" y="3649133"/>
            <a:ext cx="10130516" cy="999067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82" name="Google Shape;82;p12"/>
          <p:cNvSpPr txBox="1"/>
          <p:nvPr>
            <p:ph idx="10" type="dt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83" name="Google Shape;83;p12"/>
          <p:cNvSpPr txBox="1"/>
          <p:nvPr>
            <p:ph idx="11" type="ftr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84" name="Google Shape;84;p12"/>
          <p:cNvSpPr txBox="1"/>
          <p:nvPr>
            <p:ph idx="12" type="sldNum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Quote with Caption" showMasterSp="0">
  <p:cSld name="Quote with Caption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BTM.png" id="86" name="Google Shape;86;p1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 txBox="1"/>
          <p:nvPr>
            <p:ph type="title"/>
          </p:nvPr>
        </p:nvSpPr>
        <p:spPr>
          <a:xfrm>
            <a:off x="1024467" y="753533"/>
            <a:ext cx="10151533" cy="260449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8" name="Google Shape;88;p13"/>
          <p:cNvSpPr txBox="1"/>
          <p:nvPr>
            <p:ph idx="1" type="body"/>
          </p:nvPr>
        </p:nvSpPr>
        <p:spPr>
          <a:xfrm>
            <a:off x="1303865" y="3365556"/>
            <a:ext cx="9592736" cy="444443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89" name="Google Shape;89;p13"/>
          <p:cNvSpPr txBox="1"/>
          <p:nvPr>
            <p:ph idx="2" type="body"/>
          </p:nvPr>
        </p:nvSpPr>
        <p:spPr>
          <a:xfrm>
            <a:off x="1024467" y="3959862"/>
            <a:ext cx="10151533" cy="679871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90" name="Google Shape;90;p13"/>
          <p:cNvSpPr txBox="1"/>
          <p:nvPr>
            <p:ph idx="10" type="dt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91" name="Google Shape;91;p13"/>
          <p:cNvSpPr txBox="1"/>
          <p:nvPr>
            <p:ph idx="11" type="ftr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92" name="Google Shape;92;p13"/>
          <p:cNvSpPr txBox="1"/>
          <p:nvPr>
            <p:ph idx="12" type="sldNum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93" name="Google Shape;93;p13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Century Gothic"/>
              <a:buNone/>
            </a:pPr>
            <a:r>
              <a:rPr b="0" i="0" lang="en-GB" sz="8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94" name="Google Shape;94;p13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Century Gothic"/>
              <a:buNone/>
            </a:pPr>
            <a:r>
              <a:rPr b="0" i="0" lang="en-GB" sz="8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Name Card" showMasterSp="0">
  <p:cSld name="Name Card"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BTM.png" id="96" name="Google Shape;96;p1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4"/>
          <p:cNvSpPr txBox="1"/>
          <p:nvPr>
            <p:ph type="title"/>
          </p:nvPr>
        </p:nvSpPr>
        <p:spPr>
          <a:xfrm>
            <a:off x="1024495" y="1124701"/>
            <a:ext cx="10146186" cy="251183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8" name="Google Shape;98;p14"/>
          <p:cNvSpPr txBox="1"/>
          <p:nvPr>
            <p:ph idx="1" type="body"/>
          </p:nvPr>
        </p:nvSpPr>
        <p:spPr>
          <a:xfrm>
            <a:off x="1024467" y="3648315"/>
            <a:ext cx="10144654" cy="99988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99" name="Google Shape;99;p14"/>
          <p:cNvSpPr txBox="1"/>
          <p:nvPr>
            <p:ph idx="10" type="dt"/>
          </p:nvPr>
        </p:nvSpPr>
        <p:spPr>
          <a:xfrm>
            <a:off x="7814452" y="378883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0" name="Google Shape;100;p14"/>
          <p:cNvSpPr txBox="1"/>
          <p:nvPr>
            <p:ph idx="11" type="ftr"/>
          </p:nvPr>
        </p:nvSpPr>
        <p:spPr>
          <a:xfrm>
            <a:off x="685800" y="378883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1" name="Google Shape;101;p14"/>
          <p:cNvSpPr txBox="1"/>
          <p:nvPr>
            <p:ph idx="12" type="sldNum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3 Column">
  <p:cSld name="3 Column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5"/>
          <p:cNvSpPr txBox="1"/>
          <p:nvPr>
            <p:ph type="title"/>
          </p:nvPr>
        </p:nvSpPr>
        <p:spPr>
          <a:xfrm>
            <a:off x="2895600" y="761999"/>
            <a:ext cx="8610599" cy="1303867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04" name="Google Shape;104;p15"/>
          <p:cNvSpPr txBox="1"/>
          <p:nvPr>
            <p:ph idx="1" type="body"/>
          </p:nvPr>
        </p:nvSpPr>
        <p:spPr>
          <a:xfrm>
            <a:off x="685800" y="2202080"/>
            <a:ext cx="3456432" cy="61732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5" name="Google Shape;105;p15"/>
          <p:cNvSpPr txBox="1"/>
          <p:nvPr>
            <p:ph idx="2" type="body"/>
          </p:nvPr>
        </p:nvSpPr>
        <p:spPr>
          <a:xfrm>
            <a:off x="685799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6" name="Google Shape;106;p15"/>
          <p:cNvSpPr txBox="1"/>
          <p:nvPr>
            <p:ph idx="3" type="body"/>
          </p:nvPr>
        </p:nvSpPr>
        <p:spPr>
          <a:xfrm>
            <a:off x="4368800" y="2201333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7" name="Google Shape;107;p15"/>
          <p:cNvSpPr txBox="1"/>
          <p:nvPr>
            <p:ph idx="4" type="body"/>
          </p:nvPr>
        </p:nvSpPr>
        <p:spPr>
          <a:xfrm>
            <a:off x="4366858" y="2904067"/>
            <a:ext cx="3456432" cy="3314618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8" name="Google Shape;108;p15"/>
          <p:cNvSpPr txBox="1"/>
          <p:nvPr>
            <p:ph idx="5" type="body"/>
          </p:nvPr>
        </p:nvSpPr>
        <p:spPr>
          <a:xfrm>
            <a:off x="8051800" y="2192866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9" name="Google Shape;109;p15"/>
          <p:cNvSpPr txBox="1"/>
          <p:nvPr>
            <p:ph idx="6" type="body"/>
          </p:nvPr>
        </p:nvSpPr>
        <p:spPr>
          <a:xfrm>
            <a:off x="8051801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0" name="Google Shape;110;p15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1" name="Google Shape;111;p15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2" name="Google Shape;112;p15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3 Picture Column">
  <p:cSld name="3 Picture Column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6"/>
          <p:cNvSpPr txBox="1"/>
          <p:nvPr>
            <p:ph type="title"/>
          </p:nvPr>
        </p:nvSpPr>
        <p:spPr>
          <a:xfrm>
            <a:off x="2895600" y="762000"/>
            <a:ext cx="8610599" cy="1295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5" name="Google Shape;115;p16"/>
          <p:cNvSpPr txBox="1"/>
          <p:nvPr>
            <p:ph idx="1" type="body"/>
          </p:nvPr>
        </p:nvSpPr>
        <p:spPr>
          <a:xfrm>
            <a:off x="688618" y="4191000"/>
            <a:ext cx="3451582" cy="68276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6" name="Google Shape;116;p16"/>
          <p:cNvSpPr/>
          <p:nvPr>
            <p:ph idx="2" type="pic"/>
          </p:nvPr>
        </p:nvSpPr>
        <p:spPr>
          <a:xfrm>
            <a:off x="688618" y="2362200"/>
            <a:ext cx="3451582" cy="1524000"/>
          </a:xfrm>
          <a:prstGeom prst="roundRect">
            <a:avLst>
              <a:gd fmla="val 0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2745"/>
              </a:srgbClr>
            </a:outerShdw>
          </a:effectLst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7" name="Google Shape;117;p16"/>
          <p:cNvSpPr txBox="1"/>
          <p:nvPr>
            <p:ph idx="3" type="body"/>
          </p:nvPr>
        </p:nvSpPr>
        <p:spPr>
          <a:xfrm>
            <a:off x="688618" y="4873764"/>
            <a:ext cx="3451582" cy="134492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8" name="Google Shape;118;p16"/>
          <p:cNvSpPr txBox="1"/>
          <p:nvPr>
            <p:ph idx="4" type="body"/>
          </p:nvPr>
        </p:nvSpPr>
        <p:spPr>
          <a:xfrm>
            <a:off x="4374263" y="4191000"/>
            <a:ext cx="3448935" cy="68276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9" name="Google Shape;119;p16"/>
          <p:cNvSpPr/>
          <p:nvPr>
            <p:ph idx="5" type="pic"/>
          </p:nvPr>
        </p:nvSpPr>
        <p:spPr>
          <a:xfrm>
            <a:off x="4374263" y="2362200"/>
            <a:ext cx="3448936" cy="1524000"/>
          </a:xfrm>
          <a:prstGeom prst="roundRect">
            <a:avLst>
              <a:gd fmla="val 0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2745"/>
              </a:srgbClr>
            </a:outerShdw>
          </a:effectLst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0" name="Google Shape;120;p16"/>
          <p:cNvSpPr txBox="1"/>
          <p:nvPr>
            <p:ph idx="6" type="body"/>
          </p:nvPr>
        </p:nvSpPr>
        <p:spPr>
          <a:xfrm>
            <a:off x="4374264" y="4873763"/>
            <a:ext cx="3448935" cy="134492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1" name="Google Shape;121;p16"/>
          <p:cNvSpPr txBox="1"/>
          <p:nvPr>
            <p:ph idx="7" type="body"/>
          </p:nvPr>
        </p:nvSpPr>
        <p:spPr>
          <a:xfrm>
            <a:off x="8049731" y="4191000"/>
            <a:ext cx="3456469" cy="682765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1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1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1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2" name="Google Shape;122;p16"/>
          <p:cNvSpPr/>
          <p:nvPr>
            <p:ph idx="8" type="pic"/>
          </p:nvPr>
        </p:nvSpPr>
        <p:spPr>
          <a:xfrm>
            <a:off x="8049855" y="2362200"/>
            <a:ext cx="3447878" cy="1524000"/>
          </a:xfrm>
          <a:prstGeom prst="roundRect">
            <a:avLst>
              <a:gd fmla="val 0" name="adj"/>
            </a:avLst>
          </a:prstGeom>
          <a:noFill/>
          <a:ln>
            <a:noFill/>
          </a:ln>
          <a:effectLst>
            <a:outerShdw blurRad="50800" rotWithShape="0" algn="tl" dir="5400000" dist="50800">
              <a:srgbClr val="000000">
                <a:alpha val="42745"/>
              </a:srgbClr>
            </a:outerShdw>
          </a:effectLst>
        </p:spPr>
        <p:txBody>
          <a:bodyPr anchorCtr="0" anchor="t" bIns="91425" lIns="91425" spcFirstLastPara="1" rIns="91425" wrap="square" tIns="91425">
            <a:noAutofit/>
          </a:bodyPr>
          <a:lstStyle>
            <a:lvl1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Arial"/>
              <a:buNone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3" name="Google Shape;123;p16"/>
          <p:cNvSpPr txBox="1"/>
          <p:nvPr>
            <p:ph idx="9" type="body"/>
          </p:nvPr>
        </p:nvSpPr>
        <p:spPr>
          <a:xfrm>
            <a:off x="8049731" y="4873761"/>
            <a:ext cx="3452445" cy="134492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  <a:defRPr b="0" i="0" sz="1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228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228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2286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2286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2286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2286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2286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2286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None/>
              <a:defRPr b="0" i="0" sz="9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4" name="Google Shape;124;p16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5" name="Google Shape;125;p16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26" name="Google Shape;126;p16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Vertical Text" type="vertTx">
  <p:cSld name="VERTICAL_TEXT"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7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29" name="Google Shape;129;p17"/>
          <p:cNvSpPr txBox="1"/>
          <p:nvPr>
            <p:ph idx="1" type="body"/>
          </p:nvPr>
        </p:nvSpPr>
        <p:spPr>
          <a:xfrm rot="5400000">
            <a:off x="4083937" y="-1203579"/>
            <a:ext cx="4024125" cy="1082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0" name="Google Shape;130;p17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1" name="Google Shape;131;p17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2" name="Google Shape;132;p17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Vertical Title and Text" showMasterSp="0" type="vertTitleAndTx">
  <p:cSld name="VERTICAL_TITLE_AND_VERTICAL_TEXT"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BTM.png" id="134" name="Google Shape;134;p1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8"/>
          <p:cNvSpPr txBox="1"/>
          <p:nvPr>
            <p:ph type="title"/>
          </p:nvPr>
        </p:nvSpPr>
        <p:spPr>
          <a:xfrm rot="5400000">
            <a:off x="8525933" y="1667933"/>
            <a:ext cx="3903133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36" name="Google Shape;136;p18"/>
          <p:cNvSpPr txBox="1"/>
          <p:nvPr>
            <p:ph idx="1" type="body"/>
          </p:nvPr>
        </p:nvSpPr>
        <p:spPr>
          <a:xfrm rot="5400000">
            <a:off x="3175000" y="-1405467"/>
            <a:ext cx="3903133" cy="8204201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7" name="Google Shape;137;p18"/>
          <p:cNvSpPr txBox="1"/>
          <p:nvPr>
            <p:ph idx="10" type="dt"/>
          </p:nvPr>
        </p:nvSpPr>
        <p:spPr>
          <a:xfrm>
            <a:off x="7814452" y="379941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8" name="Google Shape;138;p18"/>
          <p:cNvSpPr txBox="1"/>
          <p:nvPr>
            <p:ph idx="11" type="ftr"/>
          </p:nvPr>
        </p:nvSpPr>
        <p:spPr>
          <a:xfrm>
            <a:off x="685800" y="381000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39" name="Google Shape;139;p18"/>
          <p:cNvSpPr txBox="1"/>
          <p:nvPr>
            <p:ph idx="12" type="sldNum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4.xml"/><Relationship Id="rId19" Type="http://schemas.openxmlformats.org/officeDocument/2006/relationships/theme" Target="../theme/theme1.xml"/><Relationship Id="rId6" Type="http://schemas.openxmlformats.org/officeDocument/2006/relationships/slideLayout" Target="../slideLayouts/slideLayout5.xml"/><Relationship Id="rId18" Type="http://schemas.openxmlformats.org/officeDocument/2006/relationships/slideLayout" Target="../slideLayouts/slideLayout17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0-HD-TOP.png" id="6" name="Google Shape;6;p1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094464" cy="143972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p1"/>
          <p:cNvSpPr txBox="1"/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Century Gothic"/>
              <a:buNone/>
              <a:defRPr b="0" i="0" sz="4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indent="0"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indent="0"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indent="0"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indent="0"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indent="0"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indent="0"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indent="0"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" name="Google Shape;8;p1"/>
          <p:cNvSpPr txBox="1"/>
          <p:nvPr>
            <p:ph idx="1" type="body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683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Char char="•"/>
              <a:defRPr b="0" i="0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-3556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-3429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-3302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-3302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-3302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-3302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-3302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-3302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0" type="dt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1" type="ftr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2" type="sldNum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05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3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9"/>
          <p:cNvSpPr txBox="1"/>
          <p:nvPr>
            <p:ph type="ctrTitle"/>
          </p:nvPr>
        </p:nvSpPr>
        <p:spPr>
          <a:xfrm>
            <a:off x="1371600" y="947054"/>
            <a:ext cx="9448800" cy="1825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Century Gothic"/>
              <a:buNone/>
            </a:pPr>
            <a:r>
              <a:rPr b="1" i="0" lang="en-GB" sz="60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 DANCE</a:t>
            </a:r>
            <a:endParaRPr b="1" i="0" sz="60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5" name="Google Shape;145;p19"/>
          <p:cNvSpPr txBox="1"/>
          <p:nvPr>
            <p:ph idx="1" type="subTitle"/>
          </p:nvPr>
        </p:nvSpPr>
        <p:spPr>
          <a:xfrm>
            <a:off x="1371600" y="3086090"/>
            <a:ext cx="9448800" cy="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lang="en-GB" sz="3200"/>
              <a:t>HPDA6003</a:t>
            </a:r>
            <a:r>
              <a:rPr b="1" i="0" lang="en-GB" sz="3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INDEPENDENT PROJECT</a:t>
            </a:r>
            <a:endParaRPr b="1" i="0" sz="3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0"/>
          <p:cNvSpPr txBox="1"/>
          <p:nvPr>
            <p:ph idx="1" type="body"/>
          </p:nvPr>
        </p:nvSpPr>
        <p:spPr>
          <a:xfrm>
            <a:off x="685799" y="1416948"/>
            <a:ext cx="10820400" cy="4024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Session Aims</a:t>
            </a:r>
            <a:endParaRPr sz="2400"/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During this week you will receive an introduction to the module. </a:t>
            </a:r>
            <a:endParaRPr sz="2400"/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sz="2400"/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You will be expected to consider potential projects ideas, analysing </a:t>
            </a:r>
            <a:r>
              <a:rPr lang="en-GB" sz="2400"/>
              <a:t>your</a:t>
            </a: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strengths, weaknesses, opportunities and threats. When you have decided on a chosen topic area you must prepare a project pitch that will be presented to the module tutor and peers. </a:t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1"/>
          <p:cNvSpPr txBox="1"/>
          <p:nvPr>
            <p:ph idx="1" type="body"/>
          </p:nvPr>
        </p:nvSpPr>
        <p:spPr>
          <a:xfrm>
            <a:off x="660862" y="2019993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Module Aims</a:t>
            </a:r>
            <a:endParaRPr sz="2400"/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provide students with the opportunity to undertake appropriately challenging work on an independent project. </a:t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enable students to hone skills developed during the course of their studies. </a:t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br>
              <a:rPr b="0" i="0" lang="en-GB" sz="22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</a:br>
            <a:endParaRPr b="0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2"/>
          <p:cNvSpPr txBox="1"/>
          <p:nvPr>
            <p:ph idx="1" type="body"/>
          </p:nvPr>
        </p:nvSpPr>
        <p:spPr>
          <a:xfrm>
            <a:off x="685802" y="830243"/>
            <a:ext cx="10820400" cy="4024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Assessment Criteria </a:t>
            </a:r>
            <a:endParaRPr sz="2400"/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Criteria 1:</a:t>
            </a:r>
            <a:r>
              <a:rPr b="0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2400">
                <a:solidFill>
                  <a:srgbClr val="FFFFFF"/>
                </a:solidFill>
                <a:latin typeface="Avenir"/>
                <a:ea typeface="Avenir"/>
                <a:cs typeface="Avenir"/>
                <a:sym typeface="Avenir"/>
              </a:rPr>
              <a:t>develop a sophisticated investigation into a dance-based topic area;</a:t>
            </a:r>
            <a:endParaRPr sz="2400">
              <a:solidFill>
                <a:srgbClr val="FFFFFF"/>
              </a:solidFill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Criteria 2:</a:t>
            </a:r>
            <a:r>
              <a:rPr b="0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2400">
                <a:solidFill>
                  <a:srgbClr val="FFFFFF"/>
                </a:solidFill>
                <a:latin typeface="Avenir"/>
                <a:ea typeface="Avenir"/>
                <a:cs typeface="Avenir"/>
                <a:sym typeface="Avenir"/>
              </a:rPr>
              <a:t>demonstrate a high degree of conceptual understanding in the topic area;</a:t>
            </a:r>
            <a:endParaRPr sz="2400">
              <a:solidFill>
                <a:srgbClr val="FFFFFF"/>
              </a:solidFill>
              <a:latin typeface="Avenir"/>
              <a:ea typeface="Avenir"/>
              <a:cs typeface="Avenir"/>
              <a:sym typeface="Avenir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Criteria 3:</a:t>
            </a:r>
            <a:r>
              <a:rPr b="0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2400">
                <a:solidFill>
                  <a:srgbClr val="FFFFFF"/>
                </a:solidFill>
                <a:latin typeface="Avenir"/>
                <a:ea typeface="Avenir"/>
                <a:cs typeface="Avenir"/>
                <a:sym typeface="Avenir"/>
              </a:rPr>
              <a:t>display a high degree of skill in the practical development and realisation of the topic area;</a:t>
            </a:r>
            <a:endParaRPr sz="2400">
              <a:solidFill>
                <a:srgbClr val="FFFFFF"/>
              </a:solidFill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Criteria 4:</a:t>
            </a:r>
            <a:r>
              <a:rPr b="0" i="0" lang="en-GB" sz="2400" u="none" cap="none" strike="noStrike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r>
              <a:rPr lang="en-GB" sz="2400">
                <a:solidFill>
                  <a:srgbClr val="FFFFFF"/>
                </a:solidFill>
                <a:latin typeface="Avenir"/>
                <a:ea typeface="Avenir"/>
                <a:cs typeface="Avenir"/>
                <a:sym typeface="Avenir"/>
              </a:rPr>
              <a:t>systematically and comprehensively evaluate the completed project through reflective analysis of their work at an advanced level.</a:t>
            </a:r>
            <a:endParaRPr sz="2400">
              <a:solidFill>
                <a:srgbClr val="FFFFFF"/>
              </a:solidFill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3"/>
          <p:cNvSpPr txBox="1"/>
          <p:nvPr>
            <p:ph type="title"/>
          </p:nvPr>
        </p:nvSpPr>
        <p:spPr>
          <a:xfrm>
            <a:off x="2895600" y="764373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accent3"/>
                </a:solidFill>
              </a:rPr>
              <a:t>What Kind of Project?</a:t>
            </a:r>
            <a:endParaRPr/>
          </a:p>
        </p:txBody>
      </p:sp>
      <p:sp>
        <p:nvSpPr>
          <p:cNvPr id="166" name="Google Shape;166;p23"/>
          <p:cNvSpPr txBox="1"/>
          <p:nvPr>
            <p:ph idx="1" type="body"/>
          </p:nvPr>
        </p:nvSpPr>
        <p:spPr>
          <a:xfrm>
            <a:off x="685800" y="2194560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Thesis - you choose th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Investigation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Research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Dissertation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Outcome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Practice based research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Practice as research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4"/>
          <p:cNvSpPr txBox="1"/>
          <p:nvPr>
            <p:ph type="title"/>
          </p:nvPr>
        </p:nvSpPr>
        <p:spPr>
          <a:xfrm>
            <a:off x="2895600" y="764373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600"/>
              <a:t>Thesis/dissertation/project:</a:t>
            </a:r>
            <a:endParaRPr sz="36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/>
          </a:p>
        </p:txBody>
      </p:sp>
      <p:sp>
        <p:nvSpPr>
          <p:cNvPr id="172" name="Google Shape;172;p24"/>
          <p:cNvSpPr txBox="1"/>
          <p:nvPr>
            <p:ph idx="1" type="body"/>
          </p:nvPr>
        </p:nvSpPr>
        <p:spPr>
          <a:xfrm>
            <a:off x="685800" y="2194560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FFFF"/>
                </a:solidFill>
                <a:highlight>
                  <a:srgbClr val="000000"/>
                </a:highlight>
              </a:rPr>
              <a:t>You get to choose the title/topic</a:t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FFFF"/>
                </a:solidFill>
                <a:highlight>
                  <a:srgbClr val="000000"/>
                </a:highlight>
              </a:rPr>
              <a:t>You argue your findings based on your own research </a:t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FFFF"/>
                </a:solidFill>
                <a:highlight>
                  <a:srgbClr val="000000"/>
                </a:highlight>
                <a:latin typeface="Arial"/>
                <a:ea typeface="Arial"/>
                <a:cs typeface="Arial"/>
                <a:sym typeface="Arial"/>
              </a:rPr>
              <a:t>“a substantial paper that is typically based on original research and that gives evidence of the candidate’s mastery both of her own subject and of scholarly method.”</a:t>
            </a:r>
            <a:endParaRPr sz="1800">
              <a:solidFill>
                <a:srgbClr val="FFFFFF"/>
              </a:solidFill>
              <a:highlight>
                <a:srgbClr val="000000"/>
              </a:highlight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5"/>
          <p:cNvSpPr txBox="1"/>
          <p:nvPr>
            <p:ph type="title"/>
          </p:nvPr>
        </p:nvSpPr>
        <p:spPr>
          <a:xfrm>
            <a:off x="3047700" y="169848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Project/dissertation/thesis topic</a:t>
            </a:r>
            <a:endParaRPr/>
          </a:p>
        </p:txBody>
      </p:sp>
      <p:sp>
        <p:nvSpPr>
          <p:cNvPr id="178" name="Google Shape;178;p25"/>
          <p:cNvSpPr txBox="1"/>
          <p:nvPr>
            <p:ph idx="1" type="body"/>
          </p:nvPr>
        </p:nvSpPr>
        <p:spPr>
          <a:xfrm>
            <a:off x="746625" y="1282000"/>
            <a:ext cx="11160600" cy="480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Whether you are choosing your dissertation from a selection of dissertation topics or you are proposing your own dissertation title, there are many factors to consider: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AutoNum type="arabicPeriod"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How feasible is your project?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AutoNum type="arabicPeriod"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Is there a starting point for your work, i.e. previous or related research?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AutoNum type="arabicPeriod"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Do you have enough time to complete it?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AutoNum type="arabicPeriod"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Do you have enough available resources to work with?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AutoNum type="arabicPeriod"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Do you have something to say about this topic?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81000" lvl="0" marL="457200" rtl="0" algn="l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AutoNum type="arabicPeriod"/>
            </a:pPr>
            <a:r>
              <a:rPr lang="en-GB" sz="240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Are you interested in the topic?</a:t>
            </a: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6"/>
          <p:cNvSpPr txBox="1"/>
          <p:nvPr>
            <p:ph idx="1" type="body"/>
          </p:nvPr>
        </p:nvSpPr>
        <p:spPr>
          <a:xfrm>
            <a:off x="685800" y="1337297"/>
            <a:ext cx="10820400" cy="5092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Some other things you may want to think about before deciding on your project/dissertation topic/title. 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Char char="●"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Perhaps one of the most important reasons for choosing your topic is your interest in it. 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Char char="●"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You may be working on your dissertation for many months, therefore having a genuine interest in the topic may help you maintain momentum and make progress with your work.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Char char="●"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Remember a good source of advice concerning dissertation choice would be your Supervisor or Programme Director.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68300" lvl="0" marL="457200" rtl="0" algn="just">
              <a:lnSpc>
                <a:spcPct val="87272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Arial"/>
              <a:buChar char="●"/>
            </a:pPr>
            <a:r>
              <a:rPr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To get you started thinking about your dissertation choice, complete the Independent Project worksheet</a:t>
            </a:r>
            <a:endParaRPr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Google Shape;188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74513" y="1064851"/>
            <a:ext cx="4642975" cy="5502775"/>
          </a:xfrm>
          <a:prstGeom prst="rect">
            <a:avLst/>
          </a:prstGeom>
          <a:noFill/>
          <a:ln>
            <a:noFill/>
          </a:ln>
        </p:spPr>
      </p:pic>
      <p:sp>
        <p:nvSpPr>
          <p:cNvPr id="189" name="Google Shape;189;p27"/>
          <p:cNvSpPr txBox="1"/>
          <p:nvPr/>
        </p:nvSpPr>
        <p:spPr>
          <a:xfrm>
            <a:off x="4120350" y="290350"/>
            <a:ext cx="7659900" cy="179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Independent</a:t>
            </a:r>
            <a:r>
              <a:rPr lang="en-GB" sz="1800">
                <a:solidFill>
                  <a:srgbClr val="FFFFF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Project Worksheet</a:t>
            </a:r>
            <a:endParaRPr sz="180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8"/>
          <p:cNvSpPr txBox="1"/>
          <p:nvPr>
            <p:ph idx="1" type="body"/>
          </p:nvPr>
        </p:nvSpPr>
        <p:spPr>
          <a:xfrm>
            <a:off x="473246" y="935984"/>
            <a:ext cx="11245500" cy="528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Previous Project</a:t>
            </a:r>
            <a:r>
              <a:rPr b="1" lang="en-GB" sz="2400"/>
              <a:t>s Titles</a:t>
            </a:r>
            <a:endParaRPr sz="2400"/>
          </a:p>
          <a:p>
            <a:pPr indent="0" lvl="0" marL="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159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My Moves </a:t>
            </a: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Community Project</a:t>
            </a: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with Arts Care Golaf Celf</a:t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635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159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Dance for Film </a:t>
            </a:r>
            <a:endParaRPr sz="2400"/>
          </a:p>
          <a:p>
            <a:pPr indent="-635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159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Davies </a:t>
            </a: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Dance School Business Plan </a:t>
            </a:r>
            <a:endParaRPr sz="2400"/>
          </a:p>
          <a:p>
            <a:pPr indent="-635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159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Rhythmatics – Teaching Literacy and Numeracy through Dance</a:t>
            </a:r>
            <a:endParaRPr sz="2400"/>
          </a:p>
          <a:p>
            <a:pPr indent="-635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159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Dance for Parkinson’s Short Film </a:t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635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6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88900" lvl="0" marL="22860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200"/>
              <a:buFont typeface="Arial"/>
              <a:buNone/>
            </a:pPr>
            <a:r>
              <a:t/>
            </a:r>
            <a:endParaRPr b="1" i="0" sz="22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9"/>
          <p:cNvSpPr txBox="1"/>
          <p:nvPr>
            <p:ph idx="1" type="body"/>
          </p:nvPr>
        </p:nvSpPr>
        <p:spPr>
          <a:xfrm>
            <a:off x="304788" y="1133970"/>
            <a:ext cx="11582400" cy="70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Examples of Previous Projects </a:t>
            </a:r>
            <a:endParaRPr sz="2400"/>
          </a:p>
          <a:p>
            <a:pPr indent="0" lvl="0" marL="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286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Dance for Parkinson’s Project</a:t>
            </a: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with Arts Care Golaf Celf</a:t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762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286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Essay – The Alexander Technique as a Treatment for Dancers Experiencing Lower Back Pain</a:t>
            </a:r>
            <a:endParaRPr sz="2400"/>
          </a:p>
          <a:p>
            <a:pPr indent="-762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286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Promotional Package</a:t>
            </a:r>
            <a:endParaRPr sz="2400"/>
          </a:p>
          <a:p>
            <a:pPr indent="-762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286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Animal Farm – </a:t>
            </a: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Movement Direction </a:t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762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indent="-228600" lvl="0" marL="228600" marR="0" rtl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Char char="•"/>
            </a:pPr>
            <a:r>
              <a:rPr b="0" i="0" lang="en-GB" sz="2400" u="none" cap="none" strike="noStrik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Dance for Individuals not in employment, education or training. </a:t>
            </a:r>
            <a:endParaRPr sz="2400"/>
          </a:p>
          <a:p>
            <a:pPr indent="0" lvl="0" marL="0" marR="0" rtl="0" algn="l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Font typeface="Arial"/>
              <a:buNone/>
            </a:pPr>
            <a:r>
              <a:t/>
            </a:r>
            <a:endParaRPr b="0" i="0" sz="2400" u="none" cap="none" strike="noStrik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 txBox="1"/>
          <p:nvPr>
            <p:ph type="title"/>
          </p:nvPr>
        </p:nvSpPr>
        <p:spPr>
          <a:xfrm>
            <a:off x="-1144092" y="252604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accent3"/>
                </a:solidFill>
              </a:rPr>
              <a:t>Strengths</a:t>
            </a:r>
            <a:r>
              <a:rPr lang="en-GB"/>
              <a:t> </a:t>
            </a:r>
            <a:endParaRPr b="1">
              <a:solidFill>
                <a:schemeClr val="accent3"/>
              </a:solidFill>
            </a:endParaRPr>
          </a:p>
        </p:txBody>
      </p:sp>
      <p:sp>
        <p:nvSpPr>
          <p:cNvPr id="205" name="Google Shape;205;p30"/>
          <p:cNvSpPr txBox="1"/>
          <p:nvPr>
            <p:ph idx="1" type="body"/>
          </p:nvPr>
        </p:nvSpPr>
        <p:spPr>
          <a:xfrm>
            <a:off x="685791" y="1416888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Examples of excellent knowledge and </a:t>
            </a:r>
            <a:r>
              <a:rPr lang="en-GB" sz="1800"/>
              <a:t>understanding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Autonomy and commitment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Examples of peer reviewed articles, statistics and data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Excellent examples of creative development 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Innovative ideas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Relevant to future career aspirations 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Genuine area of interest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Sophisticated investigations 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Challenging topic area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Conceptual understanding supported by relevant evidence 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Evaluation that suggests limitations and areas for improvement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Evaluating success</a:t>
            </a:r>
            <a:endParaRPr sz="18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/>
              <a:t>Use of evaluative language </a:t>
            </a:r>
            <a:endParaRPr sz="1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31"/>
          <p:cNvSpPr txBox="1"/>
          <p:nvPr>
            <p:ph type="title"/>
          </p:nvPr>
        </p:nvSpPr>
        <p:spPr>
          <a:xfrm>
            <a:off x="-786793" y="245297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accent3"/>
                </a:solidFill>
              </a:rPr>
              <a:t>Weaknesses</a:t>
            </a:r>
            <a:r>
              <a:rPr lang="en-GB"/>
              <a:t> </a:t>
            </a:r>
            <a:endParaRPr/>
          </a:p>
        </p:txBody>
      </p:sp>
      <p:sp>
        <p:nvSpPr>
          <p:cNvPr id="211" name="Google Shape;211;p31"/>
          <p:cNvSpPr txBox="1"/>
          <p:nvPr>
            <p:ph idx="1" type="body"/>
          </p:nvPr>
        </p:nvSpPr>
        <p:spPr>
          <a:xfrm>
            <a:off x="685800" y="1416899"/>
            <a:ext cx="10820400" cy="5136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Limited bibliographies 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Weekly breakdown of sessions aims not </a:t>
            </a:r>
            <a:r>
              <a:rPr lang="en-GB" sz="2000"/>
              <a:t>detailed enough in module guide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Some evaluations lacked depth of reflective analysis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Some projects failed to develop an argument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Inaccurate referencing 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Failed to respond to assessment criteria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Writing style too conversational 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Some projects lacked research and/or evidence of research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Missed components and deadlines 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Some based on own views and experience only 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Lack of relevant and current research </a:t>
            </a:r>
            <a:endParaRPr sz="2000"/>
          </a:p>
          <a:p>
            <a:pPr indent="-88900" lvl="0" marL="228600" rtl="0" algn="ctr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/>
              <a:t>Data collected was not analysed </a:t>
            </a:r>
            <a:endParaRPr sz="20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32"/>
          <p:cNvSpPr txBox="1"/>
          <p:nvPr>
            <p:ph type="title"/>
          </p:nvPr>
        </p:nvSpPr>
        <p:spPr>
          <a:xfrm>
            <a:off x="2895600" y="764373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accent3"/>
                </a:solidFill>
              </a:rPr>
              <a:t>Opportunities</a:t>
            </a:r>
            <a:endParaRPr sz="2400"/>
          </a:p>
        </p:txBody>
      </p:sp>
      <p:sp>
        <p:nvSpPr>
          <p:cNvPr id="217" name="Google Shape;217;p32"/>
          <p:cNvSpPr txBox="1"/>
          <p:nvPr>
            <p:ph idx="1" type="body"/>
          </p:nvPr>
        </p:nvSpPr>
        <p:spPr>
          <a:xfrm>
            <a:off x="685800" y="2194560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3"/>
          <p:cNvSpPr txBox="1"/>
          <p:nvPr>
            <p:ph type="title"/>
          </p:nvPr>
        </p:nvSpPr>
        <p:spPr>
          <a:xfrm>
            <a:off x="2895600" y="764373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accent3"/>
                </a:solidFill>
              </a:rPr>
              <a:t>Threats</a:t>
            </a:r>
            <a:endParaRPr sz="2400"/>
          </a:p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3" name="Google Shape;223;p33"/>
          <p:cNvSpPr txBox="1"/>
          <p:nvPr>
            <p:ph idx="1" type="body"/>
          </p:nvPr>
        </p:nvSpPr>
        <p:spPr>
          <a:xfrm>
            <a:off x="685800" y="2194560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34"/>
          <p:cNvSpPr txBox="1"/>
          <p:nvPr>
            <p:ph type="title"/>
          </p:nvPr>
        </p:nvSpPr>
        <p:spPr>
          <a:xfrm>
            <a:off x="2895600" y="764373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Weighting </a:t>
            </a:r>
            <a:endParaRPr/>
          </a:p>
        </p:txBody>
      </p:sp>
      <p:sp>
        <p:nvSpPr>
          <p:cNvPr id="229" name="Google Shape;229;p34"/>
          <p:cNvSpPr txBox="1"/>
          <p:nvPr>
            <p:ph idx="1" type="body"/>
          </p:nvPr>
        </p:nvSpPr>
        <p:spPr>
          <a:xfrm>
            <a:off x="685800" y="2194560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Assessment </a:t>
            </a:r>
            <a:r>
              <a:rPr lang="en-GB"/>
              <a:t>Equivalence</a:t>
            </a:r>
            <a:r>
              <a:rPr lang="en-GB"/>
              <a:t> Policy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5"/>
          <p:cNvSpPr txBox="1"/>
          <p:nvPr>
            <p:ph type="title"/>
          </p:nvPr>
        </p:nvSpPr>
        <p:spPr>
          <a:xfrm>
            <a:off x="2895600" y="764373"/>
            <a:ext cx="8610600" cy="1293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5" name="Google Shape;235;p35"/>
          <p:cNvSpPr txBox="1"/>
          <p:nvPr>
            <p:ph idx="1" type="body"/>
          </p:nvPr>
        </p:nvSpPr>
        <p:spPr>
          <a:xfrm>
            <a:off x="685800" y="2194560"/>
            <a:ext cx="10820400" cy="4024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Initial idea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Background theory 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Focal theory - key theorists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rPr lang="en-GB"/>
              <a:t>Develop your i</a:t>
            </a:r>
            <a:r>
              <a:rPr lang="en-GB"/>
              <a:t>nitial question</a:t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Timing 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Vapor Trail">
  <a:themeElements>
    <a:clrScheme name="Vapor Trail">
      <a:dk1>
        <a:srgbClr val="000000"/>
      </a:dk1>
      <a:lt1>
        <a:srgbClr val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