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56" r:id="rId2"/>
    <p:sldId id="257" r:id="rId3"/>
    <p:sldId id="258" r:id="rId4"/>
    <p:sldId id="355" r:id="rId5"/>
    <p:sldId id="315" r:id="rId6"/>
    <p:sldId id="330" r:id="rId7"/>
    <p:sldId id="335" r:id="rId8"/>
    <p:sldId id="356" r:id="rId9"/>
    <p:sldId id="332" r:id="rId10"/>
    <p:sldId id="341" r:id="rId11"/>
    <p:sldId id="352" r:id="rId12"/>
    <p:sldId id="342" r:id="rId13"/>
    <p:sldId id="358" r:id="rId14"/>
    <p:sldId id="374" r:id="rId15"/>
    <p:sldId id="316" r:id="rId16"/>
    <p:sldId id="359" r:id="rId17"/>
    <p:sldId id="360" r:id="rId18"/>
    <p:sldId id="361" r:id="rId19"/>
    <p:sldId id="362" r:id="rId20"/>
    <p:sldId id="363" r:id="rId21"/>
    <p:sldId id="364" r:id="rId22"/>
    <p:sldId id="365" r:id="rId23"/>
    <p:sldId id="366" r:id="rId24"/>
    <p:sldId id="367" r:id="rId25"/>
    <p:sldId id="368" r:id="rId26"/>
    <p:sldId id="369" r:id="rId27"/>
    <p:sldId id="371" r:id="rId28"/>
    <p:sldId id="372" r:id="rId29"/>
    <p:sldId id="373" r:id="rId30"/>
    <p:sldId id="370" r:id="rId31"/>
    <p:sldId id="290" r:id="rId32"/>
    <p:sldId id="291" r:id="rId33"/>
    <p:sldId id="272" r:id="rId34"/>
    <p:sldId id="350" r:id="rId35"/>
    <p:sldId id="353" r:id="rId36"/>
    <p:sldId id="354" r:id="rId37"/>
    <p:sldId id="343" r:id="rId38"/>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95E37E-7B01-4812-8B5F-830B46CE927F}" v="1" dt="2025-11-23T21:54:18.5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669" autoAdjust="0"/>
    <p:restoredTop sz="54994" autoAdjust="0"/>
  </p:normalViewPr>
  <p:slideViewPr>
    <p:cSldViewPr snapToGrid="0" showGuides="1">
      <p:cViewPr varScale="1">
        <p:scale>
          <a:sx n="59" d="100"/>
          <a:sy n="59" d="100"/>
        </p:scale>
        <p:origin x="1650" y="66"/>
      </p:cViewPr>
      <p:guideLst>
        <p:guide orient="horz" pos="2160"/>
        <p:guide pos="3840"/>
      </p:guideLst>
    </p:cSldViewPr>
  </p:slideViewPr>
  <p:outlineViewPr>
    <p:cViewPr>
      <p:scale>
        <a:sx n="33" d="100"/>
        <a:sy n="33" d="100"/>
      </p:scale>
      <p:origin x="0" y="0"/>
    </p:cViewPr>
  </p:outlin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A995E37E-7B01-4812-8B5F-830B46CE927F}"/>
    <pc:docChg chg="delSld modSld">
      <pc:chgData name="Ewa Kazimierska" userId="8edb7084-dccb-4d8f-9cfb-38098ea1d667" providerId="ADAL" clId="{A995E37E-7B01-4812-8B5F-830B46CE927F}" dt="2025-11-23T21:57:35.362" v="45" actId="47"/>
      <pc:docMkLst>
        <pc:docMk/>
      </pc:docMkLst>
      <pc:sldChg chg="modNotesTx">
        <pc:chgData name="Ewa Kazimierska" userId="8edb7084-dccb-4d8f-9cfb-38098ea1d667" providerId="ADAL" clId="{A995E37E-7B01-4812-8B5F-830B46CE927F}" dt="2025-11-23T21:53:26.710" v="0" actId="6549"/>
        <pc:sldMkLst>
          <pc:docMk/>
          <pc:sldMk cId="3122353882" sldId="257"/>
        </pc:sldMkLst>
      </pc:sldChg>
      <pc:sldChg chg="modNotesTx">
        <pc:chgData name="Ewa Kazimierska" userId="8edb7084-dccb-4d8f-9cfb-38098ea1d667" providerId="ADAL" clId="{A995E37E-7B01-4812-8B5F-830B46CE927F}" dt="2025-11-23T21:53:30.822" v="1" actId="6549"/>
        <pc:sldMkLst>
          <pc:docMk/>
          <pc:sldMk cId="530531404" sldId="258"/>
        </pc:sldMkLst>
      </pc:sldChg>
      <pc:sldChg chg="del">
        <pc:chgData name="Ewa Kazimierska" userId="8edb7084-dccb-4d8f-9cfb-38098ea1d667" providerId="ADAL" clId="{A995E37E-7B01-4812-8B5F-830B46CE927F}" dt="2025-11-23T21:56:34.535" v="38" actId="47"/>
        <pc:sldMkLst>
          <pc:docMk/>
          <pc:sldMk cId="825647562" sldId="263"/>
        </pc:sldMkLst>
      </pc:sldChg>
      <pc:sldChg chg="del">
        <pc:chgData name="Ewa Kazimierska" userId="8edb7084-dccb-4d8f-9cfb-38098ea1d667" providerId="ADAL" clId="{A995E37E-7B01-4812-8B5F-830B46CE927F}" dt="2025-11-23T21:56:41.787" v="42" actId="47"/>
        <pc:sldMkLst>
          <pc:docMk/>
          <pc:sldMk cId="3632785120" sldId="265"/>
        </pc:sldMkLst>
      </pc:sldChg>
      <pc:sldChg chg="del">
        <pc:chgData name="Ewa Kazimierska" userId="8edb7084-dccb-4d8f-9cfb-38098ea1d667" providerId="ADAL" clId="{A995E37E-7B01-4812-8B5F-830B46CE927F}" dt="2025-11-23T21:56:31.573" v="36" actId="47"/>
        <pc:sldMkLst>
          <pc:docMk/>
          <pc:sldMk cId="3575515040" sldId="277"/>
        </pc:sldMkLst>
      </pc:sldChg>
      <pc:sldChg chg="del">
        <pc:chgData name="Ewa Kazimierska" userId="8edb7084-dccb-4d8f-9cfb-38098ea1d667" providerId="ADAL" clId="{A995E37E-7B01-4812-8B5F-830B46CE927F}" dt="2025-11-23T21:56:29.879" v="34" actId="47"/>
        <pc:sldMkLst>
          <pc:docMk/>
          <pc:sldMk cId="846359566" sldId="280"/>
        </pc:sldMkLst>
      </pc:sldChg>
      <pc:sldChg chg="del mod modShow">
        <pc:chgData name="Ewa Kazimierska" userId="8edb7084-dccb-4d8f-9cfb-38098ea1d667" providerId="ADAL" clId="{A995E37E-7B01-4812-8B5F-830B46CE927F}" dt="2025-11-23T21:57:35.362" v="45" actId="47"/>
        <pc:sldMkLst>
          <pc:docMk/>
          <pc:sldMk cId="192403965" sldId="283"/>
        </pc:sldMkLst>
      </pc:sldChg>
      <pc:sldChg chg="del">
        <pc:chgData name="Ewa Kazimierska" userId="8edb7084-dccb-4d8f-9cfb-38098ea1d667" providerId="ADAL" clId="{A995E37E-7B01-4812-8B5F-830B46CE927F}" dt="2025-11-23T21:56:40.864" v="41" actId="47"/>
        <pc:sldMkLst>
          <pc:docMk/>
          <pc:sldMk cId="1237288241" sldId="299"/>
        </pc:sldMkLst>
      </pc:sldChg>
      <pc:sldChg chg="modNotesTx">
        <pc:chgData name="Ewa Kazimierska" userId="8edb7084-dccb-4d8f-9cfb-38098ea1d667" providerId="ADAL" clId="{A995E37E-7B01-4812-8B5F-830B46CE927F}" dt="2025-11-23T21:55:26.536" v="22" actId="6549"/>
        <pc:sldMkLst>
          <pc:docMk/>
          <pc:sldMk cId="2819979226" sldId="316"/>
        </pc:sldMkLst>
      </pc:sldChg>
      <pc:sldChg chg="modNotesTx">
        <pc:chgData name="Ewa Kazimierska" userId="8edb7084-dccb-4d8f-9cfb-38098ea1d667" providerId="ADAL" clId="{A995E37E-7B01-4812-8B5F-830B46CE927F}" dt="2025-11-23T21:53:44.031" v="4" actId="6549"/>
        <pc:sldMkLst>
          <pc:docMk/>
          <pc:sldMk cId="208923981" sldId="330"/>
        </pc:sldMkLst>
      </pc:sldChg>
      <pc:sldChg chg="modNotesTx">
        <pc:chgData name="Ewa Kazimierska" userId="8edb7084-dccb-4d8f-9cfb-38098ea1d667" providerId="ADAL" clId="{A995E37E-7B01-4812-8B5F-830B46CE927F}" dt="2025-11-23T21:53:58.091" v="8" actId="6549"/>
        <pc:sldMkLst>
          <pc:docMk/>
          <pc:sldMk cId="1401281568" sldId="332"/>
        </pc:sldMkLst>
      </pc:sldChg>
      <pc:sldChg chg="modNotesTx">
        <pc:chgData name="Ewa Kazimierska" userId="8edb7084-dccb-4d8f-9cfb-38098ea1d667" providerId="ADAL" clId="{A995E37E-7B01-4812-8B5F-830B46CE927F}" dt="2025-11-23T21:53:47.249" v="5" actId="6549"/>
        <pc:sldMkLst>
          <pc:docMk/>
          <pc:sldMk cId="3033418145" sldId="335"/>
        </pc:sldMkLst>
      </pc:sldChg>
      <pc:sldChg chg="del">
        <pc:chgData name="Ewa Kazimierska" userId="8edb7084-dccb-4d8f-9cfb-38098ea1d667" providerId="ADAL" clId="{A995E37E-7B01-4812-8B5F-830B46CE927F}" dt="2025-11-23T21:53:51.064" v="6" actId="47"/>
        <pc:sldMkLst>
          <pc:docMk/>
          <pc:sldMk cId="2811390627" sldId="337"/>
        </pc:sldMkLst>
      </pc:sldChg>
      <pc:sldChg chg="addSp modSp mod">
        <pc:chgData name="Ewa Kazimierska" userId="8edb7084-dccb-4d8f-9cfb-38098ea1d667" providerId="ADAL" clId="{A995E37E-7B01-4812-8B5F-830B46CE927F}" dt="2025-11-23T21:54:58.437" v="16" actId="1076"/>
        <pc:sldMkLst>
          <pc:docMk/>
          <pc:sldMk cId="902255938" sldId="341"/>
        </pc:sldMkLst>
        <pc:grpChg chg="mod">
          <ac:chgData name="Ewa Kazimierska" userId="8edb7084-dccb-4d8f-9cfb-38098ea1d667" providerId="ADAL" clId="{A995E37E-7B01-4812-8B5F-830B46CE927F}" dt="2025-11-23T21:54:15.168" v="9" actId="1076"/>
          <ac:grpSpMkLst>
            <pc:docMk/>
            <pc:sldMk cId="902255938" sldId="341"/>
            <ac:grpSpMk id="11" creationId="{9CA7544C-3B15-46C4-B1D1-B25ECC2C3FAB}"/>
          </ac:grpSpMkLst>
        </pc:grpChg>
        <pc:picChg chg="add mod">
          <ac:chgData name="Ewa Kazimierska" userId="8edb7084-dccb-4d8f-9cfb-38098ea1d667" providerId="ADAL" clId="{A995E37E-7B01-4812-8B5F-830B46CE927F}" dt="2025-11-23T21:54:58.437" v="16" actId="1076"/>
          <ac:picMkLst>
            <pc:docMk/>
            <pc:sldMk cId="902255938" sldId="341"/>
            <ac:picMk id="13" creationId="{9947327F-7D01-48D9-A384-24BAAA89CF2F}"/>
          </ac:picMkLst>
        </pc:picChg>
      </pc:sldChg>
      <pc:sldChg chg="modNotesTx">
        <pc:chgData name="Ewa Kazimierska" userId="8edb7084-dccb-4d8f-9cfb-38098ea1d667" providerId="ADAL" clId="{A995E37E-7B01-4812-8B5F-830B46CE927F}" dt="2025-11-23T21:55:14.097" v="19" actId="6549"/>
        <pc:sldMkLst>
          <pc:docMk/>
          <pc:sldMk cId="776866699" sldId="342"/>
        </pc:sldMkLst>
      </pc:sldChg>
      <pc:sldChg chg="del">
        <pc:chgData name="Ewa Kazimierska" userId="8edb7084-dccb-4d8f-9cfb-38098ea1d667" providerId="ADAL" clId="{A995E37E-7B01-4812-8B5F-830B46CE927F}" dt="2025-11-23T21:56:30.804" v="35" actId="47"/>
        <pc:sldMkLst>
          <pc:docMk/>
          <pc:sldMk cId="2364124694" sldId="344"/>
        </pc:sldMkLst>
      </pc:sldChg>
      <pc:sldChg chg="del">
        <pc:chgData name="Ewa Kazimierska" userId="8edb7084-dccb-4d8f-9cfb-38098ea1d667" providerId="ADAL" clId="{A995E37E-7B01-4812-8B5F-830B46CE927F}" dt="2025-11-23T21:56:32.321" v="37" actId="47"/>
        <pc:sldMkLst>
          <pc:docMk/>
          <pc:sldMk cId="2650542217" sldId="347"/>
        </pc:sldMkLst>
      </pc:sldChg>
      <pc:sldChg chg="del">
        <pc:chgData name="Ewa Kazimierska" userId="8edb7084-dccb-4d8f-9cfb-38098ea1d667" providerId="ADAL" clId="{A995E37E-7B01-4812-8B5F-830B46CE927F}" dt="2025-11-23T21:56:40.118" v="40" actId="47"/>
        <pc:sldMkLst>
          <pc:docMk/>
          <pc:sldMk cId="618615135" sldId="348"/>
        </pc:sldMkLst>
      </pc:sldChg>
      <pc:sldChg chg="modNotesTx">
        <pc:chgData name="Ewa Kazimierska" userId="8edb7084-dccb-4d8f-9cfb-38098ea1d667" providerId="ADAL" clId="{A995E37E-7B01-4812-8B5F-830B46CE927F}" dt="2025-11-23T21:56:53.607" v="43" actId="6549"/>
        <pc:sldMkLst>
          <pc:docMk/>
          <pc:sldMk cId="2799797570" sldId="350"/>
        </pc:sldMkLst>
      </pc:sldChg>
      <pc:sldChg chg="modNotesTx">
        <pc:chgData name="Ewa Kazimierska" userId="8edb7084-dccb-4d8f-9cfb-38098ea1d667" providerId="ADAL" clId="{A995E37E-7B01-4812-8B5F-830B46CE927F}" dt="2025-11-23T21:55:09.935" v="18" actId="6549"/>
        <pc:sldMkLst>
          <pc:docMk/>
          <pc:sldMk cId="1636830441" sldId="352"/>
        </pc:sldMkLst>
      </pc:sldChg>
      <pc:sldChg chg="modNotesTx">
        <pc:chgData name="Ewa Kazimierska" userId="8edb7084-dccb-4d8f-9cfb-38098ea1d667" providerId="ADAL" clId="{A995E37E-7B01-4812-8B5F-830B46CE927F}" dt="2025-11-23T21:53:38.958" v="3" actId="6549"/>
        <pc:sldMkLst>
          <pc:docMk/>
          <pc:sldMk cId="91022051" sldId="355"/>
        </pc:sldMkLst>
      </pc:sldChg>
      <pc:sldChg chg="modNotesTx">
        <pc:chgData name="Ewa Kazimierska" userId="8edb7084-dccb-4d8f-9cfb-38098ea1d667" providerId="ADAL" clId="{A995E37E-7B01-4812-8B5F-830B46CE927F}" dt="2025-11-23T21:53:54.758" v="7" actId="6549"/>
        <pc:sldMkLst>
          <pc:docMk/>
          <pc:sldMk cId="2763972102" sldId="356"/>
        </pc:sldMkLst>
      </pc:sldChg>
      <pc:sldChg chg="del">
        <pc:chgData name="Ewa Kazimierska" userId="8edb7084-dccb-4d8f-9cfb-38098ea1d667" providerId="ADAL" clId="{A995E37E-7B01-4812-8B5F-830B46CE927F}" dt="2025-11-23T21:55:02.489" v="17" actId="47"/>
        <pc:sldMkLst>
          <pc:docMk/>
          <pc:sldMk cId="4046005869" sldId="357"/>
        </pc:sldMkLst>
      </pc:sldChg>
      <pc:sldChg chg="modNotesTx">
        <pc:chgData name="Ewa Kazimierska" userId="8edb7084-dccb-4d8f-9cfb-38098ea1d667" providerId="ADAL" clId="{A995E37E-7B01-4812-8B5F-830B46CE927F}" dt="2025-11-23T21:55:18.504" v="20" actId="6549"/>
        <pc:sldMkLst>
          <pc:docMk/>
          <pc:sldMk cId="21056160" sldId="358"/>
        </pc:sldMkLst>
      </pc:sldChg>
      <pc:sldChg chg="modNotesTx">
        <pc:chgData name="Ewa Kazimierska" userId="8edb7084-dccb-4d8f-9cfb-38098ea1d667" providerId="ADAL" clId="{A995E37E-7B01-4812-8B5F-830B46CE927F}" dt="2025-11-23T21:55:34.191" v="23" actId="6549"/>
        <pc:sldMkLst>
          <pc:docMk/>
          <pc:sldMk cId="3754677401" sldId="360"/>
        </pc:sldMkLst>
      </pc:sldChg>
      <pc:sldChg chg="modNotesTx">
        <pc:chgData name="Ewa Kazimierska" userId="8edb7084-dccb-4d8f-9cfb-38098ea1d667" providerId="ADAL" clId="{A995E37E-7B01-4812-8B5F-830B46CE927F}" dt="2025-11-23T21:55:39.579" v="24" actId="6549"/>
        <pc:sldMkLst>
          <pc:docMk/>
          <pc:sldMk cId="2190639958" sldId="361"/>
        </pc:sldMkLst>
      </pc:sldChg>
      <pc:sldChg chg="modNotesTx">
        <pc:chgData name="Ewa Kazimierska" userId="8edb7084-dccb-4d8f-9cfb-38098ea1d667" providerId="ADAL" clId="{A995E37E-7B01-4812-8B5F-830B46CE927F}" dt="2025-11-23T21:55:43.770" v="25" actId="6549"/>
        <pc:sldMkLst>
          <pc:docMk/>
          <pc:sldMk cId="2037656530" sldId="362"/>
        </pc:sldMkLst>
      </pc:sldChg>
      <pc:sldChg chg="modNotesTx">
        <pc:chgData name="Ewa Kazimierska" userId="8edb7084-dccb-4d8f-9cfb-38098ea1d667" providerId="ADAL" clId="{A995E37E-7B01-4812-8B5F-830B46CE927F}" dt="2025-11-23T21:55:50.121" v="26" actId="6549"/>
        <pc:sldMkLst>
          <pc:docMk/>
          <pc:sldMk cId="2330883095" sldId="363"/>
        </pc:sldMkLst>
      </pc:sldChg>
      <pc:sldChg chg="modNotesTx">
        <pc:chgData name="Ewa Kazimierska" userId="8edb7084-dccb-4d8f-9cfb-38098ea1d667" providerId="ADAL" clId="{A995E37E-7B01-4812-8B5F-830B46CE927F}" dt="2025-11-23T21:55:56.190" v="27" actId="6549"/>
        <pc:sldMkLst>
          <pc:docMk/>
          <pc:sldMk cId="3346956846" sldId="364"/>
        </pc:sldMkLst>
      </pc:sldChg>
      <pc:sldChg chg="modNotesTx">
        <pc:chgData name="Ewa Kazimierska" userId="8edb7084-dccb-4d8f-9cfb-38098ea1d667" providerId="ADAL" clId="{A995E37E-7B01-4812-8B5F-830B46CE927F}" dt="2025-11-23T21:56:01.120" v="28" actId="6549"/>
        <pc:sldMkLst>
          <pc:docMk/>
          <pc:sldMk cId="228042866" sldId="365"/>
        </pc:sldMkLst>
      </pc:sldChg>
      <pc:sldChg chg="modNotesTx">
        <pc:chgData name="Ewa Kazimierska" userId="8edb7084-dccb-4d8f-9cfb-38098ea1d667" providerId="ADAL" clId="{A995E37E-7B01-4812-8B5F-830B46CE927F}" dt="2025-11-23T21:56:06.025" v="29" actId="6549"/>
        <pc:sldMkLst>
          <pc:docMk/>
          <pc:sldMk cId="882192261" sldId="366"/>
        </pc:sldMkLst>
      </pc:sldChg>
      <pc:sldChg chg="modNotesTx">
        <pc:chgData name="Ewa Kazimierska" userId="8edb7084-dccb-4d8f-9cfb-38098ea1d667" providerId="ADAL" clId="{A995E37E-7B01-4812-8B5F-830B46CE927F}" dt="2025-11-23T21:56:09.832" v="30" actId="6549"/>
        <pc:sldMkLst>
          <pc:docMk/>
          <pc:sldMk cId="3820103617" sldId="367"/>
        </pc:sldMkLst>
      </pc:sldChg>
      <pc:sldChg chg="modNotesTx">
        <pc:chgData name="Ewa Kazimierska" userId="8edb7084-dccb-4d8f-9cfb-38098ea1d667" providerId="ADAL" clId="{A995E37E-7B01-4812-8B5F-830B46CE927F}" dt="2025-11-23T21:56:14.079" v="31" actId="6549"/>
        <pc:sldMkLst>
          <pc:docMk/>
          <pc:sldMk cId="3555570086" sldId="368"/>
        </pc:sldMkLst>
      </pc:sldChg>
      <pc:sldChg chg="modNotesTx">
        <pc:chgData name="Ewa Kazimierska" userId="8edb7084-dccb-4d8f-9cfb-38098ea1d667" providerId="ADAL" clId="{A995E37E-7B01-4812-8B5F-830B46CE927F}" dt="2025-11-23T21:56:18.093" v="32" actId="6549"/>
        <pc:sldMkLst>
          <pc:docMk/>
          <pc:sldMk cId="2121887312" sldId="369"/>
        </pc:sldMkLst>
      </pc:sldChg>
      <pc:sldChg chg="modNotesTx">
        <pc:chgData name="Ewa Kazimierska" userId="8edb7084-dccb-4d8f-9cfb-38098ea1d667" providerId="ADAL" clId="{A995E37E-7B01-4812-8B5F-830B46CE927F}" dt="2025-11-23T21:56:22.888" v="33" actId="6549"/>
        <pc:sldMkLst>
          <pc:docMk/>
          <pc:sldMk cId="1980122560" sldId="371"/>
        </pc:sldMkLst>
      </pc:sldChg>
      <pc:sldChg chg="modNotesTx">
        <pc:chgData name="Ewa Kazimierska" userId="8edb7084-dccb-4d8f-9cfb-38098ea1d667" providerId="ADAL" clId="{A995E37E-7B01-4812-8B5F-830B46CE927F}" dt="2025-11-23T21:56:38.659" v="39" actId="6549"/>
        <pc:sldMkLst>
          <pc:docMk/>
          <pc:sldMk cId="3102885806" sldId="372"/>
        </pc:sldMkLst>
      </pc:sldChg>
      <pc:sldChg chg="modNotesTx">
        <pc:chgData name="Ewa Kazimierska" userId="8edb7084-dccb-4d8f-9cfb-38098ea1d667" providerId="ADAL" clId="{A995E37E-7B01-4812-8B5F-830B46CE927F}" dt="2025-11-23T21:55:22.960" v="21" actId="6549"/>
        <pc:sldMkLst>
          <pc:docMk/>
          <pc:sldMk cId="2745872687" sldId="3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503DCCB-A69D-422A-B9F6-775A3AF75E2C}" type="datetimeFigureOut">
              <a:rPr lang="en-GB" smtClean="0"/>
              <a:t>23/11/2025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A3C1EDB-C360-43F0-8F1D-F436E30D53D7}" type="slidenum">
              <a:rPr lang="en-GB" smtClean="0"/>
              <a:t>‹#›</a:t>
            </a:fld>
            <a:endParaRPr lang="en-GB"/>
          </a:p>
        </p:txBody>
      </p:sp>
    </p:spTree>
    <p:extLst>
      <p:ext uri="{BB962C8B-B14F-4D97-AF65-F5344CB8AC3E}">
        <p14:creationId xmlns:p14="http://schemas.microsoft.com/office/powerpoint/2010/main" val="3594221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t>Expanded content to place on slide (concise)</a:t>
            </a:r>
          </a:p>
          <a:p>
            <a:pPr>
              <a:buFont typeface="Arial" panose="020B0604020202020204" pitchFamily="34" charset="0"/>
              <a:buChar char="•"/>
            </a:pPr>
            <a:r>
              <a:rPr lang="en-GB" sz="1100" dirty="0"/>
              <a:t>Crystal packing and molecular arrangement</a:t>
            </a:r>
          </a:p>
          <a:p>
            <a:pPr>
              <a:buFont typeface="Arial" panose="020B0604020202020204" pitchFamily="34" charset="0"/>
              <a:buChar char="•"/>
            </a:pPr>
            <a:r>
              <a:rPr lang="en-GB" sz="1100" dirty="0"/>
              <a:t>Structural origins of explosive behaviour</a:t>
            </a:r>
          </a:p>
          <a:p>
            <a:pPr>
              <a:buFont typeface="Arial" panose="020B0604020202020204" pitchFamily="34" charset="0"/>
              <a:buChar char="•"/>
            </a:pPr>
            <a:r>
              <a:rPr lang="en-GB" sz="1100" dirty="0"/>
              <a:t>Why crystallinity controls safety &amp; performance</a:t>
            </a:r>
          </a:p>
          <a:p>
            <a:pPr>
              <a:buFont typeface="Arial" panose="020B0604020202020204" pitchFamily="34" charset="0"/>
              <a:buChar char="•"/>
            </a:pPr>
            <a:r>
              <a:rPr lang="en-GB" sz="1100" dirty="0"/>
              <a:t>Foundations for EM design and optimisation</a:t>
            </a:r>
          </a:p>
          <a:p>
            <a:r>
              <a:rPr lang="en-GB" sz="1100" b="1" dirty="0"/>
              <a:t>Additional background for delivery (speaker notes)</a:t>
            </a:r>
          </a:p>
          <a:p>
            <a:r>
              <a:rPr lang="en-GB" sz="1100" dirty="0"/>
              <a:t>Explosives are not just defined by their chemical formula; </a:t>
            </a:r>
            <a:r>
              <a:rPr lang="en-GB" sz="1100" i="1" dirty="0"/>
              <a:t>how molecules arrange in the solid state</a:t>
            </a:r>
            <a:r>
              <a:rPr lang="en-GB" sz="1100" dirty="0"/>
              <a:t> is crucial.</a:t>
            </a:r>
          </a:p>
          <a:p>
            <a:pPr>
              <a:buFont typeface="Arial" panose="020B0604020202020204" pitchFamily="34" charset="0"/>
              <a:buChar char="•"/>
            </a:pPr>
            <a:r>
              <a:rPr lang="en-GB" sz="1100" dirty="0"/>
              <a:t>Two samples of the same explosive molecule can behave </a:t>
            </a:r>
            <a:r>
              <a:rPr lang="en-GB" sz="1100" b="1" dirty="0"/>
              <a:t>very differently</a:t>
            </a:r>
            <a:r>
              <a:rPr lang="en-GB" sz="1100" dirty="0"/>
              <a:t> depending on their </a:t>
            </a:r>
            <a:r>
              <a:rPr lang="en-GB" sz="1100" b="1" dirty="0"/>
              <a:t>crystal size, habit, defects, or polymorph</a:t>
            </a:r>
            <a:r>
              <a:rPr lang="en-GB" sz="1100" dirty="0"/>
              <a:t>.</a:t>
            </a:r>
          </a:p>
          <a:p>
            <a:pPr>
              <a:buFont typeface="Arial" panose="020B0604020202020204" pitchFamily="34" charset="0"/>
              <a:buChar char="•"/>
            </a:pPr>
            <a:r>
              <a:rPr lang="en-GB" sz="1100" dirty="0"/>
              <a:t>These structural differences influence:</a:t>
            </a:r>
          </a:p>
          <a:p>
            <a:pPr marL="742950" lvl="1" indent="-285750">
              <a:buFont typeface="Arial" panose="020B0604020202020204" pitchFamily="34" charset="0"/>
              <a:buChar char="•"/>
            </a:pPr>
            <a:r>
              <a:rPr lang="en-GB" sz="1100" b="1" dirty="0"/>
              <a:t>Stability</a:t>
            </a:r>
            <a:r>
              <a:rPr lang="en-GB" sz="1100" dirty="0"/>
              <a:t> (resistance to decomposition during storage)</a:t>
            </a:r>
          </a:p>
          <a:p>
            <a:pPr marL="742950" lvl="1" indent="-285750">
              <a:buFont typeface="Arial" panose="020B0604020202020204" pitchFamily="34" charset="0"/>
              <a:buChar char="•"/>
            </a:pPr>
            <a:r>
              <a:rPr lang="en-GB" sz="1100" b="1" dirty="0"/>
              <a:t>Sensitivity</a:t>
            </a:r>
            <a:r>
              <a:rPr lang="en-GB" sz="1100" dirty="0"/>
              <a:t> (how easily the explosive responds to shock, friction, heat)</a:t>
            </a:r>
          </a:p>
          <a:p>
            <a:pPr marL="742950" lvl="1" indent="-285750">
              <a:buFont typeface="Arial" panose="020B0604020202020204" pitchFamily="34" charset="0"/>
              <a:buChar char="•"/>
            </a:pPr>
            <a:r>
              <a:rPr lang="en-GB" sz="1100" b="1" dirty="0"/>
              <a:t>Performance</a:t>
            </a:r>
            <a:r>
              <a:rPr lang="en-GB" sz="1100" dirty="0"/>
              <a:t> (VoD, brisance, energy release)</a:t>
            </a:r>
            <a:br>
              <a:rPr lang="en-GB" sz="1100" dirty="0"/>
            </a:br>
            <a:r>
              <a:rPr lang="en-GB" sz="1100" dirty="0"/>
              <a:t>Understanding crystallinity is essential for safe manufacture, storage, and use of munitions.</a:t>
            </a:r>
          </a:p>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1</a:t>
            </a:fld>
            <a:endParaRPr lang="en-GB"/>
          </a:p>
        </p:txBody>
      </p:sp>
    </p:spTree>
    <p:extLst>
      <p:ext uri="{BB962C8B-B14F-4D97-AF65-F5344CB8AC3E}">
        <p14:creationId xmlns:p14="http://schemas.microsoft.com/office/powerpoint/2010/main" val="1695117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2</a:t>
            </a:fld>
            <a:endParaRPr lang="en-GB"/>
          </a:p>
        </p:txBody>
      </p:sp>
    </p:spTree>
    <p:extLst>
      <p:ext uri="{BB962C8B-B14F-4D97-AF65-F5344CB8AC3E}">
        <p14:creationId xmlns:p14="http://schemas.microsoft.com/office/powerpoint/2010/main" val="1160061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3</a:t>
            </a:fld>
            <a:endParaRPr lang="en-GB"/>
          </a:p>
        </p:txBody>
      </p:sp>
    </p:spTree>
    <p:extLst>
      <p:ext uri="{BB962C8B-B14F-4D97-AF65-F5344CB8AC3E}">
        <p14:creationId xmlns:p14="http://schemas.microsoft.com/office/powerpoint/2010/main" val="3973902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4</a:t>
            </a:fld>
            <a:endParaRPr lang="en-GB"/>
          </a:p>
        </p:txBody>
      </p:sp>
    </p:spTree>
    <p:extLst>
      <p:ext uri="{BB962C8B-B14F-4D97-AF65-F5344CB8AC3E}">
        <p14:creationId xmlns:p14="http://schemas.microsoft.com/office/powerpoint/2010/main" val="1874962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3C1EDB-C360-43F0-8F1D-F436E30D53D7}" type="slidenum">
              <a:rPr lang="en-GB" smtClean="0"/>
              <a:t>5</a:t>
            </a:fld>
            <a:endParaRPr lang="en-GB"/>
          </a:p>
        </p:txBody>
      </p:sp>
    </p:spTree>
    <p:extLst>
      <p:ext uri="{BB962C8B-B14F-4D97-AF65-F5344CB8AC3E}">
        <p14:creationId xmlns:p14="http://schemas.microsoft.com/office/powerpoint/2010/main" val="16196975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6</a:t>
            </a:fld>
            <a:endParaRPr lang="en-GB"/>
          </a:p>
        </p:txBody>
      </p:sp>
    </p:spTree>
    <p:extLst>
      <p:ext uri="{BB962C8B-B14F-4D97-AF65-F5344CB8AC3E}">
        <p14:creationId xmlns:p14="http://schemas.microsoft.com/office/powerpoint/2010/main" val="780821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7</a:t>
            </a:fld>
            <a:endParaRPr lang="en-GB"/>
          </a:p>
        </p:txBody>
      </p:sp>
    </p:spTree>
    <p:extLst>
      <p:ext uri="{BB962C8B-B14F-4D97-AF65-F5344CB8AC3E}">
        <p14:creationId xmlns:p14="http://schemas.microsoft.com/office/powerpoint/2010/main" val="2103131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8</a:t>
            </a:fld>
            <a:endParaRPr lang="en-GB"/>
          </a:p>
        </p:txBody>
      </p:sp>
    </p:spTree>
    <p:extLst>
      <p:ext uri="{BB962C8B-B14F-4D97-AF65-F5344CB8AC3E}">
        <p14:creationId xmlns:p14="http://schemas.microsoft.com/office/powerpoint/2010/main" val="31979453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dirty="0"/>
          </a:p>
        </p:txBody>
      </p:sp>
      <p:sp>
        <p:nvSpPr>
          <p:cNvPr id="4" name="Slide Number Placeholder 3"/>
          <p:cNvSpPr>
            <a:spLocks noGrp="1"/>
          </p:cNvSpPr>
          <p:nvPr>
            <p:ph type="sldNum" sz="quarter" idx="5"/>
          </p:nvPr>
        </p:nvSpPr>
        <p:spPr/>
        <p:txBody>
          <a:bodyPr/>
          <a:lstStyle/>
          <a:p>
            <a:fld id="{BA3C1EDB-C360-43F0-8F1D-F436E30D53D7}" type="slidenum">
              <a:rPr lang="en-GB" smtClean="0"/>
              <a:t>9</a:t>
            </a:fld>
            <a:endParaRPr lang="en-GB"/>
          </a:p>
        </p:txBody>
      </p:sp>
    </p:spTree>
    <p:extLst>
      <p:ext uri="{BB962C8B-B14F-4D97-AF65-F5344CB8AC3E}">
        <p14:creationId xmlns:p14="http://schemas.microsoft.com/office/powerpoint/2010/main" val="27848235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3C1EDB-C360-43F0-8F1D-F436E30D53D7}" type="slidenum">
              <a:rPr lang="en-GB" smtClean="0"/>
              <a:t>10</a:t>
            </a:fld>
            <a:endParaRPr lang="en-GB"/>
          </a:p>
        </p:txBody>
      </p:sp>
    </p:spTree>
    <p:extLst>
      <p:ext uri="{BB962C8B-B14F-4D97-AF65-F5344CB8AC3E}">
        <p14:creationId xmlns:p14="http://schemas.microsoft.com/office/powerpoint/2010/main" val="15534387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BA3C1EDB-C360-43F0-8F1D-F436E30D53D7}" type="slidenum">
              <a:rPr lang="en-GB" smtClean="0"/>
              <a:t>11</a:t>
            </a:fld>
            <a:endParaRPr lang="en-GB"/>
          </a:p>
        </p:txBody>
      </p:sp>
    </p:spTree>
    <p:extLst>
      <p:ext uri="{BB962C8B-B14F-4D97-AF65-F5344CB8AC3E}">
        <p14:creationId xmlns:p14="http://schemas.microsoft.com/office/powerpoint/2010/main" val="19503540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12</a:t>
            </a:fld>
            <a:endParaRPr lang="en-GB"/>
          </a:p>
        </p:txBody>
      </p:sp>
    </p:spTree>
    <p:extLst>
      <p:ext uri="{BB962C8B-B14F-4D97-AF65-F5344CB8AC3E}">
        <p14:creationId xmlns:p14="http://schemas.microsoft.com/office/powerpoint/2010/main" val="39121583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13</a:t>
            </a:fld>
            <a:endParaRPr lang="en-GB"/>
          </a:p>
        </p:txBody>
      </p:sp>
    </p:spTree>
    <p:extLst>
      <p:ext uri="{BB962C8B-B14F-4D97-AF65-F5344CB8AC3E}">
        <p14:creationId xmlns:p14="http://schemas.microsoft.com/office/powerpoint/2010/main" val="18095916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14</a:t>
            </a:fld>
            <a:endParaRPr lang="en-GB"/>
          </a:p>
        </p:txBody>
      </p:sp>
    </p:spTree>
    <p:extLst>
      <p:ext uri="{BB962C8B-B14F-4D97-AF65-F5344CB8AC3E}">
        <p14:creationId xmlns:p14="http://schemas.microsoft.com/office/powerpoint/2010/main" val="8533866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dirty="0"/>
          </a:p>
        </p:txBody>
      </p:sp>
      <p:sp>
        <p:nvSpPr>
          <p:cNvPr id="4" name="Slide Number Placeholder 3"/>
          <p:cNvSpPr>
            <a:spLocks noGrp="1"/>
          </p:cNvSpPr>
          <p:nvPr>
            <p:ph type="sldNum" sz="quarter" idx="5"/>
          </p:nvPr>
        </p:nvSpPr>
        <p:spPr/>
        <p:txBody>
          <a:bodyPr/>
          <a:lstStyle/>
          <a:p>
            <a:fld id="{BA3C1EDB-C360-43F0-8F1D-F436E30D53D7}" type="slidenum">
              <a:rPr lang="en-GB" smtClean="0"/>
              <a:t>15</a:t>
            </a:fld>
            <a:endParaRPr lang="en-GB"/>
          </a:p>
        </p:txBody>
      </p:sp>
    </p:spTree>
    <p:extLst>
      <p:ext uri="{BB962C8B-B14F-4D97-AF65-F5344CB8AC3E}">
        <p14:creationId xmlns:p14="http://schemas.microsoft.com/office/powerpoint/2010/main" val="35923660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3C1EDB-C360-43F0-8F1D-F436E30D53D7}" type="slidenum">
              <a:rPr lang="en-GB" smtClean="0"/>
              <a:t>16</a:t>
            </a:fld>
            <a:endParaRPr lang="en-GB"/>
          </a:p>
        </p:txBody>
      </p:sp>
    </p:spTree>
    <p:extLst>
      <p:ext uri="{BB962C8B-B14F-4D97-AF65-F5344CB8AC3E}">
        <p14:creationId xmlns:p14="http://schemas.microsoft.com/office/powerpoint/2010/main" val="14926393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17</a:t>
            </a:fld>
            <a:endParaRPr lang="en-GB"/>
          </a:p>
        </p:txBody>
      </p:sp>
    </p:spTree>
    <p:extLst>
      <p:ext uri="{BB962C8B-B14F-4D97-AF65-F5344CB8AC3E}">
        <p14:creationId xmlns:p14="http://schemas.microsoft.com/office/powerpoint/2010/main" val="18549146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18</a:t>
            </a:fld>
            <a:endParaRPr lang="en-GB"/>
          </a:p>
        </p:txBody>
      </p:sp>
    </p:spTree>
    <p:extLst>
      <p:ext uri="{BB962C8B-B14F-4D97-AF65-F5344CB8AC3E}">
        <p14:creationId xmlns:p14="http://schemas.microsoft.com/office/powerpoint/2010/main" val="25675061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5"/>
          </p:nvPr>
        </p:nvSpPr>
        <p:spPr/>
        <p:txBody>
          <a:bodyPr/>
          <a:lstStyle/>
          <a:p>
            <a:fld id="{BA3C1EDB-C360-43F0-8F1D-F436E30D53D7}" type="slidenum">
              <a:rPr lang="en-GB" smtClean="0"/>
              <a:t>19</a:t>
            </a:fld>
            <a:endParaRPr lang="en-GB"/>
          </a:p>
        </p:txBody>
      </p:sp>
    </p:spTree>
    <p:extLst>
      <p:ext uri="{BB962C8B-B14F-4D97-AF65-F5344CB8AC3E}">
        <p14:creationId xmlns:p14="http://schemas.microsoft.com/office/powerpoint/2010/main" val="32552286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a:t>
            </a:r>
          </a:p>
        </p:txBody>
      </p:sp>
      <p:sp>
        <p:nvSpPr>
          <p:cNvPr id="4" name="Slide Number Placeholder 3"/>
          <p:cNvSpPr>
            <a:spLocks noGrp="1"/>
          </p:cNvSpPr>
          <p:nvPr>
            <p:ph type="sldNum" sz="quarter" idx="5"/>
          </p:nvPr>
        </p:nvSpPr>
        <p:spPr/>
        <p:txBody>
          <a:bodyPr/>
          <a:lstStyle/>
          <a:p>
            <a:fld id="{BA3C1EDB-C360-43F0-8F1D-F436E30D53D7}" type="slidenum">
              <a:rPr lang="en-GB" smtClean="0"/>
              <a:t>20</a:t>
            </a:fld>
            <a:endParaRPr lang="en-GB"/>
          </a:p>
        </p:txBody>
      </p:sp>
    </p:spTree>
    <p:extLst>
      <p:ext uri="{BB962C8B-B14F-4D97-AF65-F5344CB8AC3E}">
        <p14:creationId xmlns:p14="http://schemas.microsoft.com/office/powerpoint/2010/main" val="4528917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21</a:t>
            </a:fld>
            <a:endParaRPr lang="en-GB"/>
          </a:p>
        </p:txBody>
      </p:sp>
    </p:spTree>
    <p:extLst>
      <p:ext uri="{BB962C8B-B14F-4D97-AF65-F5344CB8AC3E}">
        <p14:creationId xmlns:p14="http://schemas.microsoft.com/office/powerpoint/2010/main" val="37520218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22</a:t>
            </a:fld>
            <a:endParaRPr lang="en-GB"/>
          </a:p>
        </p:txBody>
      </p:sp>
    </p:spTree>
    <p:extLst>
      <p:ext uri="{BB962C8B-B14F-4D97-AF65-F5344CB8AC3E}">
        <p14:creationId xmlns:p14="http://schemas.microsoft.com/office/powerpoint/2010/main" val="31240378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23</a:t>
            </a:fld>
            <a:endParaRPr lang="en-GB"/>
          </a:p>
        </p:txBody>
      </p:sp>
    </p:spTree>
    <p:extLst>
      <p:ext uri="{BB962C8B-B14F-4D97-AF65-F5344CB8AC3E}">
        <p14:creationId xmlns:p14="http://schemas.microsoft.com/office/powerpoint/2010/main" val="1596323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24</a:t>
            </a:fld>
            <a:endParaRPr lang="en-GB"/>
          </a:p>
        </p:txBody>
      </p:sp>
    </p:spTree>
    <p:extLst>
      <p:ext uri="{BB962C8B-B14F-4D97-AF65-F5344CB8AC3E}">
        <p14:creationId xmlns:p14="http://schemas.microsoft.com/office/powerpoint/2010/main" val="19407764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25</a:t>
            </a:fld>
            <a:endParaRPr lang="en-GB"/>
          </a:p>
        </p:txBody>
      </p:sp>
    </p:spTree>
    <p:extLst>
      <p:ext uri="{BB962C8B-B14F-4D97-AF65-F5344CB8AC3E}">
        <p14:creationId xmlns:p14="http://schemas.microsoft.com/office/powerpoint/2010/main" val="26464934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26</a:t>
            </a:fld>
            <a:endParaRPr lang="en-GB"/>
          </a:p>
        </p:txBody>
      </p:sp>
    </p:spTree>
    <p:extLst>
      <p:ext uri="{BB962C8B-B14F-4D97-AF65-F5344CB8AC3E}">
        <p14:creationId xmlns:p14="http://schemas.microsoft.com/office/powerpoint/2010/main" val="9358483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27</a:t>
            </a:fld>
            <a:endParaRPr lang="en-GB"/>
          </a:p>
        </p:txBody>
      </p:sp>
    </p:spTree>
    <p:extLst>
      <p:ext uri="{BB962C8B-B14F-4D97-AF65-F5344CB8AC3E}">
        <p14:creationId xmlns:p14="http://schemas.microsoft.com/office/powerpoint/2010/main" val="15670253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28</a:t>
            </a:fld>
            <a:endParaRPr lang="en-GB"/>
          </a:p>
        </p:txBody>
      </p:sp>
    </p:spTree>
    <p:extLst>
      <p:ext uri="{BB962C8B-B14F-4D97-AF65-F5344CB8AC3E}">
        <p14:creationId xmlns:p14="http://schemas.microsoft.com/office/powerpoint/2010/main" val="11573184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This slide emphasises that </a:t>
            </a:r>
            <a:r>
              <a:rPr lang="en-GB" sz="1100" b="1" dirty="0"/>
              <a:t>crystallinity is engineered</a:t>
            </a:r>
            <a:r>
              <a:rPr lang="en-GB" sz="1100" dirty="0"/>
              <a:t>, not accidental.</a:t>
            </a:r>
            <a:br>
              <a:rPr lang="en-GB" sz="1100" dirty="0"/>
            </a:br>
            <a:r>
              <a:rPr lang="en-GB" sz="1100" dirty="0"/>
              <a:t>Manufacturers actively control crystal properties to meet performance and safety targets.</a:t>
            </a:r>
          </a:p>
          <a:p>
            <a:r>
              <a:rPr lang="en-GB" sz="1100" b="1" dirty="0"/>
              <a:t>Key methods:</a:t>
            </a:r>
          </a:p>
          <a:p>
            <a:r>
              <a:rPr lang="en-GB" sz="1100" b="1" dirty="0"/>
              <a:t>1. Solvent choice</a:t>
            </a:r>
            <a:br>
              <a:rPr lang="en-GB" sz="1100" dirty="0"/>
            </a:br>
            <a:r>
              <a:rPr lang="en-GB" sz="1100" dirty="0"/>
              <a:t>(From Crystals script pp. 11–14) </a:t>
            </a:r>
            <a:br>
              <a:rPr lang="en-GB" sz="1100" dirty="0"/>
            </a:br>
            <a:r>
              <a:rPr lang="en-GB" sz="1100" dirty="0"/>
              <a:t>Different solvents stabilize different crystal faces.</a:t>
            </a:r>
            <a:br>
              <a:rPr lang="en-GB" sz="1100" dirty="0"/>
            </a:br>
            <a:r>
              <a:rPr lang="en-GB" sz="1100" dirty="0"/>
              <a:t>Examples:</a:t>
            </a:r>
          </a:p>
          <a:p>
            <a:pPr>
              <a:buFont typeface="Arial" panose="020B0604020202020204" pitchFamily="34" charset="0"/>
              <a:buChar char="•"/>
            </a:pPr>
            <a:r>
              <a:rPr lang="en-GB" sz="1100" dirty="0"/>
              <a:t>TNT crystallises into </a:t>
            </a:r>
            <a:r>
              <a:rPr lang="en-GB" sz="1100" b="1" dirty="0"/>
              <a:t>needles</a:t>
            </a:r>
            <a:r>
              <a:rPr lang="en-GB" sz="1100" dirty="0"/>
              <a:t> in some solvents but </a:t>
            </a:r>
            <a:r>
              <a:rPr lang="en-GB" sz="1100" b="1" dirty="0"/>
              <a:t>blocky crystals</a:t>
            </a:r>
            <a:r>
              <a:rPr lang="en-GB" sz="1100" dirty="0"/>
              <a:t> in others.</a:t>
            </a:r>
          </a:p>
          <a:p>
            <a:pPr>
              <a:buFont typeface="Arial" panose="020B0604020202020204" pitchFamily="34" charset="0"/>
              <a:buChar char="•"/>
            </a:pPr>
            <a:r>
              <a:rPr lang="en-GB" sz="1100" dirty="0"/>
              <a:t>RDX crystallised from acetone vs cyclohexanone yields very different habits.</a:t>
            </a:r>
          </a:p>
          <a:p>
            <a:r>
              <a:rPr lang="en-GB" sz="1100" b="1" dirty="0"/>
              <a:t>2. Cooling rate</a:t>
            </a:r>
            <a:endParaRPr lang="en-GB" sz="1100" dirty="0"/>
          </a:p>
          <a:p>
            <a:pPr>
              <a:buFont typeface="Arial" panose="020B0604020202020204" pitchFamily="34" charset="0"/>
              <a:buChar char="•"/>
            </a:pPr>
            <a:r>
              <a:rPr lang="en-GB" sz="1100" i="1" dirty="0"/>
              <a:t>Fast cooling</a:t>
            </a:r>
            <a:r>
              <a:rPr lang="en-GB" sz="1100" dirty="0"/>
              <a:t> → rapid nucleation → small, defective, needle-like crystals → ↑ sensitivity</a:t>
            </a:r>
          </a:p>
          <a:p>
            <a:pPr>
              <a:buFont typeface="Arial" panose="020B0604020202020204" pitchFamily="34" charset="0"/>
              <a:buChar char="•"/>
            </a:pPr>
            <a:r>
              <a:rPr lang="en-GB" sz="1100" i="1" dirty="0"/>
              <a:t>Slow cooling</a:t>
            </a:r>
            <a:r>
              <a:rPr lang="en-GB" sz="1100" dirty="0"/>
              <a:t> → well-formed, blocky crystals → ↓ sensitivity</a:t>
            </a:r>
          </a:p>
          <a:p>
            <a:r>
              <a:rPr lang="en-GB" sz="1100" b="1" dirty="0"/>
              <a:t>3. Supersaturation</a:t>
            </a:r>
            <a:br>
              <a:rPr lang="en-GB" sz="1100" dirty="0"/>
            </a:br>
            <a:r>
              <a:rPr lang="en-GB" sz="1100" dirty="0"/>
              <a:t>Higher supersaturation → smaller crystals with more defects.</a:t>
            </a:r>
          </a:p>
          <a:p>
            <a:r>
              <a:rPr lang="en-GB" sz="1100" b="1" dirty="0"/>
              <a:t>4. Seed crystals</a:t>
            </a:r>
            <a:br>
              <a:rPr lang="en-GB" sz="1100" dirty="0"/>
            </a:br>
            <a:r>
              <a:rPr lang="en-GB" sz="1100" dirty="0"/>
              <a:t>“Templating” particular habits or polymorphs.</a:t>
            </a:r>
            <a:br>
              <a:rPr lang="en-GB" sz="1100" dirty="0"/>
            </a:br>
            <a:r>
              <a:rPr lang="en-GB" sz="1100" dirty="0"/>
              <a:t>Used to ensure </a:t>
            </a:r>
            <a:r>
              <a:rPr lang="el-GR" sz="1100" dirty="0"/>
              <a:t>β-</a:t>
            </a:r>
            <a:r>
              <a:rPr lang="en-GB" sz="1100" dirty="0"/>
              <a:t>HMX crystallisation.</a:t>
            </a:r>
          </a:p>
          <a:p>
            <a:r>
              <a:rPr lang="en-GB" sz="1100" b="1" dirty="0"/>
              <a:t>5. Impurities / additives</a:t>
            </a:r>
            <a:endParaRPr lang="en-GB" sz="1100" dirty="0"/>
          </a:p>
          <a:p>
            <a:pPr>
              <a:buFont typeface="Arial" panose="020B0604020202020204" pitchFamily="34" charset="0"/>
              <a:buChar char="•"/>
            </a:pPr>
            <a:r>
              <a:rPr lang="en-GB" sz="1100" dirty="0"/>
              <a:t>Inhibit growth on certain faces</a:t>
            </a:r>
          </a:p>
          <a:p>
            <a:pPr>
              <a:buFont typeface="Arial" panose="020B0604020202020204" pitchFamily="34" charset="0"/>
              <a:buChar char="•"/>
            </a:pPr>
            <a:r>
              <a:rPr lang="en-GB" sz="1100" dirty="0"/>
              <a:t>Modify crystal shape</a:t>
            </a:r>
          </a:p>
          <a:p>
            <a:pPr>
              <a:buFont typeface="Arial" panose="020B0604020202020204" pitchFamily="34" charset="0"/>
              <a:buChar char="•"/>
            </a:pPr>
            <a:r>
              <a:rPr lang="en-GB" sz="1100" dirty="0"/>
              <a:t>Reduce defect density</a:t>
            </a:r>
          </a:p>
          <a:p>
            <a:pPr>
              <a:buFont typeface="Arial" panose="020B0604020202020204" pitchFamily="34" charset="0"/>
              <a:buChar char="•"/>
            </a:pPr>
            <a:r>
              <a:rPr lang="en-GB" sz="1100" dirty="0"/>
              <a:t>Improve stability</a:t>
            </a:r>
            <a:br>
              <a:rPr lang="en-GB" sz="1100" dirty="0"/>
            </a:br>
            <a:r>
              <a:rPr lang="en-GB" sz="1100" dirty="0"/>
              <a:t>Examples: TNT with additives to reduce needle formation.</a:t>
            </a:r>
          </a:p>
          <a:p>
            <a:r>
              <a:rPr lang="en-GB" sz="1100" b="1" dirty="0"/>
              <a:t>6. Mechanical treatment</a:t>
            </a:r>
            <a:endParaRPr lang="en-GB" sz="1100" dirty="0"/>
          </a:p>
          <a:p>
            <a:pPr>
              <a:buFont typeface="Arial" panose="020B0604020202020204" pitchFamily="34" charset="0"/>
              <a:buChar char="•"/>
            </a:pPr>
            <a:r>
              <a:rPr lang="en-GB" sz="1100" dirty="0"/>
              <a:t>Milling reduces particle size but increases surface defects</a:t>
            </a:r>
          </a:p>
          <a:p>
            <a:pPr>
              <a:buFont typeface="Arial" panose="020B0604020202020204" pitchFamily="34" charset="0"/>
              <a:buChar char="•"/>
            </a:pPr>
            <a:r>
              <a:rPr lang="en-GB" sz="1100" dirty="0"/>
              <a:t>Recrystallisation often required after milling</a:t>
            </a:r>
          </a:p>
          <a:p>
            <a:r>
              <a:rPr lang="en-GB" sz="1100" dirty="0"/>
              <a:t>Outcome:</a:t>
            </a:r>
            <a:br>
              <a:rPr lang="en-GB" sz="1100" dirty="0"/>
            </a:br>
            <a:r>
              <a:rPr lang="en-GB" sz="1100" b="1" dirty="0"/>
              <a:t>Well-controlled crystallisation = safer, more predictable energetic materials.</a:t>
            </a:r>
            <a:endParaRPr lang="en-GB" sz="1100" dirty="0"/>
          </a:p>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29</a:t>
            </a:fld>
            <a:endParaRPr lang="en-GB"/>
          </a:p>
        </p:txBody>
      </p:sp>
    </p:spTree>
    <p:extLst>
      <p:ext uri="{BB962C8B-B14F-4D97-AF65-F5344CB8AC3E}">
        <p14:creationId xmlns:p14="http://schemas.microsoft.com/office/powerpoint/2010/main" val="14061179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30</a:t>
            </a:fld>
            <a:endParaRPr lang="en-GB"/>
          </a:p>
        </p:txBody>
      </p:sp>
    </p:spTree>
    <p:extLst>
      <p:ext uri="{BB962C8B-B14F-4D97-AF65-F5344CB8AC3E}">
        <p14:creationId xmlns:p14="http://schemas.microsoft.com/office/powerpoint/2010/main" val="34395400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3C1EDB-C360-43F0-8F1D-F436E30D53D7}" type="slidenum">
              <a:rPr lang="en-GB" smtClean="0"/>
              <a:t>31</a:t>
            </a:fld>
            <a:endParaRPr lang="en-GB"/>
          </a:p>
        </p:txBody>
      </p:sp>
    </p:spTree>
    <p:extLst>
      <p:ext uri="{BB962C8B-B14F-4D97-AF65-F5344CB8AC3E}">
        <p14:creationId xmlns:p14="http://schemas.microsoft.com/office/powerpoint/2010/main" val="2856029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32</a:t>
            </a:fld>
            <a:endParaRPr lang="en-GB"/>
          </a:p>
        </p:txBody>
      </p:sp>
    </p:spTree>
    <p:extLst>
      <p:ext uri="{BB962C8B-B14F-4D97-AF65-F5344CB8AC3E}">
        <p14:creationId xmlns:p14="http://schemas.microsoft.com/office/powerpoint/2010/main" val="22918579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3C1EDB-C360-43F0-8F1D-F436E30D53D7}" type="slidenum">
              <a:rPr lang="en-GB" smtClean="0"/>
              <a:t>33</a:t>
            </a:fld>
            <a:endParaRPr lang="en-GB"/>
          </a:p>
        </p:txBody>
      </p:sp>
    </p:spTree>
    <p:extLst>
      <p:ext uri="{BB962C8B-B14F-4D97-AF65-F5344CB8AC3E}">
        <p14:creationId xmlns:p14="http://schemas.microsoft.com/office/powerpoint/2010/main" val="157925390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34</a:t>
            </a:fld>
            <a:endParaRPr lang="en-GB"/>
          </a:p>
        </p:txBody>
      </p:sp>
    </p:spTree>
    <p:extLst>
      <p:ext uri="{BB962C8B-B14F-4D97-AF65-F5344CB8AC3E}">
        <p14:creationId xmlns:p14="http://schemas.microsoft.com/office/powerpoint/2010/main" val="32944714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35</a:t>
            </a:fld>
            <a:endParaRPr lang="en-GB"/>
          </a:p>
        </p:txBody>
      </p:sp>
    </p:spTree>
    <p:extLst>
      <p:ext uri="{BB962C8B-B14F-4D97-AF65-F5344CB8AC3E}">
        <p14:creationId xmlns:p14="http://schemas.microsoft.com/office/powerpoint/2010/main" val="297898517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3C1EDB-C360-43F0-8F1D-F436E30D53D7}" type="slidenum">
              <a:rPr lang="en-GB" smtClean="0"/>
              <a:t>36</a:t>
            </a:fld>
            <a:endParaRPr lang="en-GB"/>
          </a:p>
        </p:txBody>
      </p:sp>
    </p:spTree>
    <p:extLst>
      <p:ext uri="{BB962C8B-B14F-4D97-AF65-F5344CB8AC3E}">
        <p14:creationId xmlns:p14="http://schemas.microsoft.com/office/powerpoint/2010/main" val="339135229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3C1EDB-C360-43F0-8F1D-F436E30D53D7}" type="slidenum">
              <a:rPr lang="en-GB" smtClean="0"/>
              <a:t>37</a:t>
            </a:fld>
            <a:endParaRPr lang="en-GB"/>
          </a:p>
        </p:txBody>
      </p:sp>
    </p:spTree>
    <p:extLst>
      <p:ext uri="{BB962C8B-B14F-4D97-AF65-F5344CB8AC3E}">
        <p14:creationId xmlns:p14="http://schemas.microsoft.com/office/powerpoint/2010/main" val="36919296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1E2F70A-FB93-493E-96A3-2B6259037AFB}"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1636517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E2F70A-FB93-493E-96A3-2B6259037AFB}"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1492849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E2F70A-FB93-493E-96A3-2B6259037AFB}"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1085692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E2F70A-FB93-493E-96A3-2B6259037AFB}"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320181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E2F70A-FB93-493E-96A3-2B6259037AFB}" type="datetimeFigureOut">
              <a:rPr lang="en-GB" smtClean="0"/>
              <a:t>23/11/2025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1503039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E2F70A-FB93-493E-96A3-2B6259037AFB}" type="datetimeFigureOut">
              <a:rPr lang="en-GB" smtClean="0"/>
              <a:t>23/11/2025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4164374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E1E2F70A-FB93-493E-96A3-2B6259037AFB}" type="datetimeFigureOut">
              <a:rPr lang="en-GB" smtClean="0"/>
              <a:t>23/11/2025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2846725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E2F70A-FB93-493E-96A3-2B6259037AFB}"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3269737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E2F70A-FB93-493E-96A3-2B6259037AFB}"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4175589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E2F70A-FB93-493E-96A3-2B6259037AFB}"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2972443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E2F70A-FB93-493E-96A3-2B6259037AFB}"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38993500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E2F70A-FB93-493E-96A3-2B6259037AFB}"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58836C-5A37-48CC-8533-885B31E8FB0C}"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503632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E2F70A-FB93-493E-96A3-2B6259037AFB}"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36985263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1E2F70A-FB93-493E-96A3-2B6259037AFB}" type="datetimeFigureOut">
              <a:rPr lang="en-GB" smtClean="0"/>
              <a:t>23/11/2025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10196910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1E2F70A-FB93-493E-96A3-2B6259037AFB}" type="datetimeFigureOut">
              <a:rPr lang="en-GB" smtClean="0"/>
              <a:t>23/11/2025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23693071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E2F70A-FB93-493E-96A3-2B6259037AFB}"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17679382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E2F70A-FB93-493E-96A3-2B6259037AFB}"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13987487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D985-E340-42C3-8036-411B13F8B5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CF1CA0-1286-47A8-AF38-ED05BA2952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F309BB-AD8C-41DB-80BB-9FB58686B813}"/>
              </a:ext>
            </a:extLst>
          </p:cNvPr>
          <p:cNvSpPr>
            <a:spLocks noGrp="1"/>
          </p:cNvSpPr>
          <p:nvPr>
            <p:ph type="dt" sz="half" idx="10"/>
          </p:nvPr>
        </p:nvSpPr>
        <p:spPr/>
        <p:txBody>
          <a:bodyPr/>
          <a:lstStyle/>
          <a:p>
            <a:fld id="{F9E9DCC7-BD60-4FDA-B8AE-5374CDD457F3}" type="datetimeFigureOut">
              <a:rPr lang="en-GB" smtClean="0"/>
              <a:t>23/11/2025</a:t>
            </a:fld>
            <a:endParaRPr lang="en-GB"/>
          </a:p>
        </p:txBody>
      </p:sp>
      <p:sp>
        <p:nvSpPr>
          <p:cNvPr id="5" name="Footer Placeholder 4">
            <a:extLst>
              <a:ext uri="{FF2B5EF4-FFF2-40B4-BE49-F238E27FC236}">
                <a16:creationId xmlns:a16="http://schemas.microsoft.com/office/drawing/2014/main" id="{CA126477-F9B0-4920-B54B-DE8A82E390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7D1F40-92CE-4F6E-A51F-85BBE7534B65}"/>
              </a:ext>
            </a:extLst>
          </p:cNvPr>
          <p:cNvSpPr>
            <a:spLocks noGrp="1"/>
          </p:cNvSpPr>
          <p:nvPr>
            <p:ph type="sldNum" sz="quarter" idx="12"/>
          </p:nvPr>
        </p:nvSpPr>
        <p:spPr/>
        <p:txBody>
          <a:bodyPr/>
          <a:lstStyle/>
          <a:p>
            <a:fld id="{BFC927A2-7A99-42EF-AD5D-521FB511C6E7}" type="slidenum">
              <a:rPr lang="en-GB" smtClean="0"/>
              <a:t>‹#›</a:t>
            </a:fld>
            <a:endParaRPr lang="en-GB"/>
          </a:p>
        </p:txBody>
      </p:sp>
    </p:spTree>
    <p:extLst>
      <p:ext uri="{BB962C8B-B14F-4D97-AF65-F5344CB8AC3E}">
        <p14:creationId xmlns:p14="http://schemas.microsoft.com/office/powerpoint/2010/main" val="3199204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E1E2F70A-FB93-493E-96A3-2B6259037AFB}" type="datetimeFigureOut">
              <a:rPr lang="en-GB" smtClean="0"/>
              <a:t>23/11/2025</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C458836C-5A37-48CC-8533-885B31E8FB0C}" type="slidenum">
              <a:rPr lang="en-GB" smtClean="0"/>
              <a:t>‹#›</a:t>
            </a:fld>
            <a:endParaRPr lang="en-GB"/>
          </a:p>
        </p:txBody>
      </p:sp>
    </p:spTree>
    <p:extLst>
      <p:ext uri="{BB962C8B-B14F-4D97-AF65-F5344CB8AC3E}">
        <p14:creationId xmlns:p14="http://schemas.microsoft.com/office/powerpoint/2010/main" val="34864845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doi.org/10.1021/acs.jpcc.1c01056"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s://doi.org/10.1021/acs.cgd.8b00704"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40.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260.png"/></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361D03-E7F0-434E-9FF8-E75AD49F862E}"/>
              </a:ext>
            </a:extLst>
          </p:cNvPr>
          <p:cNvSpPr>
            <a:spLocks noGrp="1"/>
          </p:cNvSpPr>
          <p:nvPr>
            <p:ph type="ctrTitle"/>
          </p:nvPr>
        </p:nvSpPr>
        <p:spPr>
          <a:xfrm>
            <a:off x="1109549" y="919787"/>
            <a:ext cx="9972902" cy="2509213"/>
          </a:xfrm>
        </p:spPr>
        <p:txBody>
          <a:bodyPr>
            <a:normAutofit/>
          </a:bodyPr>
          <a:lstStyle/>
          <a:p>
            <a:r>
              <a:rPr lang="en-GB" dirty="0"/>
              <a:t>Crystal Structure of Explosives: Molecular Basis for Stability &amp; Sensitivity</a:t>
            </a:r>
          </a:p>
        </p:txBody>
      </p:sp>
      <p:sp>
        <p:nvSpPr>
          <p:cNvPr id="5" name="Subtitle 4">
            <a:extLst>
              <a:ext uri="{FF2B5EF4-FFF2-40B4-BE49-F238E27FC236}">
                <a16:creationId xmlns:a16="http://schemas.microsoft.com/office/drawing/2014/main" id="{722B49DF-1797-4B9C-985C-0F38581F47A1}"/>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45010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50DCDE2-7E24-4C43-836D-AC2401BBC1FD}"/>
              </a:ext>
            </a:extLst>
          </p:cNvPr>
          <p:cNvPicPr>
            <a:picLocks noChangeAspect="1"/>
          </p:cNvPicPr>
          <p:nvPr/>
        </p:nvPicPr>
        <p:blipFill rotWithShape="1">
          <a:blip r:embed="rId3"/>
          <a:srcRect t="29577"/>
          <a:stretch/>
        </p:blipFill>
        <p:spPr>
          <a:xfrm>
            <a:off x="0" y="4554681"/>
            <a:ext cx="12192000" cy="2303319"/>
          </a:xfrm>
          <a:prstGeom prst="rect">
            <a:avLst/>
          </a:prstGeom>
        </p:spPr>
      </p:pic>
      <p:sp>
        <p:nvSpPr>
          <p:cNvPr id="2" name="Title 1">
            <a:extLst>
              <a:ext uri="{FF2B5EF4-FFF2-40B4-BE49-F238E27FC236}">
                <a16:creationId xmlns:a16="http://schemas.microsoft.com/office/drawing/2014/main" id="{7933773E-13CB-4060-8795-6638A9AD0EE7}"/>
              </a:ext>
            </a:extLst>
          </p:cNvPr>
          <p:cNvSpPr>
            <a:spLocks noGrp="1"/>
          </p:cNvSpPr>
          <p:nvPr>
            <p:ph type="title"/>
          </p:nvPr>
        </p:nvSpPr>
        <p:spPr>
          <a:xfrm>
            <a:off x="913774" y="0"/>
            <a:ext cx="10364451" cy="867641"/>
          </a:xfrm>
        </p:spPr>
        <p:txBody>
          <a:bodyPr/>
          <a:lstStyle/>
          <a:p>
            <a:r>
              <a:rPr lang="en-GB" dirty="0"/>
              <a:t>Learning objectives</a:t>
            </a:r>
          </a:p>
        </p:txBody>
      </p:sp>
      <p:sp>
        <p:nvSpPr>
          <p:cNvPr id="3" name="Content Placeholder 2">
            <a:extLst>
              <a:ext uri="{FF2B5EF4-FFF2-40B4-BE49-F238E27FC236}">
                <a16:creationId xmlns:a16="http://schemas.microsoft.com/office/drawing/2014/main" id="{A22394EA-EF45-456A-B2AE-49E5E299E370}"/>
              </a:ext>
            </a:extLst>
          </p:cNvPr>
          <p:cNvSpPr>
            <a:spLocks noGrp="1"/>
          </p:cNvSpPr>
          <p:nvPr>
            <p:ph sz="quarter" idx="13"/>
          </p:nvPr>
        </p:nvSpPr>
        <p:spPr>
          <a:xfrm>
            <a:off x="1226061" y="1130574"/>
            <a:ext cx="9739877" cy="3424107"/>
          </a:xfrm>
        </p:spPr>
        <p:txBody>
          <a:bodyPr>
            <a:noAutofit/>
          </a:bodyPr>
          <a:lstStyle/>
          <a:p>
            <a:r>
              <a:rPr lang="en-GB" sz="2800" cap="none" dirty="0"/>
              <a:t>Understand how molecules pack into crystals</a:t>
            </a:r>
          </a:p>
          <a:p>
            <a:r>
              <a:rPr lang="en-GB" sz="2800" cap="none" dirty="0"/>
              <a:t>Link structure to stability, sensitivity, initiation</a:t>
            </a:r>
          </a:p>
          <a:p>
            <a:r>
              <a:rPr lang="en-GB" sz="2800" cap="none" dirty="0"/>
              <a:t>Explain how crystal habit, polymorphism, and density affect explosive behaviour</a:t>
            </a:r>
          </a:p>
          <a:p>
            <a:r>
              <a:rPr lang="en-GB" sz="2800" cap="none" dirty="0"/>
              <a:t>Evaluate engineering strategies for safer EMs</a:t>
            </a:r>
          </a:p>
        </p:txBody>
      </p:sp>
      <p:sp>
        <p:nvSpPr>
          <p:cNvPr id="4" name="TextBox 3">
            <a:extLst>
              <a:ext uri="{FF2B5EF4-FFF2-40B4-BE49-F238E27FC236}">
                <a16:creationId xmlns:a16="http://schemas.microsoft.com/office/drawing/2014/main" id="{B1613516-FD31-4691-8DFC-B9CDCC2AA2AB}"/>
              </a:ext>
            </a:extLst>
          </p:cNvPr>
          <p:cNvSpPr txBox="1"/>
          <p:nvPr/>
        </p:nvSpPr>
        <p:spPr>
          <a:xfrm>
            <a:off x="0" y="6488668"/>
            <a:ext cx="3493264" cy="369332"/>
          </a:xfrm>
          <a:prstGeom prst="rect">
            <a:avLst/>
          </a:prstGeom>
          <a:noFill/>
        </p:spPr>
        <p:txBody>
          <a:bodyPr wrap="none" rtlCol="0">
            <a:spAutoFit/>
          </a:bodyPr>
          <a:lstStyle/>
          <a:p>
            <a:r>
              <a:rPr lang="en-GB" b="1" dirty="0"/>
              <a:t>KSBs: K-5,6,34,35-38, S-4-7, 34,38</a:t>
            </a:r>
          </a:p>
        </p:txBody>
      </p:sp>
    </p:spTree>
    <p:extLst>
      <p:ext uri="{BB962C8B-B14F-4D97-AF65-F5344CB8AC3E}">
        <p14:creationId xmlns:p14="http://schemas.microsoft.com/office/powerpoint/2010/main" val="3122353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AF2EC-382C-46BE-A646-1583C4501D77}"/>
              </a:ext>
            </a:extLst>
          </p:cNvPr>
          <p:cNvSpPr>
            <a:spLocks noGrp="1"/>
          </p:cNvSpPr>
          <p:nvPr>
            <p:ph type="title"/>
          </p:nvPr>
        </p:nvSpPr>
        <p:spPr>
          <a:xfrm>
            <a:off x="951816" y="-101246"/>
            <a:ext cx="10288367" cy="1106632"/>
          </a:xfrm>
        </p:spPr>
        <p:txBody>
          <a:bodyPr/>
          <a:lstStyle/>
          <a:p>
            <a:r>
              <a:rPr lang="en-GB" dirty="0"/>
              <a:t>Importance of Crystal Structure in EMs</a:t>
            </a:r>
          </a:p>
        </p:txBody>
      </p:sp>
      <p:pic>
        <p:nvPicPr>
          <p:cNvPr id="7" name="Picture 2" descr="Explosive - Wikipedia">
            <a:extLst>
              <a:ext uri="{FF2B5EF4-FFF2-40B4-BE49-F238E27FC236}">
                <a16:creationId xmlns:a16="http://schemas.microsoft.com/office/drawing/2014/main" id="{584937C1-14AF-40EC-8180-61027945AC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3" r="27191"/>
          <a:stretch/>
        </p:blipFill>
        <p:spPr bwMode="auto">
          <a:xfrm>
            <a:off x="8126927" y="1107619"/>
            <a:ext cx="4076093" cy="564429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311FE98-1773-479F-ADD7-397BBA08D352}"/>
              </a:ext>
            </a:extLst>
          </p:cNvPr>
          <p:cNvSpPr>
            <a:spLocks noGrp="1"/>
          </p:cNvSpPr>
          <p:nvPr>
            <p:ph sz="quarter" idx="13"/>
          </p:nvPr>
        </p:nvSpPr>
        <p:spPr>
          <a:xfrm>
            <a:off x="0" y="595865"/>
            <a:ext cx="10288367" cy="6667804"/>
          </a:xfrm>
        </p:spPr>
        <p:txBody>
          <a:bodyPr>
            <a:normAutofit/>
          </a:bodyPr>
          <a:lstStyle/>
          <a:p>
            <a:r>
              <a:rPr lang="en-GB" sz="2800" cap="none" dirty="0"/>
              <a:t>There is a fundamental connection between crystal structure and the properties of explosive materials</a:t>
            </a:r>
          </a:p>
          <a:p>
            <a:r>
              <a:rPr lang="en-GB" sz="2800" cap="none" dirty="0"/>
              <a:t>Arrangement of atoms or molecules within the crystal structure influences</a:t>
            </a:r>
          </a:p>
          <a:p>
            <a:pPr lvl="2"/>
            <a:r>
              <a:rPr lang="en-GB" sz="2400" b="1" cap="none" dirty="0"/>
              <a:t>stability</a:t>
            </a:r>
            <a:r>
              <a:rPr lang="en-GB" sz="2400" cap="none" dirty="0"/>
              <a:t> (resistance to decomposition over time, TATB) </a:t>
            </a:r>
          </a:p>
          <a:p>
            <a:pPr lvl="2"/>
            <a:r>
              <a:rPr lang="en-GB" sz="2400" b="1" cap="none" dirty="0"/>
              <a:t>sensitivity</a:t>
            </a:r>
            <a:r>
              <a:rPr lang="en-GB" sz="2400" cap="none" dirty="0"/>
              <a:t> (response to stimuli like impact and heat, FOX-7) </a:t>
            </a:r>
          </a:p>
          <a:p>
            <a:pPr lvl="2"/>
            <a:r>
              <a:rPr lang="en-GB" sz="2400" b="1" cap="none" dirty="0"/>
              <a:t>initiation mechanism </a:t>
            </a:r>
            <a:r>
              <a:rPr lang="en-GB" sz="2400" cap="none" dirty="0"/>
              <a:t>(packing efficiency, bond strength, defect formation, and heat distribution determine sensitivity to external stimuli like shock, heat, or friction)</a:t>
            </a:r>
          </a:p>
          <a:p>
            <a:pPr lvl="2"/>
            <a:r>
              <a:rPr lang="en-GB" sz="2400" b="1" cap="none" dirty="0"/>
              <a:t>energy release </a:t>
            </a:r>
            <a:r>
              <a:rPr lang="en-GB" sz="2400" cap="none" dirty="0"/>
              <a:t>(efficiency and power of detonation CL-20)</a:t>
            </a:r>
          </a:p>
          <a:p>
            <a:r>
              <a:rPr lang="en-GB" sz="2800" cap="none" dirty="0"/>
              <a:t>Understanding of crystal structure enables precise control of the performance through crystal engineering (structural engineering)</a:t>
            </a:r>
          </a:p>
        </p:txBody>
      </p:sp>
    </p:spTree>
    <p:extLst>
      <p:ext uri="{BB962C8B-B14F-4D97-AF65-F5344CB8AC3E}">
        <p14:creationId xmlns:p14="http://schemas.microsoft.com/office/powerpoint/2010/main" val="530531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65B1E-2935-4D23-B94B-F527347B3854}"/>
              </a:ext>
            </a:extLst>
          </p:cNvPr>
          <p:cNvSpPr>
            <a:spLocks noGrp="1"/>
          </p:cNvSpPr>
          <p:nvPr>
            <p:ph type="title"/>
          </p:nvPr>
        </p:nvSpPr>
        <p:spPr>
          <a:xfrm>
            <a:off x="913774" y="-66866"/>
            <a:ext cx="10364451" cy="848269"/>
          </a:xfrm>
        </p:spPr>
        <p:txBody>
          <a:bodyPr/>
          <a:lstStyle/>
          <a:p>
            <a:r>
              <a:rPr lang="en-GB" dirty="0"/>
              <a:t>Types of solids</a:t>
            </a:r>
          </a:p>
        </p:txBody>
      </p:sp>
      <p:grpSp>
        <p:nvGrpSpPr>
          <p:cNvPr id="9" name="Group 8">
            <a:extLst>
              <a:ext uri="{FF2B5EF4-FFF2-40B4-BE49-F238E27FC236}">
                <a16:creationId xmlns:a16="http://schemas.microsoft.com/office/drawing/2014/main" id="{5139AE6D-F7BF-490F-8F15-00A5C5516686}"/>
              </a:ext>
            </a:extLst>
          </p:cNvPr>
          <p:cNvGrpSpPr/>
          <p:nvPr/>
        </p:nvGrpSpPr>
        <p:grpSpPr>
          <a:xfrm>
            <a:off x="576042" y="1775408"/>
            <a:ext cx="3128708" cy="3078235"/>
            <a:chOff x="9734042" y="208885"/>
            <a:chExt cx="2949986" cy="2755283"/>
          </a:xfrm>
        </p:grpSpPr>
        <p:pic>
          <p:nvPicPr>
            <p:cNvPr id="1026" name="Picture 2" descr="Order in aperiodic crystallography and its manifestation in diffraction. (a–d) Structures of periodic and aperiodic crystallography: (a) periodic crystal lattice (illustrated with a structure of boron nitride);⁵⁸ (b) incommensurately modulated crystal lattice, where strict translational symmetry is broken by a periodic modulation (illustrated with a structure of LixZn4−x;⁵⁹ the modulation amplitudes are scaled by a factor of 3). (c) Quasicrystal lattice, lacking any translational symmetry (illustration based on the dodecagonal square-triangle quasicrystal).⁶⁰ (d) Amorphous structure, lacking not only translational symmetry, but also any long-range order (illustrated with a calculated structure of amorphous silicon).⁶¹ (e–h) Simulated diffraction patterns of structures in (a–d): (e) periodic crystals show isolated spots related by crystallographic symmetry operations, and indexable in a single three-dimensional space group. (f) Incommensurately modulated crystals show patterns similar, but not identical to periodic crystals: they necessarily also include sets of satellite peaks incompatible with any three-dimensional space group. (g) Quasicrystals show isolated spots related by non-crystallographic symmetry operations, such as 5 or 7+ fold rotation. (h) Amorphous structures show only diffuse scattering arising from short-range order. Patterns in (e–h) were produced via a fast Fourier transform of atomic positions shown in (a–d)">
              <a:extLst>
                <a:ext uri="{FF2B5EF4-FFF2-40B4-BE49-F238E27FC236}">
                  <a16:creationId xmlns:a16="http://schemas.microsoft.com/office/drawing/2014/main" id="{F63D302B-FFEC-496B-ADA8-A0C60ED355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4" t="6459" r="76766" b="50000"/>
            <a:stretch/>
          </p:blipFill>
          <p:spPr bwMode="auto">
            <a:xfrm>
              <a:off x="9734042" y="208885"/>
              <a:ext cx="2949986" cy="275528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D84BD2B2-386D-493B-A3FC-2B75CC1428D7}"/>
                </a:ext>
              </a:extLst>
            </p:cNvPr>
            <p:cNvSpPr/>
            <p:nvPr/>
          </p:nvSpPr>
          <p:spPr>
            <a:xfrm>
              <a:off x="9933707" y="465082"/>
              <a:ext cx="187037" cy="2526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 name="Group 11">
            <a:extLst>
              <a:ext uri="{FF2B5EF4-FFF2-40B4-BE49-F238E27FC236}">
                <a16:creationId xmlns:a16="http://schemas.microsoft.com/office/drawing/2014/main" id="{8C426524-6085-46DE-9382-6212DACD3147}"/>
              </a:ext>
            </a:extLst>
          </p:cNvPr>
          <p:cNvGrpSpPr/>
          <p:nvPr/>
        </p:nvGrpSpPr>
        <p:grpSpPr>
          <a:xfrm>
            <a:off x="4818464" y="1894963"/>
            <a:ext cx="3128708" cy="2958680"/>
            <a:chOff x="-287730" y="3506179"/>
            <a:chExt cx="2843222" cy="2716384"/>
          </a:xfrm>
        </p:grpSpPr>
        <p:pic>
          <p:nvPicPr>
            <p:cNvPr id="6" name="Picture 2" descr="Order in aperiodic crystallography and its manifestation in diffraction. (a–d) Structures of periodic and aperiodic crystallography: (a) periodic crystal lattice (illustrated with a structure of boron nitride);⁵⁸ (b) incommensurately modulated crystal lattice, where strict translational symmetry is broken by a periodic modulation (illustrated with a structure of LixZn4−x;⁵⁹ the modulation amplitudes are scaled by a factor of 3). (c) Quasicrystal lattice, lacking any translational symmetry (illustration based on the dodecagonal square-triangle quasicrystal).⁶⁰ (d) Amorphous structure, lacking not only translational symmetry, but also any long-range order (illustrated with a calculated structure of amorphous silicon).⁶¹ (e–h) Simulated diffraction patterns of structures in (a–d): (e) periodic crystals show isolated spots related by crystallographic symmetry operations, and indexable in a single three-dimensional space group. (f) Incommensurately modulated crystals show patterns similar, but not identical to periodic crystals: they necessarily also include sets of satellite peaks incompatible with any three-dimensional space group. (g) Quasicrystals show isolated spots related by non-crystallographic symmetry operations, such as 5 or 7+ fold rotation. (h) Amorphous structures show only diffuse scattering arising from short-range order. Patterns in (e–h) were produced via a fast Fourier transform of atomic positions shown in (a–d)">
              <a:extLst>
                <a:ext uri="{FF2B5EF4-FFF2-40B4-BE49-F238E27FC236}">
                  <a16:creationId xmlns:a16="http://schemas.microsoft.com/office/drawing/2014/main" id="{10DF3F61-0ED3-47BC-BBF7-1E59C5560D3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1882" t="4988" r="25337" b="50000"/>
            <a:stretch/>
          </p:blipFill>
          <p:spPr bwMode="auto">
            <a:xfrm>
              <a:off x="-287730" y="3506179"/>
              <a:ext cx="2843222" cy="2716384"/>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54B2A3CE-2AEC-46A7-8558-4915DE4702A7}"/>
                </a:ext>
              </a:extLst>
            </p:cNvPr>
            <p:cNvSpPr/>
            <p:nvPr/>
          </p:nvSpPr>
          <p:spPr>
            <a:xfrm>
              <a:off x="-93519" y="3647209"/>
              <a:ext cx="187037" cy="2526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3" name="Group 12">
            <a:extLst>
              <a:ext uri="{FF2B5EF4-FFF2-40B4-BE49-F238E27FC236}">
                <a16:creationId xmlns:a16="http://schemas.microsoft.com/office/drawing/2014/main" id="{426FD387-E00B-44E4-8EB0-C54CA5A7E33D}"/>
              </a:ext>
            </a:extLst>
          </p:cNvPr>
          <p:cNvGrpSpPr/>
          <p:nvPr/>
        </p:nvGrpSpPr>
        <p:grpSpPr>
          <a:xfrm>
            <a:off x="8775400" y="1775408"/>
            <a:ext cx="3128706" cy="3078235"/>
            <a:chOff x="8897405" y="3788981"/>
            <a:chExt cx="2843222" cy="2850237"/>
          </a:xfrm>
        </p:grpSpPr>
        <p:pic>
          <p:nvPicPr>
            <p:cNvPr id="7" name="Picture 2" descr="Order in aperiodic crystallography and its manifestation in diffraction. (a–d) Structures of periodic and aperiodic crystallography: (a) periodic crystal lattice (illustrated with a structure of boron nitride);⁵⁸ (b) incommensurately modulated crystal lattice, where strict translational symmetry is broken by a periodic modulation (illustrated with a structure of LixZn4−x;⁵⁹ the modulation amplitudes are scaled by a factor of 3). (c) Quasicrystal lattice, lacking any translational symmetry (illustration based on the dodecagonal square-triangle quasicrystal).⁶⁰ (d) Amorphous structure, lacking not only translational symmetry, but also any long-range order (illustrated with a calculated structure of amorphous silicon).⁶¹ (e–h) Simulated diffraction patterns of structures in (a–d): (e) periodic crystals show isolated spots related by crystallographic symmetry operations, and indexable in a single three-dimensional space group. (f) Incommensurately modulated crystals show patterns similar, but not identical to periodic crystals: they necessarily also include sets of satellite peaks incompatible with any three-dimensional space group. (g) Quasicrystals show isolated spots related by non-crystallographic symmetry operations, such as 5 or 7+ fold rotation. (h) Amorphous structures show only diffuse scattering arising from short-range order. Patterns in (e–h) were produced via a fast Fourier transform of atomic positions shown in (a–d)">
              <a:extLst>
                <a:ext uri="{FF2B5EF4-FFF2-40B4-BE49-F238E27FC236}">
                  <a16:creationId xmlns:a16="http://schemas.microsoft.com/office/drawing/2014/main" id="{E0878541-5BCA-459D-BA10-88E1151C8F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7729" t="6562" r="1324" b="50012"/>
            <a:stretch/>
          </p:blipFill>
          <p:spPr bwMode="auto">
            <a:xfrm>
              <a:off x="8897405" y="3788981"/>
              <a:ext cx="2843222" cy="2850237"/>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A9E6DBF-5040-4E1A-B9F5-E4D52DD99E72}"/>
                </a:ext>
              </a:extLst>
            </p:cNvPr>
            <p:cNvSpPr/>
            <p:nvPr/>
          </p:nvSpPr>
          <p:spPr>
            <a:xfrm>
              <a:off x="8902482" y="4290923"/>
              <a:ext cx="187037" cy="2526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 name="Content Placeholder 2">
            <a:extLst>
              <a:ext uri="{FF2B5EF4-FFF2-40B4-BE49-F238E27FC236}">
                <a16:creationId xmlns:a16="http://schemas.microsoft.com/office/drawing/2014/main" id="{437E8F84-694E-4913-9A72-1F53165F0608}"/>
              </a:ext>
            </a:extLst>
          </p:cNvPr>
          <p:cNvSpPr txBox="1">
            <a:spLocks/>
          </p:cNvSpPr>
          <p:nvPr/>
        </p:nvSpPr>
        <p:spPr>
          <a:xfrm>
            <a:off x="4571980" y="4853643"/>
            <a:ext cx="4395534" cy="2348868"/>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pPr>
            <a:r>
              <a:rPr lang="en-GB" sz="2600" b="1" cap="none" dirty="0"/>
              <a:t>quasicrystals</a:t>
            </a:r>
            <a:r>
              <a:rPr lang="en-GB" sz="2600" cap="none" dirty="0"/>
              <a:t>: non-periodic arrangement of atoms exhibiting long-range order, retention of symmetry</a:t>
            </a:r>
          </a:p>
          <a:p>
            <a:endParaRPr lang="en-GB" sz="2600" cap="none" dirty="0"/>
          </a:p>
        </p:txBody>
      </p:sp>
      <p:sp>
        <p:nvSpPr>
          <p:cNvPr id="3" name="Content Placeholder 2">
            <a:extLst>
              <a:ext uri="{FF2B5EF4-FFF2-40B4-BE49-F238E27FC236}">
                <a16:creationId xmlns:a16="http://schemas.microsoft.com/office/drawing/2014/main" id="{7BEF25ED-73E7-4158-A920-10E5D587506C}"/>
              </a:ext>
            </a:extLst>
          </p:cNvPr>
          <p:cNvSpPr>
            <a:spLocks noGrp="1"/>
          </p:cNvSpPr>
          <p:nvPr>
            <p:ph sz="quarter" idx="13"/>
          </p:nvPr>
        </p:nvSpPr>
        <p:spPr>
          <a:xfrm>
            <a:off x="8775400" y="4903894"/>
            <a:ext cx="3577508" cy="1857084"/>
          </a:xfrm>
        </p:spPr>
        <p:txBody>
          <a:bodyPr>
            <a:noAutofit/>
          </a:bodyPr>
          <a:lstStyle/>
          <a:p>
            <a:pPr marL="0" indent="0">
              <a:buNone/>
            </a:pPr>
            <a:r>
              <a:rPr lang="en-GB" sz="2600" b="1" cap="none" dirty="0"/>
              <a:t>amorphous</a:t>
            </a:r>
            <a:r>
              <a:rPr lang="en-GB" sz="2600" cap="none" dirty="0"/>
              <a:t>: no long range order or symmetry in atomic arrangement</a:t>
            </a:r>
          </a:p>
        </p:txBody>
      </p:sp>
      <p:sp>
        <p:nvSpPr>
          <p:cNvPr id="14" name="Content Placeholder 2">
            <a:extLst>
              <a:ext uri="{FF2B5EF4-FFF2-40B4-BE49-F238E27FC236}">
                <a16:creationId xmlns:a16="http://schemas.microsoft.com/office/drawing/2014/main" id="{32497B11-4E08-438F-A187-AA4E2F806613}"/>
              </a:ext>
            </a:extLst>
          </p:cNvPr>
          <p:cNvSpPr txBox="1">
            <a:spLocks/>
          </p:cNvSpPr>
          <p:nvPr/>
        </p:nvSpPr>
        <p:spPr>
          <a:xfrm>
            <a:off x="284188" y="612544"/>
            <a:ext cx="11907812" cy="1146615"/>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Font typeface="Arial" panose="020B0604020202020204" pitchFamily="34" charset="0"/>
              <a:buNone/>
            </a:pPr>
            <a:r>
              <a:rPr lang="en-GB" sz="2800" cap="none" dirty="0">
                <a:solidFill>
                  <a:srgbClr val="0070C0"/>
                </a:solidFill>
              </a:rPr>
              <a:t>solids are characterised by an extended 3-dimensional arrangement of atoms, ions, or molecules in which the components are generally locked into their positions</a:t>
            </a:r>
            <a:r>
              <a:rPr lang="en-GB" sz="2800" cap="none" dirty="0"/>
              <a:t> </a:t>
            </a:r>
          </a:p>
          <a:p>
            <a:pPr marL="0" indent="0">
              <a:buFont typeface="Arial" panose="020B0604020202020204" pitchFamily="34" charset="0"/>
              <a:buNone/>
            </a:pPr>
            <a:r>
              <a:rPr lang="en-GB" sz="2800" b="1" cap="none" dirty="0"/>
              <a:t>		</a:t>
            </a:r>
            <a:endParaRPr lang="en-GB" sz="2800" cap="none" dirty="0"/>
          </a:p>
        </p:txBody>
      </p:sp>
      <p:sp>
        <p:nvSpPr>
          <p:cNvPr id="15" name="Content Placeholder 2">
            <a:extLst>
              <a:ext uri="{FF2B5EF4-FFF2-40B4-BE49-F238E27FC236}">
                <a16:creationId xmlns:a16="http://schemas.microsoft.com/office/drawing/2014/main" id="{9AEAB0ED-9B27-4462-A4AA-6D5C14489096}"/>
              </a:ext>
            </a:extLst>
          </p:cNvPr>
          <p:cNvSpPr txBox="1">
            <a:spLocks/>
          </p:cNvSpPr>
          <p:nvPr/>
        </p:nvSpPr>
        <p:spPr>
          <a:xfrm>
            <a:off x="0" y="4853643"/>
            <a:ext cx="4275302" cy="1342105"/>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Font typeface="Arial" panose="020B0604020202020204" pitchFamily="34" charset="0"/>
              <a:buNone/>
            </a:pPr>
            <a:r>
              <a:rPr lang="en-GB" sz="2600" b="1" cap="none" dirty="0"/>
              <a:t>crystalline</a:t>
            </a:r>
            <a:r>
              <a:rPr lang="en-GB" sz="2600" cap="none" dirty="0"/>
              <a:t>: regular repeating, three-dimensional array exhibiting long range order and retention of symmetry </a:t>
            </a:r>
          </a:p>
          <a:p>
            <a:endParaRPr lang="en-GB" sz="2600" cap="none" dirty="0"/>
          </a:p>
          <a:p>
            <a:endParaRPr lang="en-GB" sz="2600" b="1" cap="none" dirty="0"/>
          </a:p>
          <a:p>
            <a:endParaRPr lang="en-GB" sz="2600" b="1" cap="none" dirty="0"/>
          </a:p>
          <a:p>
            <a:pPr marL="0" indent="0">
              <a:buFont typeface="Arial" panose="020B0604020202020204" pitchFamily="34" charset="0"/>
              <a:buNone/>
            </a:pPr>
            <a:r>
              <a:rPr lang="en-GB" sz="2600" b="1" cap="none" dirty="0"/>
              <a:t>		</a:t>
            </a:r>
            <a:endParaRPr lang="en-GB" sz="2600" cap="none" dirty="0"/>
          </a:p>
        </p:txBody>
      </p:sp>
      <p:sp>
        <p:nvSpPr>
          <p:cNvPr id="4" name="TextBox 3">
            <a:extLst>
              <a:ext uri="{FF2B5EF4-FFF2-40B4-BE49-F238E27FC236}">
                <a16:creationId xmlns:a16="http://schemas.microsoft.com/office/drawing/2014/main" id="{A81EFFBD-63CC-4EA0-A549-64F727FD867B}"/>
              </a:ext>
            </a:extLst>
          </p:cNvPr>
          <p:cNvSpPr txBox="1"/>
          <p:nvPr/>
        </p:nvSpPr>
        <p:spPr>
          <a:xfrm rot="20746213">
            <a:off x="2334985" y="2445474"/>
            <a:ext cx="8192077" cy="1446550"/>
          </a:xfrm>
          <a:prstGeom prst="rect">
            <a:avLst/>
          </a:prstGeom>
          <a:noFill/>
        </p:spPr>
        <p:txBody>
          <a:bodyPr wrap="square" rtlCol="0">
            <a:spAutoFit/>
          </a:bodyPr>
          <a:lstStyle/>
          <a:p>
            <a:r>
              <a:rPr lang="en-GB" sz="4400" b="1" dirty="0">
                <a:solidFill>
                  <a:srgbClr val="FF0000"/>
                </a:solidFill>
              </a:rPr>
              <a:t>explosive materials are typically MOLECULAR CRYSTALS</a:t>
            </a:r>
          </a:p>
        </p:txBody>
      </p:sp>
    </p:spTree>
    <p:extLst>
      <p:ext uri="{BB962C8B-B14F-4D97-AF65-F5344CB8AC3E}">
        <p14:creationId xmlns:p14="http://schemas.microsoft.com/office/powerpoint/2010/main" val="91022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D96F9-2CE2-497B-B170-5C5CC4266AE0}"/>
              </a:ext>
            </a:extLst>
          </p:cNvPr>
          <p:cNvSpPr>
            <a:spLocks noGrp="1"/>
          </p:cNvSpPr>
          <p:nvPr>
            <p:ph type="title"/>
          </p:nvPr>
        </p:nvSpPr>
        <p:spPr>
          <a:xfrm>
            <a:off x="981869" y="0"/>
            <a:ext cx="7247731" cy="894945"/>
          </a:xfrm>
        </p:spPr>
        <p:txBody>
          <a:bodyPr/>
          <a:lstStyle/>
          <a:p>
            <a:r>
              <a:rPr lang="en-GB" dirty="0"/>
              <a:t>Allotropes of carbon</a:t>
            </a:r>
          </a:p>
        </p:txBody>
      </p:sp>
      <p:pic>
        <p:nvPicPr>
          <p:cNvPr id="1026" name="Picture 2" descr="Allotropes of carbon. ">
            <a:extLst>
              <a:ext uri="{FF2B5EF4-FFF2-40B4-BE49-F238E27FC236}">
                <a16:creationId xmlns:a16="http://schemas.microsoft.com/office/drawing/2014/main" id="{459EA40D-EA89-429B-B2D4-31D504545B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43" y="1085850"/>
            <a:ext cx="8150157" cy="57721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4F84D31F-5C07-4413-907F-F13D117CC3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4716" y="214007"/>
            <a:ext cx="4527284" cy="3871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8476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CC043-EC57-458B-B302-4864DE562F71}"/>
              </a:ext>
            </a:extLst>
          </p:cNvPr>
          <p:cNvSpPr>
            <a:spLocks noGrp="1"/>
          </p:cNvSpPr>
          <p:nvPr>
            <p:ph type="title"/>
          </p:nvPr>
        </p:nvSpPr>
        <p:spPr>
          <a:xfrm>
            <a:off x="913774" y="1"/>
            <a:ext cx="10364451" cy="1028700"/>
          </a:xfrm>
        </p:spPr>
        <p:txBody>
          <a:bodyPr/>
          <a:lstStyle/>
          <a:p>
            <a:r>
              <a:rPr lang="en-GB" dirty="0"/>
              <a:t>Basics of crystal structure</a:t>
            </a:r>
          </a:p>
        </p:txBody>
      </p:sp>
      <p:sp>
        <p:nvSpPr>
          <p:cNvPr id="3" name="Content Placeholder 2">
            <a:extLst>
              <a:ext uri="{FF2B5EF4-FFF2-40B4-BE49-F238E27FC236}">
                <a16:creationId xmlns:a16="http://schemas.microsoft.com/office/drawing/2014/main" id="{11DF0671-3B78-4A91-B165-84637E5E443F}"/>
              </a:ext>
            </a:extLst>
          </p:cNvPr>
          <p:cNvSpPr>
            <a:spLocks noGrp="1"/>
          </p:cNvSpPr>
          <p:nvPr>
            <p:ph sz="quarter" idx="13"/>
          </p:nvPr>
        </p:nvSpPr>
        <p:spPr>
          <a:xfrm>
            <a:off x="188404" y="1022335"/>
            <a:ext cx="11402917" cy="5649804"/>
          </a:xfrm>
        </p:spPr>
        <p:txBody>
          <a:bodyPr>
            <a:normAutofit/>
          </a:bodyPr>
          <a:lstStyle/>
          <a:p>
            <a:r>
              <a:rPr lang="en-GB" sz="2400" b="1" cap="none" dirty="0">
                <a:solidFill>
                  <a:srgbClr val="00B0F0"/>
                </a:solidFill>
              </a:rPr>
              <a:t>crystal lattice </a:t>
            </a:r>
            <a:r>
              <a:rPr lang="en-GB" sz="2400" cap="none" dirty="0"/>
              <a:t>regularly repeating three-dimensional array of atoms, ions, or molecules (points)</a:t>
            </a:r>
          </a:p>
          <a:p>
            <a:r>
              <a:rPr lang="en-GB" sz="2400" cap="none" dirty="0"/>
              <a:t>distinctive properties, such as sharp melting points and the ability to diffract X-rays are related to the crystal lattice.</a:t>
            </a:r>
          </a:p>
        </p:txBody>
      </p:sp>
      <p:sp>
        <p:nvSpPr>
          <p:cNvPr id="5" name="Content Placeholder 2">
            <a:extLst>
              <a:ext uri="{FF2B5EF4-FFF2-40B4-BE49-F238E27FC236}">
                <a16:creationId xmlns:a16="http://schemas.microsoft.com/office/drawing/2014/main" id="{0060B918-EBA1-4215-BD21-C19A49F8258C}"/>
              </a:ext>
            </a:extLst>
          </p:cNvPr>
          <p:cNvSpPr txBox="1">
            <a:spLocks/>
          </p:cNvSpPr>
          <p:nvPr/>
        </p:nvSpPr>
        <p:spPr>
          <a:xfrm>
            <a:off x="188403" y="3105832"/>
            <a:ext cx="6748509" cy="3068934"/>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2400" b="1" cap="none" dirty="0">
                <a:solidFill>
                  <a:srgbClr val="00B0F0"/>
                </a:solidFill>
              </a:rPr>
              <a:t>unit cell</a:t>
            </a:r>
            <a:r>
              <a:rPr lang="en-GB" sz="2400" cap="none" dirty="0"/>
              <a:t> is the smallest identical unit that when stacked together produces the characteristic three-dimensional structure </a:t>
            </a:r>
          </a:p>
          <a:p>
            <a:r>
              <a:rPr lang="en-GB" sz="2400" cap="none" dirty="0"/>
              <a:t>typical dimensions are 1 A = 10</a:t>
            </a:r>
            <a:r>
              <a:rPr lang="en-GB" sz="2400" cap="none" baseline="30000" dirty="0"/>
              <a:t>-10</a:t>
            </a:r>
            <a:r>
              <a:rPr lang="en-GB" sz="2400" cap="none" dirty="0"/>
              <a:t> m</a:t>
            </a:r>
          </a:p>
        </p:txBody>
      </p:sp>
      <p:pic>
        <p:nvPicPr>
          <p:cNvPr id="6" name="Picture 5">
            <a:extLst>
              <a:ext uri="{FF2B5EF4-FFF2-40B4-BE49-F238E27FC236}">
                <a16:creationId xmlns:a16="http://schemas.microsoft.com/office/drawing/2014/main" id="{6BF60FC9-C1D4-42D0-94EA-730B7DB8D584}"/>
              </a:ext>
            </a:extLst>
          </p:cNvPr>
          <p:cNvPicPr>
            <a:picLocks noChangeAspect="1"/>
          </p:cNvPicPr>
          <p:nvPr/>
        </p:nvPicPr>
        <p:blipFill rotWithShape="1">
          <a:blip r:embed="rId3"/>
          <a:srcRect l="45303" t="17242" b="2194"/>
          <a:stretch/>
        </p:blipFill>
        <p:spPr>
          <a:xfrm>
            <a:off x="7464951" y="2743655"/>
            <a:ext cx="3598331" cy="4114344"/>
          </a:xfrm>
          <a:prstGeom prst="rect">
            <a:avLst/>
          </a:prstGeom>
        </p:spPr>
      </p:pic>
      <p:pic>
        <p:nvPicPr>
          <p:cNvPr id="7" name="Picture 6">
            <a:extLst>
              <a:ext uri="{FF2B5EF4-FFF2-40B4-BE49-F238E27FC236}">
                <a16:creationId xmlns:a16="http://schemas.microsoft.com/office/drawing/2014/main" id="{CD20125B-D267-43B6-AEE2-B82DBBAFAE75}"/>
              </a:ext>
            </a:extLst>
          </p:cNvPr>
          <p:cNvPicPr>
            <a:picLocks noChangeAspect="1"/>
          </p:cNvPicPr>
          <p:nvPr/>
        </p:nvPicPr>
        <p:blipFill rotWithShape="1">
          <a:blip r:embed="rId3"/>
          <a:srcRect t="48850" r="64228" b="1"/>
          <a:stretch/>
        </p:blipFill>
        <p:spPr>
          <a:xfrm>
            <a:off x="4932290" y="4206162"/>
            <a:ext cx="2389035" cy="2651837"/>
          </a:xfrm>
          <a:prstGeom prst="rect">
            <a:avLst/>
          </a:prstGeom>
        </p:spPr>
      </p:pic>
      <p:sp>
        <p:nvSpPr>
          <p:cNvPr id="9" name="TextBox 8">
            <a:extLst>
              <a:ext uri="{FF2B5EF4-FFF2-40B4-BE49-F238E27FC236}">
                <a16:creationId xmlns:a16="http://schemas.microsoft.com/office/drawing/2014/main" id="{55E9448F-509C-43B3-BDEC-8EEDA79A52C8}"/>
              </a:ext>
            </a:extLst>
          </p:cNvPr>
          <p:cNvSpPr txBox="1"/>
          <p:nvPr/>
        </p:nvSpPr>
        <p:spPr>
          <a:xfrm>
            <a:off x="3464515" y="4480319"/>
            <a:ext cx="308098" cy="461665"/>
          </a:xfrm>
          <a:prstGeom prst="rect">
            <a:avLst/>
          </a:prstGeom>
          <a:noFill/>
        </p:spPr>
        <p:txBody>
          <a:bodyPr wrap="none" rtlCol="0">
            <a:spAutoFit/>
          </a:bodyPr>
          <a:lstStyle/>
          <a:p>
            <a:r>
              <a:rPr lang="en-GB" sz="2400" dirty="0"/>
              <a:t>°</a:t>
            </a:r>
          </a:p>
        </p:txBody>
      </p:sp>
    </p:spTree>
    <p:extLst>
      <p:ext uri="{BB962C8B-B14F-4D97-AF65-F5344CB8AC3E}">
        <p14:creationId xmlns:p14="http://schemas.microsoft.com/office/powerpoint/2010/main" val="208923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755F3-0F86-437B-BAE8-FCA34E50F0B9}"/>
              </a:ext>
            </a:extLst>
          </p:cNvPr>
          <p:cNvSpPr>
            <a:spLocks noGrp="1"/>
          </p:cNvSpPr>
          <p:nvPr>
            <p:ph type="title"/>
          </p:nvPr>
        </p:nvSpPr>
        <p:spPr>
          <a:xfrm>
            <a:off x="913149" y="0"/>
            <a:ext cx="10364451" cy="829621"/>
          </a:xfrm>
        </p:spPr>
        <p:txBody>
          <a:bodyPr/>
          <a:lstStyle/>
          <a:p>
            <a:r>
              <a:rPr lang="en-GB" dirty="0"/>
              <a:t>Unit cells</a:t>
            </a:r>
          </a:p>
        </p:txBody>
      </p:sp>
      <p:pic>
        <p:nvPicPr>
          <p:cNvPr id="5" name="Picture 4">
            <a:extLst>
              <a:ext uri="{FF2B5EF4-FFF2-40B4-BE49-F238E27FC236}">
                <a16:creationId xmlns:a16="http://schemas.microsoft.com/office/drawing/2014/main" id="{FDCD4DF7-8077-44C8-853C-AA5E7A537034}"/>
              </a:ext>
            </a:extLst>
          </p:cNvPr>
          <p:cNvPicPr>
            <a:picLocks noChangeAspect="1"/>
          </p:cNvPicPr>
          <p:nvPr/>
        </p:nvPicPr>
        <p:blipFill rotWithShape="1">
          <a:blip r:embed="rId3"/>
          <a:srcRect l="4889" r="1528"/>
          <a:stretch/>
        </p:blipFill>
        <p:spPr>
          <a:xfrm>
            <a:off x="4910516" y="1701289"/>
            <a:ext cx="7248574" cy="4747956"/>
          </a:xfrm>
          <a:prstGeom prst="rect">
            <a:avLst/>
          </a:prstGeom>
        </p:spPr>
      </p:pic>
      <p:sp>
        <p:nvSpPr>
          <p:cNvPr id="3" name="Content Placeholder 2">
            <a:extLst>
              <a:ext uri="{FF2B5EF4-FFF2-40B4-BE49-F238E27FC236}">
                <a16:creationId xmlns:a16="http://schemas.microsoft.com/office/drawing/2014/main" id="{F015DA2A-FE5C-4034-9035-E21EF94C25A5}"/>
              </a:ext>
            </a:extLst>
          </p:cNvPr>
          <p:cNvSpPr>
            <a:spLocks noGrp="1"/>
          </p:cNvSpPr>
          <p:nvPr>
            <p:ph sz="quarter" idx="13"/>
          </p:nvPr>
        </p:nvSpPr>
        <p:spPr>
          <a:xfrm>
            <a:off x="16329" y="732072"/>
            <a:ext cx="12115800" cy="5717173"/>
          </a:xfrm>
        </p:spPr>
        <p:txBody>
          <a:bodyPr>
            <a:normAutofit/>
          </a:bodyPr>
          <a:lstStyle/>
          <a:p>
            <a:pPr algn="l"/>
            <a:r>
              <a:rPr lang="en-GB" sz="2400" b="0" i="0" u="none" strike="noStrike" cap="none" dirty="0">
                <a:solidFill>
                  <a:srgbClr val="000000"/>
                </a:solidFill>
                <a:effectLst/>
              </a:rPr>
              <a:t>there are seven different kinds of unit cells, which differ in the relative lengths of the edges and the angles between them </a:t>
            </a:r>
          </a:p>
          <a:p>
            <a:pPr algn="l"/>
            <a:endParaRPr lang="en-GB" sz="2400" b="0" i="0" u="none" strike="noStrike" cap="none" dirty="0">
              <a:solidFill>
                <a:srgbClr val="000000"/>
              </a:solidFill>
              <a:effectLst/>
            </a:endParaRPr>
          </a:p>
        </p:txBody>
      </p:sp>
      <p:sp>
        <p:nvSpPr>
          <p:cNvPr id="6" name="Content Placeholder 2">
            <a:extLst>
              <a:ext uri="{FF2B5EF4-FFF2-40B4-BE49-F238E27FC236}">
                <a16:creationId xmlns:a16="http://schemas.microsoft.com/office/drawing/2014/main" id="{4C25F839-8D3C-4144-808A-2C1E57984ECB}"/>
              </a:ext>
            </a:extLst>
          </p:cNvPr>
          <p:cNvSpPr txBox="1">
            <a:spLocks/>
          </p:cNvSpPr>
          <p:nvPr/>
        </p:nvSpPr>
        <p:spPr>
          <a:xfrm>
            <a:off x="0" y="1797674"/>
            <a:ext cx="5240483" cy="5717173"/>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2400" cap="none" dirty="0"/>
              <a:t>unit cell can be described by using lattice vectors which are usually called a, b and c </a:t>
            </a:r>
          </a:p>
          <a:p>
            <a:r>
              <a:rPr lang="en-GB" sz="2400" cap="none" dirty="0"/>
              <a:t>they define the lengths of each side of the unit cell box </a:t>
            </a:r>
          </a:p>
          <a:p>
            <a:r>
              <a:rPr lang="en-GB" sz="2400" cap="none" dirty="0"/>
              <a:t>the angles between the lattice vectors are called α, β and γ </a:t>
            </a:r>
          </a:p>
          <a:p>
            <a:endParaRPr lang="en-GB" sz="1800" cap="none" dirty="0">
              <a:solidFill>
                <a:srgbClr val="000000"/>
              </a:solidFill>
            </a:endParaRPr>
          </a:p>
        </p:txBody>
      </p:sp>
      <p:sp>
        <p:nvSpPr>
          <p:cNvPr id="4" name="Oval 3">
            <a:extLst>
              <a:ext uri="{FF2B5EF4-FFF2-40B4-BE49-F238E27FC236}">
                <a16:creationId xmlns:a16="http://schemas.microsoft.com/office/drawing/2014/main" id="{B7396F40-1848-4F0E-8633-0614EEEE1B76}"/>
              </a:ext>
            </a:extLst>
          </p:cNvPr>
          <p:cNvSpPr/>
          <p:nvPr/>
        </p:nvSpPr>
        <p:spPr>
          <a:xfrm>
            <a:off x="4702628" y="4075267"/>
            <a:ext cx="1763485" cy="247036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74FC63E9-6B84-4CA4-9A56-99575C07983A}"/>
              </a:ext>
            </a:extLst>
          </p:cNvPr>
          <p:cNvSpPr/>
          <p:nvPr/>
        </p:nvSpPr>
        <p:spPr>
          <a:xfrm>
            <a:off x="10134670" y="1604904"/>
            <a:ext cx="1763485" cy="247036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A5FBAE0-51AE-4760-B253-E4C1F5155D11}"/>
              </a:ext>
            </a:extLst>
          </p:cNvPr>
          <p:cNvSpPr txBox="1"/>
          <p:nvPr/>
        </p:nvSpPr>
        <p:spPr>
          <a:xfrm>
            <a:off x="4910516" y="6564521"/>
            <a:ext cx="7107587" cy="369332"/>
          </a:xfrm>
          <a:prstGeom prst="rect">
            <a:avLst/>
          </a:prstGeom>
          <a:noFill/>
        </p:spPr>
        <p:txBody>
          <a:bodyPr wrap="none" rtlCol="0">
            <a:spAutoFit/>
          </a:bodyPr>
          <a:lstStyle/>
          <a:p>
            <a:r>
              <a:rPr lang="en-GB" dirty="0">
                <a:solidFill>
                  <a:srgbClr val="FF0000"/>
                </a:solidFill>
              </a:rPr>
              <a:t>explosives commonly adopt monoclinic (RDX, HMX)/orthorhombic (TNT) cells</a:t>
            </a:r>
          </a:p>
        </p:txBody>
      </p:sp>
    </p:spTree>
    <p:extLst>
      <p:ext uri="{BB962C8B-B14F-4D97-AF65-F5344CB8AC3E}">
        <p14:creationId xmlns:p14="http://schemas.microsoft.com/office/powerpoint/2010/main" val="3033418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A53BD-5EF3-45F8-98C5-0DE4A8A043C2}"/>
              </a:ext>
            </a:extLst>
          </p:cNvPr>
          <p:cNvSpPr>
            <a:spLocks noGrp="1"/>
          </p:cNvSpPr>
          <p:nvPr>
            <p:ph type="title"/>
          </p:nvPr>
        </p:nvSpPr>
        <p:spPr>
          <a:xfrm>
            <a:off x="913774" y="1"/>
            <a:ext cx="10364451" cy="1066800"/>
          </a:xfrm>
        </p:spPr>
        <p:txBody>
          <a:bodyPr/>
          <a:lstStyle/>
          <a:p>
            <a:r>
              <a:rPr lang="en-GB" dirty="0"/>
              <a:t>Intermolecular forces in energetic crystals</a:t>
            </a:r>
          </a:p>
        </p:txBody>
      </p:sp>
      <p:sp>
        <p:nvSpPr>
          <p:cNvPr id="3" name="Content Placeholder 2">
            <a:extLst>
              <a:ext uri="{FF2B5EF4-FFF2-40B4-BE49-F238E27FC236}">
                <a16:creationId xmlns:a16="http://schemas.microsoft.com/office/drawing/2014/main" id="{CEDCE498-1FFA-4761-9698-16315C832828}"/>
              </a:ext>
            </a:extLst>
          </p:cNvPr>
          <p:cNvSpPr>
            <a:spLocks noGrp="1"/>
          </p:cNvSpPr>
          <p:nvPr>
            <p:ph sz="quarter" idx="13"/>
          </p:nvPr>
        </p:nvSpPr>
        <p:spPr>
          <a:xfrm>
            <a:off x="717831" y="1322064"/>
            <a:ext cx="10363826" cy="3424107"/>
          </a:xfrm>
        </p:spPr>
        <p:txBody>
          <a:bodyPr>
            <a:normAutofit fontScale="92500"/>
          </a:bodyPr>
          <a:lstStyle/>
          <a:p>
            <a:r>
              <a:rPr lang="en-GB" sz="2800" cap="none" dirty="0"/>
              <a:t>Intermolecular forces determine crystal cohesion:</a:t>
            </a:r>
          </a:p>
          <a:p>
            <a:pPr lvl="1"/>
            <a:r>
              <a:rPr lang="en-GB" sz="2600" cap="none" dirty="0"/>
              <a:t>Van der Waals (TNT, TATB)</a:t>
            </a:r>
          </a:p>
          <a:p>
            <a:pPr lvl="1"/>
            <a:r>
              <a:rPr lang="en-GB" sz="2600" cap="none" dirty="0"/>
              <a:t>H-bonds (RDX, HMX, NTO)</a:t>
            </a:r>
          </a:p>
          <a:p>
            <a:pPr lvl="1"/>
            <a:r>
              <a:rPr lang="en-GB" sz="2600" cap="none" dirty="0"/>
              <a:t>Dipole – dipole interactions (PETN, NG)</a:t>
            </a:r>
          </a:p>
          <a:p>
            <a:r>
              <a:rPr lang="en-GB" sz="2800" cap="none" dirty="0"/>
              <a:t>Stronger interactions → higher lattice stability → lower sensitivity</a:t>
            </a:r>
          </a:p>
          <a:p>
            <a:r>
              <a:rPr lang="en-GB" sz="2800" cap="none" dirty="0"/>
              <a:t>Weak interactions → easier fracture, more void formation, higher sensitivity</a:t>
            </a:r>
          </a:p>
          <a:p>
            <a:endParaRPr lang="en-GB" sz="2800" cap="none" dirty="0"/>
          </a:p>
        </p:txBody>
      </p:sp>
    </p:spTree>
    <p:extLst>
      <p:ext uri="{BB962C8B-B14F-4D97-AF65-F5344CB8AC3E}">
        <p14:creationId xmlns:p14="http://schemas.microsoft.com/office/powerpoint/2010/main" val="2763972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B068552-6E64-4D96-BAE3-6700E7402776}"/>
              </a:ext>
            </a:extLst>
          </p:cNvPr>
          <p:cNvSpPr>
            <a:spLocks noGrp="1"/>
          </p:cNvSpPr>
          <p:nvPr>
            <p:ph type="title"/>
          </p:nvPr>
        </p:nvSpPr>
        <p:spPr>
          <a:xfrm>
            <a:off x="913774" y="0"/>
            <a:ext cx="10364451" cy="1361209"/>
          </a:xfrm>
        </p:spPr>
        <p:txBody>
          <a:bodyPr/>
          <a:lstStyle/>
          <a:p>
            <a:r>
              <a:rPr lang="en-GB" dirty="0">
                <a:latin typeface="+mn-lt"/>
              </a:rPr>
              <a:t>Formation Of Crystals</a:t>
            </a:r>
            <a:br>
              <a:rPr lang="en-GB" dirty="0">
                <a:latin typeface="+mn-lt"/>
              </a:rPr>
            </a:br>
            <a:endParaRPr lang="en-GB" dirty="0">
              <a:latin typeface="+mn-lt"/>
            </a:endParaRPr>
          </a:p>
        </p:txBody>
      </p:sp>
      <p:sp>
        <p:nvSpPr>
          <p:cNvPr id="6" name="Content Placeholder 5">
            <a:extLst>
              <a:ext uri="{FF2B5EF4-FFF2-40B4-BE49-F238E27FC236}">
                <a16:creationId xmlns:a16="http://schemas.microsoft.com/office/drawing/2014/main" id="{795313E0-66C6-416F-9D0C-98BEA5F949F6}"/>
              </a:ext>
            </a:extLst>
          </p:cNvPr>
          <p:cNvSpPr>
            <a:spLocks noGrp="1"/>
          </p:cNvSpPr>
          <p:nvPr>
            <p:ph sz="quarter" idx="13"/>
          </p:nvPr>
        </p:nvSpPr>
        <p:spPr>
          <a:xfrm>
            <a:off x="82502" y="964320"/>
            <a:ext cx="12109498" cy="3424107"/>
          </a:xfrm>
        </p:spPr>
        <p:txBody>
          <a:bodyPr>
            <a:noAutofit/>
          </a:bodyPr>
          <a:lstStyle/>
          <a:p>
            <a:r>
              <a:rPr lang="en-GB" sz="2400" b="1" cap="none" dirty="0"/>
              <a:t>Crystallisation, </a:t>
            </a:r>
            <a:r>
              <a:rPr lang="en-GB" sz="2400" cap="none" dirty="0"/>
              <a:t>a process in which </a:t>
            </a:r>
            <a:r>
              <a:rPr lang="en-GB" sz="2400" b="0" i="0" cap="none" dirty="0">
                <a:effectLst/>
              </a:rPr>
              <a:t>crystals are formed</a:t>
            </a:r>
          </a:p>
          <a:p>
            <a:pPr lvl="1"/>
            <a:r>
              <a:rPr lang="en-GB" sz="2200" b="1" cap="none" dirty="0"/>
              <a:t>precipitation</a:t>
            </a:r>
            <a:r>
              <a:rPr lang="en-GB" sz="2200" cap="none" dirty="0"/>
              <a:t>: solid crystals can form by manipulating a solution ( by changing concentration, evaporation, adding other solvents, etc.); grows by layer; IMPURITIES!!! </a:t>
            </a:r>
          </a:p>
          <a:p>
            <a:pPr lvl="1"/>
            <a:r>
              <a:rPr lang="en-GB" sz="2200" b="1" cap="none" dirty="0"/>
              <a:t>freezing</a:t>
            </a:r>
            <a:r>
              <a:rPr lang="en-GB" sz="2200" cap="none" dirty="0"/>
              <a:t>: since crystals are solids, they can be formed when energy is removed from a higher energy phase (e.g. snowflakes - when precipitation becomes cold enough, the water turns to ice) </a:t>
            </a:r>
          </a:p>
          <a:p>
            <a:r>
              <a:rPr lang="en-GB" sz="2400" b="0" i="0" cap="none" dirty="0">
                <a:effectLst/>
              </a:rPr>
              <a:t>once a small amount of solid begins to form, it is called a </a:t>
            </a:r>
            <a:r>
              <a:rPr lang="en-GB" sz="2400" b="1" i="0" cap="none" dirty="0">
                <a:effectLst/>
              </a:rPr>
              <a:t>nucleation site</a:t>
            </a:r>
            <a:r>
              <a:rPr lang="en-GB" sz="2400" b="0" i="0" cap="none" dirty="0">
                <a:effectLst/>
              </a:rPr>
              <a:t>; more layers of atoms/molecules/ions are added to the nucleation point which form defined, consistent shapes, or the crystal lattice; the more time and substance available, the larger the crystal can grow</a:t>
            </a:r>
          </a:p>
          <a:p>
            <a:r>
              <a:rPr lang="en-GB" sz="2400" b="1" cap="none" dirty="0"/>
              <a:t>solvent</a:t>
            </a:r>
            <a:r>
              <a:rPr lang="en-GB" sz="2400" cap="none" dirty="0"/>
              <a:t> and </a:t>
            </a:r>
            <a:r>
              <a:rPr lang="en-GB" sz="2400" b="1" cap="none" dirty="0"/>
              <a:t>temperature </a:t>
            </a:r>
            <a:r>
              <a:rPr lang="en-GB" sz="2400" cap="none" dirty="0"/>
              <a:t>influence the crystal structure</a:t>
            </a:r>
            <a:endParaRPr lang="en-GB" sz="2400" b="0" i="0" cap="none" dirty="0">
              <a:effectLst/>
            </a:endParaRPr>
          </a:p>
          <a:p>
            <a:endParaRPr lang="en-GB" sz="2400" cap="none" dirty="0"/>
          </a:p>
        </p:txBody>
      </p:sp>
      <p:grpSp>
        <p:nvGrpSpPr>
          <p:cNvPr id="13" name="Group 12">
            <a:extLst>
              <a:ext uri="{FF2B5EF4-FFF2-40B4-BE49-F238E27FC236}">
                <a16:creationId xmlns:a16="http://schemas.microsoft.com/office/drawing/2014/main" id="{804181CB-28D9-45DE-BEB6-A2CBBC6D62C3}"/>
              </a:ext>
            </a:extLst>
          </p:cNvPr>
          <p:cNvGrpSpPr/>
          <p:nvPr/>
        </p:nvGrpSpPr>
        <p:grpSpPr>
          <a:xfrm>
            <a:off x="1" y="5434446"/>
            <a:ext cx="12192000" cy="1437768"/>
            <a:chOff x="-1361209" y="2719617"/>
            <a:chExt cx="12791209" cy="1414233"/>
          </a:xfrm>
        </p:grpSpPr>
        <p:pic>
          <p:nvPicPr>
            <p:cNvPr id="7" name="Picture 6">
              <a:extLst>
                <a:ext uri="{FF2B5EF4-FFF2-40B4-BE49-F238E27FC236}">
                  <a16:creationId xmlns:a16="http://schemas.microsoft.com/office/drawing/2014/main" id="{1EA2DAF6-D2A7-4430-A638-BEF8AA605AF7}"/>
                </a:ext>
              </a:extLst>
            </p:cNvPr>
            <p:cNvPicPr>
              <a:picLocks noChangeAspect="1"/>
            </p:cNvPicPr>
            <p:nvPr/>
          </p:nvPicPr>
          <p:blipFill>
            <a:blip r:embed="rId3"/>
            <a:stretch>
              <a:fillRect/>
            </a:stretch>
          </p:blipFill>
          <p:spPr>
            <a:xfrm>
              <a:off x="5029200" y="2724150"/>
              <a:ext cx="2133600" cy="1409700"/>
            </a:xfrm>
            <a:prstGeom prst="rect">
              <a:avLst/>
            </a:prstGeom>
          </p:spPr>
        </p:pic>
        <p:pic>
          <p:nvPicPr>
            <p:cNvPr id="8" name="Picture 7">
              <a:extLst>
                <a:ext uri="{FF2B5EF4-FFF2-40B4-BE49-F238E27FC236}">
                  <a16:creationId xmlns:a16="http://schemas.microsoft.com/office/drawing/2014/main" id="{5C8180D5-8826-4A08-876B-DD919C49A318}"/>
                </a:ext>
              </a:extLst>
            </p:cNvPr>
            <p:cNvPicPr>
              <a:picLocks noChangeAspect="1"/>
            </p:cNvPicPr>
            <p:nvPr/>
          </p:nvPicPr>
          <p:blipFill>
            <a:blip r:embed="rId3"/>
            <a:stretch>
              <a:fillRect/>
            </a:stretch>
          </p:blipFill>
          <p:spPr>
            <a:xfrm>
              <a:off x="7162800" y="2724150"/>
              <a:ext cx="2133600" cy="1409700"/>
            </a:xfrm>
            <a:prstGeom prst="rect">
              <a:avLst/>
            </a:prstGeom>
          </p:spPr>
        </p:pic>
        <p:pic>
          <p:nvPicPr>
            <p:cNvPr id="9" name="Picture 8">
              <a:extLst>
                <a:ext uri="{FF2B5EF4-FFF2-40B4-BE49-F238E27FC236}">
                  <a16:creationId xmlns:a16="http://schemas.microsoft.com/office/drawing/2014/main" id="{E3C93624-8A4E-4191-8E71-B52B456493B6}"/>
                </a:ext>
              </a:extLst>
            </p:cNvPr>
            <p:cNvPicPr>
              <a:picLocks noChangeAspect="1"/>
            </p:cNvPicPr>
            <p:nvPr/>
          </p:nvPicPr>
          <p:blipFill>
            <a:blip r:embed="rId3"/>
            <a:stretch>
              <a:fillRect/>
            </a:stretch>
          </p:blipFill>
          <p:spPr>
            <a:xfrm>
              <a:off x="9296400" y="2724150"/>
              <a:ext cx="2133600" cy="1409700"/>
            </a:xfrm>
            <a:prstGeom prst="rect">
              <a:avLst/>
            </a:prstGeom>
          </p:spPr>
        </p:pic>
        <p:pic>
          <p:nvPicPr>
            <p:cNvPr id="10" name="Picture 9">
              <a:extLst>
                <a:ext uri="{FF2B5EF4-FFF2-40B4-BE49-F238E27FC236}">
                  <a16:creationId xmlns:a16="http://schemas.microsoft.com/office/drawing/2014/main" id="{33CCC989-C947-4C4C-AC0D-C19B1AD8F97F}"/>
                </a:ext>
              </a:extLst>
            </p:cNvPr>
            <p:cNvPicPr>
              <a:picLocks noChangeAspect="1"/>
            </p:cNvPicPr>
            <p:nvPr/>
          </p:nvPicPr>
          <p:blipFill>
            <a:blip r:embed="rId3"/>
            <a:stretch>
              <a:fillRect/>
            </a:stretch>
          </p:blipFill>
          <p:spPr>
            <a:xfrm>
              <a:off x="2905991" y="2724150"/>
              <a:ext cx="2133600" cy="1409700"/>
            </a:xfrm>
            <a:prstGeom prst="rect">
              <a:avLst/>
            </a:prstGeom>
          </p:spPr>
        </p:pic>
        <p:pic>
          <p:nvPicPr>
            <p:cNvPr id="11" name="Picture 10">
              <a:extLst>
                <a:ext uri="{FF2B5EF4-FFF2-40B4-BE49-F238E27FC236}">
                  <a16:creationId xmlns:a16="http://schemas.microsoft.com/office/drawing/2014/main" id="{58617691-FF1A-479E-9B18-A0544AC7CBED}"/>
                </a:ext>
              </a:extLst>
            </p:cNvPr>
            <p:cNvPicPr>
              <a:picLocks noChangeAspect="1"/>
            </p:cNvPicPr>
            <p:nvPr/>
          </p:nvPicPr>
          <p:blipFill>
            <a:blip r:embed="rId3"/>
            <a:stretch>
              <a:fillRect/>
            </a:stretch>
          </p:blipFill>
          <p:spPr>
            <a:xfrm>
              <a:off x="772391" y="2724150"/>
              <a:ext cx="2133600" cy="1409700"/>
            </a:xfrm>
            <a:prstGeom prst="rect">
              <a:avLst/>
            </a:prstGeom>
          </p:spPr>
        </p:pic>
        <p:pic>
          <p:nvPicPr>
            <p:cNvPr id="12" name="Picture 11">
              <a:extLst>
                <a:ext uri="{FF2B5EF4-FFF2-40B4-BE49-F238E27FC236}">
                  <a16:creationId xmlns:a16="http://schemas.microsoft.com/office/drawing/2014/main" id="{297D2326-4F45-4368-AF2E-81491BF65EA1}"/>
                </a:ext>
              </a:extLst>
            </p:cNvPr>
            <p:cNvPicPr>
              <a:picLocks noChangeAspect="1"/>
            </p:cNvPicPr>
            <p:nvPr/>
          </p:nvPicPr>
          <p:blipFill>
            <a:blip r:embed="rId3"/>
            <a:stretch>
              <a:fillRect/>
            </a:stretch>
          </p:blipFill>
          <p:spPr>
            <a:xfrm>
              <a:off x="-1361209" y="2719617"/>
              <a:ext cx="2133600" cy="1409699"/>
            </a:xfrm>
            <a:prstGeom prst="rect">
              <a:avLst/>
            </a:prstGeom>
          </p:spPr>
        </p:pic>
      </p:grpSp>
    </p:spTree>
    <p:extLst>
      <p:ext uri="{BB962C8B-B14F-4D97-AF65-F5344CB8AC3E}">
        <p14:creationId xmlns:p14="http://schemas.microsoft.com/office/powerpoint/2010/main" val="1401281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CC043-EC57-458B-B302-4864DE562F71}"/>
              </a:ext>
            </a:extLst>
          </p:cNvPr>
          <p:cNvSpPr>
            <a:spLocks noGrp="1"/>
          </p:cNvSpPr>
          <p:nvPr>
            <p:ph type="title"/>
          </p:nvPr>
        </p:nvSpPr>
        <p:spPr>
          <a:xfrm>
            <a:off x="913774" y="1"/>
            <a:ext cx="10364451" cy="841664"/>
          </a:xfrm>
        </p:spPr>
        <p:txBody>
          <a:bodyPr/>
          <a:lstStyle/>
          <a:p>
            <a:r>
              <a:rPr lang="en-GB" dirty="0"/>
              <a:t>Crystal habits in </a:t>
            </a:r>
            <a:r>
              <a:rPr lang="en-GB" dirty="0" err="1"/>
              <a:t>Ome</a:t>
            </a:r>
            <a:endParaRPr lang="en-GB" dirty="0"/>
          </a:p>
        </p:txBody>
      </p:sp>
      <p:sp>
        <p:nvSpPr>
          <p:cNvPr id="3" name="Content Placeholder 2">
            <a:extLst>
              <a:ext uri="{FF2B5EF4-FFF2-40B4-BE49-F238E27FC236}">
                <a16:creationId xmlns:a16="http://schemas.microsoft.com/office/drawing/2014/main" id="{11DF0671-3B78-4A91-B165-84637E5E443F}"/>
              </a:ext>
            </a:extLst>
          </p:cNvPr>
          <p:cNvSpPr>
            <a:spLocks noGrp="1"/>
          </p:cNvSpPr>
          <p:nvPr>
            <p:ph sz="quarter" idx="13"/>
          </p:nvPr>
        </p:nvSpPr>
        <p:spPr>
          <a:xfrm>
            <a:off x="0" y="735720"/>
            <a:ext cx="12192000" cy="5649804"/>
          </a:xfrm>
        </p:spPr>
        <p:txBody>
          <a:bodyPr>
            <a:normAutofit/>
          </a:bodyPr>
          <a:lstStyle/>
          <a:p>
            <a:r>
              <a:rPr lang="en-GB" sz="2800" b="1" i="0" cap="none" dirty="0">
                <a:solidFill>
                  <a:srgbClr val="202122"/>
                </a:solidFill>
                <a:effectLst/>
              </a:rPr>
              <a:t>crystal habit</a:t>
            </a:r>
            <a:r>
              <a:rPr lang="en-GB" sz="2800" b="0" i="0" cap="none" dirty="0">
                <a:solidFill>
                  <a:srgbClr val="202122"/>
                </a:solidFill>
                <a:effectLst/>
              </a:rPr>
              <a:t> is the characteristic external shape of an individual </a:t>
            </a:r>
            <a:r>
              <a:rPr lang="en-GB" sz="2800" b="0" i="0" u="none" strike="noStrike" cap="none" dirty="0">
                <a:effectLst/>
              </a:rPr>
              <a:t>crystal</a:t>
            </a:r>
            <a:r>
              <a:rPr lang="en-GB" sz="2800" b="0" i="0" cap="none" dirty="0">
                <a:effectLst/>
              </a:rPr>
              <a:t> or aggregate of crystals and is dependent on its </a:t>
            </a:r>
            <a:r>
              <a:rPr lang="en-GB" sz="2800" b="0" i="0" u="none" strike="noStrike" cap="none" dirty="0">
                <a:effectLst/>
              </a:rPr>
              <a:t>crystallographic form</a:t>
            </a:r>
            <a:r>
              <a:rPr lang="en-GB" sz="2800" b="0" i="0" cap="none" dirty="0">
                <a:effectLst/>
              </a:rPr>
              <a:t> and growth conditions</a:t>
            </a:r>
            <a:endParaRPr lang="en-GB" sz="2800" cap="none" dirty="0"/>
          </a:p>
          <a:p>
            <a:pPr lvl="1"/>
            <a:r>
              <a:rPr lang="en-GB" sz="2400" cap="none" dirty="0"/>
              <a:t>RDX (a) and HMX (b) – cubes, bi-pyramidal</a:t>
            </a:r>
          </a:p>
          <a:p>
            <a:pPr lvl="1"/>
            <a:r>
              <a:rPr lang="en-GB" sz="2400" cap="none" dirty="0"/>
              <a:t>TNT (c) – needles, lozenge</a:t>
            </a:r>
          </a:p>
          <a:p>
            <a:pPr lvl="1"/>
            <a:r>
              <a:rPr lang="en-GB" sz="2400" cap="none" dirty="0"/>
              <a:t>PETN (d) – tetrahedral</a:t>
            </a:r>
            <a:endParaRPr lang="en-GB" sz="2000" cap="none" dirty="0"/>
          </a:p>
        </p:txBody>
      </p:sp>
      <p:grpSp>
        <p:nvGrpSpPr>
          <p:cNvPr id="11" name="Group 10">
            <a:extLst>
              <a:ext uri="{FF2B5EF4-FFF2-40B4-BE49-F238E27FC236}">
                <a16:creationId xmlns:a16="http://schemas.microsoft.com/office/drawing/2014/main" id="{9CA7544C-3B15-46C4-B1D1-B25ECC2C3FAB}"/>
              </a:ext>
            </a:extLst>
          </p:cNvPr>
          <p:cNvGrpSpPr/>
          <p:nvPr/>
        </p:nvGrpSpPr>
        <p:grpSpPr>
          <a:xfrm>
            <a:off x="396708" y="4460824"/>
            <a:ext cx="10703746" cy="1924700"/>
            <a:chOff x="381864" y="3398151"/>
            <a:chExt cx="10703746" cy="1924700"/>
          </a:xfrm>
        </p:grpSpPr>
        <p:pic>
          <p:nvPicPr>
            <p:cNvPr id="4" name="Picture 3">
              <a:extLst>
                <a:ext uri="{FF2B5EF4-FFF2-40B4-BE49-F238E27FC236}">
                  <a16:creationId xmlns:a16="http://schemas.microsoft.com/office/drawing/2014/main" id="{463BC7BF-5232-49B0-95BC-5F0A17DF5F4C}"/>
                </a:ext>
              </a:extLst>
            </p:cNvPr>
            <p:cNvPicPr>
              <a:picLocks noChangeAspect="1"/>
            </p:cNvPicPr>
            <p:nvPr/>
          </p:nvPicPr>
          <p:blipFill rotWithShape="1">
            <a:blip r:embed="rId3"/>
            <a:srcRect l="1613" t="3799" r="55611" b="6328"/>
            <a:stretch/>
          </p:blipFill>
          <p:spPr>
            <a:xfrm>
              <a:off x="3083683" y="3428999"/>
              <a:ext cx="2631752" cy="1876525"/>
            </a:xfrm>
            <a:prstGeom prst="rect">
              <a:avLst/>
            </a:prstGeom>
          </p:spPr>
        </p:pic>
        <p:pic>
          <p:nvPicPr>
            <p:cNvPr id="5" name="Picture 4">
              <a:extLst>
                <a:ext uri="{FF2B5EF4-FFF2-40B4-BE49-F238E27FC236}">
                  <a16:creationId xmlns:a16="http://schemas.microsoft.com/office/drawing/2014/main" id="{1F9C7D52-FB50-4876-BA6F-FC6EDD452DD1}"/>
                </a:ext>
              </a:extLst>
            </p:cNvPr>
            <p:cNvPicPr>
              <a:picLocks noChangeAspect="1"/>
            </p:cNvPicPr>
            <p:nvPr/>
          </p:nvPicPr>
          <p:blipFill rotWithShape="1">
            <a:blip r:embed="rId4"/>
            <a:srcRect l="596" t="12431" r="65253" b="3173"/>
            <a:stretch/>
          </p:blipFill>
          <p:spPr>
            <a:xfrm>
              <a:off x="381864" y="3429000"/>
              <a:ext cx="2357133" cy="1876525"/>
            </a:xfrm>
            <a:prstGeom prst="rect">
              <a:avLst/>
            </a:prstGeom>
          </p:spPr>
        </p:pic>
        <p:pic>
          <p:nvPicPr>
            <p:cNvPr id="6" name="Picture 5">
              <a:extLst>
                <a:ext uri="{FF2B5EF4-FFF2-40B4-BE49-F238E27FC236}">
                  <a16:creationId xmlns:a16="http://schemas.microsoft.com/office/drawing/2014/main" id="{02AC2329-87D1-44A4-9BAB-6B66B9A5E6FE}"/>
                </a:ext>
              </a:extLst>
            </p:cNvPr>
            <p:cNvPicPr>
              <a:picLocks noChangeAspect="1"/>
            </p:cNvPicPr>
            <p:nvPr/>
          </p:nvPicPr>
          <p:blipFill rotWithShape="1">
            <a:blip r:embed="rId5"/>
            <a:srcRect l="1003" t="34895" r="51167" b="31996"/>
            <a:stretch/>
          </p:blipFill>
          <p:spPr>
            <a:xfrm>
              <a:off x="5947498" y="3429000"/>
              <a:ext cx="2357133" cy="1893851"/>
            </a:xfrm>
            <a:prstGeom prst="rect">
              <a:avLst/>
            </a:prstGeom>
          </p:spPr>
        </p:pic>
        <p:pic>
          <p:nvPicPr>
            <p:cNvPr id="7" name="Picture 6">
              <a:extLst>
                <a:ext uri="{FF2B5EF4-FFF2-40B4-BE49-F238E27FC236}">
                  <a16:creationId xmlns:a16="http://schemas.microsoft.com/office/drawing/2014/main" id="{E7CD5552-3005-42AD-B76A-2C370E1EE8E9}"/>
                </a:ext>
              </a:extLst>
            </p:cNvPr>
            <p:cNvPicPr>
              <a:picLocks noChangeAspect="1"/>
            </p:cNvPicPr>
            <p:nvPr/>
          </p:nvPicPr>
          <p:blipFill rotWithShape="1">
            <a:blip r:embed="rId6"/>
            <a:srcRect t="5615" r="51763" b="55690"/>
            <a:stretch/>
          </p:blipFill>
          <p:spPr>
            <a:xfrm>
              <a:off x="8568467" y="3429000"/>
              <a:ext cx="2517143" cy="1876524"/>
            </a:xfrm>
            <a:prstGeom prst="rect">
              <a:avLst/>
            </a:prstGeom>
          </p:spPr>
        </p:pic>
        <p:sp>
          <p:nvSpPr>
            <p:cNvPr id="8" name="TextBox 7">
              <a:extLst>
                <a:ext uri="{FF2B5EF4-FFF2-40B4-BE49-F238E27FC236}">
                  <a16:creationId xmlns:a16="http://schemas.microsoft.com/office/drawing/2014/main" id="{BB88132F-F247-4E4B-A7A5-7AEBEC6B3193}"/>
                </a:ext>
              </a:extLst>
            </p:cNvPr>
            <p:cNvSpPr txBox="1"/>
            <p:nvPr/>
          </p:nvSpPr>
          <p:spPr>
            <a:xfrm>
              <a:off x="382290" y="3429000"/>
              <a:ext cx="516488" cy="430887"/>
            </a:xfrm>
            <a:prstGeom prst="rect">
              <a:avLst/>
            </a:prstGeom>
            <a:noFill/>
          </p:spPr>
          <p:txBody>
            <a:bodyPr wrap="none" rtlCol="0">
              <a:spAutoFit/>
            </a:bodyPr>
            <a:lstStyle/>
            <a:p>
              <a:r>
                <a:rPr lang="en-GB" sz="2200" b="1" dirty="0">
                  <a:solidFill>
                    <a:schemeClr val="bg1">
                      <a:lumMod val="95000"/>
                    </a:schemeClr>
                  </a:solidFill>
                </a:rPr>
                <a:t>(</a:t>
              </a:r>
              <a:r>
                <a:rPr lang="en-GB" sz="2200" dirty="0">
                  <a:solidFill>
                    <a:schemeClr val="bg1">
                      <a:lumMod val="95000"/>
                    </a:schemeClr>
                  </a:solidFill>
                </a:rPr>
                <a:t>a</a:t>
              </a:r>
              <a:r>
                <a:rPr lang="en-GB" sz="2200" b="1" dirty="0">
                  <a:solidFill>
                    <a:schemeClr val="bg1">
                      <a:lumMod val="95000"/>
                    </a:schemeClr>
                  </a:solidFill>
                </a:rPr>
                <a:t>)</a:t>
              </a:r>
            </a:p>
          </p:txBody>
        </p:sp>
        <p:sp>
          <p:nvSpPr>
            <p:cNvPr id="9" name="TextBox 8">
              <a:extLst>
                <a:ext uri="{FF2B5EF4-FFF2-40B4-BE49-F238E27FC236}">
                  <a16:creationId xmlns:a16="http://schemas.microsoft.com/office/drawing/2014/main" id="{73D96F44-5302-40AD-A0EF-46CCCF00DE5B}"/>
                </a:ext>
              </a:extLst>
            </p:cNvPr>
            <p:cNvSpPr txBox="1"/>
            <p:nvPr/>
          </p:nvSpPr>
          <p:spPr>
            <a:xfrm>
              <a:off x="3083683" y="3398151"/>
              <a:ext cx="510076" cy="430887"/>
            </a:xfrm>
            <a:prstGeom prst="rect">
              <a:avLst/>
            </a:prstGeom>
            <a:noFill/>
          </p:spPr>
          <p:txBody>
            <a:bodyPr wrap="none" rtlCol="0">
              <a:spAutoFit/>
            </a:bodyPr>
            <a:lstStyle/>
            <a:p>
              <a:r>
                <a:rPr lang="en-GB" sz="2200" dirty="0">
                  <a:solidFill>
                    <a:schemeClr val="bg1">
                      <a:lumMod val="95000"/>
                    </a:schemeClr>
                  </a:solidFill>
                </a:rPr>
                <a:t>(b)</a:t>
              </a:r>
            </a:p>
          </p:txBody>
        </p:sp>
        <p:sp>
          <p:nvSpPr>
            <p:cNvPr id="10" name="TextBox 9">
              <a:extLst>
                <a:ext uri="{FF2B5EF4-FFF2-40B4-BE49-F238E27FC236}">
                  <a16:creationId xmlns:a16="http://schemas.microsoft.com/office/drawing/2014/main" id="{5CA2FC69-98C5-4548-BC06-6ACF0D382900}"/>
                </a:ext>
              </a:extLst>
            </p:cNvPr>
            <p:cNvSpPr txBox="1"/>
            <p:nvPr/>
          </p:nvSpPr>
          <p:spPr>
            <a:xfrm>
              <a:off x="8536694" y="3429000"/>
              <a:ext cx="510076" cy="430887"/>
            </a:xfrm>
            <a:prstGeom prst="rect">
              <a:avLst/>
            </a:prstGeom>
            <a:noFill/>
          </p:spPr>
          <p:txBody>
            <a:bodyPr wrap="none" rtlCol="0">
              <a:spAutoFit/>
            </a:bodyPr>
            <a:lstStyle/>
            <a:p>
              <a:r>
                <a:rPr lang="en-GB" sz="2200" dirty="0">
                  <a:solidFill>
                    <a:schemeClr val="bg1">
                      <a:lumMod val="95000"/>
                    </a:schemeClr>
                  </a:solidFill>
                </a:rPr>
                <a:t>(d)</a:t>
              </a:r>
            </a:p>
          </p:txBody>
        </p:sp>
      </p:grpSp>
      <p:sp>
        <p:nvSpPr>
          <p:cNvPr id="12" name="TextBox 11">
            <a:extLst>
              <a:ext uri="{FF2B5EF4-FFF2-40B4-BE49-F238E27FC236}">
                <a16:creationId xmlns:a16="http://schemas.microsoft.com/office/drawing/2014/main" id="{0B25E7AA-7A6A-4DE4-9AF4-AEFD48D803AE}"/>
              </a:ext>
            </a:extLst>
          </p:cNvPr>
          <p:cNvSpPr txBox="1"/>
          <p:nvPr/>
        </p:nvSpPr>
        <p:spPr>
          <a:xfrm>
            <a:off x="8936181" y="6425567"/>
            <a:ext cx="1308371" cy="369332"/>
          </a:xfrm>
          <a:prstGeom prst="rect">
            <a:avLst/>
          </a:prstGeom>
          <a:noFill/>
        </p:spPr>
        <p:txBody>
          <a:bodyPr wrap="none" rtlCol="0">
            <a:spAutoFit/>
          </a:bodyPr>
          <a:lstStyle/>
          <a:p>
            <a:r>
              <a:rPr lang="en-GB" dirty="0"/>
              <a:t>also spheres</a:t>
            </a:r>
          </a:p>
        </p:txBody>
      </p:sp>
      <p:pic>
        <p:nvPicPr>
          <p:cNvPr id="13" name="Content Placeholder 4">
            <a:extLst>
              <a:ext uri="{FF2B5EF4-FFF2-40B4-BE49-F238E27FC236}">
                <a16:creationId xmlns:a16="http://schemas.microsoft.com/office/drawing/2014/main" id="{9947327F-7D01-48D9-A384-24BAAA89CF2F}"/>
              </a:ext>
            </a:extLst>
          </p:cNvPr>
          <p:cNvPicPr>
            <a:picLocks noChangeAspect="1"/>
          </p:cNvPicPr>
          <p:nvPr/>
        </p:nvPicPr>
        <p:blipFill>
          <a:blip r:embed="rId7"/>
          <a:stretch>
            <a:fillRect/>
          </a:stretch>
        </p:blipFill>
        <p:spPr>
          <a:xfrm>
            <a:off x="6745226" y="1881552"/>
            <a:ext cx="4282031" cy="2328968"/>
          </a:xfrm>
          <a:prstGeom prst="rect">
            <a:avLst/>
          </a:prstGeom>
        </p:spPr>
      </p:pic>
    </p:spTree>
    <p:extLst>
      <p:ext uri="{BB962C8B-B14F-4D97-AF65-F5344CB8AC3E}">
        <p14:creationId xmlns:p14="http://schemas.microsoft.com/office/powerpoint/2010/main" val="902255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13E6441-2CF7-4E2E-9AF3-882BEE9C53E5}"/>
              </a:ext>
            </a:extLst>
          </p:cNvPr>
          <p:cNvGraphicFramePr>
            <a:graphicFrameLocks noGrp="1"/>
          </p:cNvGraphicFramePr>
          <p:nvPr/>
        </p:nvGraphicFramePr>
        <p:xfrm>
          <a:off x="0" y="0"/>
          <a:ext cx="12192000" cy="7380836"/>
        </p:xfrm>
        <a:graphic>
          <a:graphicData uri="http://schemas.openxmlformats.org/drawingml/2006/table">
            <a:tbl>
              <a:tblPr>
                <a:tableStyleId>{5C22544A-7EE6-4342-B048-85BDC9FD1C3A}</a:tableStyleId>
              </a:tblPr>
              <a:tblGrid>
                <a:gridCol w="914400">
                  <a:extLst>
                    <a:ext uri="{9D8B030D-6E8A-4147-A177-3AD203B41FA5}">
                      <a16:colId xmlns:a16="http://schemas.microsoft.com/office/drawing/2014/main" val="2051938639"/>
                    </a:ext>
                  </a:extLst>
                </a:gridCol>
                <a:gridCol w="2090057">
                  <a:extLst>
                    <a:ext uri="{9D8B030D-6E8A-4147-A177-3AD203B41FA5}">
                      <a16:colId xmlns:a16="http://schemas.microsoft.com/office/drawing/2014/main" val="1924112839"/>
                    </a:ext>
                  </a:extLst>
                </a:gridCol>
                <a:gridCol w="1257300">
                  <a:extLst>
                    <a:ext uri="{9D8B030D-6E8A-4147-A177-3AD203B41FA5}">
                      <a16:colId xmlns:a16="http://schemas.microsoft.com/office/drawing/2014/main" val="1254665166"/>
                    </a:ext>
                  </a:extLst>
                </a:gridCol>
                <a:gridCol w="1257300">
                  <a:extLst>
                    <a:ext uri="{9D8B030D-6E8A-4147-A177-3AD203B41FA5}">
                      <a16:colId xmlns:a16="http://schemas.microsoft.com/office/drawing/2014/main" val="2864844225"/>
                    </a:ext>
                  </a:extLst>
                </a:gridCol>
                <a:gridCol w="2969740">
                  <a:extLst>
                    <a:ext uri="{9D8B030D-6E8A-4147-A177-3AD203B41FA5}">
                      <a16:colId xmlns:a16="http://schemas.microsoft.com/office/drawing/2014/main" val="2643592422"/>
                    </a:ext>
                  </a:extLst>
                </a:gridCol>
                <a:gridCol w="1961489">
                  <a:extLst>
                    <a:ext uri="{9D8B030D-6E8A-4147-A177-3AD203B41FA5}">
                      <a16:colId xmlns:a16="http://schemas.microsoft.com/office/drawing/2014/main" val="799293350"/>
                    </a:ext>
                  </a:extLst>
                </a:gridCol>
                <a:gridCol w="1741714">
                  <a:extLst>
                    <a:ext uri="{9D8B030D-6E8A-4147-A177-3AD203B41FA5}">
                      <a16:colId xmlns:a16="http://schemas.microsoft.com/office/drawing/2014/main" val="3354876723"/>
                    </a:ext>
                  </a:extLst>
                </a:gridCol>
              </a:tblGrid>
              <a:tr h="327557">
                <a:tc>
                  <a:txBody>
                    <a:bodyPr/>
                    <a:lstStyle/>
                    <a:p>
                      <a:pPr algn="ctr" fontAlgn="b"/>
                      <a:r>
                        <a:rPr lang="en-GB" sz="1600" u="none" strike="noStrike" dirty="0">
                          <a:effectLst/>
                        </a:rPr>
                        <a:t>explosive</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name</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crystal structure</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density</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a:effectLst/>
                        </a:rPr>
                        <a:t>key features</a:t>
                      </a:r>
                      <a:endParaRPr lang="en-GB" sz="9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a:effectLst/>
                        </a:rPr>
                        <a:t>application</a:t>
                      </a:r>
                      <a:endParaRPr lang="en-GB" sz="9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b="1" i="0" cap="none" dirty="0">
                          <a:solidFill>
                            <a:srgbClr val="202122"/>
                          </a:solidFill>
                          <a:effectLst/>
                        </a:rPr>
                        <a:t>crystal habit</a:t>
                      </a:r>
                      <a:r>
                        <a:rPr lang="en-GB" sz="900" b="0" i="0" cap="none" dirty="0">
                          <a:solidFill>
                            <a:srgbClr val="202122"/>
                          </a:solidFill>
                          <a:effectLst/>
                        </a:rPr>
                        <a:t> </a:t>
                      </a:r>
                      <a:endParaRPr lang="en-GB" sz="9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5275312"/>
                  </a:ext>
                </a:extLst>
              </a:tr>
              <a:tr h="544204">
                <a:tc>
                  <a:txBody>
                    <a:bodyPr/>
                    <a:lstStyle/>
                    <a:p>
                      <a:pPr algn="ctr" fontAlgn="b"/>
                      <a:r>
                        <a:rPr lang="en-GB" sz="1600" u="none" strike="noStrike">
                          <a:effectLst/>
                        </a:rPr>
                        <a:t>RDX</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err="1">
                          <a:effectLst/>
                        </a:rPr>
                        <a:t>Cyclotrimethylene-trinitramine</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Monoclinic</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1.82 g/cm³</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a:effectLst/>
                        </a:rPr>
                        <a:t>Highly dense and widely used as a high-performance secondary explosive. Exhibits low sensitivity compared to some other nitramines.</a:t>
                      </a:r>
                      <a:endParaRPr lang="en-GB" sz="9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a:effectLst/>
                        </a:rPr>
                        <a:t>Commonly used in military munitions and polymer-bonded explosives (PBXs)</a:t>
                      </a:r>
                      <a:endParaRPr lang="en-GB" sz="9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White crystalline powder or granules</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4157249"/>
                  </a:ext>
                </a:extLst>
              </a:tr>
              <a:tr h="544204">
                <a:tc>
                  <a:txBody>
                    <a:bodyPr/>
                    <a:lstStyle/>
                    <a:p>
                      <a:pPr algn="ctr" fontAlgn="b"/>
                      <a:r>
                        <a:rPr lang="en-GB" sz="1600" u="none" strike="noStrike">
                          <a:effectLst/>
                        </a:rPr>
                        <a:t>HMX</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err="1">
                          <a:effectLst/>
                        </a:rPr>
                        <a:t>Cyclotetramethylene-tetranitramine</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Orthorhombic (</a:t>
                      </a:r>
                      <a:r>
                        <a:rPr lang="el-GR" sz="1600" u="none" strike="noStrike">
                          <a:effectLst/>
                        </a:rPr>
                        <a:t>β-</a:t>
                      </a:r>
                      <a:r>
                        <a:rPr lang="en-GB" sz="1600" u="none" strike="noStrike">
                          <a:effectLst/>
                        </a:rPr>
                        <a:t>HMX</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1.91 g/cm³</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dirty="0">
                          <a:effectLst/>
                        </a:rPr>
                        <a:t>Higher density and energy output than RDX. Exists in four polymorphic forms (α, β, γ, and δ) with β-HMX being the most stable at room temperature.</a:t>
                      </a:r>
                      <a:endParaRPr lang="en-GB" sz="9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a:effectLst/>
                        </a:rPr>
                        <a:t>Used in advanced military explosives and rocket propellants.</a:t>
                      </a:r>
                      <a:endParaRPr lang="en-GB" sz="9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White crystalline solid, often in fine powder form</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77380382"/>
                  </a:ext>
                </a:extLst>
              </a:tr>
              <a:tr h="544204">
                <a:tc>
                  <a:txBody>
                    <a:bodyPr/>
                    <a:lstStyle/>
                    <a:p>
                      <a:pPr algn="ctr" fontAlgn="b"/>
                      <a:r>
                        <a:rPr lang="en-GB" sz="1600" u="none" strike="noStrike">
                          <a:effectLst/>
                        </a:rPr>
                        <a:t>CL-20</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err="1">
                          <a:effectLst/>
                        </a:rPr>
                        <a:t>Hexanitrohexaazaisowurtzitane</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l-GR" sz="1600" u="none" strike="noStrike" dirty="0">
                          <a:effectLst/>
                        </a:rPr>
                        <a:t>ε-</a:t>
                      </a:r>
                      <a:r>
                        <a:rPr lang="en-GB" sz="1600" u="none" strike="noStrike" dirty="0">
                          <a:effectLst/>
                        </a:rPr>
                        <a:t>Polymorph (monoclinic)</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~2.04 g/cm³</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dirty="0">
                          <a:effectLst/>
                        </a:rPr>
                        <a:t>One of the most powerful explosives due to its high density and significant molecular strain. Has six polymorphs, with ε being the densest and most energetic. Applications:</a:t>
                      </a:r>
                      <a:endParaRPr lang="en-GB" sz="9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a:effectLst/>
                        </a:rPr>
                        <a:t>Studied for high-performance military applications but limited by cost and sensitivity.</a:t>
                      </a:r>
                      <a:endParaRPr lang="en-GB" sz="9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Yellowish crystalline powder</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64332675"/>
                  </a:ext>
                </a:extLst>
              </a:tr>
              <a:tr h="525824">
                <a:tc>
                  <a:txBody>
                    <a:bodyPr/>
                    <a:lstStyle/>
                    <a:p>
                      <a:pPr algn="ctr" fontAlgn="b"/>
                      <a:r>
                        <a:rPr lang="en-GB" sz="1600" u="none" strike="noStrike">
                          <a:effectLst/>
                        </a:rPr>
                        <a:t>TNT</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Trinitrotoluene</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Monoclinic</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1.65 g/cm³</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dirty="0">
                          <a:effectLst/>
                        </a:rPr>
                        <a:t>Moderate density with good thermal stability and insensitivity. Used as a standard for comparing explosive power (relative effectiveness factor of 1).</a:t>
                      </a:r>
                      <a:endParaRPr lang="en-GB" sz="9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a:effectLst/>
                        </a:rPr>
                        <a:t>Widely used in military applications, particularly as a melt-cast explosive.</a:t>
                      </a:r>
                      <a:endParaRPr lang="en-GB" sz="9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Pale yellow, needle-like crystals</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35263905"/>
                  </a:ext>
                </a:extLst>
              </a:tr>
              <a:tr h="544204">
                <a:tc>
                  <a:txBody>
                    <a:bodyPr/>
                    <a:lstStyle/>
                    <a:p>
                      <a:pPr algn="ctr" fontAlgn="b"/>
                      <a:r>
                        <a:rPr lang="en-GB" sz="1600" u="none" strike="noStrike">
                          <a:effectLst/>
                        </a:rPr>
                        <a:t>FOX-7</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1,1-Diamino-2,2-dinitroethene</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l-GR" sz="1600" u="none" strike="noStrike">
                          <a:effectLst/>
                        </a:rPr>
                        <a:t>α-</a:t>
                      </a:r>
                      <a:r>
                        <a:rPr lang="en-GB" sz="1600" u="none" strike="noStrike">
                          <a:effectLst/>
                        </a:rPr>
                        <a:t>FOX-7 (Orthorhombic)</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~1.88 g/cm³</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dirty="0">
                          <a:effectLst/>
                        </a:rPr>
                        <a:t>Extremely low sensitivity to impact and shock. Exists in three polymorphic forms (α, β, and γ).</a:t>
                      </a:r>
                      <a:endParaRPr lang="en-GB" sz="9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a:effectLst/>
                        </a:rPr>
                        <a:t>Used in insensitive munitions (IMs) due to its stability.</a:t>
                      </a:r>
                      <a:endParaRPr lang="en-GB" sz="9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Pale yellow crystalline powder</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24113078"/>
                  </a:ext>
                </a:extLst>
              </a:tr>
              <a:tr h="544204">
                <a:tc>
                  <a:txBody>
                    <a:bodyPr/>
                    <a:lstStyle/>
                    <a:p>
                      <a:pPr algn="ctr" fontAlgn="b"/>
                      <a:r>
                        <a:rPr lang="en-GB" sz="1600" u="none" strike="noStrike">
                          <a:effectLst/>
                        </a:rPr>
                        <a:t>TATB</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Triaminotrinitrobenzen</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Triclinic</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1.94 g/cm³</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dirty="0">
                          <a:effectLst/>
                        </a:rPr>
                        <a:t>Remarkable insensitivity to impact, friction, and heat. High thermal stability makes it suitable for extreme environments.</a:t>
                      </a:r>
                      <a:endParaRPr lang="en-GB" sz="9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dirty="0">
                          <a:effectLst/>
                        </a:rPr>
                        <a:t>Commonly used in nuclear weapons and as a component of insensitive munitions.</a:t>
                      </a:r>
                      <a:endParaRPr lang="en-GB" sz="9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Light yellow to tan crystalline powder</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00034442"/>
                  </a:ext>
                </a:extLst>
              </a:tr>
              <a:tr h="544204">
                <a:tc>
                  <a:txBody>
                    <a:bodyPr/>
                    <a:lstStyle/>
                    <a:p>
                      <a:pPr algn="ctr" fontAlgn="b"/>
                      <a:r>
                        <a:rPr lang="en-GB" sz="1600" u="none" strike="noStrike">
                          <a:effectLst/>
                        </a:rPr>
                        <a:t>PETN</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Pentaerythritol tetranitrate</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Orthorhombic</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1.77 g/cm³</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dirty="0">
                          <a:effectLst/>
                        </a:rPr>
                        <a:t>High explosive power with excellent brisance. Sensitive to friction and impact.</a:t>
                      </a:r>
                      <a:endParaRPr lang="en-GB" sz="9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dirty="0">
                          <a:effectLst/>
                        </a:rPr>
                        <a:t>Used in detonating cords and military applications.</a:t>
                      </a:r>
                      <a:endParaRPr lang="en-GB" sz="9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White crystalline powder or elongated needle-like crystals</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78494921"/>
                  </a:ext>
                </a:extLst>
              </a:tr>
              <a:tr h="544204">
                <a:tc>
                  <a:txBody>
                    <a:bodyPr/>
                    <a:lstStyle/>
                    <a:p>
                      <a:pPr algn="ctr" fontAlgn="b"/>
                      <a:r>
                        <a:rPr lang="en-GB" sz="1600" u="none" strike="noStrike">
                          <a:effectLst/>
                        </a:rPr>
                        <a:t>HNS</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Hexanitrostilbene</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Monoclinic</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~1.74 g/cm³</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a:effectLst/>
                        </a:rPr>
                        <a:t>High thermal stability (melting point ~320°C). Used in oil exploration and deep drilling due to its resistance to high temperatures.</a:t>
                      </a:r>
                      <a:endParaRPr lang="en-GB" sz="9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dirty="0">
                          <a:effectLst/>
                        </a:rPr>
                        <a:t>Heat-resistant explosives for the oil industry.</a:t>
                      </a:r>
                      <a:endParaRPr lang="en-GB" sz="9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Orange to yellow crystalline solid</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15393176"/>
                  </a:ext>
                </a:extLst>
              </a:tr>
              <a:tr h="544204">
                <a:tc>
                  <a:txBody>
                    <a:bodyPr/>
                    <a:lstStyle/>
                    <a:p>
                      <a:pPr algn="ctr" fontAlgn="b"/>
                      <a:r>
                        <a:rPr lang="en-GB" sz="1600" u="none" strike="noStrike">
                          <a:effectLst/>
                        </a:rPr>
                        <a:t>NTO</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5-Nitro-1,2,4-triazol-3-on</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Monoclinic</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~1.93 g/cm³</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a:effectLst/>
                        </a:rPr>
                        <a:t>Low sensitivity and good performance balance. Used in polymer-bonded explosives and airbag gas generators.</a:t>
                      </a:r>
                      <a:endParaRPr lang="en-GB" sz="9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dirty="0">
                          <a:effectLst/>
                        </a:rPr>
                        <a:t>Found in IMs and gas generator systems.</a:t>
                      </a:r>
                      <a:endParaRPr lang="en-GB" sz="9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Pale yellow crystalline solid</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6624485"/>
                  </a:ext>
                </a:extLst>
              </a:tr>
              <a:tr h="544204">
                <a:tc>
                  <a:txBody>
                    <a:bodyPr/>
                    <a:lstStyle/>
                    <a:p>
                      <a:pPr algn="ctr" fontAlgn="b"/>
                      <a:r>
                        <a:rPr lang="en-GB" sz="1600" u="none" strike="noStrike">
                          <a:effectLst/>
                        </a:rPr>
                        <a:t>ONC</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Octanitrocubane</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Cubic</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~2.1 g/cm³</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dirty="0">
                          <a:effectLst/>
                        </a:rPr>
                        <a:t>Exceptional density and energy release due to strained cubic geometry. Limited production scale due to complex synthesis.</a:t>
                      </a:r>
                      <a:endParaRPr lang="en-GB" sz="9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dirty="0">
                          <a:effectLst/>
                        </a:rPr>
                        <a:t>Experimental; potential use in advanced military applications.</a:t>
                      </a:r>
                      <a:endParaRPr lang="en-GB" sz="9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White to off-white crystalline powder</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91862801"/>
                  </a:ext>
                </a:extLst>
              </a:tr>
              <a:tr h="544204">
                <a:tc>
                  <a:txBody>
                    <a:bodyPr/>
                    <a:lstStyle/>
                    <a:p>
                      <a:pPr algn="ctr" fontAlgn="b"/>
                      <a:r>
                        <a:rPr lang="en-GB" sz="1600" u="none" strike="noStrike">
                          <a:effectLst/>
                        </a:rPr>
                        <a:t>LLM-105</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3,5-Dinitro-2,6-diaminopyrazine-1-oxide</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Monoclinic</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1.92 g/cm³</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dirty="0">
                          <a:effectLst/>
                        </a:rPr>
                        <a:t>High density and excellent insensitivity to mechanical stimuli. Similar performance to RDX with improved safety.</a:t>
                      </a:r>
                      <a:endParaRPr lang="en-GB" sz="9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dirty="0">
                          <a:effectLst/>
                        </a:rPr>
                        <a:t>Investigated for insensitive munitions and safer explosive formulations.</a:t>
                      </a:r>
                      <a:endParaRPr lang="en-GB" sz="9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Yellow crystalline solid</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6982716"/>
                  </a:ext>
                </a:extLst>
              </a:tr>
              <a:tr h="544204">
                <a:tc>
                  <a:txBody>
                    <a:bodyPr/>
                    <a:lstStyle/>
                    <a:p>
                      <a:pPr algn="ctr" fontAlgn="b"/>
                      <a:r>
                        <a:rPr lang="en-GB" sz="1600" u="none" strike="noStrike">
                          <a:effectLst/>
                        </a:rPr>
                        <a:t>NQ</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Nitroguanidine</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Monoclinic</a:t>
                      </a:r>
                      <a:endParaRPr lang="en-GB" sz="16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1.72 g/cm³</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a:effectLst/>
                        </a:rPr>
                        <a:t>High thermal stability, low sensitivity, widely used in propellants</a:t>
                      </a:r>
                      <a:endParaRPr lang="en-GB" sz="900" b="0" i="0" u="none" strike="noStrike">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900" u="none" strike="noStrike" dirty="0">
                          <a:effectLst/>
                        </a:rPr>
                        <a:t>Military propellants, pyrotechnics, and insensitive formulations</a:t>
                      </a:r>
                      <a:endParaRPr lang="en-GB" sz="9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White crystalline powder or granules</a:t>
                      </a:r>
                      <a:endParaRPr lang="en-GB" sz="1600" b="0" i="0" u="none" strike="noStrike" dirty="0">
                        <a:solidFill>
                          <a:srgbClr val="000000"/>
                        </a:solidFill>
                        <a:effectLst/>
                        <a:latin typeface="Calibri" panose="020F0502020204030204" pitchFamily="34" charset="0"/>
                      </a:endParaRPr>
                    </a:p>
                  </a:txBody>
                  <a:tcPr marL="2152" marR="2152" marT="2152"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87540603"/>
                  </a:ext>
                </a:extLst>
              </a:tr>
            </a:tbl>
          </a:graphicData>
        </a:graphic>
      </p:graphicFrame>
    </p:spTree>
    <p:extLst>
      <p:ext uri="{BB962C8B-B14F-4D97-AF65-F5344CB8AC3E}">
        <p14:creationId xmlns:p14="http://schemas.microsoft.com/office/powerpoint/2010/main" val="1636830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EE083-ED07-4C4D-9F66-4F14AB256393}"/>
              </a:ext>
            </a:extLst>
          </p:cNvPr>
          <p:cNvSpPr>
            <a:spLocks noGrp="1"/>
          </p:cNvSpPr>
          <p:nvPr>
            <p:ph type="title"/>
          </p:nvPr>
        </p:nvSpPr>
        <p:spPr>
          <a:xfrm>
            <a:off x="913149" y="1"/>
            <a:ext cx="10364451" cy="872836"/>
          </a:xfrm>
        </p:spPr>
        <p:txBody>
          <a:bodyPr/>
          <a:lstStyle/>
          <a:p>
            <a:r>
              <a:rPr lang="en-GB" b="0" i="0" dirty="0">
                <a:solidFill>
                  <a:srgbClr val="202124"/>
                </a:solidFill>
                <a:effectLst/>
                <a:latin typeface="+mn-lt"/>
              </a:rPr>
              <a:t>X-Ray diffraction analysis</a:t>
            </a:r>
            <a:endParaRPr lang="en-GB" dirty="0">
              <a:latin typeface="+mn-lt"/>
            </a:endParaRPr>
          </a:p>
        </p:txBody>
      </p:sp>
      <p:sp>
        <p:nvSpPr>
          <p:cNvPr id="3" name="Content Placeholder 2">
            <a:extLst>
              <a:ext uri="{FF2B5EF4-FFF2-40B4-BE49-F238E27FC236}">
                <a16:creationId xmlns:a16="http://schemas.microsoft.com/office/drawing/2014/main" id="{8E33BAB3-F464-4675-8977-4A7906D1AF19}"/>
              </a:ext>
            </a:extLst>
          </p:cNvPr>
          <p:cNvSpPr>
            <a:spLocks noGrp="1"/>
          </p:cNvSpPr>
          <p:nvPr>
            <p:ph sz="quarter" idx="13"/>
          </p:nvPr>
        </p:nvSpPr>
        <p:spPr>
          <a:xfrm>
            <a:off x="342901" y="1166749"/>
            <a:ext cx="4914900" cy="3424107"/>
          </a:xfrm>
        </p:spPr>
        <p:txBody>
          <a:bodyPr>
            <a:noAutofit/>
          </a:bodyPr>
          <a:lstStyle/>
          <a:p>
            <a:pPr marL="0" indent="0">
              <a:buNone/>
            </a:pPr>
            <a:r>
              <a:rPr lang="en-GB" sz="2400" b="0" i="0" cap="none" dirty="0">
                <a:solidFill>
                  <a:srgbClr val="202124"/>
                </a:solidFill>
                <a:effectLst/>
              </a:rPr>
              <a:t>X-ray diffraction analysis (XRD) is </a:t>
            </a:r>
            <a:r>
              <a:rPr lang="en-GB" sz="2400" b="0" i="0" cap="none" dirty="0">
                <a:solidFill>
                  <a:srgbClr val="040C28"/>
                </a:solidFill>
                <a:effectLst/>
              </a:rPr>
              <a:t>a non-destructive technique that provides detailed information about the crystallographic structure, chemical composition, and physical properties of a material</a:t>
            </a:r>
            <a:r>
              <a:rPr lang="en-GB" sz="2400" b="0" i="0" cap="none" dirty="0">
                <a:solidFill>
                  <a:srgbClr val="202124"/>
                </a:solidFill>
                <a:effectLst/>
              </a:rPr>
              <a:t>. </a:t>
            </a:r>
          </a:p>
          <a:p>
            <a:pPr marL="0" indent="0">
              <a:buNone/>
            </a:pPr>
            <a:r>
              <a:rPr lang="en-GB" sz="2400" b="0" i="0" cap="none" dirty="0">
                <a:solidFill>
                  <a:srgbClr val="202124"/>
                </a:solidFill>
                <a:effectLst/>
              </a:rPr>
              <a:t>It is based on the constructive interference of monochromatic x-rays and a crystalline sample.</a:t>
            </a:r>
            <a:endParaRPr lang="en-GB" sz="2400" cap="none" dirty="0"/>
          </a:p>
        </p:txBody>
      </p:sp>
      <p:pic>
        <p:nvPicPr>
          <p:cNvPr id="4" name="Picture 3">
            <a:extLst>
              <a:ext uri="{FF2B5EF4-FFF2-40B4-BE49-F238E27FC236}">
                <a16:creationId xmlns:a16="http://schemas.microsoft.com/office/drawing/2014/main" id="{AE210322-D313-4E62-B85C-1E3CC6833A03}"/>
              </a:ext>
            </a:extLst>
          </p:cNvPr>
          <p:cNvPicPr>
            <a:picLocks noChangeAspect="1"/>
          </p:cNvPicPr>
          <p:nvPr/>
        </p:nvPicPr>
        <p:blipFill rotWithShape="1">
          <a:blip r:embed="rId3"/>
          <a:srcRect b="6230"/>
          <a:stretch/>
        </p:blipFill>
        <p:spPr>
          <a:xfrm>
            <a:off x="4894745" y="997529"/>
            <a:ext cx="7263246" cy="5101936"/>
          </a:xfrm>
          <a:prstGeom prst="rect">
            <a:avLst/>
          </a:prstGeom>
        </p:spPr>
      </p:pic>
      <p:pic>
        <p:nvPicPr>
          <p:cNvPr id="5" name="Picture 4">
            <a:extLst>
              <a:ext uri="{FF2B5EF4-FFF2-40B4-BE49-F238E27FC236}">
                <a16:creationId xmlns:a16="http://schemas.microsoft.com/office/drawing/2014/main" id="{4A638529-F6F1-482E-9855-8CECF00F1090}"/>
              </a:ext>
            </a:extLst>
          </p:cNvPr>
          <p:cNvPicPr>
            <a:picLocks noChangeAspect="1"/>
          </p:cNvPicPr>
          <p:nvPr/>
        </p:nvPicPr>
        <p:blipFill rotWithShape="1">
          <a:blip r:embed="rId4"/>
          <a:srcRect t="36374"/>
          <a:stretch/>
        </p:blipFill>
        <p:spPr>
          <a:xfrm>
            <a:off x="8671536" y="4352309"/>
            <a:ext cx="3520464" cy="1747156"/>
          </a:xfrm>
          <a:prstGeom prst="rect">
            <a:avLst/>
          </a:prstGeom>
        </p:spPr>
      </p:pic>
    </p:spTree>
    <p:extLst>
      <p:ext uri="{BB962C8B-B14F-4D97-AF65-F5344CB8AC3E}">
        <p14:creationId xmlns:p14="http://schemas.microsoft.com/office/powerpoint/2010/main" val="776866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B970C-9FA7-4181-B7FD-0458BC4EB518}"/>
              </a:ext>
            </a:extLst>
          </p:cNvPr>
          <p:cNvSpPr>
            <a:spLocks noGrp="1"/>
          </p:cNvSpPr>
          <p:nvPr>
            <p:ph type="title"/>
          </p:nvPr>
        </p:nvSpPr>
        <p:spPr>
          <a:xfrm>
            <a:off x="913774" y="0"/>
            <a:ext cx="10364451" cy="898071"/>
          </a:xfrm>
        </p:spPr>
        <p:txBody>
          <a:bodyPr/>
          <a:lstStyle/>
          <a:p>
            <a:r>
              <a:rPr lang="en-GB" dirty="0"/>
              <a:t>What are polymorphs?</a:t>
            </a:r>
          </a:p>
        </p:txBody>
      </p:sp>
      <p:sp>
        <p:nvSpPr>
          <p:cNvPr id="3" name="Content Placeholder 2">
            <a:extLst>
              <a:ext uri="{FF2B5EF4-FFF2-40B4-BE49-F238E27FC236}">
                <a16:creationId xmlns:a16="http://schemas.microsoft.com/office/drawing/2014/main" id="{AB176B9C-D86F-4B6A-9357-8A5D854C128D}"/>
              </a:ext>
            </a:extLst>
          </p:cNvPr>
          <p:cNvSpPr>
            <a:spLocks noGrp="1"/>
          </p:cNvSpPr>
          <p:nvPr>
            <p:ph sz="quarter" idx="13"/>
          </p:nvPr>
        </p:nvSpPr>
        <p:spPr>
          <a:xfrm>
            <a:off x="913774" y="930728"/>
            <a:ext cx="10363826" cy="6032709"/>
          </a:xfrm>
        </p:spPr>
        <p:txBody>
          <a:bodyPr>
            <a:normAutofit lnSpcReduction="10000"/>
          </a:bodyPr>
          <a:lstStyle/>
          <a:p>
            <a:r>
              <a:rPr lang="en-GB" sz="2800" cap="none" dirty="0"/>
              <a:t>Polymorphs = different crystal structures of the same molecule</a:t>
            </a:r>
          </a:p>
          <a:p>
            <a:r>
              <a:rPr lang="en-GB" sz="2800" cap="none" dirty="0"/>
              <a:t>A single explosive molecule can pack in multiple ways, producing:</a:t>
            </a:r>
          </a:p>
          <a:p>
            <a:pPr lvl="1"/>
            <a:r>
              <a:rPr lang="en-GB" sz="2600" cap="none" dirty="0"/>
              <a:t>Different arrangement of molecules in the lattice</a:t>
            </a:r>
          </a:p>
          <a:p>
            <a:pPr lvl="1"/>
            <a:r>
              <a:rPr lang="en-GB" sz="2600" cap="none" dirty="0"/>
              <a:t>Different densities</a:t>
            </a:r>
          </a:p>
          <a:p>
            <a:pPr lvl="1"/>
            <a:r>
              <a:rPr lang="en-GB" sz="2600" cap="none" dirty="0"/>
              <a:t>Different intermolecular interactions</a:t>
            </a:r>
          </a:p>
          <a:p>
            <a:pPr lvl="1"/>
            <a:r>
              <a:rPr lang="en-GB" sz="2600" cap="none" dirty="0"/>
              <a:t>Different mechanical properties</a:t>
            </a:r>
          </a:p>
          <a:p>
            <a:r>
              <a:rPr lang="en-GB" sz="2800" cap="none" dirty="0"/>
              <a:t>Consequences:</a:t>
            </a:r>
          </a:p>
          <a:p>
            <a:pPr lvl="1"/>
            <a:r>
              <a:rPr lang="en-GB" sz="2600" cap="none" dirty="0"/>
              <a:t>Stability changes</a:t>
            </a:r>
          </a:p>
          <a:p>
            <a:pPr lvl="1"/>
            <a:r>
              <a:rPr lang="en-GB" sz="2600" cap="none" dirty="0"/>
              <a:t>Sensitivity changes</a:t>
            </a:r>
          </a:p>
          <a:p>
            <a:pPr lvl="1"/>
            <a:r>
              <a:rPr lang="en-GB" sz="2600" cap="none" dirty="0"/>
              <a:t>Phase transitions</a:t>
            </a:r>
          </a:p>
          <a:p>
            <a:pPr lvl="1"/>
            <a:r>
              <a:rPr lang="en-GB" sz="2600" cap="none" dirty="0"/>
              <a:t>Performance differences</a:t>
            </a:r>
          </a:p>
        </p:txBody>
      </p:sp>
    </p:spTree>
    <p:extLst>
      <p:ext uri="{BB962C8B-B14F-4D97-AF65-F5344CB8AC3E}">
        <p14:creationId xmlns:p14="http://schemas.microsoft.com/office/powerpoint/2010/main" val="21056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B970C-9FA7-4181-B7FD-0458BC4EB518}"/>
              </a:ext>
            </a:extLst>
          </p:cNvPr>
          <p:cNvSpPr>
            <a:spLocks noGrp="1"/>
          </p:cNvSpPr>
          <p:nvPr>
            <p:ph type="title"/>
          </p:nvPr>
        </p:nvSpPr>
        <p:spPr>
          <a:xfrm>
            <a:off x="913774" y="0"/>
            <a:ext cx="10364451" cy="898071"/>
          </a:xfrm>
        </p:spPr>
        <p:txBody>
          <a:bodyPr/>
          <a:lstStyle/>
          <a:p>
            <a:r>
              <a:rPr lang="en-GB" dirty="0" err="1"/>
              <a:t>pOlymorphism</a:t>
            </a:r>
            <a:r>
              <a:rPr lang="en-GB" dirty="0"/>
              <a:t> in Em</a:t>
            </a:r>
            <a:r>
              <a:rPr lang="en-GB" cap="none" dirty="0"/>
              <a:t>s</a:t>
            </a:r>
            <a:r>
              <a:rPr lang="en-GB" dirty="0"/>
              <a:t>: </a:t>
            </a:r>
            <a:r>
              <a:rPr lang="en-GB" dirty="0" err="1"/>
              <a:t>tnt</a:t>
            </a:r>
            <a:endParaRPr lang="en-GB" dirty="0"/>
          </a:p>
        </p:txBody>
      </p:sp>
      <p:pic>
        <p:nvPicPr>
          <p:cNvPr id="5" name="Picture 4">
            <a:extLst>
              <a:ext uri="{FF2B5EF4-FFF2-40B4-BE49-F238E27FC236}">
                <a16:creationId xmlns:a16="http://schemas.microsoft.com/office/drawing/2014/main" id="{4B076CCD-9E99-4E91-A85B-27C8A54E71EA}"/>
              </a:ext>
            </a:extLst>
          </p:cNvPr>
          <p:cNvPicPr>
            <a:picLocks noChangeAspect="1"/>
          </p:cNvPicPr>
          <p:nvPr/>
        </p:nvPicPr>
        <p:blipFill>
          <a:blip r:embed="rId3"/>
          <a:stretch>
            <a:fillRect/>
          </a:stretch>
        </p:blipFill>
        <p:spPr>
          <a:xfrm>
            <a:off x="4687646" y="1956982"/>
            <a:ext cx="7504354" cy="4231547"/>
          </a:xfrm>
          <a:prstGeom prst="rect">
            <a:avLst/>
          </a:prstGeom>
          <a:ln w="38100">
            <a:solidFill>
              <a:srgbClr val="0070C0"/>
            </a:solidFill>
          </a:ln>
        </p:spPr>
      </p:pic>
      <p:sp>
        <p:nvSpPr>
          <p:cNvPr id="6" name="Content Placeholder 5">
            <a:extLst>
              <a:ext uri="{FF2B5EF4-FFF2-40B4-BE49-F238E27FC236}">
                <a16:creationId xmlns:a16="http://schemas.microsoft.com/office/drawing/2014/main" id="{12FCA6CE-1E8A-45A1-A316-3670D247B3A0}"/>
              </a:ext>
            </a:extLst>
          </p:cNvPr>
          <p:cNvSpPr>
            <a:spLocks noGrp="1"/>
          </p:cNvSpPr>
          <p:nvPr>
            <p:ph sz="quarter" idx="13"/>
          </p:nvPr>
        </p:nvSpPr>
        <p:spPr>
          <a:xfrm>
            <a:off x="0" y="1084625"/>
            <a:ext cx="4947557" cy="5959929"/>
          </a:xfrm>
        </p:spPr>
        <p:txBody>
          <a:bodyPr>
            <a:normAutofit/>
          </a:bodyPr>
          <a:lstStyle/>
          <a:p>
            <a:r>
              <a:rPr lang="en-GB" sz="2400" cap="none" dirty="0"/>
              <a:t>monoclinic (</a:t>
            </a:r>
            <a:r>
              <a:rPr lang="el-GR" sz="2400" cap="none" dirty="0"/>
              <a:t>α-</a:t>
            </a:r>
            <a:r>
              <a:rPr lang="en-GB" sz="2400" cap="none" dirty="0"/>
              <a:t>TNT): common </a:t>
            </a:r>
            <a:r>
              <a:rPr lang="en-GB" sz="2400" cap="none" dirty="0" err="1"/>
              <a:t>formo</a:t>
            </a:r>
            <a:endParaRPr lang="en-GB" sz="2400" cap="none" dirty="0"/>
          </a:p>
          <a:p>
            <a:r>
              <a:rPr lang="en-GB" sz="2400" cap="none" dirty="0" err="1"/>
              <a:t>rthorhombic</a:t>
            </a:r>
            <a:r>
              <a:rPr lang="en-GB" sz="2400" cap="none" dirty="0"/>
              <a:t> (</a:t>
            </a:r>
            <a:r>
              <a:rPr lang="el-GR" sz="2400" cap="none" dirty="0"/>
              <a:t>β-</a:t>
            </a:r>
            <a:r>
              <a:rPr lang="en-GB" sz="2400" cap="none" dirty="0"/>
              <a:t>TNT): less stable, forms under certain cooling/solvent conditions</a:t>
            </a:r>
          </a:p>
          <a:p>
            <a:r>
              <a:rPr lang="en-GB" sz="2400" cap="none" dirty="0"/>
              <a:t>effects:</a:t>
            </a:r>
          </a:p>
          <a:p>
            <a:pPr lvl="1"/>
            <a:r>
              <a:rPr lang="en-GB" sz="2200" cap="none" dirty="0"/>
              <a:t>different crystal habits (needles vs plates)</a:t>
            </a:r>
          </a:p>
          <a:p>
            <a:pPr lvl="1"/>
            <a:r>
              <a:rPr lang="en-GB" sz="2200" cap="none" dirty="0"/>
              <a:t>different packing efficiency</a:t>
            </a:r>
          </a:p>
          <a:p>
            <a:pPr lvl="1"/>
            <a:r>
              <a:rPr lang="en-GB" sz="2200" cap="none" dirty="0"/>
              <a:t>mechanical differences affecting cast-munition integrity</a:t>
            </a:r>
          </a:p>
          <a:p>
            <a:pPr lvl="1"/>
            <a:r>
              <a:rPr lang="en-GB" sz="2200" cap="none" dirty="0"/>
              <a:t>phase conversion over time → cracking</a:t>
            </a:r>
          </a:p>
        </p:txBody>
      </p:sp>
    </p:spTree>
    <p:extLst>
      <p:ext uri="{BB962C8B-B14F-4D97-AF65-F5344CB8AC3E}">
        <p14:creationId xmlns:p14="http://schemas.microsoft.com/office/powerpoint/2010/main" val="2745872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DF991-F9C8-477A-B17D-C7B98049966F}"/>
              </a:ext>
            </a:extLst>
          </p:cNvPr>
          <p:cNvSpPr>
            <a:spLocks noGrp="1"/>
          </p:cNvSpPr>
          <p:nvPr>
            <p:ph type="title"/>
          </p:nvPr>
        </p:nvSpPr>
        <p:spPr>
          <a:xfrm>
            <a:off x="913774" y="0"/>
            <a:ext cx="10364451" cy="831273"/>
          </a:xfrm>
        </p:spPr>
        <p:txBody>
          <a:bodyPr/>
          <a:lstStyle/>
          <a:p>
            <a:r>
              <a:rPr lang="en-GB" dirty="0"/>
              <a:t>Polymorphism in </a:t>
            </a:r>
            <a:r>
              <a:rPr lang="en-GB" dirty="0" err="1"/>
              <a:t>em</a:t>
            </a:r>
            <a:r>
              <a:rPr lang="en-GB" cap="none" dirty="0" err="1"/>
              <a:t>s</a:t>
            </a:r>
            <a:r>
              <a:rPr lang="en-GB" cap="none" dirty="0"/>
              <a:t>: HMX</a:t>
            </a:r>
            <a:endParaRPr lang="en-GB" dirty="0"/>
          </a:p>
        </p:txBody>
      </p:sp>
      <p:sp>
        <p:nvSpPr>
          <p:cNvPr id="3" name="Content Placeholder 2">
            <a:extLst>
              <a:ext uri="{FF2B5EF4-FFF2-40B4-BE49-F238E27FC236}">
                <a16:creationId xmlns:a16="http://schemas.microsoft.com/office/drawing/2014/main" id="{1D244437-7275-4B48-95C5-727E02C04929}"/>
              </a:ext>
            </a:extLst>
          </p:cNvPr>
          <p:cNvSpPr>
            <a:spLocks noGrp="1"/>
          </p:cNvSpPr>
          <p:nvPr>
            <p:ph sz="quarter" idx="13"/>
          </p:nvPr>
        </p:nvSpPr>
        <p:spPr>
          <a:xfrm>
            <a:off x="368890" y="825001"/>
            <a:ext cx="5305848" cy="3424107"/>
          </a:xfrm>
        </p:spPr>
        <p:txBody>
          <a:bodyPr>
            <a:normAutofit/>
          </a:bodyPr>
          <a:lstStyle/>
          <a:p>
            <a:r>
              <a:rPr lang="el-GR" sz="2400" b="0" i="0" cap="none" dirty="0">
                <a:solidFill>
                  <a:srgbClr val="000000"/>
                </a:solidFill>
                <a:effectLst/>
              </a:rPr>
              <a:t>β-</a:t>
            </a:r>
            <a:r>
              <a:rPr lang="en-GB" sz="2400" b="0" i="0" cap="none" dirty="0">
                <a:solidFill>
                  <a:srgbClr val="000000"/>
                </a:solidFill>
                <a:effectLst/>
              </a:rPr>
              <a:t>HMX — stable, used in PBXs</a:t>
            </a:r>
          </a:p>
          <a:p>
            <a:r>
              <a:rPr lang="el-GR" sz="2400" b="0" i="0" cap="none" dirty="0">
                <a:solidFill>
                  <a:srgbClr val="000000"/>
                </a:solidFill>
                <a:effectLst/>
              </a:rPr>
              <a:t>δ-</a:t>
            </a:r>
            <a:r>
              <a:rPr lang="en-GB" sz="2400" b="0" i="0" cap="none" dirty="0">
                <a:solidFill>
                  <a:srgbClr val="000000"/>
                </a:solidFill>
                <a:effectLst/>
              </a:rPr>
              <a:t>HMX — high-energy but sensitive, forms at high T</a:t>
            </a:r>
          </a:p>
          <a:p>
            <a:r>
              <a:rPr lang="el-GR" sz="2400" b="0" i="0" cap="none" dirty="0">
                <a:solidFill>
                  <a:srgbClr val="000000"/>
                </a:solidFill>
                <a:effectLst/>
              </a:rPr>
              <a:t>α-</a:t>
            </a:r>
            <a:r>
              <a:rPr lang="en-GB" sz="2400" b="0" i="0" cap="none" dirty="0">
                <a:solidFill>
                  <a:srgbClr val="000000"/>
                </a:solidFill>
                <a:effectLst/>
              </a:rPr>
              <a:t>HMX, </a:t>
            </a:r>
            <a:r>
              <a:rPr lang="el-GR" sz="2400" b="0" i="0" cap="none" dirty="0">
                <a:solidFill>
                  <a:srgbClr val="000000"/>
                </a:solidFill>
                <a:effectLst/>
              </a:rPr>
              <a:t>γ-</a:t>
            </a:r>
            <a:r>
              <a:rPr lang="en-GB" sz="2400" b="0" i="0" cap="none" dirty="0">
                <a:solidFill>
                  <a:srgbClr val="000000"/>
                </a:solidFill>
                <a:effectLst/>
              </a:rPr>
              <a:t>HMX — less common forms</a:t>
            </a:r>
          </a:p>
        </p:txBody>
      </p:sp>
      <p:pic>
        <p:nvPicPr>
          <p:cNvPr id="4" name="Picture 3">
            <a:extLst>
              <a:ext uri="{FF2B5EF4-FFF2-40B4-BE49-F238E27FC236}">
                <a16:creationId xmlns:a16="http://schemas.microsoft.com/office/drawing/2014/main" id="{EB09A795-104E-482D-A502-27EDDF1866C6}"/>
              </a:ext>
            </a:extLst>
          </p:cNvPr>
          <p:cNvPicPr>
            <a:picLocks noChangeAspect="1"/>
          </p:cNvPicPr>
          <p:nvPr/>
        </p:nvPicPr>
        <p:blipFill>
          <a:blip r:embed="rId3"/>
          <a:stretch>
            <a:fillRect/>
          </a:stretch>
        </p:blipFill>
        <p:spPr>
          <a:xfrm>
            <a:off x="441809" y="3245962"/>
            <a:ext cx="7757671" cy="3242706"/>
          </a:xfrm>
          <a:prstGeom prst="rect">
            <a:avLst/>
          </a:prstGeom>
        </p:spPr>
      </p:pic>
      <p:sp>
        <p:nvSpPr>
          <p:cNvPr id="6" name="TextBox 5">
            <a:extLst>
              <a:ext uri="{FF2B5EF4-FFF2-40B4-BE49-F238E27FC236}">
                <a16:creationId xmlns:a16="http://schemas.microsoft.com/office/drawing/2014/main" id="{C9D18D8C-69B1-4B1B-9D3F-440A385B6CBA}"/>
              </a:ext>
            </a:extLst>
          </p:cNvPr>
          <p:cNvSpPr txBox="1"/>
          <p:nvPr/>
        </p:nvSpPr>
        <p:spPr>
          <a:xfrm>
            <a:off x="8017163" y="6488668"/>
            <a:ext cx="6096000" cy="369332"/>
          </a:xfrm>
          <a:prstGeom prst="rect">
            <a:avLst/>
          </a:prstGeom>
          <a:noFill/>
        </p:spPr>
        <p:txBody>
          <a:bodyPr wrap="square">
            <a:spAutoFit/>
          </a:bodyPr>
          <a:lstStyle/>
          <a:p>
            <a:r>
              <a:rPr lang="en-GB" dirty="0">
                <a:hlinkClick r:id="rId4"/>
              </a:rPr>
              <a:t>https://doi.org/10.1021/acs.jpcc.1c01056</a:t>
            </a:r>
            <a:r>
              <a:rPr lang="en-GB" dirty="0"/>
              <a:t> </a:t>
            </a:r>
          </a:p>
        </p:txBody>
      </p:sp>
      <p:sp>
        <p:nvSpPr>
          <p:cNvPr id="8" name="TextBox 7">
            <a:extLst>
              <a:ext uri="{FF2B5EF4-FFF2-40B4-BE49-F238E27FC236}">
                <a16:creationId xmlns:a16="http://schemas.microsoft.com/office/drawing/2014/main" id="{745F4AF3-F681-477A-ABEE-1D6282609D38}"/>
              </a:ext>
            </a:extLst>
          </p:cNvPr>
          <p:cNvSpPr txBox="1"/>
          <p:nvPr/>
        </p:nvSpPr>
        <p:spPr>
          <a:xfrm>
            <a:off x="8419252" y="3561707"/>
            <a:ext cx="3582186" cy="2956194"/>
          </a:xfrm>
          <a:prstGeom prst="rect">
            <a:avLst/>
          </a:prstGeom>
          <a:noFill/>
        </p:spPr>
        <p:txBody>
          <a:bodyPr wrap="square">
            <a:spAutoFit/>
          </a:bodyPr>
          <a:lstStyle/>
          <a:p>
            <a:pPr>
              <a:lnSpc>
                <a:spcPct val="150000"/>
              </a:lnSpc>
            </a:pPr>
            <a:r>
              <a:rPr lang="en-GB" dirty="0"/>
              <a:t>“The polymorphic dependence is originated from the differences of molecular conformers and stacking mode of different polymorphs, which further result in the differences in internal energy, intermolecular contact, and intermolecular reaction.”</a:t>
            </a:r>
          </a:p>
        </p:txBody>
      </p:sp>
      <p:sp>
        <p:nvSpPr>
          <p:cNvPr id="7" name="Content Placeholder 2">
            <a:extLst>
              <a:ext uri="{FF2B5EF4-FFF2-40B4-BE49-F238E27FC236}">
                <a16:creationId xmlns:a16="http://schemas.microsoft.com/office/drawing/2014/main" id="{A0456770-A08D-47F3-9102-857AACEF607C}"/>
              </a:ext>
            </a:extLst>
          </p:cNvPr>
          <p:cNvSpPr txBox="1">
            <a:spLocks/>
          </p:cNvSpPr>
          <p:nvPr/>
        </p:nvSpPr>
        <p:spPr>
          <a:xfrm>
            <a:off x="6042243" y="667276"/>
            <a:ext cx="5995786" cy="342410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2800" cap="none" dirty="0">
                <a:solidFill>
                  <a:srgbClr val="000000"/>
                </a:solidFill>
              </a:rPr>
              <a:t>Key consequences:</a:t>
            </a:r>
          </a:p>
          <a:p>
            <a:pPr lvl="1"/>
            <a:r>
              <a:rPr lang="en-GB" sz="2400" cap="none" dirty="0">
                <a:solidFill>
                  <a:srgbClr val="000000"/>
                </a:solidFill>
              </a:rPr>
              <a:t>density differences</a:t>
            </a:r>
          </a:p>
          <a:p>
            <a:pPr lvl="1"/>
            <a:r>
              <a:rPr lang="en-GB" sz="2400" cap="none" dirty="0">
                <a:solidFill>
                  <a:srgbClr val="000000"/>
                </a:solidFill>
              </a:rPr>
              <a:t>sensitivity differences</a:t>
            </a:r>
          </a:p>
          <a:p>
            <a:pPr lvl="1"/>
            <a:r>
              <a:rPr lang="en-GB" sz="2400" cap="none" dirty="0">
                <a:solidFill>
                  <a:srgbClr val="000000"/>
                </a:solidFill>
              </a:rPr>
              <a:t>thermal transition risks</a:t>
            </a:r>
          </a:p>
          <a:p>
            <a:pPr lvl="1"/>
            <a:r>
              <a:rPr lang="en-GB" sz="2400" cap="none" dirty="0">
                <a:solidFill>
                  <a:srgbClr val="000000"/>
                </a:solidFill>
              </a:rPr>
              <a:t>structural degradation during heating</a:t>
            </a:r>
            <a:endParaRPr lang="en-GB" sz="2400" cap="none" dirty="0"/>
          </a:p>
        </p:txBody>
      </p:sp>
    </p:spTree>
    <p:extLst>
      <p:ext uri="{BB962C8B-B14F-4D97-AF65-F5344CB8AC3E}">
        <p14:creationId xmlns:p14="http://schemas.microsoft.com/office/powerpoint/2010/main" val="28199792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98451-6385-49C5-BA33-3CE6ADBB956C}"/>
              </a:ext>
            </a:extLst>
          </p:cNvPr>
          <p:cNvSpPr>
            <a:spLocks noGrp="1"/>
          </p:cNvSpPr>
          <p:nvPr>
            <p:ph type="title"/>
          </p:nvPr>
        </p:nvSpPr>
        <p:spPr>
          <a:xfrm>
            <a:off x="913774" y="0"/>
            <a:ext cx="10364451" cy="947057"/>
          </a:xfrm>
        </p:spPr>
        <p:txBody>
          <a:bodyPr/>
          <a:lstStyle/>
          <a:p>
            <a:r>
              <a:rPr lang="en-GB" dirty="0" err="1"/>
              <a:t>Hmx</a:t>
            </a:r>
            <a:r>
              <a:rPr lang="en-GB" dirty="0"/>
              <a:t> polymorphs</a:t>
            </a:r>
          </a:p>
        </p:txBody>
      </p:sp>
      <p:pic>
        <p:nvPicPr>
          <p:cNvPr id="5" name="Picture 4">
            <a:extLst>
              <a:ext uri="{FF2B5EF4-FFF2-40B4-BE49-F238E27FC236}">
                <a16:creationId xmlns:a16="http://schemas.microsoft.com/office/drawing/2014/main" id="{2A27AB5B-8B7E-4963-87E9-925A4095811C}"/>
              </a:ext>
            </a:extLst>
          </p:cNvPr>
          <p:cNvPicPr>
            <a:picLocks noChangeAspect="1"/>
          </p:cNvPicPr>
          <p:nvPr/>
        </p:nvPicPr>
        <p:blipFill>
          <a:blip r:embed="rId3"/>
          <a:stretch>
            <a:fillRect/>
          </a:stretch>
        </p:blipFill>
        <p:spPr>
          <a:xfrm>
            <a:off x="225878" y="1344387"/>
            <a:ext cx="11740243" cy="3548232"/>
          </a:xfrm>
          <a:prstGeom prst="rect">
            <a:avLst/>
          </a:prstGeom>
          <a:ln w="31750">
            <a:solidFill>
              <a:srgbClr val="0070C0"/>
            </a:solidFill>
          </a:ln>
        </p:spPr>
      </p:pic>
    </p:spTree>
    <p:extLst>
      <p:ext uri="{BB962C8B-B14F-4D97-AF65-F5344CB8AC3E}">
        <p14:creationId xmlns:p14="http://schemas.microsoft.com/office/powerpoint/2010/main" val="12972679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012A9-7DE6-4830-9747-5F2556C56EA2}"/>
              </a:ext>
            </a:extLst>
          </p:cNvPr>
          <p:cNvSpPr>
            <a:spLocks noGrp="1"/>
          </p:cNvSpPr>
          <p:nvPr>
            <p:ph type="title"/>
          </p:nvPr>
        </p:nvSpPr>
        <p:spPr>
          <a:xfrm>
            <a:off x="913774" y="0"/>
            <a:ext cx="10364451" cy="1066801"/>
          </a:xfrm>
        </p:spPr>
        <p:txBody>
          <a:bodyPr/>
          <a:lstStyle/>
          <a:p>
            <a:r>
              <a:rPr lang="en-GB" dirty="0"/>
              <a:t>Chemical vs physical stability</a:t>
            </a:r>
          </a:p>
        </p:txBody>
      </p:sp>
      <p:sp>
        <p:nvSpPr>
          <p:cNvPr id="3" name="Content Placeholder 2">
            <a:extLst>
              <a:ext uri="{FF2B5EF4-FFF2-40B4-BE49-F238E27FC236}">
                <a16:creationId xmlns:a16="http://schemas.microsoft.com/office/drawing/2014/main" id="{95AF2CDF-BBEA-4150-B39E-B34EA4DAA57A}"/>
              </a:ext>
            </a:extLst>
          </p:cNvPr>
          <p:cNvSpPr>
            <a:spLocks noGrp="1"/>
          </p:cNvSpPr>
          <p:nvPr>
            <p:ph sz="quarter" idx="13"/>
          </p:nvPr>
        </p:nvSpPr>
        <p:spPr>
          <a:xfrm>
            <a:off x="913774" y="1066801"/>
            <a:ext cx="10363826" cy="5323665"/>
          </a:xfrm>
        </p:spPr>
        <p:txBody>
          <a:bodyPr>
            <a:normAutofit/>
          </a:bodyPr>
          <a:lstStyle/>
          <a:p>
            <a:r>
              <a:rPr lang="en-GB" sz="2800" cap="none" dirty="0"/>
              <a:t>Chemical stability</a:t>
            </a:r>
          </a:p>
          <a:p>
            <a:pPr lvl="1"/>
            <a:r>
              <a:rPr lang="en-GB" sz="2600" cap="none" dirty="0"/>
              <a:t>Resistance to decomposition</a:t>
            </a:r>
          </a:p>
          <a:p>
            <a:pPr lvl="1"/>
            <a:r>
              <a:rPr lang="en-GB" sz="2600" cap="none" dirty="0"/>
              <a:t>Influenced by bond strength, lattice energy, impurities</a:t>
            </a:r>
          </a:p>
          <a:p>
            <a:r>
              <a:rPr lang="en-GB" sz="2800" cap="none" dirty="0"/>
              <a:t>Physical stability</a:t>
            </a:r>
          </a:p>
          <a:p>
            <a:pPr lvl="1"/>
            <a:r>
              <a:rPr lang="en-GB" sz="2600" cap="none" dirty="0"/>
              <a:t>Resistance to mechanical and thermal disturbance</a:t>
            </a:r>
          </a:p>
          <a:p>
            <a:pPr lvl="1"/>
            <a:r>
              <a:rPr lang="en-GB" sz="2600" cap="none" dirty="0"/>
              <a:t>Influenced by crystal defects, polymorph transitions, habit, porosity</a:t>
            </a:r>
          </a:p>
          <a:p>
            <a:r>
              <a:rPr lang="en-GB" sz="2800" cap="none" dirty="0"/>
              <a:t>Crystal structure affects BOTH.</a:t>
            </a:r>
          </a:p>
        </p:txBody>
      </p:sp>
    </p:spTree>
    <p:extLst>
      <p:ext uri="{BB962C8B-B14F-4D97-AF65-F5344CB8AC3E}">
        <p14:creationId xmlns:p14="http://schemas.microsoft.com/office/powerpoint/2010/main" val="37546774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C4BD0-D226-48BD-9328-DB74558BA299}"/>
              </a:ext>
            </a:extLst>
          </p:cNvPr>
          <p:cNvSpPr>
            <a:spLocks noGrp="1"/>
          </p:cNvSpPr>
          <p:nvPr>
            <p:ph type="title"/>
          </p:nvPr>
        </p:nvSpPr>
        <p:spPr>
          <a:xfrm>
            <a:off x="913774" y="1"/>
            <a:ext cx="10364451" cy="865414"/>
          </a:xfrm>
        </p:spPr>
        <p:txBody>
          <a:bodyPr/>
          <a:lstStyle/>
          <a:p>
            <a:r>
              <a:rPr lang="en-GB" dirty="0"/>
              <a:t>Symmetry and packing </a:t>
            </a:r>
            <a:r>
              <a:rPr lang="en-GB" dirty="0">
                <a:sym typeface="Wingdings" panose="05000000000000000000" pitchFamily="2" charset="2"/>
              </a:rPr>
              <a:t> stability</a:t>
            </a:r>
            <a:endParaRPr lang="en-GB" dirty="0"/>
          </a:p>
        </p:txBody>
      </p:sp>
      <p:sp>
        <p:nvSpPr>
          <p:cNvPr id="3" name="Content Placeholder 2">
            <a:extLst>
              <a:ext uri="{FF2B5EF4-FFF2-40B4-BE49-F238E27FC236}">
                <a16:creationId xmlns:a16="http://schemas.microsoft.com/office/drawing/2014/main" id="{664EFF4A-6897-4181-9D4D-F2C5CFD98797}"/>
              </a:ext>
            </a:extLst>
          </p:cNvPr>
          <p:cNvSpPr>
            <a:spLocks noGrp="1"/>
          </p:cNvSpPr>
          <p:nvPr>
            <p:ph sz="quarter" idx="13"/>
          </p:nvPr>
        </p:nvSpPr>
        <p:spPr>
          <a:xfrm>
            <a:off x="636813" y="1158778"/>
            <a:ext cx="10363826" cy="4948108"/>
          </a:xfrm>
        </p:spPr>
        <p:txBody>
          <a:bodyPr>
            <a:normAutofit/>
          </a:bodyPr>
          <a:lstStyle/>
          <a:p>
            <a:r>
              <a:rPr lang="en-GB" sz="2800" cap="none" dirty="0"/>
              <a:t>Crystal stability increases with:</a:t>
            </a:r>
          </a:p>
          <a:p>
            <a:pPr lvl="1"/>
            <a:r>
              <a:rPr lang="en-GB" sz="2600" cap="none" dirty="0"/>
              <a:t>high symmetry → fewer internal stresses</a:t>
            </a:r>
          </a:p>
          <a:p>
            <a:pPr lvl="1"/>
            <a:r>
              <a:rPr lang="en-GB" sz="2600" cap="none" dirty="0"/>
              <a:t>efficient packing → strong intermolecular forces</a:t>
            </a:r>
          </a:p>
          <a:p>
            <a:pPr lvl="1"/>
            <a:r>
              <a:rPr lang="en-GB" sz="2600" cap="none" dirty="0"/>
              <a:t>low free volume → reduced mobility</a:t>
            </a:r>
          </a:p>
          <a:p>
            <a:r>
              <a:rPr lang="en-GB" sz="2800" cap="none" dirty="0"/>
              <a:t>examples:</a:t>
            </a:r>
          </a:p>
          <a:p>
            <a:pPr lvl="1"/>
            <a:r>
              <a:rPr lang="en-GB" sz="2600" cap="none" dirty="0"/>
              <a:t>TATB: highly symmetric layers → extreme thermal stability</a:t>
            </a:r>
          </a:p>
          <a:p>
            <a:pPr lvl="1"/>
            <a:r>
              <a:rPr lang="el-GR" sz="2600" cap="none" dirty="0"/>
              <a:t>β-</a:t>
            </a:r>
            <a:r>
              <a:rPr lang="en-GB" sz="2600" cap="none" dirty="0"/>
              <a:t>HMX: stable packing compared to </a:t>
            </a:r>
            <a:r>
              <a:rPr lang="el-GR" sz="2600" cap="none" dirty="0"/>
              <a:t>δ-</a:t>
            </a:r>
            <a:r>
              <a:rPr lang="en-GB" sz="2600" cap="none" dirty="0"/>
              <a:t>HMX</a:t>
            </a:r>
          </a:p>
        </p:txBody>
      </p:sp>
    </p:spTree>
    <p:extLst>
      <p:ext uri="{BB962C8B-B14F-4D97-AF65-F5344CB8AC3E}">
        <p14:creationId xmlns:p14="http://schemas.microsoft.com/office/powerpoint/2010/main" val="2190639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8A510-0518-402E-8EE0-A2EA0C3FBCE9}"/>
              </a:ext>
            </a:extLst>
          </p:cNvPr>
          <p:cNvSpPr>
            <a:spLocks noGrp="1"/>
          </p:cNvSpPr>
          <p:nvPr>
            <p:ph type="title"/>
          </p:nvPr>
        </p:nvSpPr>
        <p:spPr>
          <a:xfrm>
            <a:off x="913774" y="-363132"/>
            <a:ext cx="10364451" cy="1596177"/>
          </a:xfrm>
        </p:spPr>
        <p:txBody>
          <a:bodyPr/>
          <a:lstStyle/>
          <a:p>
            <a:r>
              <a:rPr lang="en-GB" dirty="0"/>
              <a:t>Surface area and hydrolysis</a:t>
            </a:r>
          </a:p>
        </p:txBody>
      </p:sp>
      <p:sp>
        <p:nvSpPr>
          <p:cNvPr id="3" name="Content Placeholder 2">
            <a:extLst>
              <a:ext uri="{FF2B5EF4-FFF2-40B4-BE49-F238E27FC236}">
                <a16:creationId xmlns:a16="http://schemas.microsoft.com/office/drawing/2014/main" id="{4BF3ED1A-340F-4383-BF7A-A4BEE50F717D}"/>
              </a:ext>
            </a:extLst>
          </p:cNvPr>
          <p:cNvSpPr>
            <a:spLocks noGrp="1"/>
          </p:cNvSpPr>
          <p:nvPr>
            <p:ph sz="quarter" idx="13"/>
          </p:nvPr>
        </p:nvSpPr>
        <p:spPr>
          <a:xfrm>
            <a:off x="358603" y="758787"/>
            <a:ext cx="11969468" cy="3424107"/>
          </a:xfrm>
        </p:spPr>
        <p:txBody>
          <a:bodyPr>
            <a:normAutofit/>
          </a:bodyPr>
          <a:lstStyle/>
          <a:p>
            <a:r>
              <a:rPr lang="en-GB" sz="2800" cap="none" dirty="0"/>
              <a:t>Finer particles absorb water/CO₂ more quickly (hydrolysis: chemical degradation)</a:t>
            </a:r>
          </a:p>
          <a:p>
            <a:r>
              <a:rPr lang="en-GB" sz="2800" cap="none" dirty="0"/>
              <a:t>Faster degradation (e.g., lead </a:t>
            </a:r>
            <a:r>
              <a:rPr lang="en-GB" sz="2800" cap="none" dirty="0" err="1"/>
              <a:t>azide</a:t>
            </a:r>
            <a:r>
              <a:rPr lang="en-GB" sz="2800" cap="none" dirty="0"/>
              <a:t>)</a:t>
            </a:r>
          </a:p>
        </p:txBody>
      </p:sp>
      <p:sp>
        <p:nvSpPr>
          <p:cNvPr id="11" name="TextBox 10">
            <a:extLst>
              <a:ext uri="{FF2B5EF4-FFF2-40B4-BE49-F238E27FC236}">
                <a16:creationId xmlns:a16="http://schemas.microsoft.com/office/drawing/2014/main" id="{7284E9F2-9D57-49EA-9E97-15E82E6B281E}"/>
              </a:ext>
            </a:extLst>
          </p:cNvPr>
          <p:cNvSpPr txBox="1"/>
          <p:nvPr/>
        </p:nvSpPr>
        <p:spPr>
          <a:xfrm>
            <a:off x="2269470" y="2559642"/>
            <a:ext cx="7653057" cy="523220"/>
          </a:xfrm>
          <a:prstGeom prst="rect">
            <a:avLst/>
          </a:prstGeom>
          <a:noFill/>
        </p:spPr>
        <p:txBody>
          <a:bodyPr wrap="none" rtlCol="0">
            <a:spAutoFit/>
          </a:bodyPr>
          <a:lstStyle/>
          <a:p>
            <a:r>
              <a:rPr lang="en-GB" sz="2800" dirty="0">
                <a:solidFill>
                  <a:srgbClr val="0070C0"/>
                </a:solidFill>
              </a:rPr>
              <a:t>Pb(N</a:t>
            </a:r>
            <a:r>
              <a:rPr lang="en-GB" sz="2800" baseline="-25000" dirty="0">
                <a:solidFill>
                  <a:srgbClr val="0070C0"/>
                </a:solidFill>
              </a:rPr>
              <a:t>3</a:t>
            </a:r>
            <a:r>
              <a:rPr lang="en-GB" sz="2800" dirty="0">
                <a:solidFill>
                  <a:srgbClr val="0070C0"/>
                </a:solidFill>
              </a:rPr>
              <a:t>)</a:t>
            </a:r>
            <a:r>
              <a:rPr lang="en-GB" sz="2800" baseline="-25000" dirty="0">
                <a:solidFill>
                  <a:srgbClr val="0070C0"/>
                </a:solidFill>
              </a:rPr>
              <a:t>2</a:t>
            </a:r>
            <a:r>
              <a:rPr lang="en-GB" sz="2800" dirty="0">
                <a:solidFill>
                  <a:srgbClr val="0070C0"/>
                </a:solidFill>
              </a:rPr>
              <a:t>   +   H</a:t>
            </a:r>
            <a:r>
              <a:rPr lang="en-GB" sz="2800" baseline="-25000" dirty="0">
                <a:solidFill>
                  <a:srgbClr val="0070C0"/>
                </a:solidFill>
              </a:rPr>
              <a:t>2</a:t>
            </a:r>
            <a:r>
              <a:rPr lang="en-GB" sz="2800" dirty="0">
                <a:solidFill>
                  <a:srgbClr val="0070C0"/>
                </a:solidFill>
              </a:rPr>
              <a:t>O  +  CO</a:t>
            </a:r>
            <a:r>
              <a:rPr lang="en-GB" sz="2800" baseline="-25000" dirty="0">
                <a:solidFill>
                  <a:srgbClr val="0070C0"/>
                </a:solidFill>
              </a:rPr>
              <a:t>2</a:t>
            </a:r>
            <a:r>
              <a:rPr lang="en-GB" sz="2800" dirty="0">
                <a:solidFill>
                  <a:srgbClr val="0070C0"/>
                </a:solidFill>
              </a:rPr>
              <a:t>   </a:t>
            </a:r>
            <a:r>
              <a:rPr lang="en-GB" sz="2800" dirty="0">
                <a:solidFill>
                  <a:srgbClr val="0070C0"/>
                </a:solidFill>
                <a:sym typeface="Wingdings" panose="05000000000000000000" pitchFamily="2" charset="2"/>
              </a:rPr>
              <a:t>   PbCO</a:t>
            </a:r>
            <a:r>
              <a:rPr lang="en-GB" sz="2800" baseline="-25000" dirty="0">
                <a:solidFill>
                  <a:srgbClr val="0070C0"/>
                </a:solidFill>
                <a:sym typeface="Wingdings" panose="05000000000000000000" pitchFamily="2" charset="2"/>
              </a:rPr>
              <a:t>3</a:t>
            </a:r>
            <a:r>
              <a:rPr lang="en-GB" sz="2800" dirty="0">
                <a:solidFill>
                  <a:srgbClr val="0070C0"/>
                </a:solidFill>
                <a:sym typeface="Wingdings" panose="05000000000000000000" pitchFamily="2" charset="2"/>
              </a:rPr>
              <a:t>  +  2 NH</a:t>
            </a:r>
            <a:r>
              <a:rPr lang="en-GB" sz="2800" baseline="-25000" dirty="0">
                <a:solidFill>
                  <a:srgbClr val="0070C0"/>
                </a:solidFill>
                <a:sym typeface="Wingdings" panose="05000000000000000000" pitchFamily="2" charset="2"/>
              </a:rPr>
              <a:t>3</a:t>
            </a:r>
            <a:r>
              <a:rPr lang="en-GB" sz="2800" dirty="0">
                <a:solidFill>
                  <a:srgbClr val="0070C0"/>
                </a:solidFill>
                <a:sym typeface="Wingdings" panose="05000000000000000000" pitchFamily="2" charset="2"/>
              </a:rPr>
              <a:t>  </a:t>
            </a:r>
            <a:endParaRPr lang="en-GB" sz="2800" dirty="0">
              <a:solidFill>
                <a:srgbClr val="0070C0"/>
              </a:solidFill>
            </a:endParaRPr>
          </a:p>
        </p:txBody>
      </p:sp>
      <p:pic>
        <p:nvPicPr>
          <p:cNvPr id="12" name="Picture 11">
            <a:extLst>
              <a:ext uri="{FF2B5EF4-FFF2-40B4-BE49-F238E27FC236}">
                <a16:creationId xmlns:a16="http://schemas.microsoft.com/office/drawing/2014/main" id="{E5F7E148-CB14-4654-AFA9-304908D4EA4E}"/>
              </a:ext>
            </a:extLst>
          </p:cNvPr>
          <p:cNvPicPr>
            <a:picLocks noChangeAspect="1"/>
          </p:cNvPicPr>
          <p:nvPr/>
        </p:nvPicPr>
        <p:blipFill rotWithShape="1">
          <a:blip r:embed="rId3"/>
          <a:srcRect l="5740" t="17860" r="9960"/>
          <a:stretch/>
        </p:blipFill>
        <p:spPr>
          <a:xfrm>
            <a:off x="1709257" y="3128198"/>
            <a:ext cx="8213271" cy="3729802"/>
          </a:xfrm>
          <a:prstGeom prst="rect">
            <a:avLst/>
          </a:prstGeom>
        </p:spPr>
      </p:pic>
    </p:spTree>
    <p:extLst>
      <p:ext uri="{BB962C8B-B14F-4D97-AF65-F5344CB8AC3E}">
        <p14:creationId xmlns:p14="http://schemas.microsoft.com/office/powerpoint/2010/main" val="20376565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A6381-18DD-4E98-B1CC-5A6630C36155}"/>
              </a:ext>
            </a:extLst>
          </p:cNvPr>
          <p:cNvSpPr>
            <a:spLocks noGrp="1"/>
          </p:cNvSpPr>
          <p:nvPr>
            <p:ph type="title"/>
          </p:nvPr>
        </p:nvSpPr>
        <p:spPr>
          <a:xfrm>
            <a:off x="913774" y="0"/>
            <a:ext cx="10364451" cy="1066801"/>
          </a:xfrm>
        </p:spPr>
        <p:txBody>
          <a:bodyPr/>
          <a:lstStyle/>
          <a:p>
            <a:r>
              <a:rPr lang="en-GB" dirty="0"/>
              <a:t>Defects and voids</a:t>
            </a:r>
          </a:p>
        </p:txBody>
      </p:sp>
      <p:sp>
        <p:nvSpPr>
          <p:cNvPr id="3" name="Content Placeholder 2">
            <a:extLst>
              <a:ext uri="{FF2B5EF4-FFF2-40B4-BE49-F238E27FC236}">
                <a16:creationId xmlns:a16="http://schemas.microsoft.com/office/drawing/2014/main" id="{A5693E38-FD4B-429F-8F54-A5FB40A0047D}"/>
              </a:ext>
            </a:extLst>
          </p:cNvPr>
          <p:cNvSpPr>
            <a:spLocks noGrp="1"/>
          </p:cNvSpPr>
          <p:nvPr>
            <p:ph sz="quarter" idx="13"/>
          </p:nvPr>
        </p:nvSpPr>
        <p:spPr>
          <a:xfrm>
            <a:off x="913774" y="1121231"/>
            <a:ext cx="5895240" cy="5339994"/>
          </a:xfrm>
        </p:spPr>
        <p:txBody>
          <a:bodyPr>
            <a:normAutofit/>
          </a:bodyPr>
          <a:lstStyle/>
          <a:p>
            <a:r>
              <a:rPr lang="en-GB" sz="2800" cap="none" dirty="0"/>
              <a:t>Types of defects:</a:t>
            </a:r>
          </a:p>
          <a:p>
            <a:pPr lvl="1"/>
            <a:r>
              <a:rPr lang="en-GB" sz="2600" cap="none" dirty="0"/>
              <a:t>Vacancies</a:t>
            </a:r>
          </a:p>
          <a:p>
            <a:pPr lvl="1"/>
            <a:r>
              <a:rPr lang="en-GB" sz="2600" cap="none" dirty="0"/>
              <a:t>Dislocations</a:t>
            </a:r>
          </a:p>
          <a:p>
            <a:pPr lvl="1"/>
            <a:r>
              <a:rPr lang="en-GB" sz="2600" cap="none" dirty="0" err="1"/>
              <a:t>Microvoids</a:t>
            </a:r>
            <a:endParaRPr lang="en-GB" sz="2600" cap="none" dirty="0"/>
          </a:p>
          <a:p>
            <a:pPr lvl="1"/>
            <a:r>
              <a:rPr lang="en-GB" sz="2600" cap="none" dirty="0"/>
              <a:t>Inclusions / impurities</a:t>
            </a:r>
          </a:p>
          <a:p>
            <a:endParaRPr lang="en-GB" sz="2800" cap="none" dirty="0"/>
          </a:p>
        </p:txBody>
      </p:sp>
      <p:sp>
        <p:nvSpPr>
          <p:cNvPr id="5" name="Content Placeholder 2">
            <a:extLst>
              <a:ext uri="{FF2B5EF4-FFF2-40B4-BE49-F238E27FC236}">
                <a16:creationId xmlns:a16="http://schemas.microsoft.com/office/drawing/2014/main" id="{39CC0F0B-F66B-44A3-8E2C-6FC474EF78B1}"/>
              </a:ext>
            </a:extLst>
          </p:cNvPr>
          <p:cNvSpPr txBox="1">
            <a:spLocks/>
          </p:cNvSpPr>
          <p:nvPr/>
        </p:nvSpPr>
        <p:spPr>
          <a:xfrm>
            <a:off x="6052457" y="1066801"/>
            <a:ext cx="5895240" cy="5339994"/>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2800" cap="none" dirty="0"/>
              <a:t>Effects on stability:</a:t>
            </a:r>
          </a:p>
          <a:p>
            <a:pPr lvl="1"/>
            <a:r>
              <a:rPr lang="en-GB" sz="2600" cap="none" dirty="0"/>
              <a:t>Stress concentration</a:t>
            </a:r>
          </a:p>
          <a:p>
            <a:pPr lvl="1"/>
            <a:r>
              <a:rPr lang="en-GB" sz="2600" cap="none" dirty="0"/>
              <a:t>Moisture ingress</a:t>
            </a:r>
          </a:p>
          <a:p>
            <a:pPr lvl="1"/>
            <a:r>
              <a:rPr lang="en-GB" sz="2600" cap="none" dirty="0"/>
              <a:t>Localised decomposition sites</a:t>
            </a:r>
          </a:p>
          <a:p>
            <a:pPr lvl="1"/>
            <a:r>
              <a:rPr lang="en-GB" sz="2600" cap="none" dirty="0"/>
              <a:t>Reduced mechanical strength</a:t>
            </a:r>
          </a:p>
        </p:txBody>
      </p:sp>
    </p:spTree>
    <p:extLst>
      <p:ext uri="{BB962C8B-B14F-4D97-AF65-F5344CB8AC3E}">
        <p14:creationId xmlns:p14="http://schemas.microsoft.com/office/powerpoint/2010/main" val="23308830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5038E-BEB0-4277-964C-B15333B8497B}"/>
              </a:ext>
            </a:extLst>
          </p:cNvPr>
          <p:cNvSpPr>
            <a:spLocks noGrp="1"/>
          </p:cNvSpPr>
          <p:nvPr>
            <p:ph type="title"/>
          </p:nvPr>
        </p:nvSpPr>
        <p:spPr>
          <a:xfrm>
            <a:off x="913149" y="0"/>
            <a:ext cx="10364451" cy="947057"/>
          </a:xfrm>
        </p:spPr>
        <p:txBody>
          <a:bodyPr/>
          <a:lstStyle/>
          <a:p>
            <a:r>
              <a:rPr lang="en-GB" dirty="0"/>
              <a:t>Temperature-induced transitions</a:t>
            </a:r>
          </a:p>
        </p:txBody>
      </p:sp>
      <p:sp>
        <p:nvSpPr>
          <p:cNvPr id="3" name="Content Placeholder 2">
            <a:extLst>
              <a:ext uri="{FF2B5EF4-FFF2-40B4-BE49-F238E27FC236}">
                <a16:creationId xmlns:a16="http://schemas.microsoft.com/office/drawing/2014/main" id="{BC99C92F-385C-4C05-B516-FE89B87897D5}"/>
              </a:ext>
            </a:extLst>
          </p:cNvPr>
          <p:cNvSpPr>
            <a:spLocks noGrp="1"/>
          </p:cNvSpPr>
          <p:nvPr>
            <p:ph sz="quarter" idx="13"/>
          </p:nvPr>
        </p:nvSpPr>
        <p:spPr>
          <a:xfrm>
            <a:off x="913149" y="1175106"/>
            <a:ext cx="10363826" cy="5682894"/>
          </a:xfrm>
        </p:spPr>
        <p:txBody>
          <a:bodyPr>
            <a:normAutofit/>
          </a:bodyPr>
          <a:lstStyle/>
          <a:p>
            <a:r>
              <a:rPr lang="en-GB" sz="2400" cap="none" dirty="0"/>
              <a:t>Phase transitions = structural rearrangements</a:t>
            </a:r>
          </a:p>
          <a:p>
            <a:r>
              <a:rPr lang="en-GB" sz="2400" cap="none" dirty="0"/>
              <a:t>Effects:</a:t>
            </a:r>
          </a:p>
          <a:p>
            <a:pPr lvl="1"/>
            <a:r>
              <a:rPr lang="en-GB" sz="2200" cap="none" dirty="0"/>
              <a:t>Internal stress</a:t>
            </a:r>
          </a:p>
          <a:p>
            <a:pPr lvl="1"/>
            <a:r>
              <a:rPr lang="en-GB" sz="2200" cap="none" dirty="0"/>
              <a:t>Cracking / void formation</a:t>
            </a:r>
          </a:p>
          <a:p>
            <a:pPr lvl="1"/>
            <a:r>
              <a:rPr lang="en-GB" sz="2200" cap="none" dirty="0"/>
              <a:t>Density changes</a:t>
            </a:r>
          </a:p>
          <a:p>
            <a:pPr lvl="1"/>
            <a:r>
              <a:rPr lang="en-GB" sz="2200" cap="none" dirty="0"/>
              <a:t>Sensitivity increases</a:t>
            </a:r>
          </a:p>
          <a:p>
            <a:r>
              <a:rPr lang="en-GB" sz="2400" cap="none" dirty="0"/>
              <a:t>Examples:</a:t>
            </a:r>
          </a:p>
          <a:p>
            <a:pPr lvl="1"/>
            <a:r>
              <a:rPr lang="en-GB" sz="2200" cap="none" dirty="0"/>
              <a:t>AN transitions (IV ↔ III ↔ II)</a:t>
            </a:r>
          </a:p>
          <a:p>
            <a:pPr lvl="1"/>
            <a:r>
              <a:rPr lang="en-GB" sz="2200" cap="none" dirty="0"/>
              <a:t>HMX </a:t>
            </a:r>
            <a:r>
              <a:rPr lang="el-GR" sz="2200" cap="none" dirty="0"/>
              <a:t>β → δ</a:t>
            </a:r>
            <a:endParaRPr lang="en-GB" sz="2200" cap="none" dirty="0"/>
          </a:p>
          <a:p>
            <a:pPr lvl="1"/>
            <a:r>
              <a:rPr lang="en-GB" sz="2200" cap="none" dirty="0"/>
              <a:t>TNT habit changes during slow cooling</a:t>
            </a:r>
          </a:p>
        </p:txBody>
      </p:sp>
    </p:spTree>
    <p:extLst>
      <p:ext uri="{BB962C8B-B14F-4D97-AF65-F5344CB8AC3E}">
        <p14:creationId xmlns:p14="http://schemas.microsoft.com/office/powerpoint/2010/main" val="33469568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C403A-284B-46DA-8BFD-9E308308186F}"/>
              </a:ext>
            </a:extLst>
          </p:cNvPr>
          <p:cNvSpPr>
            <a:spLocks noGrp="1"/>
          </p:cNvSpPr>
          <p:nvPr>
            <p:ph type="title"/>
          </p:nvPr>
        </p:nvSpPr>
        <p:spPr>
          <a:xfrm>
            <a:off x="913774" y="0"/>
            <a:ext cx="10364451" cy="1066801"/>
          </a:xfrm>
        </p:spPr>
        <p:txBody>
          <a:bodyPr/>
          <a:lstStyle/>
          <a:p>
            <a:r>
              <a:rPr lang="en-GB" dirty="0"/>
              <a:t>Example: </a:t>
            </a:r>
            <a:r>
              <a:rPr lang="en-GB" dirty="0" err="1"/>
              <a:t>petn</a:t>
            </a:r>
            <a:r>
              <a:rPr lang="en-GB" dirty="0"/>
              <a:t> storage stability</a:t>
            </a:r>
          </a:p>
        </p:txBody>
      </p:sp>
      <p:sp>
        <p:nvSpPr>
          <p:cNvPr id="3" name="Content Placeholder 2">
            <a:extLst>
              <a:ext uri="{FF2B5EF4-FFF2-40B4-BE49-F238E27FC236}">
                <a16:creationId xmlns:a16="http://schemas.microsoft.com/office/drawing/2014/main" id="{F2E5E2F2-896B-4046-9D89-72BB8C521CD8}"/>
              </a:ext>
            </a:extLst>
          </p:cNvPr>
          <p:cNvSpPr>
            <a:spLocks noGrp="1"/>
          </p:cNvSpPr>
          <p:nvPr>
            <p:ph sz="quarter" idx="13"/>
          </p:nvPr>
        </p:nvSpPr>
        <p:spPr>
          <a:xfrm>
            <a:off x="913774" y="1442358"/>
            <a:ext cx="5046155" cy="3424107"/>
          </a:xfrm>
        </p:spPr>
        <p:txBody>
          <a:bodyPr>
            <a:normAutofit/>
          </a:bodyPr>
          <a:lstStyle/>
          <a:p>
            <a:r>
              <a:rPr lang="en-GB" sz="3200" cap="none" dirty="0"/>
              <a:t>Single-crystal PETN:</a:t>
            </a:r>
          </a:p>
          <a:p>
            <a:pPr lvl="1"/>
            <a:r>
              <a:rPr lang="en-GB" sz="2800" cap="none" dirty="0"/>
              <a:t>High density</a:t>
            </a:r>
          </a:p>
          <a:p>
            <a:pPr lvl="1"/>
            <a:r>
              <a:rPr lang="en-GB" sz="2800" cap="none" dirty="0"/>
              <a:t>Low sensitivity</a:t>
            </a:r>
          </a:p>
          <a:p>
            <a:pPr lvl="1"/>
            <a:r>
              <a:rPr lang="en-GB" sz="2800" cap="none" dirty="0"/>
              <a:t>Good mechanical integrity</a:t>
            </a:r>
          </a:p>
          <a:p>
            <a:endParaRPr lang="en-GB" sz="3200" cap="none" dirty="0"/>
          </a:p>
        </p:txBody>
      </p:sp>
      <p:sp>
        <p:nvSpPr>
          <p:cNvPr id="4" name="Content Placeholder 2">
            <a:extLst>
              <a:ext uri="{FF2B5EF4-FFF2-40B4-BE49-F238E27FC236}">
                <a16:creationId xmlns:a16="http://schemas.microsoft.com/office/drawing/2014/main" id="{B2B360AE-F24F-4856-A52C-0DF7D7578AFE}"/>
              </a:ext>
            </a:extLst>
          </p:cNvPr>
          <p:cNvSpPr txBox="1">
            <a:spLocks/>
          </p:cNvSpPr>
          <p:nvPr/>
        </p:nvSpPr>
        <p:spPr>
          <a:xfrm>
            <a:off x="6379031" y="1442358"/>
            <a:ext cx="5540827" cy="342410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3600" cap="none" dirty="0"/>
              <a:t>Fine PETN powder:</a:t>
            </a:r>
          </a:p>
          <a:p>
            <a:pPr lvl="1"/>
            <a:r>
              <a:rPr lang="en-GB" sz="3200" cap="none" dirty="0"/>
              <a:t>Low density</a:t>
            </a:r>
          </a:p>
          <a:p>
            <a:pPr lvl="1"/>
            <a:r>
              <a:rPr lang="en-GB" sz="3200" cap="none" dirty="0"/>
              <a:t>Porous</a:t>
            </a:r>
          </a:p>
          <a:p>
            <a:pPr lvl="1"/>
            <a:r>
              <a:rPr lang="en-GB" sz="3200" cap="none" dirty="0"/>
              <a:t>High sensitivity</a:t>
            </a:r>
          </a:p>
          <a:p>
            <a:pPr lvl="1"/>
            <a:r>
              <a:rPr lang="en-GB" sz="3200" cap="none" dirty="0"/>
              <a:t>Faster chemical ageing</a:t>
            </a:r>
          </a:p>
        </p:txBody>
      </p:sp>
    </p:spTree>
    <p:extLst>
      <p:ext uri="{BB962C8B-B14F-4D97-AF65-F5344CB8AC3E}">
        <p14:creationId xmlns:p14="http://schemas.microsoft.com/office/powerpoint/2010/main" val="2280428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E0F56-08D0-4B23-845A-FBE049AAB063}"/>
              </a:ext>
            </a:extLst>
          </p:cNvPr>
          <p:cNvSpPr>
            <a:spLocks noGrp="1"/>
          </p:cNvSpPr>
          <p:nvPr>
            <p:ph type="title"/>
          </p:nvPr>
        </p:nvSpPr>
        <p:spPr>
          <a:xfrm>
            <a:off x="913774" y="0"/>
            <a:ext cx="10364451" cy="881743"/>
          </a:xfrm>
        </p:spPr>
        <p:txBody>
          <a:bodyPr/>
          <a:lstStyle/>
          <a:p>
            <a:r>
              <a:rPr lang="en-GB" dirty="0"/>
              <a:t>What determines sensitivity?</a:t>
            </a:r>
          </a:p>
        </p:txBody>
      </p:sp>
      <p:sp>
        <p:nvSpPr>
          <p:cNvPr id="3" name="Content Placeholder 2">
            <a:extLst>
              <a:ext uri="{FF2B5EF4-FFF2-40B4-BE49-F238E27FC236}">
                <a16:creationId xmlns:a16="http://schemas.microsoft.com/office/drawing/2014/main" id="{137498E7-D4F4-4EFA-BA04-AA67D939C960}"/>
              </a:ext>
            </a:extLst>
          </p:cNvPr>
          <p:cNvSpPr>
            <a:spLocks noGrp="1"/>
          </p:cNvSpPr>
          <p:nvPr>
            <p:ph sz="quarter" idx="13"/>
          </p:nvPr>
        </p:nvSpPr>
        <p:spPr>
          <a:xfrm>
            <a:off x="913774" y="881743"/>
            <a:ext cx="10363826" cy="5193036"/>
          </a:xfrm>
        </p:spPr>
        <p:txBody>
          <a:bodyPr>
            <a:normAutofit/>
          </a:bodyPr>
          <a:lstStyle/>
          <a:p>
            <a:r>
              <a:rPr lang="en-GB" sz="2800" cap="none" dirty="0"/>
              <a:t>Sensitivity depends on:</a:t>
            </a:r>
          </a:p>
          <a:p>
            <a:pPr lvl="1"/>
            <a:r>
              <a:rPr lang="en-GB" sz="2800" cap="none" dirty="0"/>
              <a:t>Hotspot formation (void collapse, friction)</a:t>
            </a:r>
          </a:p>
          <a:p>
            <a:pPr lvl="1"/>
            <a:r>
              <a:rPr lang="en-GB" sz="2800" cap="none" dirty="0"/>
              <a:t>Mechanical deformation (shear bands, cracking)</a:t>
            </a:r>
          </a:p>
          <a:p>
            <a:pPr lvl="1"/>
            <a:r>
              <a:rPr lang="en-GB" sz="2800" cap="none" dirty="0"/>
              <a:t>Heat localisation (poor thermal conductivity)</a:t>
            </a:r>
          </a:p>
          <a:p>
            <a:pPr lvl="1"/>
            <a:r>
              <a:rPr lang="en-GB" sz="2800" cap="none" dirty="0"/>
              <a:t>Crystal defects, voids, impurities</a:t>
            </a:r>
          </a:p>
          <a:p>
            <a:pPr lvl="1"/>
            <a:r>
              <a:rPr lang="en-GB" sz="2800" cap="none" dirty="0"/>
              <a:t>Crystal structure defines how these processes begin.</a:t>
            </a:r>
          </a:p>
        </p:txBody>
      </p:sp>
    </p:spTree>
    <p:extLst>
      <p:ext uri="{BB962C8B-B14F-4D97-AF65-F5344CB8AC3E}">
        <p14:creationId xmlns:p14="http://schemas.microsoft.com/office/powerpoint/2010/main" val="8821922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36F1F-477E-4E16-9435-50C48BB1AA3A}"/>
              </a:ext>
            </a:extLst>
          </p:cNvPr>
          <p:cNvSpPr>
            <a:spLocks noGrp="1"/>
          </p:cNvSpPr>
          <p:nvPr>
            <p:ph type="title"/>
          </p:nvPr>
        </p:nvSpPr>
        <p:spPr>
          <a:xfrm>
            <a:off x="913774" y="0"/>
            <a:ext cx="10364451" cy="930729"/>
          </a:xfrm>
        </p:spPr>
        <p:txBody>
          <a:bodyPr/>
          <a:lstStyle/>
          <a:p>
            <a:r>
              <a:rPr lang="en-GB" dirty="0"/>
              <a:t>Packing efficiency and voids</a:t>
            </a:r>
          </a:p>
        </p:txBody>
      </p:sp>
      <p:sp>
        <p:nvSpPr>
          <p:cNvPr id="3" name="Content Placeholder 2">
            <a:extLst>
              <a:ext uri="{FF2B5EF4-FFF2-40B4-BE49-F238E27FC236}">
                <a16:creationId xmlns:a16="http://schemas.microsoft.com/office/drawing/2014/main" id="{80E185EA-602F-40C2-AC31-8C7C313AF971}"/>
              </a:ext>
            </a:extLst>
          </p:cNvPr>
          <p:cNvSpPr>
            <a:spLocks noGrp="1"/>
          </p:cNvSpPr>
          <p:nvPr>
            <p:ph sz="quarter" idx="13"/>
          </p:nvPr>
        </p:nvSpPr>
        <p:spPr>
          <a:xfrm>
            <a:off x="163285" y="796696"/>
            <a:ext cx="6384471" cy="3424107"/>
          </a:xfrm>
        </p:spPr>
        <p:txBody>
          <a:bodyPr>
            <a:normAutofit/>
          </a:bodyPr>
          <a:lstStyle/>
          <a:p>
            <a:r>
              <a:rPr lang="en-GB" sz="2400" cap="none" dirty="0"/>
              <a:t>Good packing → fewer voids → fewer hotspots</a:t>
            </a:r>
          </a:p>
          <a:p>
            <a:r>
              <a:rPr lang="en-GB" sz="2400" cap="none" dirty="0"/>
              <a:t>Poor packing → more voids → sensitive to shock</a:t>
            </a:r>
          </a:p>
          <a:p>
            <a:r>
              <a:rPr lang="en-GB" sz="2400" cap="none" dirty="0"/>
              <a:t>Mixed particle sizes reduce voids</a:t>
            </a:r>
          </a:p>
          <a:p>
            <a:endParaRPr lang="en-GB" sz="2400" cap="none" dirty="0"/>
          </a:p>
        </p:txBody>
      </p:sp>
      <p:pic>
        <p:nvPicPr>
          <p:cNvPr id="5" name="Picture 4">
            <a:extLst>
              <a:ext uri="{FF2B5EF4-FFF2-40B4-BE49-F238E27FC236}">
                <a16:creationId xmlns:a16="http://schemas.microsoft.com/office/drawing/2014/main" id="{81DEB0D9-9C0D-4FA4-90C3-FE7F882606B6}"/>
              </a:ext>
            </a:extLst>
          </p:cNvPr>
          <p:cNvPicPr>
            <a:picLocks noChangeAspect="1"/>
          </p:cNvPicPr>
          <p:nvPr/>
        </p:nvPicPr>
        <p:blipFill>
          <a:blip r:embed="rId3"/>
          <a:stretch>
            <a:fillRect/>
          </a:stretch>
        </p:blipFill>
        <p:spPr>
          <a:xfrm>
            <a:off x="0" y="2909735"/>
            <a:ext cx="9291583" cy="3948265"/>
          </a:xfrm>
          <a:prstGeom prst="rect">
            <a:avLst/>
          </a:prstGeom>
        </p:spPr>
      </p:pic>
      <p:sp>
        <p:nvSpPr>
          <p:cNvPr id="6" name="Content Placeholder 2">
            <a:extLst>
              <a:ext uri="{FF2B5EF4-FFF2-40B4-BE49-F238E27FC236}">
                <a16:creationId xmlns:a16="http://schemas.microsoft.com/office/drawing/2014/main" id="{395947D3-54D4-4883-93F7-F4A251A1A0A7}"/>
              </a:ext>
            </a:extLst>
          </p:cNvPr>
          <p:cNvSpPr txBox="1">
            <a:spLocks/>
          </p:cNvSpPr>
          <p:nvPr/>
        </p:nvSpPr>
        <p:spPr>
          <a:xfrm>
            <a:off x="8118332" y="796695"/>
            <a:ext cx="4073668" cy="342410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2400" cap="none" dirty="0"/>
              <a:t>Influenced by:</a:t>
            </a:r>
          </a:p>
          <a:p>
            <a:pPr lvl="1"/>
            <a:r>
              <a:rPr lang="en-GB" sz="2200" cap="none" dirty="0"/>
              <a:t>Habit</a:t>
            </a:r>
          </a:p>
          <a:p>
            <a:pPr lvl="1"/>
            <a:r>
              <a:rPr lang="en-GB" sz="2200" cap="none" dirty="0"/>
              <a:t>Particle size distribution</a:t>
            </a:r>
          </a:p>
          <a:p>
            <a:pPr lvl="1"/>
            <a:r>
              <a:rPr lang="en-GB" sz="2200" cap="none" dirty="0"/>
              <a:t>Pressing conditions</a:t>
            </a:r>
          </a:p>
          <a:p>
            <a:pPr lvl="1"/>
            <a:r>
              <a:rPr lang="en-GB" sz="2200" cap="none" dirty="0"/>
              <a:t>Polymorph</a:t>
            </a:r>
          </a:p>
        </p:txBody>
      </p:sp>
    </p:spTree>
    <p:extLst>
      <p:ext uri="{BB962C8B-B14F-4D97-AF65-F5344CB8AC3E}">
        <p14:creationId xmlns:p14="http://schemas.microsoft.com/office/powerpoint/2010/main" val="38201036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05CD6-3A7B-49B1-B57B-430CC4134346}"/>
              </a:ext>
            </a:extLst>
          </p:cNvPr>
          <p:cNvSpPr>
            <a:spLocks noGrp="1"/>
          </p:cNvSpPr>
          <p:nvPr>
            <p:ph type="title"/>
          </p:nvPr>
        </p:nvSpPr>
        <p:spPr>
          <a:xfrm>
            <a:off x="913149" y="0"/>
            <a:ext cx="10364451" cy="783771"/>
          </a:xfrm>
        </p:spPr>
        <p:txBody>
          <a:bodyPr/>
          <a:lstStyle/>
          <a:p>
            <a:r>
              <a:rPr lang="en-GB" dirty="0"/>
              <a:t>Crystal habit and fracture behaviour</a:t>
            </a:r>
          </a:p>
        </p:txBody>
      </p:sp>
      <p:sp>
        <p:nvSpPr>
          <p:cNvPr id="3" name="Content Placeholder 2">
            <a:extLst>
              <a:ext uri="{FF2B5EF4-FFF2-40B4-BE49-F238E27FC236}">
                <a16:creationId xmlns:a16="http://schemas.microsoft.com/office/drawing/2014/main" id="{9D8CB0BA-72D0-462D-A2D1-5183E6E8B4F9}"/>
              </a:ext>
            </a:extLst>
          </p:cNvPr>
          <p:cNvSpPr>
            <a:spLocks noGrp="1"/>
          </p:cNvSpPr>
          <p:nvPr>
            <p:ph sz="quarter" idx="13"/>
          </p:nvPr>
        </p:nvSpPr>
        <p:spPr>
          <a:xfrm>
            <a:off x="914087" y="946506"/>
            <a:ext cx="10363826" cy="4752165"/>
          </a:xfrm>
        </p:spPr>
        <p:txBody>
          <a:bodyPr>
            <a:normAutofit/>
          </a:bodyPr>
          <a:lstStyle/>
          <a:p>
            <a:r>
              <a:rPr lang="en-GB" sz="3200" cap="none" dirty="0"/>
              <a:t>Crystal habit strongly affects mechanical sensitivity:</a:t>
            </a:r>
          </a:p>
          <a:p>
            <a:pPr lvl="1"/>
            <a:r>
              <a:rPr lang="en-GB" sz="2800" cap="none" dirty="0"/>
              <a:t>Needles → fracture easily</a:t>
            </a:r>
          </a:p>
          <a:p>
            <a:pPr lvl="1"/>
            <a:r>
              <a:rPr lang="en-GB" sz="2800" cap="none" dirty="0"/>
              <a:t>Plates → delaminate under shear</a:t>
            </a:r>
          </a:p>
          <a:p>
            <a:pPr lvl="1"/>
            <a:r>
              <a:rPr lang="en-GB" sz="2800" cap="none" dirty="0"/>
              <a:t>Cubes/blocky crystals → more robust</a:t>
            </a:r>
          </a:p>
          <a:p>
            <a:pPr lvl="1"/>
            <a:r>
              <a:rPr lang="en-GB" sz="2800" cap="none" dirty="0"/>
              <a:t>Fracture produces new surfaces → hotspots.</a:t>
            </a:r>
          </a:p>
        </p:txBody>
      </p:sp>
    </p:spTree>
    <p:extLst>
      <p:ext uri="{BB962C8B-B14F-4D97-AF65-F5344CB8AC3E}">
        <p14:creationId xmlns:p14="http://schemas.microsoft.com/office/powerpoint/2010/main" val="35555700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C6C25-B093-4EBC-A55B-ADFE54B6992D}"/>
              </a:ext>
            </a:extLst>
          </p:cNvPr>
          <p:cNvSpPr>
            <a:spLocks noGrp="1"/>
          </p:cNvSpPr>
          <p:nvPr>
            <p:ph type="title"/>
          </p:nvPr>
        </p:nvSpPr>
        <p:spPr>
          <a:xfrm>
            <a:off x="913149" y="1"/>
            <a:ext cx="10364451" cy="849086"/>
          </a:xfrm>
        </p:spPr>
        <p:txBody>
          <a:bodyPr/>
          <a:lstStyle/>
          <a:p>
            <a:r>
              <a:rPr lang="en-GB" dirty="0"/>
              <a:t>Anisotropy of sensitivity</a:t>
            </a:r>
          </a:p>
        </p:txBody>
      </p:sp>
      <p:sp>
        <p:nvSpPr>
          <p:cNvPr id="3" name="Content Placeholder 2">
            <a:extLst>
              <a:ext uri="{FF2B5EF4-FFF2-40B4-BE49-F238E27FC236}">
                <a16:creationId xmlns:a16="http://schemas.microsoft.com/office/drawing/2014/main" id="{1EEE228B-912E-4E18-B74A-AB060781A1AD}"/>
              </a:ext>
            </a:extLst>
          </p:cNvPr>
          <p:cNvSpPr>
            <a:spLocks noGrp="1"/>
          </p:cNvSpPr>
          <p:nvPr>
            <p:ph sz="quarter" idx="13"/>
          </p:nvPr>
        </p:nvSpPr>
        <p:spPr>
          <a:xfrm>
            <a:off x="125184" y="1028700"/>
            <a:ext cx="3728359" cy="5274129"/>
          </a:xfrm>
        </p:spPr>
        <p:txBody>
          <a:bodyPr>
            <a:normAutofit/>
          </a:bodyPr>
          <a:lstStyle/>
          <a:p>
            <a:r>
              <a:rPr lang="en-GB" sz="2400" cap="none" dirty="0"/>
              <a:t>Sensitivity varies across crystal faces due to:</a:t>
            </a:r>
          </a:p>
          <a:p>
            <a:pPr lvl="1"/>
            <a:r>
              <a:rPr lang="en-GB" sz="2000" cap="none" dirty="0"/>
              <a:t>Slip systems</a:t>
            </a:r>
          </a:p>
          <a:p>
            <a:pPr lvl="1"/>
            <a:r>
              <a:rPr lang="en-GB" sz="2000" cap="none" dirty="0"/>
              <a:t>Weak bonding planes</a:t>
            </a:r>
          </a:p>
          <a:p>
            <a:pPr lvl="1"/>
            <a:r>
              <a:rPr lang="en-GB" sz="2000" cap="none" dirty="0"/>
              <a:t>Molecular orientation</a:t>
            </a:r>
          </a:p>
          <a:p>
            <a:r>
              <a:rPr lang="en-GB" sz="2400" cap="none" dirty="0"/>
              <a:t>Evidence: RDX and PETN impact/shock sensitivity differ by crystallographic face </a:t>
            </a:r>
          </a:p>
        </p:txBody>
      </p:sp>
      <p:pic>
        <p:nvPicPr>
          <p:cNvPr id="5" name="Picture 4">
            <a:extLst>
              <a:ext uri="{FF2B5EF4-FFF2-40B4-BE49-F238E27FC236}">
                <a16:creationId xmlns:a16="http://schemas.microsoft.com/office/drawing/2014/main" id="{570DB659-544B-49CA-B2A3-AA1924E83EBB}"/>
              </a:ext>
            </a:extLst>
          </p:cNvPr>
          <p:cNvPicPr>
            <a:picLocks noChangeAspect="1"/>
          </p:cNvPicPr>
          <p:nvPr/>
        </p:nvPicPr>
        <p:blipFill>
          <a:blip r:embed="rId3"/>
          <a:stretch>
            <a:fillRect/>
          </a:stretch>
        </p:blipFill>
        <p:spPr>
          <a:xfrm>
            <a:off x="3830254" y="1173186"/>
            <a:ext cx="8334530" cy="3921329"/>
          </a:xfrm>
          <a:prstGeom prst="rect">
            <a:avLst/>
          </a:prstGeom>
          <a:ln w="28575">
            <a:solidFill>
              <a:srgbClr val="0070C0"/>
            </a:solidFill>
          </a:ln>
        </p:spPr>
      </p:pic>
      <p:sp>
        <p:nvSpPr>
          <p:cNvPr id="7" name="TextBox 6">
            <a:extLst>
              <a:ext uri="{FF2B5EF4-FFF2-40B4-BE49-F238E27FC236}">
                <a16:creationId xmlns:a16="http://schemas.microsoft.com/office/drawing/2014/main" id="{E0CEBE49-9C97-4DA1-84BA-402087F41A24}"/>
              </a:ext>
            </a:extLst>
          </p:cNvPr>
          <p:cNvSpPr txBox="1"/>
          <p:nvPr/>
        </p:nvSpPr>
        <p:spPr>
          <a:xfrm>
            <a:off x="352270" y="6488668"/>
            <a:ext cx="6098720" cy="369332"/>
          </a:xfrm>
          <a:prstGeom prst="rect">
            <a:avLst/>
          </a:prstGeom>
          <a:noFill/>
        </p:spPr>
        <p:txBody>
          <a:bodyPr wrap="square">
            <a:spAutoFit/>
          </a:bodyPr>
          <a:lstStyle/>
          <a:p>
            <a:r>
              <a:rPr lang="en-GB" dirty="0"/>
              <a:t>Certain crystal faces → higher reactivity</a:t>
            </a:r>
          </a:p>
        </p:txBody>
      </p:sp>
      <p:sp>
        <p:nvSpPr>
          <p:cNvPr id="8" name="TextBox 7">
            <a:extLst>
              <a:ext uri="{FF2B5EF4-FFF2-40B4-BE49-F238E27FC236}">
                <a16:creationId xmlns:a16="http://schemas.microsoft.com/office/drawing/2014/main" id="{8C8F2831-7451-40A4-806B-899F1FD22EAF}"/>
              </a:ext>
            </a:extLst>
          </p:cNvPr>
          <p:cNvSpPr txBox="1"/>
          <p:nvPr/>
        </p:nvSpPr>
        <p:spPr>
          <a:xfrm>
            <a:off x="352270" y="6026417"/>
            <a:ext cx="9530751" cy="369332"/>
          </a:xfrm>
          <a:prstGeom prst="rect">
            <a:avLst/>
          </a:prstGeom>
          <a:noFill/>
        </p:spPr>
        <p:txBody>
          <a:bodyPr wrap="none" rtlCol="0">
            <a:spAutoFit/>
          </a:bodyPr>
          <a:lstStyle/>
          <a:p>
            <a:r>
              <a:rPr lang="en-GB" dirty="0"/>
              <a:t>anisotropy: having a physical property which has different value when measured in different directions</a:t>
            </a:r>
          </a:p>
        </p:txBody>
      </p:sp>
    </p:spTree>
    <p:extLst>
      <p:ext uri="{BB962C8B-B14F-4D97-AF65-F5344CB8AC3E}">
        <p14:creationId xmlns:p14="http://schemas.microsoft.com/office/powerpoint/2010/main" val="21218873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2F425-61D9-4887-841B-3F62097FD999}"/>
              </a:ext>
            </a:extLst>
          </p:cNvPr>
          <p:cNvSpPr>
            <a:spLocks noGrp="1"/>
          </p:cNvSpPr>
          <p:nvPr>
            <p:ph type="title"/>
          </p:nvPr>
        </p:nvSpPr>
        <p:spPr>
          <a:xfrm>
            <a:off x="913774" y="0"/>
            <a:ext cx="10364451" cy="930729"/>
          </a:xfrm>
        </p:spPr>
        <p:txBody>
          <a:bodyPr/>
          <a:lstStyle/>
          <a:p>
            <a:r>
              <a:rPr lang="en-GB" dirty="0" err="1"/>
              <a:t>Poymorph</a:t>
            </a:r>
            <a:r>
              <a:rPr lang="en-GB" dirty="0"/>
              <a:t> sensitivity differences</a:t>
            </a:r>
          </a:p>
        </p:txBody>
      </p:sp>
      <p:sp>
        <p:nvSpPr>
          <p:cNvPr id="3" name="Content Placeholder 2">
            <a:extLst>
              <a:ext uri="{FF2B5EF4-FFF2-40B4-BE49-F238E27FC236}">
                <a16:creationId xmlns:a16="http://schemas.microsoft.com/office/drawing/2014/main" id="{24F2B1BE-A440-47B6-A03E-F7315BB55020}"/>
              </a:ext>
            </a:extLst>
          </p:cNvPr>
          <p:cNvSpPr>
            <a:spLocks noGrp="1"/>
          </p:cNvSpPr>
          <p:nvPr>
            <p:ph sz="quarter" idx="13"/>
          </p:nvPr>
        </p:nvSpPr>
        <p:spPr>
          <a:xfrm>
            <a:off x="912524" y="930729"/>
            <a:ext cx="10363826" cy="5927271"/>
          </a:xfrm>
        </p:spPr>
        <p:txBody>
          <a:bodyPr>
            <a:normAutofit/>
          </a:bodyPr>
          <a:lstStyle/>
          <a:p>
            <a:r>
              <a:rPr lang="en-GB" sz="3200" cap="none" dirty="0"/>
              <a:t>Polymorphs show large sensitivity differences:</a:t>
            </a:r>
          </a:p>
          <a:p>
            <a:pPr lvl="1"/>
            <a:r>
              <a:rPr lang="el-GR" sz="2800" cap="none" dirty="0"/>
              <a:t>β-</a:t>
            </a:r>
            <a:r>
              <a:rPr lang="en-GB" sz="2800" cap="none" dirty="0"/>
              <a:t>HMX → stable, less sensitive</a:t>
            </a:r>
          </a:p>
          <a:p>
            <a:pPr lvl="1"/>
            <a:r>
              <a:rPr lang="el-GR" sz="2800" cap="none" dirty="0"/>
              <a:t>δ-</a:t>
            </a:r>
            <a:r>
              <a:rPr lang="en-GB" sz="2800" cap="none" dirty="0"/>
              <a:t>HMX → sensitive, thermally unstable</a:t>
            </a:r>
          </a:p>
          <a:p>
            <a:pPr lvl="1"/>
            <a:r>
              <a:rPr lang="en-GB" sz="2800" cap="none" dirty="0"/>
              <a:t>AN phase changes → sensitivity increases</a:t>
            </a:r>
          </a:p>
          <a:p>
            <a:r>
              <a:rPr lang="en-GB" sz="3200" cap="none" dirty="0"/>
              <a:t>Polymorphism influences:</a:t>
            </a:r>
          </a:p>
          <a:p>
            <a:pPr lvl="1"/>
            <a:r>
              <a:rPr lang="en-GB" sz="2800" cap="none" dirty="0"/>
              <a:t>Void content</a:t>
            </a:r>
          </a:p>
          <a:p>
            <a:pPr lvl="1"/>
            <a:r>
              <a:rPr lang="en-GB" sz="2800" cap="none" dirty="0"/>
              <a:t>Slip planes</a:t>
            </a:r>
          </a:p>
          <a:p>
            <a:pPr lvl="1"/>
            <a:r>
              <a:rPr lang="en-GB" sz="2800" cap="none" dirty="0"/>
              <a:t>Thermal expansion</a:t>
            </a:r>
          </a:p>
          <a:p>
            <a:pPr lvl="1"/>
            <a:r>
              <a:rPr lang="en-GB" sz="2800" cap="none" dirty="0"/>
              <a:t>Molecular mobility</a:t>
            </a:r>
          </a:p>
        </p:txBody>
      </p:sp>
    </p:spTree>
    <p:extLst>
      <p:ext uri="{BB962C8B-B14F-4D97-AF65-F5344CB8AC3E}">
        <p14:creationId xmlns:p14="http://schemas.microsoft.com/office/powerpoint/2010/main" val="19801225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366CC-B5F8-4EBE-95BD-A6B3B6051A31}"/>
              </a:ext>
            </a:extLst>
          </p:cNvPr>
          <p:cNvSpPr>
            <a:spLocks noGrp="1"/>
          </p:cNvSpPr>
          <p:nvPr>
            <p:ph type="title"/>
          </p:nvPr>
        </p:nvSpPr>
        <p:spPr>
          <a:xfrm>
            <a:off x="913774" y="0"/>
            <a:ext cx="10364451" cy="832757"/>
          </a:xfrm>
        </p:spPr>
        <p:txBody>
          <a:bodyPr/>
          <a:lstStyle/>
          <a:p>
            <a:r>
              <a:rPr lang="en-GB" dirty="0"/>
              <a:t>Crack propagation and hotspots</a:t>
            </a:r>
          </a:p>
        </p:txBody>
      </p:sp>
      <p:sp>
        <p:nvSpPr>
          <p:cNvPr id="3" name="Content Placeholder 2">
            <a:extLst>
              <a:ext uri="{FF2B5EF4-FFF2-40B4-BE49-F238E27FC236}">
                <a16:creationId xmlns:a16="http://schemas.microsoft.com/office/drawing/2014/main" id="{F31F3F76-4002-4150-A42D-F26855D2C081}"/>
              </a:ext>
            </a:extLst>
          </p:cNvPr>
          <p:cNvSpPr>
            <a:spLocks noGrp="1"/>
          </p:cNvSpPr>
          <p:nvPr>
            <p:ph sz="quarter" idx="13"/>
          </p:nvPr>
        </p:nvSpPr>
        <p:spPr>
          <a:xfrm>
            <a:off x="593272" y="1011821"/>
            <a:ext cx="5181601" cy="5552265"/>
          </a:xfrm>
        </p:spPr>
        <p:txBody>
          <a:bodyPr>
            <a:normAutofit/>
          </a:bodyPr>
          <a:lstStyle/>
          <a:p>
            <a:r>
              <a:rPr lang="en-GB" sz="3200" cap="none" dirty="0"/>
              <a:t>Cracks = initiation sites</a:t>
            </a:r>
          </a:p>
          <a:p>
            <a:pPr lvl="1"/>
            <a:r>
              <a:rPr lang="en-GB" sz="2800" cap="none" dirty="0"/>
              <a:t>Concentrate stress</a:t>
            </a:r>
          </a:p>
          <a:p>
            <a:pPr lvl="1"/>
            <a:r>
              <a:rPr lang="en-GB" sz="2800" cap="none" dirty="0"/>
              <a:t>Increase thermal gradients</a:t>
            </a:r>
          </a:p>
          <a:p>
            <a:pPr lvl="1"/>
            <a:r>
              <a:rPr lang="en-GB" sz="2800" cap="none" dirty="0"/>
              <a:t>Promote frictional heating</a:t>
            </a:r>
          </a:p>
          <a:p>
            <a:pPr lvl="1"/>
            <a:r>
              <a:rPr lang="en-GB" sz="2800" cap="none" dirty="0"/>
              <a:t>Generate hotspots on crack tips</a:t>
            </a:r>
          </a:p>
          <a:p>
            <a:endParaRPr lang="en-GB" sz="3200" cap="none" dirty="0"/>
          </a:p>
        </p:txBody>
      </p:sp>
      <p:sp>
        <p:nvSpPr>
          <p:cNvPr id="4" name="Content Placeholder 2">
            <a:extLst>
              <a:ext uri="{FF2B5EF4-FFF2-40B4-BE49-F238E27FC236}">
                <a16:creationId xmlns:a16="http://schemas.microsoft.com/office/drawing/2014/main" id="{A0F6B074-B479-4141-BDBA-8F614C0AC6BB}"/>
              </a:ext>
            </a:extLst>
          </p:cNvPr>
          <p:cNvSpPr txBox="1">
            <a:spLocks/>
          </p:cNvSpPr>
          <p:nvPr/>
        </p:nvSpPr>
        <p:spPr>
          <a:xfrm>
            <a:off x="6242957" y="277310"/>
            <a:ext cx="5181601" cy="5846179"/>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endParaRPr lang="en-GB" sz="3200" cap="none" dirty="0"/>
          </a:p>
          <a:p>
            <a:r>
              <a:rPr lang="en-GB" sz="3200" cap="none" dirty="0"/>
              <a:t>Sources of cracking:</a:t>
            </a:r>
          </a:p>
          <a:p>
            <a:pPr lvl="1"/>
            <a:r>
              <a:rPr lang="en-GB" sz="2800" cap="none" dirty="0"/>
              <a:t>Polymorphic transitions</a:t>
            </a:r>
          </a:p>
          <a:p>
            <a:pPr lvl="1"/>
            <a:r>
              <a:rPr lang="en-GB" sz="2800" cap="none" dirty="0"/>
              <a:t>Thermal cycling</a:t>
            </a:r>
          </a:p>
          <a:p>
            <a:pPr lvl="1"/>
            <a:r>
              <a:rPr lang="en-GB" sz="2800" cap="none" dirty="0"/>
              <a:t>Pressing and mechanical handling</a:t>
            </a:r>
          </a:p>
          <a:p>
            <a:pPr lvl="1"/>
            <a:r>
              <a:rPr lang="en-GB" sz="2800" cap="none" dirty="0"/>
              <a:t>Needle habits</a:t>
            </a:r>
          </a:p>
          <a:p>
            <a:pPr lvl="1"/>
            <a:r>
              <a:rPr lang="en-GB" sz="2800" cap="none" dirty="0"/>
              <a:t>Ageing</a:t>
            </a:r>
          </a:p>
        </p:txBody>
      </p:sp>
    </p:spTree>
    <p:extLst>
      <p:ext uri="{BB962C8B-B14F-4D97-AF65-F5344CB8AC3E}">
        <p14:creationId xmlns:p14="http://schemas.microsoft.com/office/powerpoint/2010/main" val="31028858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0AD7A-4C09-4CCB-B02E-D6545CEE7173}"/>
              </a:ext>
            </a:extLst>
          </p:cNvPr>
          <p:cNvSpPr>
            <a:spLocks noGrp="1"/>
          </p:cNvSpPr>
          <p:nvPr>
            <p:ph type="title"/>
          </p:nvPr>
        </p:nvSpPr>
        <p:spPr>
          <a:xfrm>
            <a:off x="913774" y="0"/>
            <a:ext cx="10364451" cy="881743"/>
          </a:xfrm>
        </p:spPr>
        <p:txBody>
          <a:bodyPr/>
          <a:lstStyle/>
          <a:p>
            <a:r>
              <a:rPr lang="en-GB" dirty="0"/>
              <a:t>Controlling crystal habit and size</a:t>
            </a:r>
          </a:p>
        </p:txBody>
      </p:sp>
      <p:sp>
        <p:nvSpPr>
          <p:cNvPr id="3" name="Content Placeholder 2">
            <a:extLst>
              <a:ext uri="{FF2B5EF4-FFF2-40B4-BE49-F238E27FC236}">
                <a16:creationId xmlns:a16="http://schemas.microsoft.com/office/drawing/2014/main" id="{FF02DCC9-E2D1-4C40-9534-D709B5ED567D}"/>
              </a:ext>
            </a:extLst>
          </p:cNvPr>
          <p:cNvSpPr>
            <a:spLocks noGrp="1"/>
          </p:cNvSpPr>
          <p:nvPr>
            <p:ph idx="1"/>
          </p:nvPr>
        </p:nvSpPr>
        <p:spPr>
          <a:xfrm>
            <a:off x="136698" y="918742"/>
            <a:ext cx="5649686" cy="5552264"/>
          </a:xfrm>
        </p:spPr>
        <p:txBody>
          <a:bodyPr>
            <a:normAutofit/>
          </a:bodyPr>
          <a:lstStyle/>
          <a:p>
            <a:r>
              <a:rPr lang="en-GB" sz="3200" cap="none" dirty="0"/>
              <a:t>Crystal properties controlled by:</a:t>
            </a:r>
          </a:p>
          <a:p>
            <a:pPr lvl="1"/>
            <a:r>
              <a:rPr lang="en-GB" sz="2800" cap="none" dirty="0"/>
              <a:t>Solvent choice</a:t>
            </a:r>
          </a:p>
          <a:p>
            <a:pPr lvl="1"/>
            <a:r>
              <a:rPr lang="en-GB" sz="2800" cap="none" dirty="0"/>
              <a:t>Cooling rate</a:t>
            </a:r>
          </a:p>
          <a:p>
            <a:pPr lvl="1"/>
            <a:r>
              <a:rPr lang="en-GB" sz="2800" cap="none" dirty="0"/>
              <a:t>Supersaturation</a:t>
            </a:r>
          </a:p>
          <a:p>
            <a:pPr lvl="1"/>
            <a:r>
              <a:rPr lang="en-GB" sz="2800" cap="none" dirty="0"/>
              <a:t>Seed crystals</a:t>
            </a:r>
          </a:p>
          <a:p>
            <a:pPr lvl="1"/>
            <a:r>
              <a:rPr lang="en-GB" sz="2800" cap="none" dirty="0"/>
              <a:t>Impurities / additives</a:t>
            </a:r>
          </a:p>
          <a:p>
            <a:pPr lvl="1"/>
            <a:r>
              <a:rPr lang="en-GB" sz="2800" cap="none" dirty="0"/>
              <a:t>Mechanical processing (milling, sieving)</a:t>
            </a:r>
          </a:p>
        </p:txBody>
      </p:sp>
      <p:sp>
        <p:nvSpPr>
          <p:cNvPr id="5" name="Content Placeholder 2">
            <a:extLst>
              <a:ext uri="{FF2B5EF4-FFF2-40B4-BE49-F238E27FC236}">
                <a16:creationId xmlns:a16="http://schemas.microsoft.com/office/drawing/2014/main" id="{C99D9857-8ECA-4E32-80F1-60B43F4E789C}"/>
              </a:ext>
            </a:extLst>
          </p:cNvPr>
          <p:cNvSpPr txBox="1">
            <a:spLocks/>
          </p:cNvSpPr>
          <p:nvPr/>
        </p:nvSpPr>
        <p:spPr>
          <a:xfrm>
            <a:off x="6873076" y="902414"/>
            <a:ext cx="5182226" cy="5552264"/>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3200" cap="none" dirty="0"/>
              <a:t>Effects on:</a:t>
            </a:r>
          </a:p>
          <a:p>
            <a:pPr lvl="1"/>
            <a:r>
              <a:rPr lang="en-GB" sz="2800" cap="none" dirty="0"/>
              <a:t>Habit</a:t>
            </a:r>
          </a:p>
          <a:p>
            <a:pPr lvl="1"/>
            <a:r>
              <a:rPr lang="en-GB" sz="2800" cap="none" dirty="0"/>
              <a:t>Defect density</a:t>
            </a:r>
          </a:p>
          <a:p>
            <a:pPr lvl="1"/>
            <a:r>
              <a:rPr lang="en-GB" sz="2800" cap="none" dirty="0"/>
              <a:t>Particle size distribution</a:t>
            </a:r>
          </a:p>
          <a:p>
            <a:pPr lvl="1"/>
            <a:r>
              <a:rPr lang="en-GB" sz="2800" cap="none" dirty="0"/>
              <a:t>Sensitivity</a:t>
            </a:r>
          </a:p>
        </p:txBody>
      </p:sp>
    </p:spTree>
    <p:extLst>
      <p:ext uri="{BB962C8B-B14F-4D97-AF65-F5344CB8AC3E}">
        <p14:creationId xmlns:p14="http://schemas.microsoft.com/office/powerpoint/2010/main" val="14947850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6E81B-D736-4567-A4B7-B0E672A9B17B}"/>
              </a:ext>
            </a:extLst>
          </p:cNvPr>
          <p:cNvSpPr>
            <a:spLocks noGrp="1"/>
          </p:cNvSpPr>
          <p:nvPr>
            <p:ph type="title"/>
          </p:nvPr>
        </p:nvSpPr>
        <p:spPr>
          <a:xfrm>
            <a:off x="-626" y="0"/>
            <a:ext cx="6096627" cy="1066801"/>
          </a:xfrm>
        </p:spPr>
        <p:txBody>
          <a:bodyPr/>
          <a:lstStyle/>
          <a:p>
            <a:r>
              <a:rPr lang="en-GB" dirty="0"/>
              <a:t>Particle size influence</a:t>
            </a:r>
          </a:p>
        </p:txBody>
      </p:sp>
      <p:sp>
        <p:nvSpPr>
          <p:cNvPr id="3" name="Content Placeholder 2">
            <a:extLst>
              <a:ext uri="{FF2B5EF4-FFF2-40B4-BE49-F238E27FC236}">
                <a16:creationId xmlns:a16="http://schemas.microsoft.com/office/drawing/2014/main" id="{3C7CE7BE-17BD-4F16-95EC-192ECBFC4710}"/>
              </a:ext>
            </a:extLst>
          </p:cNvPr>
          <p:cNvSpPr>
            <a:spLocks noGrp="1"/>
          </p:cNvSpPr>
          <p:nvPr>
            <p:ph sz="quarter" idx="13"/>
          </p:nvPr>
        </p:nvSpPr>
        <p:spPr>
          <a:xfrm>
            <a:off x="178653" y="936173"/>
            <a:ext cx="10363826" cy="3424107"/>
          </a:xfrm>
        </p:spPr>
        <p:txBody>
          <a:bodyPr>
            <a:normAutofit/>
          </a:bodyPr>
          <a:lstStyle/>
          <a:p>
            <a:r>
              <a:rPr lang="en-GB" sz="2400" cap="none" dirty="0"/>
              <a:t>Coarse grains → voids → shock sensitivity</a:t>
            </a:r>
          </a:p>
          <a:p>
            <a:r>
              <a:rPr lang="en-GB" sz="2400" cap="none" dirty="0"/>
              <a:t>Fine grains → chemically reactive → hydrolysis</a:t>
            </a:r>
          </a:p>
        </p:txBody>
      </p:sp>
      <p:pic>
        <p:nvPicPr>
          <p:cNvPr id="5" name="Picture 4">
            <a:extLst>
              <a:ext uri="{FF2B5EF4-FFF2-40B4-BE49-F238E27FC236}">
                <a16:creationId xmlns:a16="http://schemas.microsoft.com/office/drawing/2014/main" id="{EA7CC49F-C7BB-46C8-9FAC-143E42AF21BD}"/>
              </a:ext>
            </a:extLst>
          </p:cNvPr>
          <p:cNvPicPr>
            <a:picLocks noChangeAspect="1"/>
          </p:cNvPicPr>
          <p:nvPr/>
        </p:nvPicPr>
        <p:blipFill>
          <a:blip r:embed="rId3"/>
          <a:stretch>
            <a:fillRect/>
          </a:stretch>
        </p:blipFill>
        <p:spPr>
          <a:xfrm>
            <a:off x="178653" y="2526152"/>
            <a:ext cx="5917347" cy="1596127"/>
          </a:xfrm>
          <a:prstGeom prst="rect">
            <a:avLst/>
          </a:prstGeom>
          <a:ln w="31750">
            <a:solidFill>
              <a:srgbClr val="0070C0"/>
            </a:solidFill>
          </a:ln>
        </p:spPr>
      </p:pic>
      <p:pic>
        <p:nvPicPr>
          <p:cNvPr id="7" name="Picture 6">
            <a:extLst>
              <a:ext uri="{FF2B5EF4-FFF2-40B4-BE49-F238E27FC236}">
                <a16:creationId xmlns:a16="http://schemas.microsoft.com/office/drawing/2014/main" id="{91F82E71-5A1C-43ED-A863-DBC67C1648F9}"/>
              </a:ext>
            </a:extLst>
          </p:cNvPr>
          <p:cNvPicPr>
            <a:picLocks noChangeAspect="1"/>
          </p:cNvPicPr>
          <p:nvPr/>
        </p:nvPicPr>
        <p:blipFill>
          <a:blip r:embed="rId4"/>
          <a:stretch>
            <a:fillRect/>
          </a:stretch>
        </p:blipFill>
        <p:spPr>
          <a:xfrm>
            <a:off x="6348643" y="1"/>
            <a:ext cx="5843358" cy="6858000"/>
          </a:xfrm>
          <a:prstGeom prst="rect">
            <a:avLst/>
          </a:prstGeom>
        </p:spPr>
      </p:pic>
    </p:spTree>
    <p:extLst>
      <p:ext uri="{BB962C8B-B14F-4D97-AF65-F5344CB8AC3E}">
        <p14:creationId xmlns:p14="http://schemas.microsoft.com/office/powerpoint/2010/main" val="21362579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2124E-20BD-4B92-85E8-EA1A51DBAEB0}"/>
              </a:ext>
            </a:extLst>
          </p:cNvPr>
          <p:cNvSpPr>
            <a:spLocks noGrp="1"/>
          </p:cNvSpPr>
          <p:nvPr>
            <p:ph type="title"/>
          </p:nvPr>
        </p:nvSpPr>
        <p:spPr>
          <a:xfrm>
            <a:off x="913774" y="1"/>
            <a:ext cx="10364451" cy="1232452"/>
          </a:xfrm>
        </p:spPr>
        <p:txBody>
          <a:bodyPr/>
          <a:lstStyle/>
          <a:p>
            <a:r>
              <a:rPr lang="en-GB" dirty="0"/>
              <a:t>Reducing sensitivity through engineering</a:t>
            </a:r>
            <a:br>
              <a:rPr lang="en-GB" sz="3600" dirty="0">
                <a:solidFill>
                  <a:srgbClr val="202122"/>
                </a:solidFill>
                <a:effectLst/>
                <a:latin typeface="Arial" panose="020B06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A46271C-1630-466A-AB61-6D74F6DA23C9}"/>
              </a:ext>
            </a:extLst>
          </p:cNvPr>
          <p:cNvSpPr>
            <a:spLocks noGrp="1"/>
          </p:cNvSpPr>
          <p:nvPr>
            <p:ph sz="quarter" idx="13"/>
          </p:nvPr>
        </p:nvSpPr>
        <p:spPr>
          <a:xfrm>
            <a:off x="529936" y="616227"/>
            <a:ext cx="10650682" cy="6241773"/>
          </a:xfrm>
        </p:spPr>
        <p:txBody>
          <a:bodyPr>
            <a:noAutofit/>
          </a:bodyPr>
          <a:lstStyle/>
          <a:p>
            <a:r>
              <a:rPr lang="en-GB" b="1" cap="none" dirty="0">
                <a:solidFill>
                  <a:srgbClr val="00B050"/>
                </a:solidFill>
                <a:effectLst/>
                <a:ea typeface="DengXian" panose="02010600030101010101" pitchFamily="2" charset="-122"/>
                <a:cs typeface="Arial" panose="020B0604020202020204" pitchFamily="34" charset="0"/>
              </a:rPr>
              <a:t>adjusting intermolecular forces: </a:t>
            </a:r>
          </a:p>
          <a:p>
            <a:pPr lvl="1"/>
            <a:r>
              <a:rPr lang="en-GB" sz="2000" cap="none" dirty="0">
                <a:effectLst/>
                <a:ea typeface="DengXian" panose="02010600030101010101" pitchFamily="2" charset="-122"/>
                <a:cs typeface="Arial" panose="020B0604020202020204" pitchFamily="34" charset="0"/>
              </a:rPr>
              <a:t>modify the strength and type of intermolecular forces within the crystal lattice.</a:t>
            </a:r>
          </a:p>
          <a:p>
            <a:pPr lvl="1">
              <a:lnSpc>
                <a:spcPct val="107000"/>
              </a:lnSpc>
              <a:spcAft>
                <a:spcPts val="800"/>
              </a:spcAft>
            </a:pPr>
            <a:r>
              <a:rPr lang="en-GB" sz="2000" u="sng" cap="none" dirty="0">
                <a:effectLst/>
                <a:ea typeface="DengXian" panose="02010600030101010101" pitchFamily="2" charset="-122"/>
                <a:cs typeface="Arial" panose="020B0604020202020204" pitchFamily="34" charset="0"/>
              </a:rPr>
              <a:t>NG</a:t>
            </a:r>
            <a:r>
              <a:rPr lang="en-GB" sz="2000" cap="none" dirty="0">
                <a:effectLst/>
                <a:ea typeface="DengXian" panose="02010600030101010101" pitchFamily="2" charset="-122"/>
                <a:cs typeface="Arial" panose="020B0604020202020204" pitchFamily="34" charset="0"/>
              </a:rPr>
              <a:t>: stabilizing agents like diatomaceous earth alters the intermolecular forces, reducing sensitivity to shock and friction</a:t>
            </a:r>
          </a:p>
          <a:p>
            <a:pPr>
              <a:lnSpc>
                <a:spcPct val="107000"/>
              </a:lnSpc>
              <a:spcAft>
                <a:spcPts val="800"/>
              </a:spcAft>
            </a:pPr>
            <a:r>
              <a:rPr lang="en-GB" b="1" cap="none" dirty="0">
                <a:solidFill>
                  <a:srgbClr val="00B050"/>
                </a:solidFill>
                <a:effectLst/>
                <a:ea typeface="DengXian" panose="02010600030101010101" pitchFamily="2" charset="-122"/>
                <a:cs typeface="Arial" panose="020B0604020202020204" pitchFamily="34" charset="0"/>
              </a:rPr>
              <a:t>manipulating packing efficiency:</a:t>
            </a:r>
          </a:p>
          <a:p>
            <a:pPr lvl="1">
              <a:lnSpc>
                <a:spcPct val="107000"/>
              </a:lnSpc>
              <a:spcAft>
                <a:spcPts val="800"/>
              </a:spcAft>
            </a:pPr>
            <a:r>
              <a:rPr lang="en-GB" sz="2000" cap="none" dirty="0">
                <a:ea typeface="DengXian" panose="02010600030101010101" pitchFamily="2" charset="-122"/>
                <a:cs typeface="Arial" panose="020B0604020202020204" pitchFamily="34" charset="0"/>
              </a:rPr>
              <a:t>provides a means to fine-tune sensitivity by influencing the spatial arrangement of molecules within the crystal lattice.</a:t>
            </a:r>
            <a:endParaRPr lang="en-GB" sz="2000" cap="none" dirty="0">
              <a:effectLst/>
              <a:ea typeface="DengXian" panose="02010600030101010101" pitchFamily="2" charset="-122"/>
              <a:cs typeface="Arial" panose="020B0604020202020204" pitchFamily="34" charset="0"/>
            </a:endParaRPr>
          </a:p>
          <a:p>
            <a:pPr lvl="1">
              <a:lnSpc>
                <a:spcPct val="107000"/>
              </a:lnSpc>
              <a:spcAft>
                <a:spcPts val="800"/>
              </a:spcAft>
            </a:pPr>
            <a:r>
              <a:rPr lang="en-GB" sz="2000" u="sng" cap="none" dirty="0">
                <a:effectLst/>
                <a:ea typeface="DengXian" panose="02010600030101010101" pitchFamily="2" charset="-122"/>
                <a:cs typeface="Arial" panose="020B0604020202020204" pitchFamily="34" charset="0"/>
              </a:rPr>
              <a:t>tetrazine derivatives</a:t>
            </a:r>
            <a:r>
              <a:rPr lang="en-GB" sz="2000" cap="none" dirty="0">
                <a:effectLst/>
                <a:ea typeface="DengXian" panose="02010600030101010101" pitchFamily="2" charset="-122"/>
                <a:cs typeface="Arial" panose="020B0604020202020204" pitchFamily="34" charset="0"/>
              </a:rPr>
              <a:t>: adjusting the molecular structure of tetrazine derivatives influences packing efficiency, leading to variations in sensitivity.</a:t>
            </a:r>
          </a:p>
          <a:p>
            <a:pPr>
              <a:lnSpc>
                <a:spcPct val="107000"/>
              </a:lnSpc>
              <a:spcAft>
                <a:spcPts val="800"/>
              </a:spcAft>
            </a:pPr>
            <a:r>
              <a:rPr lang="en-GB" b="1" cap="none" dirty="0">
                <a:solidFill>
                  <a:srgbClr val="00B050"/>
                </a:solidFill>
                <a:effectLst/>
                <a:ea typeface="DengXian" panose="02010600030101010101" pitchFamily="2" charset="-122"/>
                <a:cs typeface="Arial" panose="020B0604020202020204" pitchFamily="34" charset="0"/>
              </a:rPr>
              <a:t>introduction of </a:t>
            </a:r>
            <a:r>
              <a:rPr lang="en-GB" b="1" cap="none" dirty="0">
                <a:solidFill>
                  <a:srgbClr val="00B050"/>
                </a:solidFill>
                <a:ea typeface="DengXian" panose="02010600030101010101" pitchFamily="2" charset="-122"/>
                <a:cs typeface="Arial" panose="020B0604020202020204" pitchFamily="34" charset="0"/>
              </a:rPr>
              <a:t>stabilizing or inert additives:</a:t>
            </a:r>
            <a:endParaRPr lang="en-GB" cap="none" dirty="0">
              <a:effectLst/>
              <a:ea typeface="DengXian" panose="02010600030101010101" pitchFamily="2" charset="-122"/>
              <a:cs typeface="Arial" panose="020B0604020202020204" pitchFamily="34" charset="0"/>
            </a:endParaRPr>
          </a:p>
          <a:p>
            <a:pPr lvl="1">
              <a:lnSpc>
                <a:spcPct val="107000"/>
              </a:lnSpc>
              <a:spcAft>
                <a:spcPts val="800"/>
              </a:spcAft>
            </a:pPr>
            <a:r>
              <a:rPr lang="en-GB" u="sng" cap="none" dirty="0">
                <a:effectLst/>
                <a:ea typeface="DengXian" panose="02010600030101010101" pitchFamily="2" charset="-122"/>
                <a:cs typeface="Arial" panose="020B0604020202020204" pitchFamily="34" charset="0"/>
              </a:rPr>
              <a:t>composition B</a:t>
            </a:r>
            <a:r>
              <a:rPr lang="en-GB" cap="none" dirty="0">
                <a:effectLst/>
                <a:ea typeface="DengXian" panose="02010600030101010101" pitchFamily="2" charset="-122"/>
                <a:cs typeface="Arial" panose="020B0604020202020204" pitchFamily="34" charset="0"/>
              </a:rPr>
              <a:t>: adding waxes or polymers to a mixture of TNT and RDX reduces sensitivity by providing a physical barrier around the explosive particles.</a:t>
            </a:r>
          </a:p>
          <a:p>
            <a:pPr lvl="1">
              <a:lnSpc>
                <a:spcPct val="107000"/>
              </a:lnSpc>
              <a:spcAft>
                <a:spcPts val="800"/>
              </a:spcAft>
            </a:pPr>
            <a:r>
              <a:rPr lang="en-GB" cap="none" dirty="0">
                <a:effectLst/>
                <a:ea typeface="DengXian" panose="02010600030101010101" pitchFamily="2" charset="-122"/>
                <a:cs typeface="Arial" panose="020B0604020202020204" pitchFamily="34" charset="0"/>
              </a:rPr>
              <a:t>additives can disrupt the crystal lattice, modify intermolecular interactions, and act as a cushion against external stimuli, contributing to controlled sensitivity.</a:t>
            </a:r>
          </a:p>
          <a:p>
            <a:endParaRPr lang="en-GB" sz="1600" cap="none" dirty="0"/>
          </a:p>
        </p:txBody>
      </p:sp>
      <p:pic>
        <p:nvPicPr>
          <p:cNvPr id="5" name="Picture 4">
            <a:extLst>
              <a:ext uri="{FF2B5EF4-FFF2-40B4-BE49-F238E27FC236}">
                <a16:creationId xmlns:a16="http://schemas.microsoft.com/office/drawing/2014/main" id="{01178156-A203-4E12-B94B-99C532141810}"/>
              </a:ext>
            </a:extLst>
          </p:cNvPr>
          <p:cNvPicPr>
            <a:picLocks noChangeAspect="1"/>
          </p:cNvPicPr>
          <p:nvPr/>
        </p:nvPicPr>
        <p:blipFill rotWithShape="1">
          <a:blip r:embed="rId3"/>
          <a:srcRect l="12143" t="-1" r="24950" b="72872"/>
          <a:stretch/>
        </p:blipFill>
        <p:spPr>
          <a:xfrm>
            <a:off x="6293427" y="4083042"/>
            <a:ext cx="1641764" cy="488373"/>
          </a:xfrm>
          <a:prstGeom prst="rect">
            <a:avLst/>
          </a:prstGeom>
        </p:spPr>
      </p:pic>
      <p:pic>
        <p:nvPicPr>
          <p:cNvPr id="6" name="Picture 5">
            <a:extLst>
              <a:ext uri="{FF2B5EF4-FFF2-40B4-BE49-F238E27FC236}">
                <a16:creationId xmlns:a16="http://schemas.microsoft.com/office/drawing/2014/main" id="{0F882D02-FCA9-49AA-8970-264054828637}"/>
              </a:ext>
            </a:extLst>
          </p:cNvPr>
          <p:cNvPicPr>
            <a:picLocks noChangeAspect="1"/>
          </p:cNvPicPr>
          <p:nvPr/>
        </p:nvPicPr>
        <p:blipFill rotWithShape="1">
          <a:blip r:embed="rId3"/>
          <a:srcRect t="35761" r="12342" b="36556"/>
          <a:stretch/>
        </p:blipFill>
        <p:spPr>
          <a:xfrm>
            <a:off x="9470450" y="4073085"/>
            <a:ext cx="2287730" cy="498330"/>
          </a:xfrm>
          <a:prstGeom prst="rect">
            <a:avLst/>
          </a:prstGeom>
        </p:spPr>
      </p:pic>
      <p:pic>
        <p:nvPicPr>
          <p:cNvPr id="7" name="Picture 6">
            <a:extLst>
              <a:ext uri="{FF2B5EF4-FFF2-40B4-BE49-F238E27FC236}">
                <a16:creationId xmlns:a16="http://schemas.microsoft.com/office/drawing/2014/main" id="{657F235D-7C92-4A61-80BD-79F4378C916F}"/>
              </a:ext>
            </a:extLst>
          </p:cNvPr>
          <p:cNvPicPr>
            <a:picLocks noChangeAspect="1"/>
          </p:cNvPicPr>
          <p:nvPr/>
        </p:nvPicPr>
        <p:blipFill rotWithShape="1">
          <a:blip r:embed="rId3"/>
          <a:srcRect t="72320" r="29859" b="-2"/>
          <a:stretch/>
        </p:blipFill>
        <p:spPr>
          <a:xfrm>
            <a:off x="7542311" y="4061892"/>
            <a:ext cx="1830532" cy="498330"/>
          </a:xfrm>
          <a:prstGeom prst="rect">
            <a:avLst/>
          </a:prstGeom>
        </p:spPr>
      </p:pic>
    </p:spTree>
    <p:extLst>
      <p:ext uri="{BB962C8B-B14F-4D97-AF65-F5344CB8AC3E}">
        <p14:creationId xmlns:p14="http://schemas.microsoft.com/office/powerpoint/2010/main" val="19324358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2124E-20BD-4B92-85E8-EA1A51DBAEB0}"/>
              </a:ext>
            </a:extLst>
          </p:cNvPr>
          <p:cNvSpPr>
            <a:spLocks noGrp="1"/>
          </p:cNvSpPr>
          <p:nvPr>
            <p:ph type="title"/>
          </p:nvPr>
        </p:nvSpPr>
        <p:spPr>
          <a:xfrm>
            <a:off x="913774" y="1"/>
            <a:ext cx="10364451" cy="1232452"/>
          </a:xfrm>
        </p:spPr>
        <p:txBody>
          <a:bodyPr/>
          <a:lstStyle/>
          <a:p>
            <a:r>
              <a:rPr lang="en-GB" dirty="0"/>
              <a:t>Reducing sensitivity through engineering</a:t>
            </a:r>
            <a:br>
              <a:rPr lang="en-GB" sz="3600" dirty="0">
                <a:solidFill>
                  <a:srgbClr val="202122"/>
                </a:solidFill>
                <a:effectLst/>
                <a:latin typeface="Arial" panose="020B0604020202020204" pitchFamily="34" charset="0"/>
                <a:ea typeface="DengXian" panose="02010600030101010101" pitchFamily="2" charset="-122"/>
                <a:cs typeface="Arial" panose="020B0604020202020204" pitchFamily="34" charset="0"/>
              </a:rPr>
            </a:br>
            <a:endParaRPr lang="en-GB" dirty="0"/>
          </a:p>
        </p:txBody>
      </p:sp>
      <p:pic>
        <p:nvPicPr>
          <p:cNvPr id="4" name="Picture 3">
            <a:extLst>
              <a:ext uri="{FF2B5EF4-FFF2-40B4-BE49-F238E27FC236}">
                <a16:creationId xmlns:a16="http://schemas.microsoft.com/office/drawing/2014/main" id="{A1CBD3A4-EE48-406A-AD03-87EEF4C00B07}"/>
              </a:ext>
            </a:extLst>
          </p:cNvPr>
          <p:cNvPicPr>
            <a:picLocks noChangeAspect="1"/>
          </p:cNvPicPr>
          <p:nvPr/>
        </p:nvPicPr>
        <p:blipFill>
          <a:blip r:embed="rId3"/>
          <a:stretch>
            <a:fillRect/>
          </a:stretch>
        </p:blipFill>
        <p:spPr>
          <a:xfrm>
            <a:off x="9549685" y="1555102"/>
            <a:ext cx="2696684" cy="1947006"/>
          </a:xfrm>
          <a:prstGeom prst="rect">
            <a:avLst/>
          </a:prstGeom>
        </p:spPr>
      </p:pic>
      <p:sp>
        <p:nvSpPr>
          <p:cNvPr id="3" name="Content Placeholder 2">
            <a:extLst>
              <a:ext uri="{FF2B5EF4-FFF2-40B4-BE49-F238E27FC236}">
                <a16:creationId xmlns:a16="http://schemas.microsoft.com/office/drawing/2014/main" id="{DA46271C-1630-466A-AB61-6D74F6DA23C9}"/>
              </a:ext>
            </a:extLst>
          </p:cNvPr>
          <p:cNvSpPr>
            <a:spLocks noGrp="1"/>
          </p:cNvSpPr>
          <p:nvPr>
            <p:ph sz="quarter" idx="13"/>
          </p:nvPr>
        </p:nvSpPr>
        <p:spPr>
          <a:xfrm>
            <a:off x="-1" y="616227"/>
            <a:ext cx="12001501" cy="6137864"/>
          </a:xfrm>
        </p:spPr>
        <p:txBody>
          <a:bodyPr>
            <a:noAutofit/>
          </a:bodyPr>
          <a:lstStyle/>
          <a:p>
            <a:pPr>
              <a:lnSpc>
                <a:spcPct val="100000"/>
              </a:lnSpc>
              <a:spcAft>
                <a:spcPts val="800"/>
              </a:spcAft>
            </a:pPr>
            <a:r>
              <a:rPr lang="en-GB" b="1" cap="none" dirty="0">
                <a:solidFill>
                  <a:srgbClr val="00B050"/>
                </a:solidFill>
                <a:effectLst/>
                <a:ea typeface="DengXian" panose="02010600030101010101" pitchFamily="2" charset="-122"/>
                <a:cs typeface="Arial" panose="020B0604020202020204" pitchFamily="34" charset="0"/>
              </a:rPr>
              <a:t>polymorphism and crystalline forms:</a:t>
            </a:r>
          </a:p>
          <a:p>
            <a:pPr lvl="1">
              <a:lnSpc>
                <a:spcPct val="100000"/>
              </a:lnSpc>
              <a:spcAft>
                <a:spcPts val="800"/>
              </a:spcAft>
            </a:pPr>
            <a:r>
              <a:rPr lang="en-GB" b="1" cap="none" dirty="0">
                <a:solidFill>
                  <a:srgbClr val="202122"/>
                </a:solidFill>
              </a:rPr>
              <a:t>polymorphism</a:t>
            </a:r>
            <a:r>
              <a:rPr lang="en-GB" b="1" i="0" cap="none" dirty="0">
                <a:solidFill>
                  <a:srgbClr val="202122"/>
                </a:solidFill>
                <a:effectLst/>
              </a:rPr>
              <a:t> </a:t>
            </a:r>
            <a:r>
              <a:rPr lang="en-GB" b="0" i="0" cap="none" dirty="0">
                <a:solidFill>
                  <a:srgbClr val="202122"/>
                </a:solidFill>
                <a:effectLst/>
              </a:rPr>
              <a:t>– when a substance exists in more than one crystalline form; differences in the internal structures of polymorphs result in their distinct physical and chemical properties</a:t>
            </a:r>
            <a:endParaRPr lang="en-GB" cap="none" dirty="0">
              <a:effectLst/>
              <a:ea typeface="DengXian" panose="02010600030101010101" pitchFamily="2" charset="-122"/>
              <a:cs typeface="Arial" panose="020B0604020202020204" pitchFamily="34" charset="0"/>
            </a:endParaRPr>
          </a:p>
          <a:p>
            <a:pPr lvl="1">
              <a:lnSpc>
                <a:spcPct val="100000"/>
              </a:lnSpc>
              <a:spcAft>
                <a:spcPts val="800"/>
              </a:spcAft>
            </a:pPr>
            <a:r>
              <a:rPr lang="en-GB" u="sng" cap="none" dirty="0">
                <a:effectLst/>
                <a:ea typeface="DengXian" panose="02010600030101010101" pitchFamily="2" charset="-122"/>
                <a:cs typeface="Arial" panose="020B0604020202020204" pitchFamily="34" charset="0"/>
              </a:rPr>
              <a:t>HMX</a:t>
            </a:r>
            <a:r>
              <a:rPr lang="en-GB" cap="none" dirty="0">
                <a:effectLst/>
                <a:ea typeface="DengXian" panose="02010600030101010101" pitchFamily="2" charset="-122"/>
                <a:cs typeface="Arial" panose="020B0604020202020204" pitchFamily="34" charset="0"/>
              </a:rPr>
              <a:t> has different polymorphic forms, such as the α-phase (more common) and δ-phase (less stable); modifying conditions during synthesis can favour the formation of less sensitive polymorphs. </a:t>
            </a:r>
          </a:p>
          <a:p>
            <a:pPr>
              <a:lnSpc>
                <a:spcPct val="100000"/>
              </a:lnSpc>
              <a:spcAft>
                <a:spcPts val="800"/>
              </a:spcAft>
            </a:pPr>
            <a:r>
              <a:rPr lang="en-GB" b="1" cap="none" dirty="0" err="1">
                <a:solidFill>
                  <a:srgbClr val="00B050"/>
                </a:solidFill>
                <a:effectLst/>
                <a:ea typeface="DengXian" panose="02010600030101010101" pitchFamily="2" charset="-122"/>
                <a:cs typeface="Arial" panose="020B0604020202020204" pitchFamily="34" charset="0"/>
              </a:rPr>
              <a:t>nanostructuring</a:t>
            </a:r>
            <a:r>
              <a:rPr lang="en-GB" cap="none" dirty="0">
                <a:effectLst/>
                <a:ea typeface="DengXian" panose="02010600030101010101" pitchFamily="2" charset="-122"/>
                <a:cs typeface="Arial" panose="020B0604020202020204" pitchFamily="34" charset="0"/>
              </a:rPr>
              <a:t>: </a:t>
            </a:r>
          </a:p>
          <a:p>
            <a:pPr lvl="1">
              <a:lnSpc>
                <a:spcPct val="100000"/>
              </a:lnSpc>
              <a:spcAft>
                <a:spcPts val="800"/>
              </a:spcAft>
            </a:pPr>
            <a:r>
              <a:rPr lang="en-GB" cap="none" dirty="0">
                <a:ea typeface="DengXian" panose="02010600030101010101" pitchFamily="2" charset="-122"/>
                <a:cs typeface="Arial" panose="020B0604020202020204" pitchFamily="34" charset="0"/>
              </a:rPr>
              <a:t>provides a means to control sensitivity by influencing the surface-to-volume ratio.</a:t>
            </a:r>
          </a:p>
          <a:p>
            <a:pPr lvl="1">
              <a:lnSpc>
                <a:spcPct val="100000"/>
              </a:lnSpc>
              <a:spcAft>
                <a:spcPts val="800"/>
              </a:spcAft>
            </a:pPr>
            <a:r>
              <a:rPr lang="en-GB" cap="none" dirty="0">
                <a:effectLst/>
                <a:ea typeface="DengXian" panose="02010600030101010101" pitchFamily="2" charset="-122"/>
                <a:cs typeface="Arial" panose="020B0604020202020204" pitchFamily="34" charset="0"/>
              </a:rPr>
              <a:t>HMX - the reduction of HMX particle sizes to the nanoscale alters the surface area and intermolecular interactions, impacting sensitivity.</a:t>
            </a:r>
          </a:p>
          <a:p>
            <a:pPr>
              <a:lnSpc>
                <a:spcPct val="100000"/>
              </a:lnSpc>
              <a:spcAft>
                <a:spcPts val="800"/>
              </a:spcAft>
            </a:pPr>
            <a:r>
              <a:rPr lang="en-GB" b="1" cap="none" dirty="0">
                <a:solidFill>
                  <a:srgbClr val="00B050"/>
                </a:solidFill>
                <a:effectLst/>
                <a:ea typeface="DengXian" panose="02010600030101010101" pitchFamily="2" charset="-122"/>
                <a:cs typeface="Arial" panose="020B0604020202020204" pitchFamily="34" charset="0"/>
              </a:rPr>
              <a:t>microencapsulation:</a:t>
            </a:r>
          </a:p>
          <a:p>
            <a:pPr lvl="1">
              <a:lnSpc>
                <a:spcPct val="100000"/>
              </a:lnSpc>
              <a:spcAft>
                <a:spcPts val="800"/>
              </a:spcAft>
            </a:pPr>
            <a:r>
              <a:rPr lang="en-GB" cap="none" dirty="0">
                <a:ea typeface="DengXian" panose="02010600030101010101" pitchFamily="2" charset="-122"/>
                <a:cs typeface="Arial" panose="020B0604020202020204" pitchFamily="34" charset="0"/>
              </a:rPr>
              <a:t>red phosphorus -</a:t>
            </a:r>
            <a:r>
              <a:rPr lang="en-GB" cap="none" dirty="0">
                <a:effectLst/>
                <a:ea typeface="DengXian" panose="02010600030101010101" pitchFamily="2" charset="-122"/>
                <a:cs typeface="Arial" panose="020B0604020202020204" pitchFamily="34" charset="0"/>
              </a:rPr>
              <a:t> polyurethane or silica can reduce sensitivity by providing a physical barrier around the explosive particles.</a:t>
            </a:r>
          </a:p>
          <a:p>
            <a:pPr>
              <a:lnSpc>
                <a:spcPct val="100000"/>
              </a:lnSpc>
              <a:spcAft>
                <a:spcPts val="800"/>
              </a:spcAft>
            </a:pPr>
            <a:r>
              <a:rPr lang="en-GB" b="1" cap="none" dirty="0">
                <a:solidFill>
                  <a:srgbClr val="00B050"/>
                </a:solidFill>
                <a:effectLst/>
                <a:ea typeface="DengXian" panose="02010600030101010101" pitchFamily="2" charset="-122"/>
                <a:cs typeface="Arial" panose="020B0604020202020204" pitchFamily="34" charset="0"/>
              </a:rPr>
              <a:t>combination with insensitive energetic materials</a:t>
            </a:r>
            <a:r>
              <a:rPr lang="en-GB" cap="none" dirty="0">
                <a:effectLst/>
                <a:ea typeface="DengXian" panose="02010600030101010101" pitchFamily="2" charset="-122"/>
                <a:cs typeface="Arial" panose="020B0604020202020204" pitchFamily="34" charset="0"/>
              </a:rPr>
              <a:t>:</a:t>
            </a:r>
          </a:p>
          <a:p>
            <a:pPr lvl="1">
              <a:lnSpc>
                <a:spcPct val="100000"/>
              </a:lnSpc>
              <a:spcAft>
                <a:spcPts val="800"/>
              </a:spcAft>
            </a:pPr>
            <a:r>
              <a:rPr lang="en-GB" cap="none" dirty="0">
                <a:effectLst/>
                <a:ea typeface="DengXian" panose="02010600030101010101" pitchFamily="2" charset="-122"/>
                <a:cs typeface="Arial" panose="020B0604020202020204" pitchFamily="34" charset="0"/>
              </a:rPr>
              <a:t>CL-20/TATB blends: combining the highly sensitive CL-20 with the insensitive TATB achieves a formulation with controlled sensitivity. Co-</a:t>
            </a:r>
            <a:r>
              <a:rPr lang="en-GB" cap="none" dirty="0" err="1">
                <a:effectLst/>
                <a:ea typeface="DengXian" panose="02010600030101010101" pitchFamily="2" charset="-122"/>
                <a:cs typeface="Arial" panose="020B0604020202020204" pitchFamily="34" charset="0"/>
              </a:rPr>
              <a:t>crystalisation</a:t>
            </a:r>
            <a:endParaRPr lang="en-GB" cap="none" dirty="0">
              <a:effectLst/>
              <a:ea typeface="DengXian" panose="02010600030101010101" pitchFamily="2" charset="-122"/>
              <a:cs typeface="Arial" panose="020B0604020202020204" pitchFamily="34" charset="0"/>
            </a:endParaRPr>
          </a:p>
        </p:txBody>
      </p:sp>
      <p:sp>
        <p:nvSpPr>
          <p:cNvPr id="5" name="TextBox 4">
            <a:extLst>
              <a:ext uri="{FF2B5EF4-FFF2-40B4-BE49-F238E27FC236}">
                <a16:creationId xmlns:a16="http://schemas.microsoft.com/office/drawing/2014/main" id="{8AAC1782-80F6-4F82-B9F6-450134996EAB}"/>
              </a:ext>
            </a:extLst>
          </p:cNvPr>
          <p:cNvSpPr txBox="1"/>
          <p:nvPr/>
        </p:nvSpPr>
        <p:spPr>
          <a:xfrm>
            <a:off x="7863797" y="6488668"/>
            <a:ext cx="6265718" cy="369332"/>
          </a:xfrm>
          <a:prstGeom prst="rect">
            <a:avLst/>
          </a:prstGeom>
          <a:noFill/>
        </p:spPr>
        <p:txBody>
          <a:bodyPr wrap="square">
            <a:spAutoFit/>
          </a:bodyPr>
          <a:lstStyle/>
          <a:p>
            <a:r>
              <a:rPr lang="en-GB" dirty="0">
                <a:hlinkClick r:id="rId4"/>
              </a:rPr>
              <a:t>https://doi.org/10.1021/acs.cgd</a:t>
            </a:r>
            <a:r>
              <a:rPr lang="en-GB">
                <a:hlinkClick r:id="rId4"/>
              </a:rPr>
              <a:t>.8b00704</a:t>
            </a:r>
            <a:r>
              <a:rPr lang="en-GB"/>
              <a:t> </a:t>
            </a:r>
            <a:endParaRPr lang="en-GB" dirty="0"/>
          </a:p>
        </p:txBody>
      </p:sp>
    </p:spTree>
    <p:extLst>
      <p:ext uri="{BB962C8B-B14F-4D97-AF65-F5344CB8AC3E}">
        <p14:creationId xmlns:p14="http://schemas.microsoft.com/office/powerpoint/2010/main" val="16155754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38C2E-AAB4-4CEC-AAE8-E2D5C128EEDA}"/>
              </a:ext>
            </a:extLst>
          </p:cNvPr>
          <p:cNvSpPr>
            <a:spLocks noGrp="1"/>
          </p:cNvSpPr>
          <p:nvPr>
            <p:ph type="title"/>
          </p:nvPr>
        </p:nvSpPr>
        <p:spPr>
          <a:xfrm>
            <a:off x="913149" y="-31547"/>
            <a:ext cx="10364451" cy="806800"/>
          </a:xfrm>
        </p:spPr>
        <p:txBody>
          <a:bodyPr/>
          <a:lstStyle/>
          <a:p>
            <a:r>
              <a:rPr lang="en-GB" dirty="0"/>
              <a:t>Crystal density</a:t>
            </a:r>
          </a:p>
        </p:txBody>
      </p:sp>
      <p:sp>
        <p:nvSpPr>
          <p:cNvPr id="3" name="Content Placeholder 2">
            <a:extLst>
              <a:ext uri="{FF2B5EF4-FFF2-40B4-BE49-F238E27FC236}">
                <a16:creationId xmlns:a16="http://schemas.microsoft.com/office/drawing/2014/main" id="{D35E6722-D1C4-47DC-8BD6-376D52DA2183}"/>
              </a:ext>
            </a:extLst>
          </p:cNvPr>
          <p:cNvSpPr>
            <a:spLocks noGrp="1"/>
          </p:cNvSpPr>
          <p:nvPr>
            <p:ph sz="quarter" idx="13"/>
          </p:nvPr>
        </p:nvSpPr>
        <p:spPr>
          <a:xfrm>
            <a:off x="0" y="775253"/>
            <a:ext cx="12192000" cy="6082747"/>
          </a:xfrm>
        </p:spPr>
        <p:txBody>
          <a:bodyPr>
            <a:noAutofit/>
          </a:bodyPr>
          <a:lstStyle/>
          <a:p>
            <a:r>
              <a:rPr lang="en-GB" cap="none" dirty="0"/>
              <a:t>crystal structure of explosive materials is directly related to their density which is determined by the packing arrangement of its molecules within the crystal lattice; a more tightly packed crystal structure will generally result in a higher density.</a:t>
            </a:r>
          </a:p>
          <a:p>
            <a:r>
              <a:rPr lang="en-GB" cap="none" dirty="0"/>
              <a:t>factors that influence the packing arrangement in explosives include:</a:t>
            </a:r>
          </a:p>
          <a:p>
            <a:pPr lvl="1"/>
            <a:r>
              <a:rPr lang="en-GB" sz="1400" cap="none" dirty="0"/>
              <a:t>molecular size and shape can significantly impact their packing efficiency (smaller and more symmetrical molecules tend to pack more closely, leading to higher densities)</a:t>
            </a:r>
          </a:p>
          <a:p>
            <a:pPr lvl="1"/>
            <a:r>
              <a:rPr lang="en-GB" sz="1400" cap="none" dirty="0"/>
              <a:t>the strength and type of intermolecular forces between molecules play a crucial role in crystal packing (stronger intermolecular forces, such as hydrogen bonding or electrostatic interactions, can promote denser packing arrangements)</a:t>
            </a:r>
          </a:p>
          <a:p>
            <a:pPr lvl="1"/>
            <a:r>
              <a:rPr lang="en-GB" sz="1400" cap="none" dirty="0"/>
              <a:t>crystal polymorphism: each polymorph shows a unique crystal structure and density (α-TNT and β-TNT. α-TNT has a monoclinic crystal structure with a density of 1.64 g/cm³, while β-TNT has an orthorhombic structure with a density of 1.65 g/cm³).</a:t>
            </a:r>
          </a:p>
          <a:p>
            <a:r>
              <a:rPr lang="en-GB" cap="none" dirty="0"/>
              <a:t>Performance: higher density explosives generally have higher detonation velocities and explosive power (a denser explosive pack more energy into a given volume, leading to a more rapid release of energy during detonation)</a:t>
            </a:r>
          </a:p>
          <a:p>
            <a:r>
              <a:rPr lang="en-GB" cap="none" dirty="0"/>
              <a:t>for example, RDX, with a density of 1.89 g/cm³, has a detonation velocity of 8,700 m/s, while TNT, with a density of 1.64 g/cm³, has a detonation velocity of 6,950 m/s.</a:t>
            </a:r>
          </a:p>
          <a:p>
            <a:endParaRPr lang="en-GB" cap="none" dirty="0"/>
          </a:p>
        </p:txBody>
      </p:sp>
    </p:spTree>
    <p:extLst>
      <p:ext uri="{BB962C8B-B14F-4D97-AF65-F5344CB8AC3E}">
        <p14:creationId xmlns:p14="http://schemas.microsoft.com/office/powerpoint/2010/main" val="15952679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8EB77-CCA8-477C-8E0F-2275D3A351E1}"/>
              </a:ext>
            </a:extLst>
          </p:cNvPr>
          <p:cNvSpPr>
            <a:spLocks noGrp="1"/>
          </p:cNvSpPr>
          <p:nvPr>
            <p:ph type="title"/>
          </p:nvPr>
        </p:nvSpPr>
        <p:spPr>
          <a:xfrm>
            <a:off x="913149" y="1"/>
            <a:ext cx="10364451" cy="1132936"/>
          </a:xfrm>
        </p:spPr>
        <p:txBody>
          <a:bodyPr/>
          <a:lstStyle/>
          <a:p>
            <a:r>
              <a:rPr lang="en-GB" dirty="0"/>
              <a:t>Crystal density – group additivity method</a:t>
            </a:r>
          </a:p>
        </p:txBody>
      </p:sp>
      <p:sp>
        <p:nvSpPr>
          <p:cNvPr id="5" name="TextBox 4">
            <a:extLst>
              <a:ext uri="{FF2B5EF4-FFF2-40B4-BE49-F238E27FC236}">
                <a16:creationId xmlns:a16="http://schemas.microsoft.com/office/drawing/2014/main" id="{56EC6B52-FB52-412E-AB81-B7B3A5D65222}"/>
              </a:ext>
            </a:extLst>
          </p:cNvPr>
          <p:cNvSpPr txBox="1"/>
          <p:nvPr/>
        </p:nvSpPr>
        <p:spPr>
          <a:xfrm>
            <a:off x="385082" y="1132937"/>
            <a:ext cx="11421836" cy="1200329"/>
          </a:xfrm>
          <a:prstGeom prst="rect">
            <a:avLst/>
          </a:prstGeom>
          <a:noFill/>
        </p:spPr>
        <p:txBody>
          <a:bodyPr wrap="square">
            <a:spAutoFit/>
          </a:bodyPr>
          <a:lstStyle/>
          <a:p>
            <a:r>
              <a:rPr lang="en-GB" sz="2400" dirty="0"/>
              <a:t>Reliable computational methods, including group additivity, quantum mechanics, and empirical relationships, are used for density estimation, especially for newly synthesized molecules.</a:t>
            </a:r>
          </a:p>
        </p:txBody>
      </p:sp>
      <p:sp>
        <p:nvSpPr>
          <p:cNvPr id="7" name="TextBox 6">
            <a:extLst>
              <a:ext uri="{FF2B5EF4-FFF2-40B4-BE49-F238E27FC236}">
                <a16:creationId xmlns:a16="http://schemas.microsoft.com/office/drawing/2014/main" id="{9266A130-74CA-49C0-B1B2-3886BECD3874}"/>
              </a:ext>
            </a:extLst>
          </p:cNvPr>
          <p:cNvSpPr txBox="1"/>
          <p:nvPr/>
        </p:nvSpPr>
        <p:spPr>
          <a:xfrm>
            <a:off x="384456" y="2541227"/>
            <a:ext cx="11421835" cy="2677656"/>
          </a:xfrm>
          <a:prstGeom prst="rect">
            <a:avLst/>
          </a:prstGeom>
          <a:noFill/>
        </p:spPr>
        <p:txBody>
          <a:bodyPr wrap="square">
            <a:spAutoFit/>
          </a:bodyPr>
          <a:lstStyle/>
          <a:p>
            <a:r>
              <a:rPr lang="en-GB" sz="2400" b="1" dirty="0"/>
              <a:t>The group additivity method </a:t>
            </a:r>
            <a:r>
              <a:rPr lang="en-GB" sz="2400" dirty="0"/>
              <a:t>involves summing atomic, molecular fragment, and functional group volumes to estimate the molecular volume of a compound. This method:</a:t>
            </a:r>
          </a:p>
          <a:p>
            <a:pPr marL="285750" indent="-285750">
              <a:buFont typeface="Arial" panose="020B0604020202020204" pitchFamily="34" charset="0"/>
              <a:buChar char="•"/>
            </a:pPr>
            <a:r>
              <a:rPr lang="en-GB" sz="2400" dirty="0"/>
              <a:t>Is simple and cost-effective but lacks accuracy for isomers, packing efficiency, and molecular conformation.</a:t>
            </a:r>
          </a:p>
          <a:p>
            <a:pPr marL="285750" indent="-285750">
              <a:buFont typeface="Arial" panose="020B0604020202020204" pitchFamily="34" charset="0"/>
              <a:buChar char="•"/>
            </a:pPr>
            <a:r>
              <a:rPr lang="en-GB" sz="2400" dirty="0"/>
              <a:t>Provides results based on summed atomic/group contributions, often deviating from experimental measurements.</a:t>
            </a:r>
          </a:p>
          <a:p>
            <a:pPr marL="285750" indent="-285750">
              <a:buFont typeface="Arial" panose="020B0604020202020204" pitchFamily="34" charset="0"/>
              <a:buChar char="•"/>
            </a:pPr>
            <a:r>
              <a:rPr lang="en-GB" sz="2400" dirty="0"/>
              <a:t>Works best for compounds where all group parameters are specified.</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DC3A8E64-26AA-464B-B2AB-17A6F7EC7C12}"/>
                  </a:ext>
                </a:extLst>
              </p:cNvPr>
              <p:cNvSpPr txBox="1"/>
              <p:nvPr/>
            </p:nvSpPr>
            <p:spPr>
              <a:xfrm>
                <a:off x="1763486" y="5551715"/>
                <a:ext cx="2384692" cy="78380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400" i="1" smtClean="0">
                          <a:latin typeface="Cambria Math" panose="02040503050406030204" pitchFamily="18" charset="0"/>
                          <a:ea typeface="Cambria Math" panose="02040503050406030204" pitchFamily="18" charset="0"/>
                        </a:rPr>
                        <m:t>𝜌</m:t>
                      </m:r>
                      <m:r>
                        <a:rPr lang="en-GB" sz="2400" b="0" i="1" smtClean="0">
                          <a:latin typeface="Cambria Math" panose="02040503050406030204" pitchFamily="18" charset="0"/>
                          <a:ea typeface="Cambria Math" panose="02040503050406030204" pitchFamily="18" charset="0"/>
                        </a:rPr>
                        <m:t>= </m:t>
                      </m:r>
                      <m:f>
                        <m:fPr>
                          <m:ctrlPr>
                            <a:rPr lang="en-GB" sz="2400" b="0" i="1" smtClean="0">
                              <a:latin typeface="Cambria Math" panose="02040503050406030204" pitchFamily="18" charset="0"/>
                              <a:ea typeface="Cambria Math" panose="02040503050406030204" pitchFamily="18" charset="0"/>
                            </a:rPr>
                          </m:ctrlPr>
                        </m:fPr>
                        <m:num>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𝑀</m:t>
                              </m:r>
                            </m:e>
                            <m:sub>
                              <m:r>
                                <a:rPr lang="en-GB" sz="2400" b="0" i="1" smtClean="0">
                                  <a:latin typeface="Cambria Math" panose="02040503050406030204" pitchFamily="18" charset="0"/>
                                  <a:ea typeface="Cambria Math" panose="02040503050406030204" pitchFamily="18" charset="0"/>
                                </a:rPr>
                                <m:t>𝑤</m:t>
                              </m:r>
                            </m:sub>
                          </m:sSub>
                        </m:num>
                        <m:den>
                          <m:r>
                            <a:rPr lang="en-GB" sz="2400" b="0" i="1" smtClean="0">
                              <a:latin typeface="Cambria Math" panose="02040503050406030204" pitchFamily="18" charset="0"/>
                              <a:ea typeface="Cambria Math" panose="02040503050406030204" pitchFamily="18" charset="0"/>
                            </a:rPr>
                            <m:t>0.6022×</m:t>
                          </m:r>
                          <m:r>
                            <a:rPr lang="en-GB" sz="2400" b="0" i="1" smtClean="0">
                              <a:latin typeface="Cambria Math" panose="02040503050406030204" pitchFamily="18" charset="0"/>
                              <a:ea typeface="Cambria Math" panose="02040503050406030204" pitchFamily="18" charset="0"/>
                            </a:rPr>
                            <m:t>𝑉</m:t>
                          </m:r>
                        </m:den>
                      </m:f>
                    </m:oMath>
                  </m:oMathPara>
                </a14:m>
                <a:endParaRPr lang="en-GB" sz="2400" dirty="0"/>
              </a:p>
            </p:txBody>
          </p:sp>
        </mc:Choice>
        <mc:Fallback xmlns="">
          <p:sp>
            <p:nvSpPr>
              <p:cNvPr id="8" name="TextBox 7">
                <a:extLst>
                  <a:ext uri="{FF2B5EF4-FFF2-40B4-BE49-F238E27FC236}">
                    <a16:creationId xmlns:a16="http://schemas.microsoft.com/office/drawing/2014/main" id="{DC3A8E64-26AA-464B-B2AB-17A6F7EC7C12}"/>
                  </a:ext>
                </a:extLst>
              </p:cNvPr>
              <p:cNvSpPr txBox="1">
                <a:spLocks noRot="1" noChangeAspect="1" noMove="1" noResize="1" noEditPoints="1" noAdjustHandles="1" noChangeArrowheads="1" noChangeShapeType="1" noTextEdit="1"/>
              </p:cNvSpPr>
              <p:nvPr/>
            </p:nvSpPr>
            <p:spPr>
              <a:xfrm>
                <a:off x="1763486" y="5551715"/>
                <a:ext cx="2384692" cy="783804"/>
              </a:xfrm>
              <a:prstGeom prst="rect">
                <a:avLst/>
              </a:prstGeom>
              <a:blipFill>
                <a:blip r:embed="rId3"/>
                <a:stretch>
                  <a:fillRect/>
                </a:stretch>
              </a:blipFill>
            </p:spPr>
            <p:txBody>
              <a:bodyPr/>
              <a:lstStyle/>
              <a:p>
                <a:r>
                  <a:rPr lang="en-GB">
                    <a:noFill/>
                  </a:rPr>
                  <a:t> </a:t>
                </a:r>
              </a:p>
            </p:txBody>
          </p:sp>
        </mc:Fallback>
      </mc:AlternateContent>
      <p:sp>
        <p:nvSpPr>
          <p:cNvPr id="10" name="TextBox 9">
            <a:extLst>
              <a:ext uri="{FF2B5EF4-FFF2-40B4-BE49-F238E27FC236}">
                <a16:creationId xmlns:a16="http://schemas.microsoft.com/office/drawing/2014/main" id="{94A2DD15-39BB-4C2E-B6CF-1F97C8739A1C}"/>
              </a:ext>
            </a:extLst>
          </p:cNvPr>
          <p:cNvSpPr txBox="1"/>
          <p:nvPr/>
        </p:nvSpPr>
        <p:spPr>
          <a:xfrm>
            <a:off x="4706711" y="5943616"/>
            <a:ext cx="6968218" cy="369332"/>
          </a:xfrm>
          <a:prstGeom prst="rect">
            <a:avLst/>
          </a:prstGeom>
          <a:noFill/>
        </p:spPr>
        <p:txBody>
          <a:bodyPr wrap="square">
            <a:spAutoFit/>
          </a:bodyPr>
          <a:lstStyle/>
          <a:p>
            <a:r>
              <a:rPr lang="en-US" altLang="en-US" dirty="0">
                <a:latin typeface="Arial" panose="020B0604020202020204" pitchFamily="34" charset="0"/>
              </a:rPr>
              <a:t>w</a:t>
            </a:r>
            <a:r>
              <a:rPr kumimoji="0" lang="en-US" altLang="en-US" sz="1800" b="0" i="0" u="none" strike="noStrike" cap="none" normalizeH="0" baseline="0" dirty="0">
                <a:ln>
                  <a:noFill/>
                </a:ln>
                <a:solidFill>
                  <a:schemeClr val="tx1"/>
                </a:solidFill>
                <a:effectLst/>
                <a:latin typeface="Arial" panose="020B0604020202020204" pitchFamily="34" charset="0"/>
              </a:rPr>
              <a:t>here Mw is molecular weight (g/mol), and V is molecular volume </a:t>
            </a:r>
            <a:endParaRPr lang="en-GB" dirty="0"/>
          </a:p>
        </p:txBody>
      </p:sp>
    </p:spTree>
    <p:extLst>
      <p:ext uri="{BB962C8B-B14F-4D97-AF65-F5344CB8AC3E}">
        <p14:creationId xmlns:p14="http://schemas.microsoft.com/office/powerpoint/2010/main" val="27997975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D26912-5039-46EB-9436-E9453B29D19B}"/>
              </a:ext>
            </a:extLst>
          </p:cNvPr>
          <p:cNvSpPr txBox="1"/>
          <p:nvPr/>
        </p:nvSpPr>
        <p:spPr>
          <a:xfrm>
            <a:off x="407590" y="310242"/>
            <a:ext cx="6251007" cy="523220"/>
          </a:xfrm>
          <a:prstGeom prst="rect">
            <a:avLst/>
          </a:prstGeom>
          <a:noFill/>
        </p:spPr>
        <p:txBody>
          <a:bodyPr wrap="none" rtlCol="0">
            <a:spAutoFit/>
          </a:bodyPr>
          <a:lstStyle/>
          <a:p>
            <a:r>
              <a:rPr lang="en-GB" sz="2800" dirty="0"/>
              <a:t>N,N-bis(2-fluoro-2,2-dinitroethyl)</a:t>
            </a:r>
            <a:r>
              <a:rPr lang="en-GB" sz="2800" dirty="0" err="1"/>
              <a:t>nitramide</a:t>
            </a:r>
            <a:endParaRPr lang="en-GB" sz="2800" dirty="0"/>
          </a:p>
        </p:txBody>
      </p:sp>
      <p:pic>
        <p:nvPicPr>
          <p:cNvPr id="5" name="Picture 4">
            <a:extLst>
              <a:ext uri="{FF2B5EF4-FFF2-40B4-BE49-F238E27FC236}">
                <a16:creationId xmlns:a16="http://schemas.microsoft.com/office/drawing/2014/main" id="{BF52E42D-0A9A-42D8-907D-BA9321E6722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55123" y="128995"/>
            <a:ext cx="4587614" cy="1993719"/>
          </a:xfrm>
          <a:prstGeom prst="rect">
            <a:avLst/>
          </a:prstGeom>
          <a:noFill/>
        </p:spPr>
      </p:pic>
      <p:sp>
        <p:nvSpPr>
          <p:cNvPr id="6" name="TextBox 5">
            <a:extLst>
              <a:ext uri="{FF2B5EF4-FFF2-40B4-BE49-F238E27FC236}">
                <a16:creationId xmlns:a16="http://schemas.microsoft.com/office/drawing/2014/main" id="{56C7A01A-B6ED-4E85-8098-30313E408A2E}"/>
              </a:ext>
            </a:extLst>
          </p:cNvPr>
          <p:cNvSpPr txBox="1"/>
          <p:nvPr/>
        </p:nvSpPr>
        <p:spPr>
          <a:xfrm>
            <a:off x="865414" y="2828835"/>
            <a:ext cx="9790372" cy="1200329"/>
          </a:xfrm>
          <a:prstGeom prst="rect">
            <a:avLst/>
          </a:prstGeom>
          <a:noFill/>
        </p:spPr>
        <p:txBody>
          <a:bodyPr wrap="none" rtlCol="0">
            <a:spAutoFit/>
          </a:bodyPr>
          <a:lstStyle/>
          <a:p>
            <a:r>
              <a:rPr lang="en-GB" sz="2400" dirty="0"/>
              <a:t>V = V(NO</a:t>
            </a:r>
            <a:r>
              <a:rPr lang="en-GB" sz="2400" baseline="-25000" dirty="0"/>
              <a:t>2</a:t>
            </a:r>
            <a:r>
              <a:rPr lang="en-GB" sz="2400" dirty="0"/>
              <a:t>) x 5 + V(F) x 2 + V(CH</a:t>
            </a:r>
            <a:r>
              <a:rPr lang="en-GB" sz="2400" baseline="-25000" dirty="0"/>
              <a:t>2</a:t>
            </a:r>
            <a:r>
              <a:rPr lang="en-GB" sz="2400" dirty="0"/>
              <a:t>, acyclic) x 2 + V(C, acyclic) x 2 +V(N) =</a:t>
            </a:r>
          </a:p>
          <a:p>
            <a:r>
              <a:rPr lang="en-GB" sz="2400" dirty="0"/>
              <a:t> </a:t>
            </a:r>
          </a:p>
          <a:p>
            <a:r>
              <a:rPr lang="en-GB" sz="2400" dirty="0"/>
              <a:t>    = 36 x 5 + 12.5 x 2 + 24 x2 + (24 – 10) x 2 + 10 = 291 A</a:t>
            </a:r>
            <a:r>
              <a:rPr lang="en-GB" sz="2400" baseline="30000" dirty="0"/>
              <a:t>3</a:t>
            </a:r>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70B7EB6B-04CD-4181-A8CF-3EB875768109}"/>
                  </a:ext>
                </a:extLst>
              </p:cNvPr>
              <p:cNvSpPr txBox="1"/>
              <p:nvPr/>
            </p:nvSpPr>
            <p:spPr>
              <a:xfrm>
                <a:off x="1714500" y="4735285"/>
                <a:ext cx="6807633" cy="786241"/>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400" i="1" smtClean="0">
                          <a:latin typeface="Cambria Math" panose="02040503050406030204" pitchFamily="18" charset="0"/>
                          <a:ea typeface="Cambria Math" panose="02040503050406030204" pitchFamily="18" charset="0"/>
                        </a:rPr>
                        <m:t>𝜌</m:t>
                      </m:r>
                      <m:r>
                        <a:rPr lang="en-GB" sz="2400" b="0" i="1" smtClean="0">
                          <a:latin typeface="Cambria Math" panose="02040503050406030204" pitchFamily="18" charset="0"/>
                          <a:ea typeface="Cambria Math" panose="02040503050406030204" pitchFamily="18" charset="0"/>
                        </a:rPr>
                        <m:t>= </m:t>
                      </m:r>
                      <m:f>
                        <m:fPr>
                          <m:ctrlPr>
                            <a:rPr lang="en-GB" sz="2400" b="0" i="1" smtClean="0">
                              <a:latin typeface="Cambria Math" panose="02040503050406030204" pitchFamily="18" charset="0"/>
                              <a:ea typeface="Cambria Math" panose="02040503050406030204" pitchFamily="18" charset="0"/>
                            </a:rPr>
                          </m:ctrlPr>
                        </m:fPr>
                        <m:num>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𝑀</m:t>
                              </m:r>
                            </m:e>
                            <m:sub>
                              <m:r>
                                <a:rPr lang="en-GB" sz="2400" b="0" i="1" smtClean="0">
                                  <a:latin typeface="Cambria Math" panose="02040503050406030204" pitchFamily="18" charset="0"/>
                                  <a:ea typeface="Cambria Math" panose="02040503050406030204" pitchFamily="18" charset="0"/>
                                </a:rPr>
                                <m:t>𝑤</m:t>
                              </m:r>
                            </m:sub>
                          </m:sSub>
                        </m:num>
                        <m:den>
                          <m:r>
                            <a:rPr lang="en-GB" sz="2400" b="0" i="1" smtClean="0">
                              <a:latin typeface="Cambria Math" panose="02040503050406030204" pitchFamily="18" charset="0"/>
                              <a:ea typeface="Cambria Math" panose="02040503050406030204" pitchFamily="18" charset="0"/>
                            </a:rPr>
                            <m:t>0.6022×</m:t>
                          </m:r>
                          <m:r>
                            <a:rPr lang="en-GB" sz="2400" b="0" i="1" smtClean="0">
                              <a:latin typeface="Cambria Math" panose="02040503050406030204" pitchFamily="18" charset="0"/>
                              <a:ea typeface="Cambria Math" panose="02040503050406030204" pitchFamily="18" charset="0"/>
                            </a:rPr>
                            <m:t>𝑉</m:t>
                          </m:r>
                        </m:den>
                      </m:f>
                      <m:r>
                        <a:rPr lang="en-GB" sz="2400" b="0" i="1"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1" smtClean="0">
                              <a:latin typeface="Cambria Math" panose="02040503050406030204" pitchFamily="18" charset="0"/>
                              <a:ea typeface="Cambria Math" panose="02040503050406030204" pitchFamily="18" charset="0"/>
                            </a:rPr>
                            <m:t>334.10</m:t>
                          </m:r>
                        </m:num>
                        <m:den>
                          <m:r>
                            <a:rPr lang="en-GB" sz="2400" b="0" i="1" smtClean="0">
                              <a:latin typeface="Cambria Math" panose="02040503050406030204" pitchFamily="18" charset="0"/>
                              <a:ea typeface="Cambria Math" panose="02040503050406030204" pitchFamily="18" charset="0"/>
                            </a:rPr>
                            <m:t>0.6022 ×291</m:t>
                          </m:r>
                        </m:den>
                      </m:f>
                      <m:r>
                        <a:rPr lang="en-GB" sz="2400" b="0" i="1" smtClean="0">
                          <a:latin typeface="Cambria Math" panose="02040503050406030204" pitchFamily="18" charset="0"/>
                          <a:ea typeface="Cambria Math" panose="02040503050406030204" pitchFamily="18" charset="0"/>
                        </a:rPr>
                        <m:t>=1.907 </m:t>
                      </m:r>
                      <m:r>
                        <a:rPr lang="en-GB" sz="2400" b="0" i="1" smtClean="0">
                          <a:latin typeface="Cambria Math" panose="02040503050406030204" pitchFamily="18" charset="0"/>
                          <a:ea typeface="Cambria Math" panose="02040503050406030204" pitchFamily="18" charset="0"/>
                        </a:rPr>
                        <m:t>𝑔</m:t>
                      </m:r>
                      <m:r>
                        <a:rPr lang="en-GB" sz="2400" b="0" i="1" smtClean="0">
                          <a:latin typeface="Cambria Math" panose="02040503050406030204" pitchFamily="18" charset="0"/>
                          <a:ea typeface="Cambria Math" panose="02040503050406030204" pitchFamily="18" charset="0"/>
                        </a:rPr>
                        <m:t>/</m:t>
                      </m:r>
                      <m:sSup>
                        <m:sSupPr>
                          <m:ctrlPr>
                            <a:rPr lang="en-GB" sz="2400" b="0" i="1" smtClean="0">
                              <a:latin typeface="Cambria Math" panose="02040503050406030204" pitchFamily="18" charset="0"/>
                              <a:ea typeface="Cambria Math" panose="02040503050406030204" pitchFamily="18" charset="0"/>
                            </a:rPr>
                          </m:ctrlPr>
                        </m:sSupPr>
                        <m:e>
                          <m:r>
                            <a:rPr lang="en-GB" sz="2400" b="0" i="1" smtClean="0">
                              <a:latin typeface="Cambria Math" panose="02040503050406030204" pitchFamily="18" charset="0"/>
                              <a:ea typeface="Cambria Math" panose="02040503050406030204" pitchFamily="18" charset="0"/>
                            </a:rPr>
                            <m:t>𝑐𝑚</m:t>
                          </m:r>
                        </m:e>
                        <m:sup>
                          <m:r>
                            <a:rPr lang="en-GB" sz="2400" b="0" i="1" smtClean="0">
                              <a:latin typeface="Cambria Math" panose="02040503050406030204" pitchFamily="18" charset="0"/>
                              <a:ea typeface="Cambria Math" panose="02040503050406030204" pitchFamily="18" charset="0"/>
                            </a:rPr>
                            <m:t>3</m:t>
                          </m:r>
                        </m:sup>
                      </m:sSup>
                    </m:oMath>
                  </m:oMathPara>
                </a14:m>
                <a:endParaRPr lang="en-GB" sz="2400" dirty="0"/>
              </a:p>
            </p:txBody>
          </p:sp>
        </mc:Choice>
        <mc:Fallback xmlns="">
          <p:sp>
            <p:nvSpPr>
              <p:cNvPr id="7" name="TextBox 6">
                <a:extLst>
                  <a:ext uri="{FF2B5EF4-FFF2-40B4-BE49-F238E27FC236}">
                    <a16:creationId xmlns:a16="http://schemas.microsoft.com/office/drawing/2014/main" id="{70B7EB6B-04CD-4181-A8CF-3EB875768109}"/>
                  </a:ext>
                </a:extLst>
              </p:cNvPr>
              <p:cNvSpPr txBox="1">
                <a:spLocks noRot="1" noChangeAspect="1" noMove="1" noResize="1" noEditPoints="1" noAdjustHandles="1" noChangeArrowheads="1" noChangeShapeType="1" noTextEdit="1"/>
              </p:cNvSpPr>
              <p:nvPr/>
            </p:nvSpPr>
            <p:spPr>
              <a:xfrm>
                <a:off x="1714500" y="4735285"/>
                <a:ext cx="6807633" cy="786241"/>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0910776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2374" y="-68239"/>
            <a:ext cx="9619984" cy="1143000"/>
          </a:xfrm>
        </p:spPr>
        <p:txBody>
          <a:bodyPr>
            <a:normAutofit/>
          </a:bodyPr>
          <a:lstStyle/>
          <a:p>
            <a:r>
              <a:rPr dirty="0"/>
              <a:t>Effect of Density on Detonation Velocity</a:t>
            </a:r>
          </a:p>
        </p:txBody>
      </p:sp>
      <p:sp>
        <p:nvSpPr>
          <p:cNvPr id="3" name="Content Placeholder 2"/>
          <p:cNvSpPr>
            <a:spLocks noGrp="1"/>
          </p:cNvSpPr>
          <p:nvPr>
            <p:ph idx="1"/>
          </p:nvPr>
        </p:nvSpPr>
        <p:spPr>
          <a:xfrm>
            <a:off x="90128" y="998467"/>
            <a:ext cx="10051845" cy="4525963"/>
          </a:xfrm>
        </p:spPr>
        <p:txBody>
          <a:bodyPr>
            <a:noAutofit/>
          </a:bodyPr>
          <a:lstStyle/>
          <a:p>
            <a:r>
              <a:rPr lang="en-GB" sz="2200" cap="none" dirty="0"/>
              <a:t>For heterogeneous explosives, velocity, V,  first increases, then decreases with density.</a:t>
            </a:r>
          </a:p>
          <a:p>
            <a:r>
              <a:rPr lang="en-GB" sz="2200" cap="none" dirty="0"/>
              <a:t>For homogeneous explosives, velocity increases with density.</a:t>
            </a:r>
          </a:p>
          <a:p>
            <a:r>
              <a:rPr lang="en-GB" sz="2200" cap="none" dirty="0"/>
              <a:t>Maximum velocity depends on the density, ρ, of the explosive composition.</a:t>
            </a:r>
          </a:p>
          <a:p>
            <a:r>
              <a:rPr lang="en-GB" sz="2200" cap="none" dirty="0"/>
              <a:t>Velocity equations:</a:t>
            </a:r>
          </a:p>
          <a:p>
            <a:pPr marL="0" indent="0">
              <a:buNone/>
            </a:pPr>
            <a:r>
              <a:rPr lang="en-GB" sz="2200" cap="none" dirty="0"/>
              <a:t>	  </a:t>
            </a:r>
            <a:r>
              <a:rPr lang="en-GB" sz="2200" cap="none" dirty="0" err="1"/>
              <a:t>V</a:t>
            </a:r>
            <a:r>
              <a:rPr lang="en-GB" sz="2200" cap="none" baseline="-25000" dirty="0" err="1"/>
              <a:t>ρ</a:t>
            </a:r>
            <a:r>
              <a:rPr lang="en-GB" sz="2200" cap="none" baseline="-25000" dirty="0"/>
              <a:t>₁</a:t>
            </a:r>
            <a:r>
              <a:rPr lang="en-GB" sz="2200" cap="none" dirty="0"/>
              <a:t> = </a:t>
            </a:r>
            <a:r>
              <a:rPr lang="en-GB" sz="2200" cap="none" dirty="0" err="1"/>
              <a:t>V</a:t>
            </a:r>
            <a:r>
              <a:rPr lang="en-GB" sz="2200" cap="none" baseline="-25000" dirty="0" err="1"/>
              <a:t>ρ</a:t>
            </a:r>
            <a:r>
              <a:rPr lang="en-GB" sz="2200" cap="none" baseline="-25000" dirty="0"/>
              <a:t>₂ </a:t>
            </a:r>
            <a:r>
              <a:rPr lang="en-GB" sz="2200" cap="none" dirty="0"/>
              <a:t>+ 3500(ρ₁ - ρ₂)</a:t>
            </a:r>
          </a:p>
          <a:p>
            <a:pPr marL="0" indent="0">
              <a:buNone/>
            </a:pPr>
            <a:r>
              <a:rPr lang="en-GB" sz="2200" cap="none" dirty="0"/>
              <a:t>	  </a:t>
            </a:r>
            <a:r>
              <a:rPr lang="en-GB" sz="2200" cap="none" dirty="0" err="1"/>
              <a:t>V</a:t>
            </a:r>
            <a:r>
              <a:rPr lang="en-GB" sz="2200" cap="none" baseline="-25000" dirty="0" err="1"/>
              <a:t>ρx</a:t>
            </a:r>
            <a:r>
              <a:rPr lang="en-GB" sz="2200" cap="none" dirty="0"/>
              <a:t> = 430(</a:t>
            </a:r>
            <a:r>
              <a:rPr lang="en-GB" sz="2200" cap="none" dirty="0" err="1"/>
              <a:t>nT</a:t>
            </a:r>
            <a:r>
              <a:rPr lang="en-GB" sz="2200" cap="none" baseline="-25000" dirty="0" err="1"/>
              <a:t>d</a:t>
            </a:r>
            <a:r>
              <a:rPr lang="en-GB" sz="2200" cap="none" dirty="0"/>
              <a:t>) </a:t>
            </a:r>
            <a:r>
              <a:rPr lang="en-GB" sz="2200" cap="none" baseline="30000" dirty="0"/>
              <a:t>1/2</a:t>
            </a:r>
            <a:r>
              <a:rPr lang="en-GB" sz="2200" cap="none" dirty="0"/>
              <a:t> + 3500(</a:t>
            </a:r>
            <a:r>
              <a:rPr lang="en-GB" sz="2200" cap="none" dirty="0" err="1"/>
              <a:t>ρ</a:t>
            </a:r>
            <a:r>
              <a:rPr lang="en-GB" sz="2200" cap="none" baseline="-25000" dirty="0" err="1"/>
              <a:t>x</a:t>
            </a:r>
            <a:r>
              <a:rPr lang="en-GB" sz="2200" cap="none" dirty="0"/>
              <a:t> - 1) approximate velocity</a:t>
            </a:r>
          </a:p>
          <a:p>
            <a:endParaRPr lang="en-GB" sz="2200" cap="none" dirty="0"/>
          </a:p>
          <a:p>
            <a:pPr marL="0" indent="0">
              <a:buNone/>
            </a:pPr>
            <a:r>
              <a:rPr lang="en-GB" sz="2200" cap="none" dirty="0"/>
              <a:t>Key observations:</a:t>
            </a:r>
          </a:p>
          <a:p>
            <a:r>
              <a:rPr lang="en-GB" sz="2200" cap="none" dirty="0"/>
              <a:t>Limiting density determined by explosive crystal.</a:t>
            </a:r>
          </a:p>
          <a:p>
            <a:r>
              <a:rPr lang="en-GB" sz="2200" cap="none" dirty="0"/>
              <a:t>Commercial explosives exhibit different behaviour from military-grade explosives.</a:t>
            </a:r>
          </a:p>
          <a:p>
            <a:r>
              <a:rPr lang="en-GB" sz="2200" cap="none" dirty="0"/>
              <a:t>Detonation speed is supersonic at steady state.</a:t>
            </a:r>
          </a:p>
        </p:txBody>
      </p:sp>
      <p:pic>
        <p:nvPicPr>
          <p:cNvPr id="5" name="Picture 4">
            <a:extLst>
              <a:ext uri="{FF2B5EF4-FFF2-40B4-BE49-F238E27FC236}">
                <a16:creationId xmlns:a16="http://schemas.microsoft.com/office/drawing/2014/main" id="{7D64C911-CA8A-403B-9EAB-F029928718E3}"/>
              </a:ext>
            </a:extLst>
          </p:cNvPr>
          <p:cNvPicPr>
            <a:picLocks noChangeAspect="1"/>
          </p:cNvPicPr>
          <p:nvPr/>
        </p:nvPicPr>
        <p:blipFill rotWithShape="1">
          <a:blip r:embed="rId3"/>
          <a:srcRect l="9614" t="11647" r="41110" b="30662"/>
          <a:stretch/>
        </p:blipFill>
        <p:spPr>
          <a:xfrm>
            <a:off x="7666350" y="2529478"/>
            <a:ext cx="4435522" cy="3330055"/>
          </a:xfrm>
          <a:prstGeom prst="rect">
            <a:avLst/>
          </a:prstGeom>
        </p:spPr>
      </p:pic>
    </p:spTree>
    <p:extLst>
      <p:ext uri="{BB962C8B-B14F-4D97-AF65-F5344CB8AC3E}">
        <p14:creationId xmlns:p14="http://schemas.microsoft.com/office/powerpoint/2010/main" val="27741255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CFCA6-2DEF-4E28-AEBE-941AF4134A1F}"/>
              </a:ext>
            </a:extLst>
          </p:cNvPr>
          <p:cNvSpPr>
            <a:spLocks noGrp="1"/>
          </p:cNvSpPr>
          <p:nvPr>
            <p:ph type="title"/>
          </p:nvPr>
        </p:nvSpPr>
        <p:spPr>
          <a:xfrm>
            <a:off x="913774" y="1"/>
            <a:ext cx="10364451" cy="872836"/>
          </a:xfrm>
        </p:spPr>
        <p:txBody>
          <a:bodyPr/>
          <a:lstStyle/>
          <a:p>
            <a:r>
              <a:rPr lang="en-GB" dirty="0"/>
              <a:t>conclusions</a:t>
            </a:r>
          </a:p>
        </p:txBody>
      </p:sp>
      <p:sp>
        <p:nvSpPr>
          <p:cNvPr id="3" name="Content Placeholder 2">
            <a:extLst>
              <a:ext uri="{FF2B5EF4-FFF2-40B4-BE49-F238E27FC236}">
                <a16:creationId xmlns:a16="http://schemas.microsoft.com/office/drawing/2014/main" id="{75F5EBA6-7F3F-42E9-BAD0-0497CF7A7268}"/>
              </a:ext>
            </a:extLst>
          </p:cNvPr>
          <p:cNvSpPr>
            <a:spLocks noGrp="1"/>
          </p:cNvSpPr>
          <p:nvPr>
            <p:ph sz="quarter" idx="13"/>
          </p:nvPr>
        </p:nvSpPr>
        <p:spPr>
          <a:xfrm>
            <a:off x="591656" y="872837"/>
            <a:ext cx="10363826" cy="3424107"/>
          </a:xfrm>
        </p:spPr>
        <p:txBody>
          <a:bodyPr>
            <a:noAutofit/>
          </a:bodyPr>
          <a:lstStyle/>
          <a:p>
            <a:pPr marL="0" indent="0">
              <a:buNone/>
            </a:pPr>
            <a:r>
              <a:rPr lang="en-GB" sz="2400" cap="none" dirty="0"/>
              <a:t>We…</a:t>
            </a:r>
          </a:p>
          <a:p>
            <a:r>
              <a:rPr lang="en-GB" sz="2400" cap="none" dirty="0"/>
              <a:t>… analysed different crystal structures in explosives and described their effects on stability and performance. </a:t>
            </a:r>
          </a:p>
          <a:p>
            <a:r>
              <a:rPr lang="en-GB" sz="2400" cap="none" dirty="0"/>
              <a:t>… explored the relationship between crystal structure and stability, sensitivity, initiation, and energy release.</a:t>
            </a:r>
          </a:p>
          <a:p>
            <a:r>
              <a:rPr lang="en-GB" sz="2400" cap="none" dirty="0"/>
              <a:t>… discussed how crystal structure influences bond strengths, explosive reactions, and density, impacting detonation velocities and explosive power.</a:t>
            </a:r>
          </a:p>
          <a:p>
            <a:endParaRPr lang="en-GB" sz="2400" dirty="0"/>
          </a:p>
        </p:txBody>
      </p:sp>
    </p:spTree>
    <p:extLst>
      <p:ext uri="{BB962C8B-B14F-4D97-AF65-F5344CB8AC3E}">
        <p14:creationId xmlns:p14="http://schemas.microsoft.com/office/powerpoint/2010/main" val="17634060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3259</Words>
  <Application>Microsoft Office PowerPoint</Application>
  <PresentationFormat>Widescreen</PresentationFormat>
  <Paragraphs>437</Paragraphs>
  <Slides>37</Slides>
  <Notes>37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Cambria Math</vt:lpstr>
      <vt:lpstr>Tw Cen MT</vt:lpstr>
      <vt:lpstr>Droplet</vt:lpstr>
      <vt:lpstr>Crystal Structure of Explosives: Molecular Basis for Stability &amp; Sensitivity</vt:lpstr>
      <vt:lpstr>Learning objectives</vt:lpstr>
      <vt:lpstr>Importance of Crystal Structure in EMs</vt:lpstr>
      <vt:lpstr>Types of solids</vt:lpstr>
      <vt:lpstr>Allotropes of carbon</vt:lpstr>
      <vt:lpstr>Basics of crystal structure</vt:lpstr>
      <vt:lpstr>Unit cells</vt:lpstr>
      <vt:lpstr>Intermolecular forces in energetic crystals</vt:lpstr>
      <vt:lpstr>Formation Of Crystals </vt:lpstr>
      <vt:lpstr>Crystal habits in Ome</vt:lpstr>
      <vt:lpstr>PowerPoint Presentation</vt:lpstr>
      <vt:lpstr>X-Ray diffraction analysis</vt:lpstr>
      <vt:lpstr>What are polymorphs?</vt:lpstr>
      <vt:lpstr>pOlymorphism in Ems: tnt</vt:lpstr>
      <vt:lpstr>Polymorphism in ems: HMX</vt:lpstr>
      <vt:lpstr>Hmx polymorphs</vt:lpstr>
      <vt:lpstr>Chemical vs physical stability</vt:lpstr>
      <vt:lpstr>Symmetry and packing  stability</vt:lpstr>
      <vt:lpstr>Surface area and hydrolysis</vt:lpstr>
      <vt:lpstr>Defects and voids</vt:lpstr>
      <vt:lpstr>Temperature-induced transitions</vt:lpstr>
      <vt:lpstr>Example: petn storage stability</vt:lpstr>
      <vt:lpstr>What determines sensitivity?</vt:lpstr>
      <vt:lpstr>Packing efficiency and voids</vt:lpstr>
      <vt:lpstr>Crystal habit and fracture behaviour</vt:lpstr>
      <vt:lpstr>Anisotropy of sensitivity</vt:lpstr>
      <vt:lpstr>Poymorph sensitivity differences</vt:lpstr>
      <vt:lpstr>Crack propagation and hotspots</vt:lpstr>
      <vt:lpstr>Controlling crystal habit and size</vt:lpstr>
      <vt:lpstr>Particle size influence</vt:lpstr>
      <vt:lpstr>Reducing sensitivity through engineering </vt:lpstr>
      <vt:lpstr>Reducing sensitivity through engineering </vt:lpstr>
      <vt:lpstr>Crystal density</vt:lpstr>
      <vt:lpstr>Crystal density – group additivity method</vt:lpstr>
      <vt:lpstr>PowerPoint Presentation</vt:lpstr>
      <vt:lpstr>Effect of Density on Detonation Velocity</vt:lpstr>
      <vt:lpstr>conclusions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Crystal structure and explosive materials</dc:title>
  <dc:creator>Ewa Kazimierska</dc:creator>
  <cp:lastModifiedBy>Ewa Kazimierska</cp:lastModifiedBy>
  <cp:revision>5</cp:revision>
  <dcterms:created xsi:type="dcterms:W3CDTF">2023-11-25T17:10:45Z</dcterms:created>
  <dcterms:modified xsi:type="dcterms:W3CDTF">2025-11-23T21:57:41Z</dcterms:modified>
</cp:coreProperties>
</file>