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–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Light Style 3 –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37"/>
  </p:normalViewPr>
  <p:slideViewPr>
    <p:cSldViewPr snapToGrid="0" snapToObjects="1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6DE40-C009-3E44-9567-85AD011D6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FB6A31-B92D-C64D-8671-E89E4ED863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82EB9-4147-774B-B823-3511EFE40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1BDB6-4213-1444-BF47-78483DCBB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C425D-5283-E642-BB28-7B4A6C50A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47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119E8-A3C1-2243-8038-8572F8547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8EE8-7B82-0F49-B102-1C3B7D8A9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CAA2D-A1D5-CE43-803D-D41AF89E7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25050-9098-CE4B-9795-3FEFE8565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FB64A-D016-8A48-86F5-E2832F812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1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3241D-317B-5646-96E2-9D71837AD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828C9-8C51-C14E-AFD6-452B1C41EB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EB58E-930F-8340-B139-2210B63D3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DC497-D648-4542-B7BD-2D44519D9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5A4EED-485B-324C-B0AC-B4D65311C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224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58DFE-6185-D54C-AEFC-115C227DD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A8047-32F9-B34F-9C8D-8BE968D0D9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D83EFF-C469-9F46-8190-8FDEFC88E9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E8445A-6500-C349-8788-A949328E6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A5776D-B927-7E45-9CF2-FF9558AE1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0148DB-57A6-9C4A-B91D-DBF62B708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89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26DDF-F5B5-124D-A9B2-AB52BC3EF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5283E8-6D8A-C648-A73F-BC7F4C8C08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3C5EDD-CE51-E94C-9267-9341726AC0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B8D74E-7E16-CD4D-8CBB-06FA0E3C3F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6CF605-D6ED-0143-B9D4-8FECD79831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1F9363-EB80-5242-99D8-15D0993E0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C89E86-128C-AA47-A480-E1D38F5F2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E8D83B-0CC2-B746-8B2F-2DCB17C7C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147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B6DE9-7EE0-CA4A-B9D6-52B19AD73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CDC06F-949C-7644-93A3-D99F3ED71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36212C-90F5-C94D-8C0A-000AEF4DA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5E9616-EA6E-5E4C-87A3-CB8DB5F47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764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71A505-94DA-834B-AE14-A5E115157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2465D9-B7DD-834C-908A-1BEED1711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BCC80E-0153-B348-A58C-769F897C7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0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ECA9-AD3E-E844-959F-D7562EF8D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20F4E-9C67-844C-8A27-DA1B16EBB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86A75-BF1E-B844-B2DB-6E186A5AA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9A91C2-E081-0448-8905-0957989DD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1509E-6C34-AE4D-BAB0-E1C0BD7D0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92194A-C95D-4D4B-9D4A-1A23A6560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93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5B0EB-1CE1-E145-9C40-001C2B67E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151BCA-3766-B943-BBA6-994078ABC4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930C1-FC98-854E-8C8B-5FFA03A446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80B3B7-C63D-AC4B-9E8D-0C02A1A35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4CE592-9DF7-1642-93D8-0A7332782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B3951B-1F1C-0047-99EB-2AD1E6790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33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FB160-0546-FD4D-929A-0F578F151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34C392-6A11-C342-89DB-D328A8B34E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02456-D5A8-D243-BA7E-B6E4D5A46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3E089-480C-2248-A27A-93E83CC0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015EE-EE92-3E48-BE60-9A6762728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914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DA19A1-A38A-F946-9AE2-DEEBBFEB0C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A54802-1998-C347-9909-6BAC76B6B8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F882C-6A14-CD41-882A-F98A4213F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C975B-02E6-7F4D-A082-59C0532DE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A12C2-5C7D-B24C-A8A4-2EFB2F5A4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099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E2AF73-CC36-244B-9FF2-857D215E5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7F97A-D4F1-6D48-8440-31AF11D9A1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14F91-661A-784E-9E21-0151758635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63FB5-2EB2-234F-84F5-A75E4CA01AE2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A1B96-9234-E142-AA4A-8782DE7C34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04B7F8-325E-5049-9E9C-F12F985DF5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33331-B9AA-4C4F-86DE-2056786B0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799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0A4AD19-CB47-B64A-A00F-85B45889C8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9887456"/>
              </p:ext>
            </p:extLst>
          </p:nvPr>
        </p:nvGraphicFramePr>
        <p:xfrm>
          <a:off x="1320800" y="512402"/>
          <a:ext cx="9306556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6639">
                  <a:extLst>
                    <a:ext uri="{9D8B030D-6E8A-4147-A177-3AD203B41FA5}">
                      <a16:colId xmlns:a16="http://schemas.microsoft.com/office/drawing/2014/main" val="2270293678"/>
                    </a:ext>
                  </a:extLst>
                </a:gridCol>
                <a:gridCol w="2326639">
                  <a:extLst>
                    <a:ext uri="{9D8B030D-6E8A-4147-A177-3AD203B41FA5}">
                      <a16:colId xmlns:a16="http://schemas.microsoft.com/office/drawing/2014/main" val="3234956623"/>
                    </a:ext>
                  </a:extLst>
                </a:gridCol>
                <a:gridCol w="2326639">
                  <a:extLst>
                    <a:ext uri="{9D8B030D-6E8A-4147-A177-3AD203B41FA5}">
                      <a16:colId xmlns:a16="http://schemas.microsoft.com/office/drawing/2014/main" val="2241600666"/>
                    </a:ext>
                  </a:extLst>
                </a:gridCol>
                <a:gridCol w="2326639">
                  <a:extLst>
                    <a:ext uri="{9D8B030D-6E8A-4147-A177-3AD203B41FA5}">
                      <a16:colId xmlns:a16="http://schemas.microsoft.com/office/drawing/2014/main" val="45569232"/>
                    </a:ext>
                  </a:extLst>
                </a:gridCol>
              </a:tblGrid>
              <a:tr h="658030">
                <a:tc>
                  <a:txBody>
                    <a:bodyPr/>
                    <a:lstStyle/>
                    <a:p>
                      <a:r>
                        <a:rPr lang="cy-GB" sz="2000" b="1" i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Aeth hi</a:t>
                      </a:r>
                    </a:p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went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Daeth hi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came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Cafodd hi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had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Gwnaeth hi</a:t>
                      </a:r>
                    </a:p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8989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E8B514C-7E9D-BC40-8C50-0E7F0F171F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4751753"/>
              </p:ext>
            </p:extLst>
          </p:nvPr>
        </p:nvGraphicFramePr>
        <p:xfrm>
          <a:off x="573024" y="1335362"/>
          <a:ext cx="11228832" cy="2621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1472">
                  <a:extLst>
                    <a:ext uri="{9D8B030D-6E8A-4147-A177-3AD203B41FA5}">
                      <a16:colId xmlns:a16="http://schemas.microsoft.com/office/drawing/2014/main" val="2270293678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3234956623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2241600666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45569232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144917240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64899681"/>
                    </a:ext>
                  </a:extLst>
                </a:gridCol>
              </a:tblGrid>
              <a:tr h="664126"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Gwyliodd hi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watched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Gwelodd hi</a:t>
                      </a:r>
                    </a:p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saw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Gwrandawodd hi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listened to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Gwisgodd hi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wore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Prynodd hi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bought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Bwytodd hi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ate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8989"/>
                  </a:ext>
                </a:extLst>
              </a:tr>
              <a:tr h="664126"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Gwyliodd I ddim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didn’t watch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Gwelodd hi ddim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didn’t see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Wrandawodd hi ddim ar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didn’t listen to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Wisgodd hi ddim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didn’t wear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Phrynodd hi ddim</a:t>
                      </a:r>
                    </a:p>
                    <a:p>
                      <a:r>
                        <a:rPr lang="cy-GB" sz="2000" b="0" noProof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didn’t buy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Bwytodd hi ddim</a:t>
                      </a:r>
                    </a:p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didn’t eat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826987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10EC493-1D4A-394C-9939-465EF275BC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8087107"/>
              </p:ext>
            </p:extLst>
          </p:nvPr>
        </p:nvGraphicFramePr>
        <p:xfrm>
          <a:off x="573024" y="4066708"/>
          <a:ext cx="11228832" cy="1706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1472">
                  <a:extLst>
                    <a:ext uri="{9D8B030D-6E8A-4147-A177-3AD203B41FA5}">
                      <a16:colId xmlns:a16="http://schemas.microsoft.com/office/drawing/2014/main" val="2270293678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3234956623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2241600666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45569232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144917240"/>
                    </a:ext>
                  </a:extLst>
                </a:gridCol>
                <a:gridCol w="1871472">
                  <a:extLst>
                    <a:ext uri="{9D8B030D-6E8A-4147-A177-3AD203B41FA5}">
                      <a16:colId xmlns:a16="http://schemas.microsoft.com/office/drawing/2014/main" val="64899681"/>
                    </a:ext>
                  </a:extLst>
                </a:gridCol>
              </a:tblGrid>
              <a:tr h="664126"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Roedd hi’n hoffi …. achos …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Doedd hi ddim yn hoffi ... achos 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Dydy hi ddim yn hoffi ....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Mae hi’n hoffi 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Roedd hi’n hoffi’r ....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Doedd hi ddim yn hoffi’r 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8989"/>
                  </a:ext>
                </a:extLst>
              </a:tr>
              <a:tr h="664126">
                <a:tc>
                  <a:txBody>
                    <a:bodyPr/>
                    <a:lstStyle/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liked ... because 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didn’t like ... because 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doesn’t like ....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likes 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liked the 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noProof="0" dirty="0">
                          <a:solidFill>
                            <a:schemeClr val="tx1"/>
                          </a:solidFill>
                          <a:latin typeface="Sassoon Primary" pitchFamily="2" charset="77"/>
                        </a:rPr>
                        <a:t>She didn’t like the ...</a:t>
                      </a:r>
                    </a:p>
                  </a:txBody>
                  <a:tcPr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82698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8847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54BEA6F-4E9F-4B42-B0AA-BE75196A67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0192146"/>
              </p:ext>
            </p:extLst>
          </p:nvPr>
        </p:nvGraphicFramePr>
        <p:xfrm>
          <a:off x="410464" y="305138"/>
          <a:ext cx="5392928" cy="5022761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649945">
                  <a:extLst>
                    <a:ext uri="{9D8B030D-6E8A-4147-A177-3AD203B41FA5}">
                      <a16:colId xmlns:a16="http://schemas.microsoft.com/office/drawing/2014/main" val="3480983280"/>
                    </a:ext>
                  </a:extLst>
                </a:gridCol>
                <a:gridCol w="2742983">
                  <a:extLst>
                    <a:ext uri="{9D8B030D-6E8A-4147-A177-3AD203B41FA5}">
                      <a16:colId xmlns:a16="http://schemas.microsoft.com/office/drawing/2014/main" val="1605008583"/>
                    </a:ext>
                  </a:extLst>
                </a:gridCol>
              </a:tblGrid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Helpu’r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amgylchedd</a:t>
                      </a:r>
                      <a:endParaRPr lang="en-GB" b="1" dirty="0">
                        <a:latin typeface="Sassoon Primary" pitchFamily="2" charset="77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Helps the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3522819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Ailgylchu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Recycling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8649328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Streic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Strike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135431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Newid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hinsawdd</a:t>
                      </a:r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Climate change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7360374"/>
                  </a:ext>
                </a:extLst>
              </a:tr>
              <a:tr h="681281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Amser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da /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diddorol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/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cyffrous</a:t>
                      </a:r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Good/interesting/ exciting time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200537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Sassoon Primary" pitchFamily="2" charset="77"/>
                        </a:rPr>
                        <a:t>Mae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hi’n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poeni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am …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She is worried about …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1920604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Sassoon Primary" pitchFamily="2" charset="77"/>
                        </a:rPr>
                        <a:t>Mae hi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eisiau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…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She wants …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6129693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Teithio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ar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awyren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Travel on a plane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3256232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2669287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9633229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5489773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962161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3AAB436-9C76-DD40-B043-93741064C2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6787087"/>
              </p:ext>
            </p:extLst>
          </p:nvPr>
        </p:nvGraphicFramePr>
        <p:xfrm>
          <a:off x="6010656" y="305137"/>
          <a:ext cx="5919216" cy="50227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908550">
                  <a:extLst>
                    <a:ext uri="{9D8B030D-6E8A-4147-A177-3AD203B41FA5}">
                      <a16:colId xmlns:a16="http://schemas.microsoft.com/office/drawing/2014/main" val="3480983280"/>
                    </a:ext>
                  </a:extLst>
                </a:gridCol>
                <a:gridCol w="3010666">
                  <a:extLst>
                    <a:ext uri="{9D8B030D-6E8A-4147-A177-3AD203B41FA5}">
                      <a16:colId xmlns:a16="http://schemas.microsoft.com/office/drawing/2014/main" val="1605008583"/>
                    </a:ext>
                  </a:extLst>
                </a:gridCol>
              </a:tblGrid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Helpu’r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amgylchedd</a:t>
                      </a:r>
                      <a:endParaRPr lang="en-GB" b="1" dirty="0">
                        <a:latin typeface="Sassoon Primary" pitchFamily="2" charset="77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Helps the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3522819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Ailgylchu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Recycling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8649328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Streic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Strike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135431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Newid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hinsawdd</a:t>
                      </a:r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Climate change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7360374"/>
                  </a:ext>
                </a:extLst>
              </a:tr>
              <a:tr h="6812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Amser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da/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diddorol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/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cyffrous</a:t>
                      </a:r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Good/interesting/exciting time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200537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Sassoon Primary" pitchFamily="2" charset="77"/>
                        </a:rPr>
                        <a:t>Mae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hi’n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poeni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am …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She is worried about …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1920604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Sassoon Primary" pitchFamily="2" charset="77"/>
                        </a:rPr>
                        <a:t>Mae hi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eisiau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…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She wants …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6129693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r>
                        <a:rPr lang="en-GB" b="1" dirty="0" err="1">
                          <a:latin typeface="Sassoon Primary" pitchFamily="2" charset="77"/>
                        </a:rPr>
                        <a:t>Teithio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ar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  <a:r>
                        <a:rPr lang="en-GB" b="1" dirty="0" err="1">
                          <a:latin typeface="Sassoon Primary" pitchFamily="2" charset="77"/>
                        </a:rPr>
                        <a:t>awyren</a:t>
                      </a:r>
                      <a:r>
                        <a:rPr lang="en-GB" b="1" dirty="0">
                          <a:latin typeface="Sassoon Primary" pitchFamily="2" charset="77"/>
                        </a:rPr>
                        <a:t>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Sassoon Primary" pitchFamily="2" charset="77"/>
                        </a:rPr>
                        <a:t>Travel on a plane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3256232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2669287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9633229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5489773"/>
                  </a:ext>
                </a:extLst>
              </a:tr>
              <a:tr h="394680">
                <a:tc>
                  <a:txBody>
                    <a:bodyPr/>
                    <a:lstStyle/>
                    <a:p>
                      <a:endParaRPr lang="en-GB" b="1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b="0" dirty="0">
                        <a:latin typeface="Sassoon Primary" pitchFamily="2" charset="77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96216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6904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238</Words>
  <Application>Microsoft Macintosh PowerPoint</Application>
  <PresentationFormat>Widescreen</PresentationFormat>
  <Paragraphs>76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Sassoon Primary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Bell (1800469)</dc:creator>
  <cp:lastModifiedBy>Charlotte Bell (1800469)</cp:lastModifiedBy>
  <cp:revision>7</cp:revision>
  <dcterms:created xsi:type="dcterms:W3CDTF">2019-11-17T14:11:31Z</dcterms:created>
  <dcterms:modified xsi:type="dcterms:W3CDTF">2019-11-17T15:06:04Z</dcterms:modified>
</cp:coreProperties>
</file>