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1" r:id="rId1"/>
  </p:sldMasterIdLst>
  <p:notesMasterIdLst>
    <p:notesMasterId r:id="rId16"/>
  </p:notesMasterIdLst>
  <p:sldIdLst>
    <p:sldId id="495" r:id="rId2"/>
    <p:sldId id="497" r:id="rId3"/>
    <p:sldId id="416" r:id="rId4"/>
    <p:sldId id="410" r:id="rId5"/>
    <p:sldId id="411" r:id="rId6"/>
    <p:sldId id="415" r:id="rId7"/>
    <p:sldId id="412" r:id="rId8"/>
    <p:sldId id="417" r:id="rId9"/>
    <p:sldId id="418" r:id="rId10"/>
    <p:sldId id="421" r:id="rId11"/>
    <p:sldId id="423" r:id="rId12"/>
    <p:sldId id="498" r:id="rId13"/>
    <p:sldId id="424" r:id="rId14"/>
    <p:sldId id="50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E8C0FB-1EEA-48F8-A1DB-FE8528BC6D85}" v="4" dt="2022-07-08T09:48:23.0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2254" autoAdjust="0"/>
  </p:normalViewPr>
  <p:slideViewPr>
    <p:cSldViewPr snapToGrid="0">
      <p:cViewPr varScale="1">
        <p:scale>
          <a:sx n="92" d="100"/>
          <a:sy n="92" d="100"/>
        </p:scale>
        <p:origin x="219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BBE8C0FB-1EEA-48F8-A1DB-FE8528BC6D85}"/>
    <pc:docChg chg="custSel addSld delSld modSld sldOrd">
      <pc:chgData name="Paul Tinkler" userId="bcebf29c-73c2-433d-80d2-6bad896374bf" providerId="ADAL" clId="{BBE8C0FB-1EEA-48F8-A1DB-FE8528BC6D85}" dt="2022-07-08T12:54:03.782" v="38" actId="47"/>
      <pc:docMkLst>
        <pc:docMk/>
      </pc:docMkLst>
      <pc:sldChg chg="del">
        <pc:chgData name="Paul Tinkler" userId="bcebf29c-73c2-433d-80d2-6bad896374bf" providerId="ADAL" clId="{BBE8C0FB-1EEA-48F8-A1DB-FE8528BC6D85}" dt="2022-07-08T09:46:47.065" v="21" actId="47"/>
        <pc:sldMkLst>
          <pc:docMk/>
          <pc:sldMk cId="1073940139" sldId="271"/>
        </pc:sldMkLst>
      </pc:sldChg>
      <pc:sldChg chg="del">
        <pc:chgData name="Paul Tinkler" userId="bcebf29c-73c2-433d-80d2-6bad896374bf" providerId="ADAL" clId="{BBE8C0FB-1EEA-48F8-A1DB-FE8528BC6D85}" dt="2022-07-08T09:46:46.085" v="16" actId="47"/>
        <pc:sldMkLst>
          <pc:docMk/>
          <pc:sldMk cId="0" sldId="315"/>
        </pc:sldMkLst>
      </pc:sldChg>
      <pc:sldChg chg="add del">
        <pc:chgData name="Paul Tinkler" userId="bcebf29c-73c2-433d-80d2-6bad896374bf" providerId="ADAL" clId="{BBE8C0FB-1EEA-48F8-A1DB-FE8528BC6D85}" dt="2022-07-08T12:53:33.971" v="36" actId="47"/>
        <pc:sldMkLst>
          <pc:docMk/>
          <pc:sldMk cId="0" sldId="356"/>
        </pc:sldMkLst>
      </pc:sldChg>
      <pc:sldChg chg="add del">
        <pc:chgData name="Paul Tinkler" userId="bcebf29c-73c2-433d-80d2-6bad896374bf" providerId="ADAL" clId="{BBE8C0FB-1EEA-48F8-A1DB-FE8528BC6D85}" dt="2022-07-08T12:53:35.313" v="37" actId="47"/>
        <pc:sldMkLst>
          <pc:docMk/>
          <pc:sldMk cId="0" sldId="357"/>
        </pc:sldMkLst>
      </pc:sldChg>
      <pc:sldChg chg="add del">
        <pc:chgData name="Paul Tinkler" userId="bcebf29c-73c2-433d-80d2-6bad896374bf" providerId="ADAL" clId="{BBE8C0FB-1EEA-48F8-A1DB-FE8528BC6D85}" dt="2022-07-08T10:05:59.071" v="33" actId="47"/>
        <pc:sldMkLst>
          <pc:docMk/>
          <pc:sldMk cId="0" sldId="366"/>
        </pc:sldMkLst>
      </pc:sldChg>
      <pc:sldChg chg="del">
        <pc:chgData name="Paul Tinkler" userId="bcebf29c-73c2-433d-80d2-6bad896374bf" providerId="ADAL" clId="{BBE8C0FB-1EEA-48F8-A1DB-FE8528BC6D85}" dt="2022-07-08T09:46:45.830" v="15" actId="47"/>
        <pc:sldMkLst>
          <pc:docMk/>
          <pc:sldMk cId="0" sldId="374"/>
        </pc:sldMkLst>
      </pc:sldChg>
      <pc:sldChg chg="del">
        <pc:chgData name="Paul Tinkler" userId="bcebf29c-73c2-433d-80d2-6bad896374bf" providerId="ADAL" clId="{BBE8C0FB-1EEA-48F8-A1DB-FE8528BC6D85}" dt="2022-07-08T09:46:46.296" v="17" actId="47"/>
        <pc:sldMkLst>
          <pc:docMk/>
          <pc:sldMk cId="0" sldId="376"/>
        </pc:sldMkLst>
      </pc:sldChg>
      <pc:sldChg chg="del">
        <pc:chgData name="Paul Tinkler" userId="bcebf29c-73c2-433d-80d2-6bad896374bf" providerId="ADAL" clId="{BBE8C0FB-1EEA-48F8-A1DB-FE8528BC6D85}" dt="2022-07-08T09:46:46.489" v="18" actId="47"/>
        <pc:sldMkLst>
          <pc:docMk/>
          <pc:sldMk cId="0" sldId="399"/>
        </pc:sldMkLst>
      </pc:sldChg>
      <pc:sldChg chg="del">
        <pc:chgData name="Paul Tinkler" userId="bcebf29c-73c2-433d-80d2-6bad896374bf" providerId="ADAL" clId="{BBE8C0FB-1EEA-48F8-A1DB-FE8528BC6D85}" dt="2022-07-08T09:46:46.688" v="19" actId="47"/>
        <pc:sldMkLst>
          <pc:docMk/>
          <pc:sldMk cId="0" sldId="400"/>
        </pc:sldMkLst>
      </pc:sldChg>
      <pc:sldChg chg="del">
        <pc:chgData name="Paul Tinkler" userId="bcebf29c-73c2-433d-80d2-6bad896374bf" providerId="ADAL" clId="{BBE8C0FB-1EEA-48F8-A1DB-FE8528BC6D85}" dt="2022-07-08T09:46:46.887" v="20" actId="47"/>
        <pc:sldMkLst>
          <pc:docMk/>
          <pc:sldMk cId="0" sldId="401"/>
        </pc:sldMkLst>
      </pc:sldChg>
      <pc:sldChg chg="del">
        <pc:chgData name="Paul Tinkler" userId="bcebf29c-73c2-433d-80d2-6bad896374bf" providerId="ADAL" clId="{BBE8C0FB-1EEA-48F8-A1DB-FE8528BC6D85}" dt="2022-07-08T09:46:47.467" v="23" actId="47"/>
        <pc:sldMkLst>
          <pc:docMk/>
          <pc:sldMk cId="0" sldId="403"/>
        </pc:sldMkLst>
      </pc:sldChg>
      <pc:sldChg chg="del">
        <pc:chgData name="Paul Tinkler" userId="bcebf29c-73c2-433d-80d2-6bad896374bf" providerId="ADAL" clId="{BBE8C0FB-1EEA-48F8-A1DB-FE8528BC6D85}" dt="2022-07-08T09:46:47.258" v="22" actId="47"/>
        <pc:sldMkLst>
          <pc:docMk/>
          <pc:sldMk cId="0" sldId="404"/>
        </pc:sldMkLst>
      </pc:sldChg>
      <pc:sldChg chg="del">
        <pc:chgData name="Paul Tinkler" userId="bcebf29c-73c2-433d-80d2-6bad896374bf" providerId="ADAL" clId="{BBE8C0FB-1EEA-48F8-A1DB-FE8528BC6D85}" dt="2022-07-08T09:46:45.604" v="14" actId="47"/>
        <pc:sldMkLst>
          <pc:docMk/>
          <pc:sldMk cId="3193500255" sldId="409"/>
        </pc:sldMkLst>
      </pc:sldChg>
      <pc:sldChg chg="add">
        <pc:chgData name="Paul Tinkler" userId="bcebf29c-73c2-433d-80d2-6bad896374bf" providerId="ADAL" clId="{BBE8C0FB-1EEA-48F8-A1DB-FE8528BC6D85}" dt="2022-07-08T09:47:50.641" v="25"/>
        <pc:sldMkLst>
          <pc:docMk/>
          <pc:sldMk cId="3071250291" sldId="410"/>
        </pc:sldMkLst>
      </pc:sldChg>
      <pc:sldChg chg="add">
        <pc:chgData name="Paul Tinkler" userId="bcebf29c-73c2-433d-80d2-6bad896374bf" providerId="ADAL" clId="{BBE8C0FB-1EEA-48F8-A1DB-FE8528BC6D85}" dt="2022-07-08T09:47:50.641" v="25"/>
        <pc:sldMkLst>
          <pc:docMk/>
          <pc:sldMk cId="3480151671" sldId="411"/>
        </pc:sldMkLst>
      </pc:sldChg>
      <pc:sldChg chg="add">
        <pc:chgData name="Paul Tinkler" userId="bcebf29c-73c2-433d-80d2-6bad896374bf" providerId="ADAL" clId="{BBE8C0FB-1EEA-48F8-A1DB-FE8528BC6D85}" dt="2022-07-08T09:47:50.641" v="25"/>
        <pc:sldMkLst>
          <pc:docMk/>
          <pc:sldMk cId="1155389341" sldId="412"/>
        </pc:sldMkLst>
      </pc:sldChg>
      <pc:sldChg chg="add del">
        <pc:chgData name="Paul Tinkler" userId="bcebf29c-73c2-433d-80d2-6bad896374bf" providerId="ADAL" clId="{BBE8C0FB-1EEA-48F8-A1DB-FE8528BC6D85}" dt="2022-07-08T10:06:00.746" v="34" actId="47"/>
        <pc:sldMkLst>
          <pc:docMk/>
          <pc:sldMk cId="3389567605" sldId="414"/>
        </pc:sldMkLst>
      </pc:sldChg>
      <pc:sldChg chg="add">
        <pc:chgData name="Paul Tinkler" userId="bcebf29c-73c2-433d-80d2-6bad896374bf" providerId="ADAL" clId="{BBE8C0FB-1EEA-48F8-A1DB-FE8528BC6D85}" dt="2022-07-08T09:47:50.641" v="25"/>
        <pc:sldMkLst>
          <pc:docMk/>
          <pc:sldMk cId="3139929308" sldId="415"/>
        </pc:sldMkLst>
      </pc:sldChg>
      <pc:sldChg chg="add">
        <pc:chgData name="Paul Tinkler" userId="bcebf29c-73c2-433d-80d2-6bad896374bf" providerId="ADAL" clId="{BBE8C0FB-1EEA-48F8-A1DB-FE8528BC6D85}" dt="2022-07-08T09:47:50.641" v="25"/>
        <pc:sldMkLst>
          <pc:docMk/>
          <pc:sldMk cId="1813327239" sldId="416"/>
        </pc:sldMkLst>
      </pc:sldChg>
      <pc:sldChg chg="add">
        <pc:chgData name="Paul Tinkler" userId="bcebf29c-73c2-433d-80d2-6bad896374bf" providerId="ADAL" clId="{BBE8C0FB-1EEA-48F8-A1DB-FE8528BC6D85}" dt="2022-07-08T09:47:50.641" v="25"/>
        <pc:sldMkLst>
          <pc:docMk/>
          <pc:sldMk cId="3645674442" sldId="417"/>
        </pc:sldMkLst>
      </pc:sldChg>
      <pc:sldChg chg="add">
        <pc:chgData name="Paul Tinkler" userId="bcebf29c-73c2-433d-80d2-6bad896374bf" providerId="ADAL" clId="{BBE8C0FB-1EEA-48F8-A1DB-FE8528BC6D85}" dt="2022-07-08T09:47:50.641" v="25"/>
        <pc:sldMkLst>
          <pc:docMk/>
          <pc:sldMk cId="3047989381" sldId="418"/>
        </pc:sldMkLst>
      </pc:sldChg>
      <pc:sldChg chg="add del">
        <pc:chgData name="Paul Tinkler" userId="bcebf29c-73c2-433d-80d2-6bad896374bf" providerId="ADAL" clId="{BBE8C0FB-1EEA-48F8-A1DB-FE8528BC6D85}" dt="2022-07-08T09:48:29.632" v="32" actId="47"/>
        <pc:sldMkLst>
          <pc:docMk/>
          <pc:sldMk cId="0" sldId="419"/>
        </pc:sldMkLst>
      </pc:sldChg>
      <pc:sldChg chg="add del">
        <pc:chgData name="Paul Tinkler" userId="bcebf29c-73c2-433d-80d2-6bad896374bf" providerId="ADAL" clId="{BBE8C0FB-1EEA-48F8-A1DB-FE8528BC6D85}" dt="2022-07-08T10:07:02.422" v="35" actId="47"/>
        <pc:sldMkLst>
          <pc:docMk/>
          <pc:sldMk cId="547510944" sldId="420"/>
        </pc:sldMkLst>
      </pc:sldChg>
      <pc:sldChg chg="add">
        <pc:chgData name="Paul Tinkler" userId="bcebf29c-73c2-433d-80d2-6bad896374bf" providerId="ADAL" clId="{BBE8C0FB-1EEA-48F8-A1DB-FE8528BC6D85}" dt="2022-07-08T09:47:50.641" v="25"/>
        <pc:sldMkLst>
          <pc:docMk/>
          <pc:sldMk cId="2365335501" sldId="421"/>
        </pc:sldMkLst>
      </pc:sldChg>
      <pc:sldChg chg="add del">
        <pc:chgData name="Paul Tinkler" userId="bcebf29c-73c2-433d-80d2-6bad896374bf" providerId="ADAL" clId="{BBE8C0FB-1EEA-48F8-A1DB-FE8528BC6D85}" dt="2022-07-08T12:54:03.782" v="38" actId="47"/>
        <pc:sldMkLst>
          <pc:docMk/>
          <pc:sldMk cId="2981660199" sldId="422"/>
        </pc:sldMkLst>
      </pc:sldChg>
      <pc:sldChg chg="add">
        <pc:chgData name="Paul Tinkler" userId="bcebf29c-73c2-433d-80d2-6bad896374bf" providerId="ADAL" clId="{BBE8C0FB-1EEA-48F8-A1DB-FE8528BC6D85}" dt="2022-07-08T09:47:50.641" v="25"/>
        <pc:sldMkLst>
          <pc:docMk/>
          <pc:sldMk cId="2291167546" sldId="423"/>
        </pc:sldMkLst>
      </pc:sldChg>
      <pc:sldChg chg="add">
        <pc:chgData name="Paul Tinkler" userId="bcebf29c-73c2-433d-80d2-6bad896374bf" providerId="ADAL" clId="{BBE8C0FB-1EEA-48F8-A1DB-FE8528BC6D85}" dt="2022-07-08T09:47:50.641" v="25"/>
        <pc:sldMkLst>
          <pc:docMk/>
          <pc:sldMk cId="1262727559" sldId="424"/>
        </pc:sldMkLst>
      </pc:sldChg>
      <pc:sldChg chg="del">
        <pc:chgData name="Paul Tinkler" userId="bcebf29c-73c2-433d-80d2-6bad896374bf" providerId="ADAL" clId="{BBE8C0FB-1EEA-48F8-A1DB-FE8528BC6D85}" dt="2022-07-08T09:46:44.556" v="11" actId="47"/>
        <pc:sldMkLst>
          <pc:docMk/>
          <pc:sldMk cId="1597842760" sldId="488"/>
        </pc:sldMkLst>
      </pc:sldChg>
      <pc:sldChg chg="del">
        <pc:chgData name="Paul Tinkler" userId="bcebf29c-73c2-433d-80d2-6bad896374bf" providerId="ADAL" clId="{BBE8C0FB-1EEA-48F8-A1DB-FE8528BC6D85}" dt="2022-07-08T09:46:45.134" v="12" actId="47"/>
        <pc:sldMkLst>
          <pc:docMk/>
          <pc:sldMk cId="353892024" sldId="489"/>
        </pc:sldMkLst>
      </pc:sldChg>
      <pc:sldChg chg="del">
        <pc:chgData name="Paul Tinkler" userId="bcebf29c-73c2-433d-80d2-6bad896374bf" providerId="ADAL" clId="{BBE8C0FB-1EEA-48F8-A1DB-FE8528BC6D85}" dt="2022-07-08T09:46:45.393" v="13" actId="47"/>
        <pc:sldMkLst>
          <pc:docMk/>
          <pc:sldMk cId="3641314850" sldId="492"/>
        </pc:sldMkLst>
      </pc:sldChg>
      <pc:sldChg chg="del">
        <pc:chgData name="Paul Tinkler" userId="bcebf29c-73c2-433d-80d2-6bad896374bf" providerId="ADAL" clId="{BBE8C0FB-1EEA-48F8-A1DB-FE8528BC6D85}" dt="2022-07-08T09:46:47.986" v="24" actId="47"/>
        <pc:sldMkLst>
          <pc:docMk/>
          <pc:sldMk cId="2141803379" sldId="495"/>
        </pc:sldMkLst>
      </pc:sldChg>
      <pc:sldChg chg="modSp add mod">
        <pc:chgData name="Paul Tinkler" userId="bcebf29c-73c2-433d-80d2-6bad896374bf" providerId="ADAL" clId="{BBE8C0FB-1EEA-48F8-A1DB-FE8528BC6D85}" dt="2022-07-08T09:47:59.125" v="26" actId="20577"/>
        <pc:sldMkLst>
          <pc:docMk/>
          <pc:sldMk cId="2584103668" sldId="495"/>
        </pc:sldMkLst>
        <pc:spChg chg="mod">
          <ac:chgData name="Paul Tinkler" userId="bcebf29c-73c2-433d-80d2-6bad896374bf" providerId="ADAL" clId="{BBE8C0FB-1EEA-48F8-A1DB-FE8528BC6D85}" dt="2022-07-08T09:47:59.125" v="26" actId="20577"/>
          <ac:spMkLst>
            <pc:docMk/>
            <pc:sldMk cId="2584103668" sldId="495"/>
            <ac:spMk id="7" creationId="{DC181D66-C71E-B2C6-B9CE-A738DCEAB9A7}"/>
          </ac:spMkLst>
        </pc:spChg>
      </pc:sldChg>
      <pc:sldChg chg="new del ord">
        <pc:chgData name="Paul Tinkler" userId="bcebf29c-73c2-433d-80d2-6bad896374bf" providerId="ADAL" clId="{BBE8C0FB-1EEA-48F8-A1DB-FE8528BC6D85}" dt="2022-07-08T09:48:05.653" v="27" actId="47"/>
        <pc:sldMkLst>
          <pc:docMk/>
          <pc:sldMk cId="3618340009" sldId="496"/>
        </pc:sldMkLst>
      </pc:sldChg>
      <pc:sldChg chg="modSp add mod modAnim">
        <pc:chgData name="Paul Tinkler" userId="bcebf29c-73c2-433d-80d2-6bad896374bf" providerId="ADAL" clId="{BBE8C0FB-1EEA-48F8-A1DB-FE8528BC6D85}" dt="2022-07-08T09:48:23.070" v="31" actId="6549"/>
        <pc:sldMkLst>
          <pc:docMk/>
          <pc:sldMk cId="3451449730" sldId="497"/>
        </pc:sldMkLst>
        <pc:spChg chg="mod">
          <ac:chgData name="Paul Tinkler" userId="bcebf29c-73c2-433d-80d2-6bad896374bf" providerId="ADAL" clId="{BBE8C0FB-1EEA-48F8-A1DB-FE8528BC6D85}" dt="2022-07-08T09:48:23.070" v="31" actId="6549"/>
          <ac:spMkLst>
            <pc:docMk/>
            <pc:sldMk cId="3451449730" sldId="497"/>
            <ac:spMk id="3" creationId="{656DFEBC-83E2-4D34-AC5E-6E0A47BE73CE}"/>
          </ac:spMkLst>
        </pc:spChg>
      </pc:sldChg>
      <pc:sldChg chg="add">
        <pc:chgData name="Paul Tinkler" userId="bcebf29c-73c2-433d-80d2-6bad896374bf" providerId="ADAL" clId="{BBE8C0FB-1EEA-48F8-A1DB-FE8528BC6D85}" dt="2022-07-08T09:47:50.641" v="25"/>
        <pc:sldMkLst>
          <pc:docMk/>
          <pc:sldMk cId="0" sldId="498"/>
        </pc:sldMkLst>
      </pc:sldChg>
      <pc:sldChg chg="add">
        <pc:chgData name="Paul Tinkler" userId="bcebf29c-73c2-433d-80d2-6bad896374bf" providerId="ADAL" clId="{BBE8C0FB-1EEA-48F8-A1DB-FE8528BC6D85}" dt="2022-07-08T09:47:50.641" v="25"/>
        <pc:sldMkLst>
          <pc:docMk/>
          <pc:sldMk cId="4080077385" sldId="50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D1CB8-3D6E-40AE-A7E8-4CF4A76342B5}" type="datetimeFigureOut">
              <a:rPr lang="en-GB" smtClean="0"/>
              <a:t>06/07/2022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F28BDE-2AC0-470B-BB74-AA5AB09CB614}" type="slidenum">
              <a:rPr lang="en-GB" smtClean="0"/>
              <a:t>‹#›</a:t>
            </a:fld>
            <a:endParaRPr lang="en-GB"/>
          </a:p>
        </p:txBody>
      </p:sp>
    </p:spTree>
    <p:extLst>
      <p:ext uri="{BB962C8B-B14F-4D97-AF65-F5344CB8AC3E}">
        <p14:creationId xmlns:p14="http://schemas.microsoft.com/office/powerpoint/2010/main" val="5630743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Change is about progress….but change involves moving from one position or state to another – this is deviation from what has become the ‘norm’ for most people.</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3</a:t>
            </a:fld>
            <a:endParaRPr lang="en-GB" altLang="en-US"/>
          </a:p>
        </p:txBody>
      </p:sp>
    </p:spTree>
    <p:extLst>
      <p:ext uri="{BB962C8B-B14F-4D97-AF65-F5344CB8AC3E}">
        <p14:creationId xmlns:p14="http://schemas.microsoft.com/office/powerpoint/2010/main" val="616540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r>
              <a:rPr lang="en-IN" sz="1200" dirty="0" err="1">
                <a:solidFill>
                  <a:srgbClr val="221E1F"/>
                </a:solidFill>
                <a:latin typeface="HelveticaNeueLT Std" panose="020B0604020202020204" pitchFamily="34" charset="0"/>
              </a:rPr>
              <a:t>Scandura</a:t>
            </a:r>
            <a:r>
              <a:rPr lang="en-IN" sz="1200" dirty="0">
                <a:solidFill>
                  <a:srgbClr val="221E1F"/>
                </a:solidFill>
                <a:latin typeface="HelveticaNeueLT Std" panose="020B0604020202020204" pitchFamily="34" charset="0"/>
              </a:rPr>
              <a:t>, T. A., (2018) </a:t>
            </a:r>
            <a:r>
              <a:rPr lang="en-IN" sz="1200" i="1" dirty="0">
                <a:solidFill>
                  <a:srgbClr val="221E1F"/>
                </a:solidFill>
                <a:latin typeface="HelveticaNeueLT Std" panose="020B0604020202020204" pitchFamily="34" charset="0"/>
              </a:rPr>
              <a:t>Essentials of Organization </a:t>
            </a:r>
            <a:r>
              <a:rPr lang="en-IN" sz="1200" i="1" dirty="0" err="1">
                <a:solidFill>
                  <a:srgbClr val="221E1F"/>
                </a:solidFill>
                <a:latin typeface="HelveticaNeueLT Std" panose="020B0604020202020204" pitchFamily="34" charset="0"/>
              </a:rPr>
              <a:t>Behavior</a:t>
            </a:r>
            <a:r>
              <a:rPr lang="en-IN" sz="1200" i="1" dirty="0">
                <a:solidFill>
                  <a:srgbClr val="221E1F"/>
                </a:solidFill>
                <a:latin typeface="HelveticaNeueLT Std" panose="020B0604020202020204" pitchFamily="34" charset="0"/>
              </a:rPr>
              <a:t>, </a:t>
            </a:r>
            <a:r>
              <a:rPr lang="en-IN" sz="1200" dirty="0">
                <a:solidFill>
                  <a:srgbClr val="221E1F"/>
                </a:solidFill>
                <a:latin typeface="HelveticaNeueLT Std" panose="020B0604020202020204" pitchFamily="34" charset="0"/>
              </a:rPr>
              <a:t>2nd Ed., Thousand Oaks, CA: Sage</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4</a:t>
            </a:fld>
            <a:endParaRPr lang="en-GB" altLang="en-US"/>
          </a:p>
        </p:txBody>
      </p:sp>
    </p:spTree>
    <p:extLst>
      <p:ext uri="{BB962C8B-B14F-4D97-AF65-F5344CB8AC3E}">
        <p14:creationId xmlns:p14="http://schemas.microsoft.com/office/powerpoint/2010/main" val="707771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four categories and explore which of these the students have experienced themselves, in their working careers so far.  Tutor to share examples from own experiences, as well as appropriate case-studies.</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5</a:t>
            </a:fld>
            <a:endParaRPr lang="en-GB" altLang="en-US"/>
          </a:p>
        </p:txBody>
      </p:sp>
    </p:spTree>
    <p:extLst>
      <p:ext uri="{BB962C8B-B14F-4D97-AF65-F5344CB8AC3E}">
        <p14:creationId xmlns:p14="http://schemas.microsoft.com/office/powerpoint/2010/main" val="2355016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r>
              <a:rPr lang="en-IN" sz="1200" dirty="0" err="1">
                <a:solidFill>
                  <a:srgbClr val="221E1F"/>
                </a:solidFill>
                <a:latin typeface="HelveticaNeueLT Std" panose="020B0604020202020204" pitchFamily="34" charset="0"/>
              </a:rPr>
              <a:t>Scandura</a:t>
            </a:r>
            <a:r>
              <a:rPr lang="en-IN" sz="1200" dirty="0">
                <a:solidFill>
                  <a:srgbClr val="221E1F"/>
                </a:solidFill>
                <a:latin typeface="HelveticaNeueLT Std" panose="020B0604020202020204" pitchFamily="34" charset="0"/>
              </a:rPr>
              <a:t>, T. A., (2018) </a:t>
            </a:r>
            <a:r>
              <a:rPr lang="en-IN" sz="1200" i="1" dirty="0">
                <a:solidFill>
                  <a:srgbClr val="221E1F"/>
                </a:solidFill>
                <a:latin typeface="HelveticaNeueLT Std" panose="020B0604020202020204" pitchFamily="34" charset="0"/>
              </a:rPr>
              <a:t>Essentials of Organization </a:t>
            </a:r>
            <a:r>
              <a:rPr lang="en-IN" sz="1200" i="1" dirty="0" err="1">
                <a:solidFill>
                  <a:srgbClr val="221E1F"/>
                </a:solidFill>
                <a:latin typeface="HelveticaNeueLT Std" panose="020B0604020202020204" pitchFamily="34" charset="0"/>
              </a:rPr>
              <a:t>Behavior</a:t>
            </a:r>
            <a:r>
              <a:rPr lang="en-IN" sz="1200" i="1" dirty="0">
                <a:solidFill>
                  <a:srgbClr val="221E1F"/>
                </a:solidFill>
                <a:latin typeface="HelveticaNeueLT Std" panose="020B0604020202020204" pitchFamily="34" charset="0"/>
              </a:rPr>
              <a:t>, </a:t>
            </a:r>
            <a:r>
              <a:rPr lang="en-IN" sz="1200" dirty="0">
                <a:solidFill>
                  <a:srgbClr val="221E1F"/>
                </a:solidFill>
                <a:latin typeface="HelveticaNeueLT Std" panose="020B0604020202020204" pitchFamily="34" charset="0"/>
              </a:rPr>
              <a:t>2nd Ed., Thousand Oaks, CA: Sage</a:t>
            </a:r>
          </a:p>
          <a:p>
            <a:endParaRPr lang="en-IN" sz="1200" dirty="0">
              <a:solidFill>
                <a:srgbClr val="221E1F"/>
              </a:solidFill>
              <a:latin typeface="HelveticaNeueLT Std" panose="020B0604020202020204" pitchFamily="34" charset="0"/>
            </a:endParaRP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6</a:t>
            </a:fld>
            <a:endParaRPr lang="en-GB" altLang="en-US"/>
          </a:p>
        </p:txBody>
      </p:sp>
    </p:spTree>
    <p:extLst>
      <p:ext uri="{BB962C8B-B14F-4D97-AF65-F5344CB8AC3E}">
        <p14:creationId xmlns:p14="http://schemas.microsoft.com/office/powerpoint/2010/main" val="383738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Unplanned internal change can be regarded as a change which takes place within an organization not in a planned manner or as a strategic intervention, but are introduced in an unplanned manner in response to either a change in the demographic composition of an organization or due to performance gaps</a:t>
            </a:r>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7</a:t>
            </a:fld>
            <a:endParaRPr lang="en-GB" altLang="en-US"/>
          </a:p>
        </p:txBody>
      </p:sp>
    </p:spTree>
    <p:extLst>
      <p:ext uri="{BB962C8B-B14F-4D97-AF65-F5344CB8AC3E}">
        <p14:creationId xmlns:p14="http://schemas.microsoft.com/office/powerpoint/2010/main" val="21072236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led discussion.  Key  themes could include: -</a:t>
            </a:r>
          </a:p>
          <a:p>
            <a:endParaRPr lang="en-GB" dirty="0"/>
          </a:p>
          <a:p>
            <a:r>
              <a:rPr lang="en-GB" dirty="0"/>
              <a:t>Treating unplanned change instances in the same disciplined manner as planned change – only shorten timescales and ensure monitoring of impact, to allow for remedial action – where appropriate</a:t>
            </a:r>
          </a:p>
          <a:p>
            <a:endParaRPr lang="en-GB" dirty="0"/>
          </a:p>
          <a:p>
            <a:r>
              <a:rPr lang="en-GB" dirty="0"/>
              <a:t>Organisations should be led through more ‘planned’ change, as a treatment to acclimatise the workforce to change….so that they are more able (and willing0 to cope with unplanned change constructively.</a:t>
            </a:r>
          </a:p>
          <a:p>
            <a:endParaRPr lang="en-GB" dirty="0"/>
          </a:p>
          <a:p>
            <a:r>
              <a:rPr lang="en-GB" dirty="0"/>
              <a:t>Focus on creating a culture of continuous improvement – to include an effective problem solving approach.  Thus ‘unplanned change’ becomes just another problem to solve and the workforce are unconsciously competent to deal with it.</a:t>
            </a:r>
          </a:p>
          <a:p>
            <a:endParaRPr lang="en-GB" dirty="0"/>
          </a:p>
          <a:p>
            <a:r>
              <a:rPr lang="en-GB" dirty="0"/>
              <a:t>A ‘learning organisation’ culture is likely to be more able to deal with unplanned change effectively……so, work to establish such a culture.</a:t>
            </a:r>
          </a:p>
          <a:p>
            <a:endParaRPr lang="en-GB" dirty="0"/>
          </a:p>
          <a:p>
            <a:r>
              <a:rPr lang="en-GB" dirty="0"/>
              <a:t>Leadership could also use any successful unplanned change to stress that there is no need to fear change, as long as organisations seize the opportunity to maximise the benefits and minimise the negative impacts</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9</a:t>
            </a:fld>
            <a:endParaRPr lang="en-GB" altLang="en-US"/>
          </a:p>
        </p:txBody>
      </p:sp>
    </p:spTree>
    <p:extLst>
      <p:ext uri="{BB962C8B-B14F-4D97-AF65-F5344CB8AC3E}">
        <p14:creationId xmlns:p14="http://schemas.microsoft.com/office/powerpoint/2010/main" val="1123160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Phillip Hodson’s website page for ‘Days Of Change’ is located at https://www.philliphodson.co.uk/554/</a:t>
            </a:r>
          </a:p>
          <a:p>
            <a:endParaRPr lang="en-GB" dirty="0"/>
          </a:p>
          <a:p>
            <a:r>
              <a:rPr lang="en-GB" dirty="0"/>
              <a:t>The video from which these extracts are taken, is called ‘Days Of Change’.</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10</a:t>
            </a:fld>
            <a:endParaRPr lang="en-GB" altLang="en-US"/>
          </a:p>
        </p:txBody>
      </p:sp>
    </p:spTree>
    <p:extLst>
      <p:ext uri="{BB962C8B-B14F-4D97-AF65-F5344CB8AC3E}">
        <p14:creationId xmlns:p14="http://schemas.microsoft.com/office/powerpoint/2010/main" val="1469304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50FC9320-555B-42B6-8F82-70FC7BC6FC62}"/>
              </a:ext>
            </a:extLst>
          </p:cNvPr>
          <p:cNvSpPr>
            <a:spLocks noGrp="1" noRot="1" noChangeAspect="1" noChangeArrowheads="1" noTextEdit="1"/>
          </p:cNvSpPr>
          <p:nvPr>
            <p:ph type="sldImg"/>
          </p:nvPr>
        </p:nvSpPr>
        <p:spPr>
          <a:ln/>
        </p:spPr>
      </p:sp>
      <p:sp>
        <p:nvSpPr>
          <p:cNvPr id="19459" name="Notes Placeholder 2">
            <a:extLst>
              <a:ext uri="{FF2B5EF4-FFF2-40B4-BE49-F238E27FC236}">
                <a16:creationId xmlns:a16="http://schemas.microsoft.com/office/drawing/2014/main" id="{69D0EBB0-15E9-4462-B250-FAC093A7AF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https://www.youtube.com/watch?v=Txy6DwbwZ9g</a:t>
            </a:r>
          </a:p>
          <a:p>
            <a:endParaRPr lang="en-GB" altLang="en-US"/>
          </a:p>
        </p:txBody>
      </p:sp>
      <p:sp>
        <p:nvSpPr>
          <p:cNvPr id="19460" name="Slide Number Placeholder 3">
            <a:extLst>
              <a:ext uri="{FF2B5EF4-FFF2-40B4-BE49-F238E27FC236}">
                <a16:creationId xmlns:a16="http://schemas.microsoft.com/office/drawing/2014/main" id="{DD0D35A8-FE64-4810-9306-11D5F8F864F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9325">
              <a:defRPr>
                <a:solidFill>
                  <a:schemeClr val="tx1"/>
                </a:solidFill>
                <a:latin typeface="Arial" panose="020B0604020202020204" pitchFamily="34" charset="0"/>
              </a:defRPr>
            </a:lvl1pPr>
            <a:lvl2pPr marL="742950" indent="-285750" defTabSz="949325">
              <a:defRPr>
                <a:solidFill>
                  <a:schemeClr val="tx1"/>
                </a:solidFill>
                <a:latin typeface="Arial" panose="020B0604020202020204" pitchFamily="34" charset="0"/>
              </a:defRPr>
            </a:lvl2pPr>
            <a:lvl3pPr marL="1143000" indent="-228600" defTabSz="949325">
              <a:defRPr>
                <a:solidFill>
                  <a:schemeClr val="tx1"/>
                </a:solidFill>
                <a:latin typeface="Arial" panose="020B0604020202020204" pitchFamily="34" charset="0"/>
              </a:defRPr>
            </a:lvl3pPr>
            <a:lvl4pPr marL="1600200" indent="-228600" defTabSz="949325">
              <a:defRPr>
                <a:solidFill>
                  <a:schemeClr val="tx1"/>
                </a:solidFill>
                <a:latin typeface="Arial" panose="020B0604020202020204" pitchFamily="34" charset="0"/>
              </a:defRPr>
            </a:lvl4pPr>
            <a:lvl5pPr marL="2057400" indent="-228600" defTabSz="949325">
              <a:defRPr>
                <a:solidFill>
                  <a:schemeClr val="tx1"/>
                </a:solidFill>
                <a:latin typeface="Arial" panose="020B0604020202020204" pitchFamily="34" charset="0"/>
              </a:defRPr>
            </a:lvl5pPr>
            <a:lvl6pPr marL="2514600" indent="-228600" defTabSz="949325" eaLnBrk="0" fontAlgn="base" hangingPunct="0">
              <a:spcBef>
                <a:spcPct val="0"/>
              </a:spcBef>
              <a:spcAft>
                <a:spcPct val="0"/>
              </a:spcAft>
              <a:defRPr>
                <a:solidFill>
                  <a:schemeClr val="tx1"/>
                </a:solidFill>
                <a:latin typeface="Arial" panose="020B0604020202020204" pitchFamily="34" charset="0"/>
              </a:defRPr>
            </a:lvl6pPr>
            <a:lvl7pPr marL="2971800" indent="-228600" defTabSz="949325" eaLnBrk="0" fontAlgn="base" hangingPunct="0">
              <a:spcBef>
                <a:spcPct val="0"/>
              </a:spcBef>
              <a:spcAft>
                <a:spcPct val="0"/>
              </a:spcAft>
              <a:defRPr>
                <a:solidFill>
                  <a:schemeClr val="tx1"/>
                </a:solidFill>
                <a:latin typeface="Arial" panose="020B0604020202020204" pitchFamily="34" charset="0"/>
              </a:defRPr>
            </a:lvl7pPr>
            <a:lvl8pPr marL="3429000" indent="-228600" defTabSz="949325" eaLnBrk="0" fontAlgn="base" hangingPunct="0">
              <a:spcBef>
                <a:spcPct val="0"/>
              </a:spcBef>
              <a:spcAft>
                <a:spcPct val="0"/>
              </a:spcAft>
              <a:defRPr>
                <a:solidFill>
                  <a:schemeClr val="tx1"/>
                </a:solidFill>
                <a:latin typeface="Arial" panose="020B0604020202020204" pitchFamily="34" charset="0"/>
              </a:defRPr>
            </a:lvl8pPr>
            <a:lvl9pPr marL="3886200" indent="-228600" defTabSz="949325" eaLnBrk="0" fontAlgn="base" hangingPunct="0">
              <a:spcBef>
                <a:spcPct val="0"/>
              </a:spcBef>
              <a:spcAft>
                <a:spcPct val="0"/>
              </a:spcAft>
              <a:defRPr>
                <a:solidFill>
                  <a:schemeClr val="tx1"/>
                </a:solidFill>
                <a:latin typeface="Arial" panose="020B0604020202020204" pitchFamily="34" charset="0"/>
              </a:defRPr>
            </a:lvl9pPr>
          </a:lstStyle>
          <a:p>
            <a:fld id="{4D58D164-B9DD-47A7-AFBA-5A3CB222AAC5}" type="slidenum">
              <a:rPr lang="en-US" altLang="en-US">
                <a:latin typeface="Times New Roman" panose="02020603050405020304" pitchFamily="18" charset="0"/>
              </a:rPr>
              <a:pPr/>
              <a:t>12</a:t>
            </a:fld>
            <a:endParaRPr lang="en-US" altLang="en-US">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461971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FF246F4F-ECAD-4733-B934-E8A43562C56B}" type="datetime1">
              <a:rPr lang="en-GB" smtClean="0"/>
              <a:pPr>
                <a:defRPr/>
              </a:pPr>
              <a:t>05/07/2022</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9C1B27AE-E79F-4E5D-AA37-F7A24ADFFC72}" type="slidenum">
              <a:rPr lang="en-GB" altLang="en-US" smtClean="0"/>
              <a:pPr/>
              <a:t>‹#›</a:t>
            </a:fld>
            <a:endParaRPr lang="en-GB" altLang="en-US"/>
          </a:p>
        </p:txBody>
      </p:sp>
    </p:spTree>
    <p:extLst>
      <p:ext uri="{BB962C8B-B14F-4D97-AF65-F5344CB8AC3E}">
        <p14:creationId xmlns:p14="http://schemas.microsoft.com/office/powerpoint/2010/main" val="51376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E9BCE0FD-C0CC-41C8-8EFA-551EE7B5724A}" type="datetime1">
              <a:rPr lang="en-GB" smtClean="0"/>
              <a:pPr>
                <a:defRPr/>
              </a:pPr>
              <a:t>05/07/2022</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4E75A3BD-D416-4EAB-9FE2-837DD2600A0B}" type="slidenum">
              <a:rPr lang="en-GB" altLang="en-US" smtClean="0"/>
              <a:pPr/>
              <a:t>‹#›</a:t>
            </a:fld>
            <a:endParaRPr lang="en-GB" altLang="en-US"/>
          </a:p>
        </p:txBody>
      </p:sp>
    </p:spTree>
    <p:extLst>
      <p:ext uri="{BB962C8B-B14F-4D97-AF65-F5344CB8AC3E}">
        <p14:creationId xmlns:p14="http://schemas.microsoft.com/office/powerpoint/2010/main" val="35249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BF2F8064-206A-454D-B210-699341222286}" type="datetime1">
              <a:rPr lang="en-GB" smtClean="0"/>
              <a:pPr>
                <a:defRPr/>
              </a:pPr>
              <a:t>05/07/2022</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3F515AD3-A22F-4857-82CB-DF69E1C892B7}" type="slidenum">
              <a:rPr lang="en-GB" altLang="en-US" smtClean="0"/>
              <a:pPr/>
              <a:t>‹#›</a:t>
            </a:fld>
            <a:endParaRPr lang="en-GB" altLang="en-US"/>
          </a:p>
        </p:txBody>
      </p:sp>
    </p:spTree>
    <p:extLst>
      <p:ext uri="{BB962C8B-B14F-4D97-AF65-F5344CB8AC3E}">
        <p14:creationId xmlns:p14="http://schemas.microsoft.com/office/powerpoint/2010/main" val="4206128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05/07/2022</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11775876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A49CC735-9001-41E7-B46E-2C7CB2A3B4AF}" type="datetime1">
              <a:rPr lang="en-GB" smtClean="0"/>
              <a:pPr>
                <a:defRPr/>
              </a:pPr>
              <a:t>05/07/2022</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293A3130-2FB6-48BA-8828-C6478C2B17FA}" type="slidenum">
              <a:rPr lang="en-GB" altLang="en-US" smtClean="0"/>
              <a:pPr/>
              <a:t>‹#›</a:t>
            </a:fld>
            <a:endParaRPr lang="en-GB" altLang="en-US"/>
          </a:p>
        </p:txBody>
      </p:sp>
    </p:spTree>
    <p:extLst>
      <p:ext uri="{BB962C8B-B14F-4D97-AF65-F5344CB8AC3E}">
        <p14:creationId xmlns:p14="http://schemas.microsoft.com/office/powerpoint/2010/main" val="1129140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455A9561-7629-453E-8252-39BBC2328C2A}" type="datetime1">
              <a:rPr lang="en-GB" smtClean="0"/>
              <a:pPr>
                <a:defRPr/>
              </a:pPr>
              <a:t>05/07/2022</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5B9591AE-2ECB-4135-A631-3D9D2E24D50D}" type="slidenum">
              <a:rPr lang="en-GB" altLang="en-US" smtClean="0"/>
              <a:pPr/>
              <a:t>‹#›</a:t>
            </a:fld>
            <a:endParaRPr lang="en-GB" altLang="en-US"/>
          </a:p>
        </p:txBody>
      </p:sp>
    </p:spTree>
    <p:extLst>
      <p:ext uri="{BB962C8B-B14F-4D97-AF65-F5344CB8AC3E}">
        <p14:creationId xmlns:p14="http://schemas.microsoft.com/office/powerpoint/2010/main" val="222380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D32E41F7-A0BA-461C-9F41-3803C25F989C}" type="datetime1">
              <a:rPr lang="en-GB" smtClean="0"/>
              <a:pPr>
                <a:defRPr/>
              </a:pPr>
              <a:t>05/07/2022</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8209D4-92FE-4E6A-BCC7-1DA2FACAE61D}" type="slidenum">
              <a:rPr lang="en-GB" altLang="en-US" smtClean="0"/>
              <a:pPr/>
              <a:t>‹#›</a:t>
            </a:fld>
            <a:endParaRPr lang="en-GB" altLang="en-US"/>
          </a:p>
        </p:txBody>
      </p:sp>
    </p:spTree>
    <p:extLst>
      <p:ext uri="{BB962C8B-B14F-4D97-AF65-F5344CB8AC3E}">
        <p14:creationId xmlns:p14="http://schemas.microsoft.com/office/powerpoint/2010/main" val="16787999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F7ACA2CA-4542-4841-9C4E-B83D4459C0CE}" type="datetime1">
              <a:rPr lang="en-GB" smtClean="0"/>
              <a:pPr>
                <a:defRPr/>
              </a:pPr>
              <a:t>05/07/2022</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FAA6C85C-AFD5-4666-83B2-FD5B5C4A60CF}" type="slidenum">
              <a:rPr lang="en-GB" altLang="en-US" smtClean="0"/>
              <a:pPr/>
              <a:t>‹#›</a:t>
            </a:fld>
            <a:endParaRPr lang="en-GB" altLang="en-US"/>
          </a:p>
        </p:txBody>
      </p:sp>
    </p:spTree>
    <p:extLst>
      <p:ext uri="{BB962C8B-B14F-4D97-AF65-F5344CB8AC3E}">
        <p14:creationId xmlns:p14="http://schemas.microsoft.com/office/powerpoint/2010/main" val="1894616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5E70BC6D-DDB9-45C4-8752-5B94D8A1E149}" type="datetime1">
              <a:rPr lang="en-GB" smtClean="0"/>
              <a:pPr>
                <a:defRPr/>
              </a:pPr>
              <a:t>05/07/2022</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AE78A523-C61F-450B-B78B-753BCA5D04FB}" type="slidenum">
              <a:rPr lang="en-GB" altLang="en-US" smtClean="0"/>
              <a:pPr/>
              <a:t>‹#›</a:t>
            </a:fld>
            <a:endParaRPr lang="en-GB" altLang="en-US"/>
          </a:p>
        </p:txBody>
      </p:sp>
    </p:spTree>
    <p:extLst>
      <p:ext uri="{BB962C8B-B14F-4D97-AF65-F5344CB8AC3E}">
        <p14:creationId xmlns:p14="http://schemas.microsoft.com/office/powerpoint/2010/main" val="1364739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EE9636DB-E5D3-4134-BFB1-0E0608B41622}" type="datetime1">
              <a:rPr lang="en-GB" smtClean="0"/>
              <a:pPr>
                <a:defRPr/>
              </a:pPr>
              <a:t>05/07/2022</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EB9F5D91-3709-4545-9ABC-FA66CAFCB256}" type="slidenum">
              <a:rPr lang="en-GB" altLang="en-US" smtClean="0"/>
              <a:pPr/>
              <a:t>‹#›</a:t>
            </a:fld>
            <a:endParaRPr lang="en-GB" altLang="en-US"/>
          </a:p>
        </p:txBody>
      </p:sp>
    </p:spTree>
    <p:extLst>
      <p:ext uri="{BB962C8B-B14F-4D97-AF65-F5344CB8AC3E}">
        <p14:creationId xmlns:p14="http://schemas.microsoft.com/office/powerpoint/2010/main" val="3076616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524013"/>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peoplematters.in/article/technology/fostering-change-acceptance-is-the-first-step-of-a-growth-mindset-20429"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Txy6DwbwZ9g" TargetMode="Externa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CDDB4E3-D47B-1F4D-F870-0DF167973352}"/>
              </a:ext>
            </a:extLst>
          </p:cNvPr>
          <p:cNvPicPr>
            <a:picLocks noChangeAspect="1"/>
          </p:cNvPicPr>
          <p:nvPr/>
        </p:nvPicPr>
        <p:blipFill>
          <a:blip r:embed="rId2"/>
          <a:stretch>
            <a:fillRect/>
          </a:stretch>
        </p:blipFill>
        <p:spPr>
          <a:xfrm>
            <a:off x="0" y="0"/>
            <a:ext cx="9144000" cy="5733256"/>
          </a:xfrm>
          <a:prstGeom prst="rect">
            <a:avLst/>
          </a:prstGeom>
        </p:spPr>
      </p:pic>
      <p:sp>
        <p:nvSpPr>
          <p:cNvPr id="7" name="TextBox 6">
            <a:extLst>
              <a:ext uri="{FF2B5EF4-FFF2-40B4-BE49-F238E27FC236}">
                <a16:creationId xmlns:a16="http://schemas.microsoft.com/office/drawing/2014/main" id="{DC181D66-C71E-B2C6-B9CE-A738DCEAB9A7}"/>
              </a:ext>
            </a:extLst>
          </p:cNvPr>
          <p:cNvSpPr txBox="1"/>
          <p:nvPr/>
        </p:nvSpPr>
        <p:spPr>
          <a:xfrm>
            <a:off x="6444208" y="4725144"/>
            <a:ext cx="2340705" cy="769441"/>
          </a:xfrm>
          <a:prstGeom prst="rect">
            <a:avLst/>
          </a:prstGeom>
          <a:noFill/>
        </p:spPr>
        <p:txBody>
          <a:bodyPr wrap="none" rtlCol="0">
            <a:spAutoFit/>
          </a:bodyPr>
          <a:lstStyle/>
          <a:p>
            <a:r>
              <a:rPr lang="en-GB" sz="4400" b="1" dirty="0">
                <a:solidFill>
                  <a:schemeClr val="bg1"/>
                </a:solidFill>
              </a:rPr>
              <a:t>Session 7</a:t>
            </a:r>
          </a:p>
        </p:txBody>
      </p:sp>
    </p:spTree>
    <p:extLst>
      <p:ext uri="{BB962C8B-B14F-4D97-AF65-F5344CB8AC3E}">
        <p14:creationId xmlns:p14="http://schemas.microsoft.com/office/powerpoint/2010/main" val="2584103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323528" y="1143000"/>
            <a:ext cx="8784976" cy="3917032"/>
          </a:xfrm>
        </p:spPr>
        <p:txBody>
          <a:bodyPr>
            <a:normAutofit/>
          </a:bodyPr>
          <a:lstStyle/>
          <a:p>
            <a:pPr marL="342900" indent="-342900">
              <a:lnSpc>
                <a:spcPct val="107000"/>
              </a:lnSpc>
              <a:buFont typeface="Symbol" panose="05050102010706020507" pitchFamily="18" charset="2"/>
              <a:buChar char=""/>
            </a:pPr>
            <a:r>
              <a:rPr lang="en-GB" dirty="0"/>
              <a:t>Forces Driving Organisational Change - Overview</a:t>
            </a:r>
          </a:p>
          <a:p>
            <a:pPr marL="342900" lvl="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Planned Change</a:t>
            </a:r>
          </a:p>
          <a:p>
            <a:pPr marL="342900" lvl="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Unplanned Change</a:t>
            </a:r>
          </a:p>
          <a:p>
            <a:pPr marL="342900" lvl="0" indent="-342900">
              <a:lnSpc>
                <a:spcPct val="107000"/>
              </a:lnSpc>
              <a:buFont typeface="Symbol" panose="05050102010706020507" pitchFamily="18" charset="2"/>
              <a:buChar char=""/>
            </a:pPr>
            <a:r>
              <a:rPr lang="en-GB" dirty="0">
                <a:latin typeface="Calibri" panose="020F0502020204030204" pitchFamily="34" charset="0"/>
                <a:ea typeface="Calibri" panose="020F0502020204030204" pitchFamily="34" charset="0"/>
                <a:cs typeface="Times New Roman" panose="02020603050405020304" pitchFamily="18" charset="0"/>
              </a:rPr>
              <a:t>Responding to Change</a:t>
            </a:r>
          </a:p>
          <a:p>
            <a:pPr marL="342900" indent="-342900">
              <a:lnSpc>
                <a:spcPct val="107000"/>
              </a:lnSpc>
              <a:spcAft>
                <a:spcPts val="800"/>
              </a:spcAft>
              <a:buFont typeface="Symbol" panose="05050102010706020507" pitchFamily="18" charset="2"/>
              <a:buChar char=""/>
            </a:pPr>
            <a:r>
              <a:rPr lang="en-GB" dirty="0"/>
              <a:t>Reflection</a:t>
            </a:r>
          </a:p>
        </p:txBody>
      </p:sp>
      <p:pic>
        <p:nvPicPr>
          <p:cNvPr id="4" name="Picture 3">
            <a:extLst>
              <a:ext uri="{FF2B5EF4-FFF2-40B4-BE49-F238E27FC236}">
                <a16:creationId xmlns:a16="http://schemas.microsoft.com/office/drawing/2014/main" id="{47279191-1131-4CA4-BB94-EE4CE29A4C5B}"/>
              </a:ext>
            </a:extLst>
          </p:cNvPr>
          <p:cNvPicPr>
            <a:picLocks noChangeAspect="1"/>
          </p:cNvPicPr>
          <p:nvPr/>
        </p:nvPicPr>
        <p:blipFill>
          <a:blip r:embed="rId2"/>
          <a:stretch>
            <a:fillRect/>
          </a:stretch>
        </p:blipFill>
        <p:spPr>
          <a:xfrm>
            <a:off x="4921370" y="4221088"/>
            <a:ext cx="4222629" cy="1493912"/>
          </a:xfrm>
          <a:prstGeom prst="rect">
            <a:avLst/>
          </a:prstGeom>
        </p:spPr>
      </p:pic>
      <p:pic>
        <p:nvPicPr>
          <p:cNvPr id="5" name="Picture 4">
            <a:extLst>
              <a:ext uri="{FF2B5EF4-FFF2-40B4-BE49-F238E27FC236}">
                <a16:creationId xmlns:a16="http://schemas.microsoft.com/office/drawing/2014/main" id="{8AE3B398-E61C-49C7-8579-F51FE3147210}"/>
              </a:ext>
            </a:extLst>
          </p:cNvPr>
          <p:cNvPicPr>
            <a:picLocks noChangeAspect="1"/>
          </p:cNvPicPr>
          <p:nvPr/>
        </p:nvPicPr>
        <p:blipFill>
          <a:blip r:embed="rId3"/>
          <a:stretch>
            <a:fillRect/>
          </a:stretch>
        </p:blipFill>
        <p:spPr>
          <a:xfrm>
            <a:off x="6328652" y="0"/>
            <a:ext cx="2795836" cy="2060848"/>
          </a:xfrm>
          <a:prstGeom prst="rect">
            <a:avLst/>
          </a:prstGeom>
        </p:spPr>
      </p:pic>
    </p:spTree>
    <p:extLst>
      <p:ext uri="{BB962C8B-B14F-4D97-AF65-F5344CB8AC3E}">
        <p14:creationId xmlns:p14="http://schemas.microsoft.com/office/powerpoint/2010/main" val="3451449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289CD74-81A9-461D-9C6E-8FED810E5EDD}"/>
              </a:ext>
            </a:extLst>
          </p:cNvPr>
          <p:cNvSpPr>
            <a:spLocks noGrp="1"/>
          </p:cNvSpPr>
          <p:nvPr>
            <p:ph type="sldNum" sz="quarter" idx="12"/>
          </p:nvPr>
        </p:nvSpPr>
        <p:spPr/>
        <p:txBody>
          <a:bodyPr/>
          <a:lstStyle/>
          <a:p>
            <a:fld id="{9C1B27AE-E79F-4E5D-AA37-F7A24ADFFC72}" type="slidenum">
              <a:rPr lang="en-GB" altLang="en-US" smtClean="0"/>
              <a:pPr/>
              <a:t>3</a:t>
            </a:fld>
            <a:endParaRPr lang="en-GB" altLang="en-US"/>
          </a:p>
        </p:txBody>
      </p:sp>
      <p:pic>
        <p:nvPicPr>
          <p:cNvPr id="5" name="Picture 4">
            <a:extLst>
              <a:ext uri="{FF2B5EF4-FFF2-40B4-BE49-F238E27FC236}">
                <a16:creationId xmlns:a16="http://schemas.microsoft.com/office/drawing/2014/main" id="{DC6BAFFB-029E-4EFD-A5F0-4A63AEA72589}"/>
              </a:ext>
            </a:extLst>
          </p:cNvPr>
          <p:cNvPicPr>
            <a:picLocks noChangeAspect="1"/>
          </p:cNvPicPr>
          <p:nvPr/>
        </p:nvPicPr>
        <p:blipFill>
          <a:blip r:embed="rId3"/>
          <a:stretch>
            <a:fillRect/>
          </a:stretch>
        </p:blipFill>
        <p:spPr>
          <a:xfrm>
            <a:off x="611560" y="214434"/>
            <a:ext cx="7903790" cy="5365346"/>
          </a:xfrm>
          <a:prstGeom prst="rect">
            <a:avLst/>
          </a:prstGeom>
        </p:spPr>
      </p:pic>
    </p:spTree>
    <p:extLst>
      <p:ext uri="{BB962C8B-B14F-4D97-AF65-F5344CB8AC3E}">
        <p14:creationId xmlns:p14="http://schemas.microsoft.com/office/powerpoint/2010/main" val="1813327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131E3-A590-4B6B-B5AE-65D78247841D}"/>
              </a:ext>
            </a:extLst>
          </p:cNvPr>
          <p:cNvSpPr>
            <a:spLocks noGrp="1"/>
          </p:cNvSpPr>
          <p:nvPr>
            <p:ph type="title"/>
          </p:nvPr>
        </p:nvSpPr>
        <p:spPr>
          <a:xfrm>
            <a:off x="628650" y="116633"/>
            <a:ext cx="7886700" cy="720080"/>
          </a:xfrm>
        </p:spPr>
        <p:txBody>
          <a:bodyPr/>
          <a:lstStyle/>
          <a:p>
            <a:pPr algn="ctr"/>
            <a:r>
              <a:rPr lang="en-GB" dirty="0"/>
              <a:t>Forces Driving Organisational Change – Some Examples</a:t>
            </a:r>
          </a:p>
        </p:txBody>
      </p:sp>
      <p:graphicFrame>
        <p:nvGraphicFramePr>
          <p:cNvPr id="6" name="Table 5">
            <a:extLst>
              <a:ext uri="{FF2B5EF4-FFF2-40B4-BE49-F238E27FC236}">
                <a16:creationId xmlns:a16="http://schemas.microsoft.com/office/drawing/2014/main" id="{0029A1A8-C93B-4BC2-BD9B-7BB0FE3E7B14}"/>
              </a:ext>
            </a:extLst>
          </p:cNvPr>
          <p:cNvGraphicFramePr>
            <a:graphicFrameLocks noGrp="1"/>
          </p:cNvGraphicFramePr>
          <p:nvPr/>
        </p:nvGraphicFramePr>
        <p:xfrm>
          <a:off x="628650" y="1934365"/>
          <a:ext cx="8047806" cy="3365058"/>
        </p:xfrm>
        <a:graphic>
          <a:graphicData uri="http://schemas.openxmlformats.org/drawingml/2006/table">
            <a:tbl>
              <a:tblPr firstRow="1" bandRow="1">
                <a:tableStyleId>{BDBED569-4797-4DF1-A0F4-6AAB3CD982D8}</a:tableStyleId>
              </a:tblPr>
              <a:tblGrid>
                <a:gridCol w="2584159">
                  <a:extLst>
                    <a:ext uri="{9D8B030D-6E8A-4147-A177-3AD203B41FA5}">
                      <a16:colId xmlns:a16="http://schemas.microsoft.com/office/drawing/2014/main" val="245660164"/>
                    </a:ext>
                  </a:extLst>
                </a:gridCol>
                <a:gridCol w="5463647">
                  <a:extLst>
                    <a:ext uri="{9D8B030D-6E8A-4147-A177-3AD203B41FA5}">
                      <a16:colId xmlns:a16="http://schemas.microsoft.com/office/drawing/2014/main" val="1161993274"/>
                    </a:ext>
                  </a:extLst>
                </a:gridCol>
              </a:tblGrid>
              <a:tr h="437877">
                <a:tc>
                  <a:txBody>
                    <a:bodyPr/>
                    <a:lstStyle/>
                    <a:p>
                      <a:r>
                        <a:rPr lang="en-IN" sz="1600" b="1" kern="1200" dirty="0">
                          <a:solidFill>
                            <a:schemeClr val="tx1"/>
                          </a:solidFill>
                          <a:effectLst/>
                          <a:latin typeface="+mn-lt"/>
                          <a:ea typeface="+mn-ea"/>
                          <a:cs typeface="+mn-cs"/>
                        </a:rPr>
                        <a:t>Force for Change</a:t>
                      </a:r>
                      <a:endParaRPr lang="en-IN" sz="1600"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effectLst/>
                          <a:latin typeface="+mn-lt"/>
                          <a:ea typeface="+mn-ea"/>
                          <a:cs typeface="+mn-cs"/>
                        </a:rPr>
                        <a:t>Examples</a:t>
                      </a:r>
                      <a:endParaRPr lang="en-IN" sz="1600" b="1" kern="1200" dirty="0">
                        <a:solidFill>
                          <a:schemeClr val="tx1"/>
                        </a:solidFill>
                        <a:effectLst/>
                        <a:latin typeface="+mn-lt"/>
                        <a:ea typeface="+mn-ea"/>
                        <a:cs typeface="+mn-cs"/>
                      </a:endParaRPr>
                    </a:p>
                  </a:txBody>
                  <a:tcPr anchor="ctr"/>
                </a:tc>
                <a:extLst>
                  <a:ext uri="{0D108BD9-81ED-4DB2-BD59-A6C34878D82A}">
                    <a16:rowId xmlns:a16="http://schemas.microsoft.com/office/drawing/2014/main" val="1342212565"/>
                  </a:ext>
                </a:extLst>
              </a:tr>
              <a:tr h="683809">
                <a:tc>
                  <a:txBody>
                    <a:bodyPr/>
                    <a:lstStyle/>
                    <a:p>
                      <a:r>
                        <a:rPr lang="en-IN" sz="1600" kern="1200" dirty="0">
                          <a:solidFill>
                            <a:schemeClr val="tx1"/>
                          </a:solidFill>
                          <a:effectLst/>
                          <a:latin typeface="+mn-lt"/>
                          <a:ea typeface="+mn-ea"/>
                          <a:cs typeface="+mn-cs"/>
                        </a:rPr>
                        <a:t>Workforce Diversity</a:t>
                      </a:r>
                      <a:endParaRPr lang="en-IN" sz="1600" dirty="0"/>
                    </a:p>
                  </a:txBody>
                  <a:tcPr/>
                </a:tc>
                <a:tc>
                  <a:txBody>
                    <a:bodyPr/>
                    <a:lstStyle/>
                    <a:p>
                      <a:r>
                        <a:rPr lang="en-US" sz="1600" kern="1200" dirty="0">
                          <a:solidFill>
                            <a:schemeClr val="tx1"/>
                          </a:solidFill>
                          <a:effectLst/>
                          <a:latin typeface="+mn-lt"/>
                          <a:ea typeface="+mn-ea"/>
                          <a:cs typeface="+mn-cs"/>
                        </a:rPr>
                        <a:t>Sex, Race/Ethnicity, Cultural Differences, LGBTQ,</a:t>
                      </a:r>
                      <a:endParaRPr lang="en-IN" sz="1600" kern="1200" dirty="0">
                        <a:solidFill>
                          <a:schemeClr val="tx1"/>
                        </a:solidFill>
                        <a:effectLst/>
                        <a:latin typeface="+mn-lt"/>
                        <a:ea typeface="+mn-ea"/>
                        <a:cs typeface="+mn-cs"/>
                      </a:endParaRPr>
                    </a:p>
                    <a:p>
                      <a:r>
                        <a:rPr lang="en-IN" sz="1600" kern="1200" dirty="0">
                          <a:solidFill>
                            <a:schemeClr val="tx1"/>
                          </a:solidFill>
                          <a:effectLst/>
                          <a:latin typeface="+mn-lt"/>
                          <a:ea typeface="+mn-ea"/>
                          <a:cs typeface="+mn-cs"/>
                        </a:rPr>
                        <a:t>Age/Generation</a:t>
                      </a:r>
                      <a:endParaRPr lang="en-IN" sz="1600" dirty="0"/>
                    </a:p>
                  </a:txBody>
                  <a:tcPr/>
                </a:tc>
                <a:extLst>
                  <a:ext uri="{0D108BD9-81ED-4DB2-BD59-A6C34878D82A}">
                    <a16:rowId xmlns:a16="http://schemas.microsoft.com/office/drawing/2014/main" val="482037684"/>
                  </a:ext>
                </a:extLst>
              </a:tr>
              <a:tr h="437877">
                <a:tc>
                  <a:txBody>
                    <a:bodyPr/>
                    <a:lstStyle/>
                    <a:p>
                      <a:r>
                        <a:rPr lang="en-IN" sz="1600" kern="1200" dirty="0">
                          <a:solidFill>
                            <a:schemeClr val="tx1"/>
                          </a:solidFill>
                          <a:effectLst/>
                          <a:latin typeface="+mn-lt"/>
                          <a:ea typeface="+mn-ea"/>
                          <a:cs typeface="+mn-cs"/>
                        </a:rPr>
                        <a:t>The Economy</a:t>
                      </a:r>
                      <a:endParaRPr lang="en-IN" sz="1600" dirty="0"/>
                    </a:p>
                  </a:txBody>
                  <a:tcPr/>
                </a:tc>
                <a:tc>
                  <a:txBody>
                    <a:bodyPr/>
                    <a:lstStyle/>
                    <a:p>
                      <a:r>
                        <a:rPr lang="en-IN" sz="1600" kern="1200" dirty="0">
                          <a:solidFill>
                            <a:schemeClr val="tx1"/>
                          </a:solidFill>
                          <a:effectLst/>
                          <a:latin typeface="+mn-lt"/>
                          <a:ea typeface="+mn-ea"/>
                          <a:cs typeface="+mn-cs"/>
                        </a:rPr>
                        <a:t>Recession, Government Policy, Rising Health Care Costs</a:t>
                      </a:r>
                      <a:endParaRPr lang="en-IN" sz="1600" dirty="0"/>
                    </a:p>
                  </a:txBody>
                  <a:tcPr/>
                </a:tc>
                <a:extLst>
                  <a:ext uri="{0D108BD9-81ED-4DB2-BD59-A6C34878D82A}">
                    <a16:rowId xmlns:a16="http://schemas.microsoft.com/office/drawing/2014/main" val="1297641160"/>
                  </a:ext>
                </a:extLst>
              </a:tr>
              <a:tr h="437877">
                <a:tc>
                  <a:txBody>
                    <a:bodyPr/>
                    <a:lstStyle/>
                    <a:p>
                      <a:r>
                        <a:rPr lang="en-IN" sz="1600" kern="1200" dirty="0">
                          <a:solidFill>
                            <a:schemeClr val="tx1"/>
                          </a:solidFill>
                          <a:effectLst/>
                          <a:latin typeface="+mn-lt"/>
                          <a:ea typeface="+mn-ea"/>
                          <a:cs typeface="+mn-cs"/>
                        </a:rPr>
                        <a:t>Technology</a:t>
                      </a:r>
                      <a:endParaRPr lang="en-IN" sz="1600" dirty="0"/>
                    </a:p>
                  </a:txBody>
                  <a:tcPr/>
                </a:tc>
                <a:tc>
                  <a:txBody>
                    <a:bodyPr/>
                    <a:lstStyle/>
                    <a:p>
                      <a:r>
                        <a:rPr lang="en-IN" sz="1600" kern="1200" dirty="0">
                          <a:solidFill>
                            <a:schemeClr val="tx1"/>
                          </a:solidFill>
                          <a:effectLst/>
                          <a:latin typeface="+mn-lt"/>
                          <a:ea typeface="+mn-ea"/>
                          <a:cs typeface="+mn-cs"/>
                        </a:rPr>
                        <a:t>Mobile Devices, Social Media, Internet Security, Robotics</a:t>
                      </a:r>
                      <a:endParaRPr lang="en-IN" sz="1600" dirty="0"/>
                    </a:p>
                  </a:txBody>
                  <a:tcPr/>
                </a:tc>
                <a:extLst>
                  <a:ext uri="{0D108BD9-81ED-4DB2-BD59-A6C34878D82A}">
                    <a16:rowId xmlns:a16="http://schemas.microsoft.com/office/drawing/2014/main" val="4290416141"/>
                  </a:ext>
                </a:extLst>
              </a:tr>
              <a:tr h="683809">
                <a:tc>
                  <a:txBody>
                    <a:bodyPr/>
                    <a:lstStyle/>
                    <a:p>
                      <a:r>
                        <a:rPr lang="en-IN" sz="1600" kern="1200" dirty="0">
                          <a:solidFill>
                            <a:schemeClr val="tx1"/>
                          </a:solidFill>
                          <a:effectLst/>
                          <a:latin typeface="+mn-lt"/>
                          <a:ea typeface="+mn-ea"/>
                          <a:cs typeface="+mn-cs"/>
                        </a:rPr>
                        <a:t>Globalization</a:t>
                      </a:r>
                      <a:endParaRPr lang="en-IN" sz="16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kern="1200" dirty="0">
                          <a:solidFill>
                            <a:schemeClr val="tx1"/>
                          </a:solidFill>
                          <a:effectLst/>
                          <a:latin typeface="+mn-lt"/>
                          <a:ea typeface="+mn-ea"/>
                          <a:cs typeface="+mn-cs"/>
                        </a:rPr>
                        <a:t>Multinational Corporations, Political Instability, Fair Trade, Sustainability,</a:t>
                      </a:r>
                      <a:r>
                        <a:rPr lang="en-US" sz="1600" kern="1200" baseline="0" dirty="0">
                          <a:solidFill>
                            <a:schemeClr val="tx1"/>
                          </a:solidFill>
                          <a:effectLst/>
                          <a:latin typeface="+mn-lt"/>
                          <a:ea typeface="+mn-ea"/>
                          <a:cs typeface="+mn-cs"/>
                        </a:rPr>
                        <a:t> </a:t>
                      </a:r>
                      <a:r>
                        <a:rPr lang="en-US" sz="1600" kern="1200" dirty="0">
                          <a:solidFill>
                            <a:schemeClr val="tx1"/>
                          </a:solidFill>
                          <a:effectLst/>
                          <a:latin typeface="+mn-lt"/>
                          <a:ea typeface="+mn-ea"/>
                          <a:cs typeface="+mn-cs"/>
                        </a:rPr>
                        <a:t>Outsourcing, Emerging Markets</a:t>
                      </a:r>
                      <a:endParaRPr lang="en-IN" sz="1600" kern="1200" dirty="0">
                        <a:solidFill>
                          <a:schemeClr val="tx1"/>
                        </a:solidFill>
                        <a:effectLst/>
                        <a:latin typeface="+mn-lt"/>
                        <a:ea typeface="+mn-ea"/>
                        <a:cs typeface="+mn-cs"/>
                      </a:endParaRPr>
                    </a:p>
                  </a:txBody>
                  <a:tcPr/>
                </a:tc>
                <a:extLst>
                  <a:ext uri="{0D108BD9-81ED-4DB2-BD59-A6C34878D82A}">
                    <a16:rowId xmlns:a16="http://schemas.microsoft.com/office/drawing/2014/main" val="3497835063"/>
                  </a:ext>
                </a:extLst>
              </a:tr>
              <a:tr h="683809">
                <a:tc>
                  <a:txBody>
                    <a:bodyPr/>
                    <a:lstStyle/>
                    <a:p>
                      <a:r>
                        <a:rPr lang="en-IN" sz="1600" kern="1200" dirty="0">
                          <a:solidFill>
                            <a:schemeClr val="tx1"/>
                          </a:solidFill>
                          <a:effectLst/>
                          <a:latin typeface="+mn-lt"/>
                          <a:ea typeface="+mn-ea"/>
                          <a:cs typeface="+mn-cs"/>
                        </a:rPr>
                        <a:t>Competition</a:t>
                      </a:r>
                      <a:endParaRPr lang="en-IN" sz="1600" dirty="0"/>
                    </a:p>
                  </a:txBody>
                  <a:tcPr/>
                </a:tc>
                <a:tc>
                  <a:txBody>
                    <a:bodyPr/>
                    <a:lstStyle/>
                    <a:p>
                      <a:r>
                        <a:rPr lang="en-IN" sz="1600" kern="1200" dirty="0">
                          <a:solidFill>
                            <a:schemeClr val="tx1"/>
                          </a:solidFill>
                          <a:effectLst/>
                          <a:latin typeface="+mn-lt"/>
                          <a:ea typeface="+mn-ea"/>
                          <a:cs typeface="+mn-cs"/>
                        </a:rPr>
                        <a:t>Global Competition, Mergers and Acquisitions, Customer Standards, Time to Market</a:t>
                      </a:r>
                      <a:endParaRPr lang="en-IN" sz="1600" dirty="0"/>
                    </a:p>
                  </a:txBody>
                  <a:tcPr/>
                </a:tc>
                <a:extLst>
                  <a:ext uri="{0D108BD9-81ED-4DB2-BD59-A6C34878D82A}">
                    <a16:rowId xmlns:a16="http://schemas.microsoft.com/office/drawing/2014/main" val="1348354220"/>
                  </a:ext>
                </a:extLst>
              </a:tr>
            </a:tbl>
          </a:graphicData>
        </a:graphic>
      </p:graphicFrame>
      <p:sp>
        <p:nvSpPr>
          <p:cNvPr id="8" name="TextBox 7">
            <a:extLst>
              <a:ext uri="{FF2B5EF4-FFF2-40B4-BE49-F238E27FC236}">
                <a16:creationId xmlns:a16="http://schemas.microsoft.com/office/drawing/2014/main" id="{36E77083-4547-4332-830D-D59341B2AFD9}"/>
              </a:ext>
            </a:extLst>
          </p:cNvPr>
          <p:cNvSpPr txBox="1"/>
          <p:nvPr/>
        </p:nvSpPr>
        <p:spPr>
          <a:xfrm>
            <a:off x="6156177" y="5373216"/>
            <a:ext cx="2520280" cy="307777"/>
          </a:xfrm>
          <a:prstGeom prst="rect">
            <a:avLst/>
          </a:prstGeom>
          <a:noFill/>
        </p:spPr>
        <p:txBody>
          <a:bodyPr wrap="square">
            <a:spAutoFit/>
          </a:bodyPr>
          <a:lstStyle/>
          <a:p>
            <a:r>
              <a:rPr lang="en-IN" sz="1400" dirty="0" err="1">
                <a:solidFill>
                  <a:srgbClr val="221E1F"/>
                </a:solidFill>
                <a:latin typeface="HelveticaNeueLT Std" panose="020B0604020202020204" pitchFamily="34" charset="0"/>
              </a:rPr>
              <a:t>Scandura</a:t>
            </a:r>
            <a:r>
              <a:rPr lang="en-IN" sz="1400" dirty="0">
                <a:solidFill>
                  <a:srgbClr val="221E1F"/>
                </a:solidFill>
                <a:latin typeface="HelveticaNeueLT Std" panose="020B0604020202020204" pitchFamily="34" charset="0"/>
              </a:rPr>
              <a:t>, T. A., (2018) p.289</a:t>
            </a:r>
            <a:endParaRPr lang="en-IN" sz="1400" dirty="0"/>
          </a:p>
        </p:txBody>
      </p:sp>
      <p:sp>
        <p:nvSpPr>
          <p:cNvPr id="15" name="TextBox 14">
            <a:extLst>
              <a:ext uri="{FF2B5EF4-FFF2-40B4-BE49-F238E27FC236}">
                <a16:creationId xmlns:a16="http://schemas.microsoft.com/office/drawing/2014/main" id="{0A1FCC8A-7C58-4F4C-99E5-AD53D20097F6}"/>
              </a:ext>
            </a:extLst>
          </p:cNvPr>
          <p:cNvSpPr txBox="1"/>
          <p:nvPr/>
        </p:nvSpPr>
        <p:spPr>
          <a:xfrm>
            <a:off x="3491880" y="1355728"/>
            <a:ext cx="1930337" cy="584775"/>
          </a:xfrm>
          <a:prstGeom prst="rect">
            <a:avLst/>
          </a:prstGeom>
          <a:noFill/>
        </p:spPr>
        <p:txBody>
          <a:bodyPr wrap="none" rtlCol="0">
            <a:spAutoFit/>
          </a:bodyPr>
          <a:lstStyle/>
          <a:p>
            <a:r>
              <a:rPr lang="en-GB" sz="3200" dirty="0">
                <a:solidFill>
                  <a:srgbClr val="0000CC"/>
                </a:solidFill>
              </a:rPr>
              <a:t>Discussion</a:t>
            </a:r>
          </a:p>
        </p:txBody>
      </p:sp>
    </p:spTree>
    <p:extLst>
      <p:ext uri="{BB962C8B-B14F-4D97-AF65-F5344CB8AC3E}">
        <p14:creationId xmlns:p14="http://schemas.microsoft.com/office/powerpoint/2010/main" val="3071250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CEBC8-B6D6-49BE-8C30-0BF71736633C}"/>
              </a:ext>
            </a:extLst>
          </p:cNvPr>
          <p:cNvSpPr>
            <a:spLocks noGrp="1"/>
          </p:cNvSpPr>
          <p:nvPr>
            <p:ph type="title"/>
          </p:nvPr>
        </p:nvSpPr>
        <p:spPr>
          <a:xfrm>
            <a:off x="628650" y="135047"/>
            <a:ext cx="7886700" cy="629657"/>
          </a:xfrm>
        </p:spPr>
        <p:txBody>
          <a:bodyPr/>
          <a:lstStyle/>
          <a:p>
            <a:pPr algn="ctr"/>
            <a:r>
              <a:rPr lang="en-GB" dirty="0"/>
              <a:t>Planned Change</a:t>
            </a:r>
          </a:p>
        </p:txBody>
      </p:sp>
      <p:pic>
        <p:nvPicPr>
          <p:cNvPr id="5" name="Picture 4">
            <a:extLst>
              <a:ext uri="{FF2B5EF4-FFF2-40B4-BE49-F238E27FC236}">
                <a16:creationId xmlns:a16="http://schemas.microsoft.com/office/drawing/2014/main" id="{6C93364D-9D48-47B9-91DA-4A3B45FCC439}"/>
              </a:ext>
            </a:extLst>
          </p:cNvPr>
          <p:cNvPicPr>
            <a:picLocks noChangeAspect="1"/>
          </p:cNvPicPr>
          <p:nvPr/>
        </p:nvPicPr>
        <p:blipFill>
          <a:blip r:embed="rId3"/>
          <a:stretch>
            <a:fillRect/>
          </a:stretch>
        </p:blipFill>
        <p:spPr>
          <a:xfrm>
            <a:off x="755576" y="836712"/>
            <a:ext cx="7886700" cy="4427306"/>
          </a:xfrm>
          <a:prstGeom prst="rect">
            <a:avLst/>
          </a:prstGeom>
        </p:spPr>
      </p:pic>
      <p:sp>
        <p:nvSpPr>
          <p:cNvPr id="7" name="TextBox 6">
            <a:extLst>
              <a:ext uri="{FF2B5EF4-FFF2-40B4-BE49-F238E27FC236}">
                <a16:creationId xmlns:a16="http://schemas.microsoft.com/office/drawing/2014/main" id="{B9184CB4-28B9-4930-A589-BA2F18136A77}"/>
              </a:ext>
            </a:extLst>
          </p:cNvPr>
          <p:cNvSpPr txBox="1"/>
          <p:nvPr/>
        </p:nvSpPr>
        <p:spPr>
          <a:xfrm>
            <a:off x="6156177" y="5373216"/>
            <a:ext cx="2520280" cy="307777"/>
          </a:xfrm>
          <a:prstGeom prst="rect">
            <a:avLst/>
          </a:prstGeom>
          <a:noFill/>
        </p:spPr>
        <p:txBody>
          <a:bodyPr wrap="square">
            <a:spAutoFit/>
          </a:bodyPr>
          <a:lstStyle/>
          <a:p>
            <a:r>
              <a:rPr lang="en-IN" sz="1400" dirty="0" err="1">
                <a:solidFill>
                  <a:srgbClr val="221E1F"/>
                </a:solidFill>
                <a:latin typeface="HelveticaNeueLT Std" panose="020B0604020202020204" pitchFamily="34" charset="0"/>
              </a:rPr>
              <a:t>Scandura</a:t>
            </a:r>
            <a:r>
              <a:rPr lang="en-IN" sz="1400" dirty="0">
                <a:solidFill>
                  <a:srgbClr val="221E1F"/>
                </a:solidFill>
                <a:latin typeface="HelveticaNeueLT Std" panose="020B0604020202020204" pitchFamily="34" charset="0"/>
              </a:rPr>
              <a:t>, T. A., (2018) p.91</a:t>
            </a:r>
            <a:endParaRPr lang="en-IN" sz="1400" dirty="0"/>
          </a:p>
        </p:txBody>
      </p:sp>
    </p:spTree>
    <p:extLst>
      <p:ext uri="{BB962C8B-B14F-4D97-AF65-F5344CB8AC3E}">
        <p14:creationId xmlns:p14="http://schemas.microsoft.com/office/powerpoint/2010/main" val="3480151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132C8-41C0-4ED2-A5FA-AE2787B37443}"/>
              </a:ext>
            </a:extLst>
          </p:cNvPr>
          <p:cNvSpPr>
            <a:spLocks noGrp="1"/>
          </p:cNvSpPr>
          <p:nvPr>
            <p:ph type="title"/>
          </p:nvPr>
        </p:nvSpPr>
        <p:spPr>
          <a:xfrm>
            <a:off x="467940" y="100460"/>
            <a:ext cx="8208516" cy="831627"/>
          </a:xfrm>
        </p:spPr>
        <p:txBody>
          <a:bodyPr/>
          <a:lstStyle/>
          <a:p>
            <a:pPr algn="ctr">
              <a:lnSpc>
                <a:spcPct val="100000"/>
              </a:lnSpc>
            </a:pPr>
            <a:r>
              <a:rPr lang="en-IN" dirty="0"/>
              <a:t>Organisational Subsystems Involved in Planned Change</a:t>
            </a:r>
            <a:endParaRPr lang="en-GB" dirty="0"/>
          </a:p>
        </p:txBody>
      </p:sp>
      <p:sp>
        <p:nvSpPr>
          <p:cNvPr id="3" name="Content Placeholder 2">
            <a:extLst>
              <a:ext uri="{FF2B5EF4-FFF2-40B4-BE49-F238E27FC236}">
                <a16:creationId xmlns:a16="http://schemas.microsoft.com/office/drawing/2014/main" id="{AD3DDB87-4225-4194-8A9F-41663C093D36}"/>
              </a:ext>
            </a:extLst>
          </p:cNvPr>
          <p:cNvSpPr>
            <a:spLocks noGrp="1"/>
          </p:cNvSpPr>
          <p:nvPr>
            <p:ph idx="1"/>
          </p:nvPr>
        </p:nvSpPr>
        <p:spPr>
          <a:xfrm>
            <a:off x="539552" y="1700808"/>
            <a:ext cx="8424936" cy="3600400"/>
          </a:xfrm>
        </p:spPr>
        <p:txBody>
          <a:bodyPr/>
          <a:lstStyle/>
          <a:p>
            <a:pPr lvl="0"/>
            <a:r>
              <a:rPr lang="en-IN" b="1" dirty="0"/>
              <a:t>Formal organization: </a:t>
            </a:r>
            <a:r>
              <a:rPr lang="en-IN" dirty="0"/>
              <a:t>Provides the coordination and control necessary for organised activity.</a:t>
            </a:r>
          </a:p>
          <a:p>
            <a:pPr lvl="0"/>
            <a:r>
              <a:rPr lang="en-IN" b="1" dirty="0"/>
              <a:t>Social factors: </a:t>
            </a:r>
            <a:r>
              <a:rPr lang="en-IN" dirty="0"/>
              <a:t>Include individual differences, team interactions, and organisational culture.</a:t>
            </a:r>
          </a:p>
          <a:p>
            <a:pPr lvl="0"/>
            <a:r>
              <a:rPr lang="en-IN" b="1" dirty="0"/>
              <a:t>Technology: </a:t>
            </a:r>
            <a:r>
              <a:rPr lang="en-IN" dirty="0"/>
              <a:t>How raw materials and inputs transform into outputs, such as work flow and job design.</a:t>
            </a:r>
          </a:p>
          <a:p>
            <a:pPr lvl="0"/>
            <a:r>
              <a:rPr lang="en-IN" b="1" dirty="0"/>
              <a:t>Physical setting: </a:t>
            </a:r>
            <a:r>
              <a:rPr lang="en-IN" dirty="0"/>
              <a:t>Characteristics of the physical space and how it is arranged.</a:t>
            </a:r>
          </a:p>
          <a:p>
            <a:endParaRPr lang="en-GB" dirty="0"/>
          </a:p>
        </p:txBody>
      </p:sp>
      <p:sp>
        <p:nvSpPr>
          <p:cNvPr id="6" name="TextBox 5">
            <a:extLst>
              <a:ext uri="{FF2B5EF4-FFF2-40B4-BE49-F238E27FC236}">
                <a16:creationId xmlns:a16="http://schemas.microsoft.com/office/drawing/2014/main" id="{2ECB3278-E660-4D53-8F24-B253591AD680}"/>
              </a:ext>
            </a:extLst>
          </p:cNvPr>
          <p:cNvSpPr txBox="1"/>
          <p:nvPr/>
        </p:nvSpPr>
        <p:spPr>
          <a:xfrm>
            <a:off x="6156177" y="5373216"/>
            <a:ext cx="2520280" cy="307777"/>
          </a:xfrm>
          <a:prstGeom prst="rect">
            <a:avLst/>
          </a:prstGeom>
          <a:noFill/>
        </p:spPr>
        <p:txBody>
          <a:bodyPr wrap="square">
            <a:spAutoFit/>
          </a:bodyPr>
          <a:lstStyle/>
          <a:p>
            <a:r>
              <a:rPr lang="en-IN" sz="1400" dirty="0" err="1">
                <a:solidFill>
                  <a:srgbClr val="221E1F"/>
                </a:solidFill>
                <a:latin typeface="HelveticaNeueLT Std" panose="020B0604020202020204" pitchFamily="34" charset="0"/>
              </a:rPr>
              <a:t>Scandura</a:t>
            </a:r>
            <a:r>
              <a:rPr lang="en-IN" sz="1400" dirty="0">
                <a:solidFill>
                  <a:srgbClr val="221E1F"/>
                </a:solidFill>
                <a:latin typeface="HelveticaNeueLT Std" panose="020B0604020202020204" pitchFamily="34" charset="0"/>
              </a:rPr>
              <a:t>, T. A., (2018) p.91</a:t>
            </a:r>
            <a:endParaRPr lang="en-IN" sz="1400" dirty="0"/>
          </a:p>
        </p:txBody>
      </p:sp>
    </p:spTree>
    <p:extLst>
      <p:ext uri="{BB962C8B-B14F-4D97-AF65-F5344CB8AC3E}">
        <p14:creationId xmlns:p14="http://schemas.microsoft.com/office/powerpoint/2010/main" val="313992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E89F0-1172-4DAB-9854-49E6BD826ED3}"/>
              </a:ext>
            </a:extLst>
          </p:cNvPr>
          <p:cNvSpPr>
            <a:spLocks noGrp="1"/>
          </p:cNvSpPr>
          <p:nvPr>
            <p:ph type="title"/>
          </p:nvPr>
        </p:nvSpPr>
        <p:spPr>
          <a:xfrm>
            <a:off x="628650" y="136525"/>
            <a:ext cx="7886700" cy="687611"/>
          </a:xfrm>
        </p:spPr>
        <p:txBody>
          <a:bodyPr/>
          <a:lstStyle/>
          <a:p>
            <a:pPr algn="ctr"/>
            <a:r>
              <a:rPr lang="en-GB" dirty="0"/>
              <a:t>Unplanned Change</a:t>
            </a:r>
          </a:p>
        </p:txBody>
      </p:sp>
      <p:sp>
        <p:nvSpPr>
          <p:cNvPr id="3" name="Content Placeholder 2">
            <a:extLst>
              <a:ext uri="{FF2B5EF4-FFF2-40B4-BE49-F238E27FC236}">
                <a16:creationId xmlns:a16="http://schemas.microsoft.com/office/drawing/2014/main" id="{4C41D532-F78B-4588-AB52-19901DAB2539}"/>
              </a:ext>
            </a:extLst>
          </p:cNvPr>
          <p:cNvSpPr>
            <a:spLocks noGrp="1"/>
          </p:cNvSpPr>
          <p:nvPr>
            <p:ph idx="1"/>
          </p:nvPr>
        </p:nvSpPr>
        <p:spPr>
          <a:xfrm>
            <a:off x="628650" y="1052736"/>
            <a:ext cx="7886700" cy="1944216"/>
          </a:xfrm>
        </p:spPr>
        <p:txBody>
          <a:bodyPr/>
          <a:lstStyle/>
          <a:p>
            <a:r>
              <a:rPr lang="en-GB" sz="3600" i="1" dirty="0"/>
              <a:t>Spontaneous</a:t>
            </a:r>
            <a:r>
              <a:rPr lang="en-GB" sz="3600" dirty="0"/>
              <a:t>, rather than intentional</a:t>
            </a:r>
          </a:p>
          <a:p>
            <a:r>
              <a:rPr lang="en-GB" sz="3600" dirty="0"/>
              <a:t>Often </a:t>
            </a:r>
            <a:r>
              <a:rPr lang="en-GB" sz="3600" i="1" dirty="0"/>
              <a:t>Chaotic</a:t>
            </a:r>
          </a:p>
          <a:p>
            <a:r>
              <a:rPr lang="en-GB" sz="3600" dirty="0"/>
              <a:t>Can bring </a:t>
            </a:r>
            <a:r>
              <a:rPr lang="en-GB" sz="3600" i="1" dirty="0"/>
              <a:t>unexpected</a:t>
            </a:r>
            <a:r>
              <a:rPr lang="en-GB" sz="3600" dirty="0"/>
              <a:t> results</a:t>
            </a:r>
          </a:p>
        </p:txBody>
      </p:sp>
      <p:pic>
        <p:nvPicPr>
          <p:cNvPr id="1026" name="Picture 2" descr="homer simpson sleeping GIF">
            <a:extLst>
              <a:ext uri="{FF2B5EF4-FFF2-40B4-BE49-F238E27FC236}">
                <a16:creationId xmlns:a16="http://schemas.microsoft.com/office/drawing/2014/main" id="{95E69F05-7C5C-4676-9521-180CDE9ACBEB}"/>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22798" y="3140968"/>
            <a:ext cx="3898404" cy="2572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38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fade">
                                      <p:cBhvr>
                                        <p:cTn id="2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A22A8-3435-4EC2-AAE1-DA3C44375ED0}"/>
              </a:ext>
            </a:extLst>
          </p:cNvPr>
          <p:cNvSpPr>
            <a:spLocks noGrp="1"/>
          </p:cNvSpPr>
          <p:nvPr>
            <p:ph type="title"/>
          </p:nvPr>
        </p:nvSpPr>
        <p:spPr>
          <a:xfrm>
            <a:off x="663310" y="0"/>
            <a:ext cx="7886700" cy="903635"/>
          </a:xfrm>
        </p:spPr>
        <p:txBody>
          <a:bodyPr/>
          <a:lstStyle/>
          <a:p>
            <a:pPr algn="ctr"/>
            <a:r>
              <a:rPr lang="en-GB" dirty="0"/>
              <a:t>Unplanned Change</a:t>
            </a:r>
          </a:p>
        </p:txBody>
      </p:sp>
      <p:sp>
        <p:nvSpPr>
          <p:cNvPr id="3" name="Content Placeholder 2">
            <a:extLst>
              <a:ext uri="{FF2B5EF4-FFF2-40B4-BE49-F238E27FC236}">
                <a16:creationId xmlns:a16="http://schemas.microsoft.com/office/drawing/2014/main" id="{507F1D46-EB8E-451C-B238-E32E1625E1ED}"/>
              </a:ext>
            </a:extLst>
          </p:cNvPr>
          <p:cNvSpPr>
            <a:spLocks noGrp="1"/>
          </p:cNvSpPr>
          <p:nvPr>
            <p:ph idx="1"/>
          </p:nvPr>
        </p:nvSpPr>
        <p:spPr>
          <a:xfrm>
            <a:off x="251520" y="903635"/>
            <a:ext cx="8298490" cy="4351338"/>
          </a:xfrm>
        </p:spPr>
        <p:txBody>
          <a:bodyPr/>
          <a:lstStyle/>
          <a:p>
            <a:r>
              <a:rPr lang="en-GB" dirty="0"/>
              <a:t>Source of change influenced by external factors outside of organisation’s control</a:t>
            </a:r>
          </a:p>
          <a:p>
            <a:r>
              <a:rPr lang="en-GB" dirty="0"/>
              <a:t>Economic/market fluctuations, political changes, competition, and even weather changes can lead to internal problems – sudden resignations, machine &amp; technological failures</a:t>
            </a:r>
          </a:p>
          <a:p>
            <a:r>
              <a:rPr lang="en-GB" dirty="0"/>
              <a:t>Organisations improvise and devise solutions – often within very short timeframes</a:t>
            </a:r>
          </a:p>
          <a:p>
            <a:r>
              <a:rPr lang="en-GB" dirty="0"/>
              <a:t>Brings more upheaval to the structure of an organisation…may take longer to deal with the effects</a:t>
            </a:r>
          </a:p>
        </p:txBody>
      </p:sp>
    </p:spTree>
    <p:extLst>
      <p:ext uri="{BB962C8B-B14F-4D97-AF65-F5344CB8AC3E}">
        <p14:creationId xmlns:p14="http://schemas.microsoft.com/office/powerpoint/2010/main" val="3645674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D545B-0A84-47D6-92FB-00C1B7A933A9}"/>
              </a:ext>
            </a:extLst>
          </p:cNvPr>
          <p:cNvSpPr>
            <a:spLocks noGrp="1"/>
          </p:cNvSpPr>
          <p:nvPr>
            <p:ph type="title"/>
          </p:nvPr>
        </p:nvSpPr>
        <p:spPr>
          <a:xfrm>
            <a:off x="628650" y="18285"/>
            <a:ext cx="7886700" cy="890436"/>
          </a:xfrm>
        </p:spPr>
        <p:txBody>
          <a:bodyPr/>
          <a:lstStyle/>
          <a:p>
            <a:pPr algn="ctr"/>
            <a:r>
              <a:rPr lang="en-GB" dirty="0"/>
              <a:t>Unplanned Change</a:t>
            </a:r>
          </a:p>
        </p:txBody>
      </p:sp>
      <p:sp>
        <p:nvSpPr>
          <p:cNvPr id="3" name="Content Placeholder 2">
            <a:extLst>
              <a:ext uri="{FF2B5EF4-FFF2-40B4-BE49-F238E27FC236}">
                <a16:creationId xmlns:a16="http://schemas.microsoft.com/office/drawing/2014/main" id="{A7C7400A-4255-420D-ADE1-954852DAD194}"/>
              </a:ext>
            </a:extLst>
          </p:cNvPr>
          <p:cNvSpPr>
            <a:spLocks noGrp="1"/>
          </p:cNvSpPr>
          <p:nvPr>
            <p:ph idx="1"/>
          </p:nvPr>
        </p:nvSpPr>
        <p:spPr>
          <a:xfrm>
            <a:off x="628650" y="984566"/>
            <a:ext cx="7886700" cy="4351338"/>
          </a:xfrm>
        </p:spPr>
        <p:txBody>
          <a:bodyPr/>
          <a:lstStyle/>
          <a:p>
            <a:r>
              <a:rPr lang="en-GB" dirty="0">
                <a:solidFill>
                  <a:srgbClr val="0000CC"/>
                </a:solidFill>
              </a:rPr>
              <a:t>What could an organisation’s leadership and management do to manage the potential impact of unplanned change?</a:t>
            </a:r>
          </a:p>
          <a:p>
            <a:endParaRPr lang="en-GB" dirty="0"/>
          </a:p>
          <a:p>
            <a:pPr marL="1371600" lvl="3" indent="0">
              <a:buNone/>
            </a:pPr>
            <a:r>
              <a:rPr lang="en-GB" sz="4400" dirty="0"/>
              <a:t>Discussion</a:t>
            </a:r>
          </a:p>
        </p:txBody>
      </p:sp>
      <p:pic>
        <p:nvPicPr>
          <p:cNvPr id="6" name="Picture 5" descr="A picture containing toy, photo, table, food&#10;&#10;Description automatically generated">
            <a:extLst>
              <a:ext uri="{FF2B5EF4-FFF2-40B4-BE49-F238E27FC236}">
                <a16:creationId xmlns:a16="http://schemas.microsoft.com/office/drawing/2014/main" id="{3A3EF3B8-8B66-4CD0-B4B8-2BE52CFEBBC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303574" y="3573017"/>
            <a:ext cx="3840426" cy="2160240"/>
          </a:xfrm>
          <a:prstGeom prst="rect">
            <a:avLst/>
          </a:prstGeom>
        </p:spPr>
      </p:pic>
    </p:spTree>
    <p:extLst>
      <p:ext uri="{BB962C8B-B14F-4D97-AF65-F5344CB8AC3E}">
        <p14:creationId xmlns:p14="http://schemas.microsoft.com/office/powerpoint/2010/main" val="3047989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58063-FDCA-402B-BFD5-038251F7BC0B}"/>
              </a:ext>
            </a:extLst>
          </p:cNvPr>
          <p:cNvSpPr>
            <a:spLocks noGrp="1"/>
          </p:cNvSpPr>
          <p:nvPr>
            <p:ph type="title"/>
          </p:nvPr>
        </p:nvSpPr>
        <p:spPr>
          <a:xfrm>
            <a:off x="628650" y="116632"/>
            <a:ext cx="7886700" cy="687611"/>
          </a:xfrm>
        </p:spPr>
        <p:txBody>
          <a:bodyPr/>
          <a:lstStyle/>
          <a:p>
            <a:r>
              <a:rPr lang="en-GB" sz="4000" dirty="0"/>
              <a:t>Phillip Hodson’s </a:t>
            </a:r>
            <a:r>
              <a:rPr lang="en-GB" sz="4000" i="1" dirty="0"/>
              <a:t>Transitional Curve</a:t>
            </a:r>
          </a:p>
        </p:txBody>
      </p:sp>
      <p:sp>
        <p:nvSpPr>
          <p:cNvPr id="5" name="Text Box 15">
            <a:extLst>
              <a:ext uri="{FF2B5EF4-FFF2-40B4-BE49-F238E27FC236}">
                <a16:creationId xmlns:a16="http://schemas.microsoft.com/office/drawing/2014/main" id="{7C88CCB4-B392-4D31-8964-7D9C4F49FF0A}"/>
              </a:ext>
            </a:extLst>
          </p:cNvPr>
          <p:cNvSpPr txBox="1">
            <a:spLocks noChangeArrowheads="1"/>
          </p:cNvSpPr>
          <p:nvPr/>
        </p:nvSpPr>
        <p:spPr bwMode="auto">
          <a:xfrm>
            <a:off x="111124" y="743171"/>
            <a:ext cx="2160588" cy="1846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None/>
            </a:pPr>
            <a:r>
              <a:rPr lang="en-GB" altLang="en-US" sz="1800" b="1" u="sng" dirty="0">
                <a:solidFill>
                  <a:srgbClr val="0000CC"/>
                </a:solidFill>
                <a:latin typeface="+mn-lt"/>
              </a:rPr>
              <a:t>Negation</a:t>
            </a:r>
          </a:p>
          <a:p>
            <a:pPr marL="285750" indent="-285750">
              <a:spcBef>
                <a:spcPts val="0"/>
              </a:spcBef>
            </a:pPr>
            <a:r>
              <a:rPr lang="en-GB" altLang="en-US" sz="1600" b="1" dirty="0">
                <a:solidFill>
                  <a:srgbClr val="002060"/>
                </a:solidFill>
                <a:latin typeface="+mn-lt"/>
              </a:rPr>
              <a:t>Denial</a:t>
            </a:r>
          </a:p>
          <a:p>
            <a:pPr marL="285750" indent="-285750">
              <a:spcBef>
                <a:spcPts val="0"/>
              </a:spcBef>
            </a:pPr>
            <a:r>
              <a:rPr lang="en-GB" altLang="en-US" sz="1600" b="1" dirty="0">
                <a:solidFill>
                  <a:srgbClr val="002060"/>
                </a:solidFill>
                <a:latin typeface="+mn-lt"/>
              </a:rPr>
              <a:t>Withdrawal</a:t>
            </a:r>
          </a:p>
          <a:p>
            <a:pPr marL="285750" indent="-285750">
              <a:spcBef>
                <a:spcPts val="0"/>
              </a:spcBef>
            </a:pPr>
            <a:r>
              <a:rPr lang="en-GB" altLang="en-US" sz="1600" b="1" dirty="0">
                <a:solidFill>
                  <a:srgbClr val="002060"/>
                </a:solidFill>
                <a:latin typeface="+mn-lt"/>
              </a:rPr>
              <a:t>‘Business as usual’</a:t>
            </a:r>
          </a:p>
          <a:p>
            <a:pPr marL="285750" indent="-285750">
              <a:spcBef>
                <a:spcPts val="0"/>
              </a:spcBef>
            </a:pPr>
            <a:r>
              <a:rPr lang="en-GB" altLang="en-US" sz="1600" b="1" dirty="0">
                <a:solidFill>
                  <a:srgbClr val="002060"/>
                </a:solidFill>
                <a:latin typeface="+mn-lt"/>
              </a:rPr>
              <a:t>Focus on past</a:t>
            </a:r>
          </a:p>
          <a:p>
            <a:pPr marL="285750" indent="-285750">
              <a:spcBef>
                <a:spcPts val="0"/>
              </a:spcBef>
            </a:pPr>
            <a:r>
              <a:rPr lang="en-GB" altLang="en-US" sz="1600" b="1" dirty="0">
                <a:solidFill>
                  <a:srgbClr val="002060"/>
                </a:solidFill>
                <a:latin typeface="+mn-lt"/>
              </a:rPr>
              <a:t>Activity without accomplishment</a:t>
            </a:r>
          </a:p>
        </p:txBody>
      </p:sp>
      <p:sp>
        <p:nvSpPr>
          <p:cNvPr id="6" name="Text Box 16">
            <a:extLst>
              <a:ext uri="{FF2B5EF4-FFF2-40B4-BE49-F238E27FC236}">
                <a16:creationId xmlns:a16="http://schemas.microsoft.com/office/drawing/2014/main" id="{A8A3A60B-447C-4060-A351-F5973390B5E1}"/>
              </a:ext>
            </a:extLst>
          </p:cNvPr>
          <p:cNvSpPr txBox="1">
            <a:spLocks noChangeArrowheads="1"/>
          </p:cNvSpPr>
          <p:nvPr/>
        </p:nvSpPr>
        <p:spPr bwMode="auto">
          <a:xfrm>
            <a:off x="84138" y="3295650"/>
            <a:ext cx="2106612"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marL="285750" indent="-285750">
              <a:spcBef>
                <a:spcPts val="0"/>
              </a:spcBef>
            </a:pPr>
            <a:endParaRPr lang="en-GB" altLang="en-US" sz="1600" b="1" dirty="0">
              <a:latin typeface="+mn-lt"/>
            </a:endParaRPr>
          </a:p>
          <a:p>
            <a:pPr>
              <a:spcBef>
                <a:spcPts val="0"/>
              </a:spcBef>
              <a:buNone/>
            </a:pPr>
            <a:r>
              <a:rPr lang="en-GB" altLang="en-US" sz="1800" b="1" u="sng" dirty="0">
                <a:solidFill>
                  <a:srgbClr val="0000CC"/>
                </a:solidFill>
                <a:latin typeface="+mn-lt"/>
              </a:rPr>
              <a:t>Self-Justification</a:t>
            </a:r>
          </a:p>
          <a:p>
            <a:pPr marL="285750" indent="-285750">
              <a:spcBef>
                <a:spcPts val="0"/>
              </a:spcBef>
            </a:pPr>
            <a:r>
              <a:rPr lang="en-GB" altLang="en-US" sz="1600" b="1" dirty="0">
                <a:solidFill>
                  <a:srgbClr val="002060"/>
                </a:solidFill>
                <a:latin typeface="+mn-lt"/>
              </a:rPr>
              <a:t>Resistance</a:t>
            </a:r>
          </a:p>
          <a:p>
            <a:pPr marL="285750" indent="-285750">
              <a:spcBef>
                <a:spcPts val="0"/>
              </a:spcBef>
            </a:pPr>
            <a:r>
              <a:rPr lang="en-GB" altLang="en-US" sz="1600" b="1" dirty="0">
                <a:solidFill>
                  <a:srgbClr val="002060"/>
                </a:solidFill>
                <a:latin typeface="+mn-lt"/>
              </a:rPr>
              <a:t>Rationalise Denial</a:t>
            </a:r>
          </a:p>
          <a:p>
            <a:pPr marL="285750" indent="-285750">
              <a:spcBef>
                <a:spcPts val="0"/>
              </a:spcBef>
            </a:pPr>
            <a:r>
              <a:rPr lang="en-GB" altLang="en-US" sz="1600" b="1" dirty="0">
                <a:solidFill>
                  <a:srgbClr val="002060"/>
                </a:solidFill>
                <a:latin typeface="+mn-lt"/>
              </a:rPr>
              <a:t>Anger, blame</a:t>
            </a:r>
          </a:p>
          <a:p>
            <a:pPr marL="285750" indent="-285750">
              <a:spcBef>
                <a:spcPts val="0"/>
              </a:spcBef>
            </a:pPr>
            <a:r>
              <a:rPr lang="en-GB" altLang="en-US" sz="1600" b="1" dirty="0">
                <a:solidFill>
                  <a:srgbClr val="002060"/>
                </a:solidFill>
                <a:latin typeface="+mn-lt"/>
              </a:rPr>
              <a:t>Anxiety</a:t>
            </a:r>
          </a:p>
          <a:p>
            <a:pPr marL="285750" indent="-285750">
              <a:spcBef>
                <a:spcPts val="0"/>
              </a:spcBef>
            </a:pPr>
            <a:r>
              <a:rPr lang="en-GB" altLang="en-US" sz="1600" b="1" dirty="0">
                <a:solidFill>
                  <a:srgbClr val="002060"/>
                </a:solidFill>
                <a:latin typeface="+mn-lt"/>
              </a:rPr>
              <a:t>Depression</a:t>
            </a:r>
          </a:p>
          <a:p>
            <a:pPr marL="285750" indent="-285750">
              <a:spcBef>
                <a:spcPts val="0"/>
              </a:spcBef>
            </a:pPr>
            <a:r>
              <a:rPr lang="en-GB" altLang="en-US" sz="1600" b="1" dirty="0">
                <a:solidFill>
                  <a:srgbClr val="002060"/>
                </a:solidFill>
                <a:latin typeface="+mn-lt"/>
              </a:rPr>
              <a:t>Air of resignation</a:t>
            </a:r>
          </a:p>
          <a:p>
            <a:pPr marL="285750" indent="-285750">
              <a:spcBef>
                <a:spcPts val="0"/>
              </a:spcBef>
            </a:pPr>
            <a:r>
              <a:rPr lang="en-GB" altLang="en-US" sz="1600" b="1" dirty="0">
                <a:solidFill>
                  <a:srgbClr val="002060"/>
                </a:solidFill>
                <a:latin typeface="+mn-lt"/>
              </a:rPr>
              <a:t>Apathy</a:t>
            </a:r>
          </a:p>
          <a:p>
            <a:pPr marL="285750" indent="-285750">
              <a:spcBef>
                <a:spcPts val="0"/>
              </a:spcBef>
            </a:pPr>
            <a:endParaRPr lang="en-GB" altLang="en-US" sz="1600" b="1" dirty="0">
              <a:latin typeface="+mn-lt"/>
            </a:endParaRPr>
          </a:p>
        </p:txBody>
      </p:sp>
      <p:sp>
        <p:nvSpPr>
          <p:cNvPr id="7" name="Text Box 17">
            <a:extLst>
              <a:ext uri="{FF2B5EF4-FFF2-40B4-BE49-F238E27FC236}">
                <a16:creationId xmlns:a16="http://schemas.microsoft.com/office/drawing/2014/main" id="{B16A29B6-04F2-4EF9-BB7E-F0F7C3088EA3}"/>
              </a:ext>
            </a:extLst>
          </p:cNvPr>
          <p:cNvSpPr txBox="1">
            <a:spLocks noChangeArrowheads="1"/>
          </p:cNvSpPr>
          <p:nvPr/>
        </p:nvSpPr>
        <p:spPr bwMode="auto">
          <a:xfrm>
            <a:off x="6794281" y="804243"/>
            <a:ext cx="2362200" cy="2339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ts val="0"/>
              </a:spcBef>
              <a:buNone/>
            </a:pPr>
            <a:r>
              <a:rPr lang="en-GB" altLang="en-US" sz="1800" b="1" u="sng" dirty="0">
                <a:solidFill>
                  <a:srgbClr val="0000CC"/>
                </a:solidFill>
                <a:latin typeface="+mn-lt"/>
              </a:rPr>
              <a:t>Resolution</a:t>
            </a:r>
          </a:p>
          <a:p>
            <a:pPr marL="285750" indent="-285750">
              <a:spcBef>
                <a:spcPts val="0"/>
              </a:spcBef>
            </a:pPr>
            <a:r>
              <a:rPr lang="en-GB" altLang="en-US" sz="1600" b="1" dirty="0">
                <a:solidFill>
                  <a:srgbClr val="002060"/>
                </a:solidFill>
                <a:latin typeface="+mn-lt"/>
              </a:rPr>
              <a:t>Commitment</a:t>
            </a:r>
          </a:p>
          <a:p>
            <a:pPr marL="285750" indent="-285750">
              <a:spcBef>
                <a:spcPts val="0"/>
              </a:spcBef>
            </a:pPr>
            <a:r>
              <a:rPr lang="en-GB" altLang="en-US" sz="1600" b="1" dirty="0">
                <a:solidFill>
                  <a:srgbClr val="002060"/>
                </a:solidFill>
                <a:latin typeface="+mn-lt"/>
              </a:rPr>
              <a:t>Excitement</a:t>
            </a:r>
          </a:p>
          <a:p>
            <a:pPr marL="285750" indent="-285750">
              <a:spcBef>
                <a:spcPts val="0"/>
              </a:spcBef>
            </a:pPr>
            <a:r>
              <a:rPr lang="en-GB" altLang="en-US" sz="1600" b="1" dirty="0">
                <a:solidFill>
                  <a:srgbClr val="002060"/>
                </a:solidFill>
                <a:latin typeface="+mn-lt"/>
              </a:rPr>
              <a:t>Co-operation</a:t>
            </a:r>
          </a:p>
          <a:p>
            <a:pPr marL="285750" indent="-285750">
              <a:spcBef>
                <a:spcPts val="0"/>
              </a:spcBef>
            </a:pPr>
            <a:r>
              <a:rPr lang="en-GB" altLang="en-US" sz="1600" b="1" dirty="0">
                <a:solidFill>
                  <a:srgbClr val="002060"/>
                </a:solidFill>
                <a:latin typeface="+mn-lt"/>
              </a:rPr>
              <a:t>Co-ordination</a:t>
            </a:r>
          </a:p>
          <a:p>
            <a:pPr marL="285750" indent="-285750">
              <a:spcBef>
                <a:spcPts val="0"/>
              </a:spcBef>
            </a:pPr>
            <a:r>
              <a:rPr lang="en-GB" altLang="en-US" sz="1600" b="1" dirty="0">
                <a:solidFill>
                  <a:srgbClr val="002060"/>
                </a:solidFill>
                <a:latin typeface="+mn-lt"/>
              </a:rPr>
              <a:t>Goal clarity</a:t>
            </a:r>
          </a:p>
          <a:p>
            <a:pPr marL="285750" indent="-285750">
              <a:spcBef>
                <a:spcPts val="0"/>
              </a:spcBef>
            </a:pPr>
            <a:r>
              <a:rPr lang="en-GB" altLang="en-US" sz="1600" b="1" dirty="0">
                <a:solidFill>
                  <a:srgbClr val="002060"/>
                </a:solidFill>
                <a:latin typeface="+mn-lt"/>
              </a:rPr>
              <a:t>Objectives-setting</a:t>
            </a:r>
          </a:p>
          <a:p>
            <a:pPr marL="285750" indent="-285750">
              <a:spcBef>
                <a:spcPts val="0"/>
              </a:spcBef>
            </a:pPr>
            <a:r>
              <a:rPr lang="en-GB" altLang="en-US" sz="1600" b="1" dirty="0">
                <a:solidFill>
                  <a:srgbClr val="002060"/>
                </a:solidFill>
                <a:latin typeface="+mn-lt"/>
              </a:rPr>
              <a:t>Action planning</a:t>
            </a:r>
          </a:p>
          <a:p>
            <a:pPr marL="285750" indent="-285750">
              <a:spcBef>
                <a:spcPts val="0"/>
              </a:spcBef>
            </a:pPr>
            <a:r>
              <a:rPr lang="en-GB" altLang="en-US" sz="1600" b="1" dirty="0">
                <a:solidFill>
                  <a:srgbClr val="002060"/>
                </a:solidFill>
                <a:latin typeface="+mn-lt"/>
              </a:rPr>
              <a:t>New ways of working</a:t>
            </a:r>
          </a:p>
        </p:txBody>
      </p:sp>
      <p:sp>
        <p:nvSpPr>
          <p:cNvPr id="8" name="Text Box 18">
            <a:extLst>
              <a:ext uri="{FF2B5EF4-FFF2-40B4-BE49-F238E27FC236}">
                <a16:creationId xmlns:a16="http://schemas.microsoft.com/office/drawing/2014/main" id="{7478AAB9-E4F1-46C1-A7E3-046DD248F88E}"/>
              </a:ext>
            </a:extLst>
          </p:cNvPr>
          <p:cNvSpPr txBox="1">
            <a:spLocks noChangeArrowheads="1"/>
          </p:cNvSpPr>
          <p:nvPr/>
        </p:nvSpPr>
        <p:spPr bwMode="auto">
          <a:xfrm>
            <a:off x="6942138" y="3433763"/>
            <a:ext cx="2133600" cy="2092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ts val="0"/>
              </a:spcBef>
              <a:buNone/>
            </a:pPr>
            <a:r>
              <a:rPr lang="en-GB" altLang="en-US" sz="1800" b="1" u="sng" dirty="0">
                <a:solidFill>
                  <a:srgbClr val="0000CC"/>
                </a:solidFill>
                <a:latin typeface="+mn-lt"/>
              </a:rPr>
              <a:t>Exploration</a:t>
            </a:r>
          </a:p>
          <a:p>
            <a:pPr marL="285750" indent="-285750">
              <a:spcBef>
                <a:spcPts val="0"/>
              </a:spcBef>
            </a:pPr>
            <a:r>
              <a:rPr lang="en-GB" altLang="en-US" sz="1600" b="1" dirty="0">
                <a:solidFill>
                  <a:srgbClr val="002060"/>
                </a:solidFill>
                <a:latin typeface="+mn-lt"/>
              </a:rPr>
              <a:t>Recognition</a:t>
            </a:r>
          </a:p>
          <a:p>
            <a:pPr marL="285750" indent="-285750">
              <a:spcBef>
                <a:spcPts val="0"/>
              </a:spcBef>
            </a:pPr>
            <a:r>
              <a:rPr lang="en-GB" altLang="en-US" sz="1600" b="1" dirty="0">
                <a:solidFill>
                  <a:srgbClr val="002060"/>
                </a:solidFill>
                <a:latin typeface="+mn-lt"/>
              </a:rPr>
              <a:t>Over-preparation</a:t>
            </a:r>
          </a:p>
          <a:p>
            <a:pPr marL="285750" indent="-285750">
              <a:spcBef>
                <a:spcPts val="0"/>
              </a:spcBef>
            </a:pPr>
            <a:r>
              <a:rPr lang="en-GB" altLang="en-US" sz="1600" b="1" dirty="0">
                <a:solidFill>
                  <a:srgbClr val="002060"/>
                </a:solidFill>
                <a:latin typeface="+mn-lt"/>
              </a:rPr>
              <a:t>Confusion</a:t>
            </a:r>
          </a:p>
          <a:p>
            <a:pPr marL="285750" indent="-285750">
              <a:spcBef>
                <a:spcPts val="0"/>
              </a:spcBef>
            </a:pPr>
            <a:r>
              <a:rPr lang="en-GB" altLang="en-US" sz="1600" b="1" dirty="0">
                <a:solidFill>
                  <a:srgbClr val="002060"/>
                </a:solidFill>
                <a:latin typeface="+mn-lt"/>
              </a:rPr>
              <a:t>Chaos</a:t>
            </a:r>
          </a:p>
          <a:p>
            <a:pPr marL="285750" indent="-285750">
              <a:spcBef>
                <a:spcPts val="0"/>
              </a:spcBef>
            </a:pPr>
            <a:r>
              <a:rPr lang="en-GB" altLang="en-US" sz="1600" b="1" dirty="0">
                <a:solidFill>
                  <a:srgbClr val="002060"/>
                </a:solidFill>
                <a:latin typeface="+mn-lt"/>
              </a:rPr>
              <a:t>Energy / ideas without cohesion</a:t>
            </a:r>
          </a:p>
          <a:p>
            <a:pPr marL="285750" indent="-285750">
              <a:spcBef>
                <a:spcPts val="0"/>
              </a:spcBef>
            </a:pPr>
            <a:endParaRPr lang="en-GB" altLang="en-US" sz="1600" b="1" dirty="0">
              <a:latin typeface="+mn-lt"/>
            </a:endParaRPr>
          </a:p>
        </p:txBody>
      </p:sp>
      <p:sp>
        <p:nvSpPr>
          <p:cNvPr id="11" name="Rectangle 3">
            <a:extLst>
              <a:ext uri="{FF2B5EF4-FFF2-40B4-BE49-F238E27FC236}">
                <a16:creationId xmlns:a16="http://schemas.microsoft.com/office/drawing/2014/main" id="{5AF34A4B-AE39-4546-980A-EF8C26C35841}"/>
              </a:ext>
            </a:extLst>
          </p:cNvPr>
          <p:cNvSpPr>
            <a:spLocks noChangeArrowheads="1"/>
          </p:cNvSpPr>
          <p:nvPr/>
        </p:nvSpPr>
        <p:spPr bwMode="auto">
          <a:xfrm>
            <a:off x="2198688" y="1063625"/>
            <a:ext cx="4359275" cy="4214813"/>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endParaRPr lang="en-GB" altLang="en-US" sz="1800">
              <a:latin typeface="Arial" panose="020B0604020202020204" pitchFamily="34" charset="0"/>
            </a:endParaRPr>
          </a:p>
        </p:txBody>
      </p:sp>
      <p:sp>
        <p:nvSpPr>
          <p:cNvPr id="12" name="Line 4">
            <a:extLst>
              <a:ext uri="{FF2B5EF4-FFF2-40B4-BE49-F238E27FC236}">
                <a16:creationId xmlns:a16="http://schemas.microsoft.com/office/drawing/2014/main" id="{42BD81CA-348D-4391-9A30-E8DD2FDD39BE}"/>
              </a:ext>
            </a:extLst>
          </p:cNvPr>
          <p:cNvSpPr>
            <a:spLocks noChangeShapeType="1"/>
          </p:cNvSpPr>
          <p:nvPr/>
        </p:nvSpPr>
        <p:spPr bwMode="auto">
          <a:xfrm flipV="1">
            <a:off x="1912938" y="3262313"/>
            <a:ext cx="4746625" cy="1270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13" name="Freeform 5">
            <a:extLst>
              <a:ext uri="{FF2B5EF4-FFF2-40B4-BE49-F238E27FC236}">
                <a16:creationId xmlns:a16="http://schemas.microsoft.com/office/drawing/2014/main" id="{9462E8E9-06AE-4B20-8660-072A8CB3474F}"/>
              </a:ext>
            </a:extLst>
          </p:cNvPr>
          <p:cNvSpPr>
            <a:spLocks/>
          </p:cNvSpPr>
          <p:nvPr/>
        </p:nvSpPr>
        <p:spPr bwMode="auto">
          <a:xfrm>
            <a:off x="4419600" y="1511300"/>
            <a:ext cx="6350" cy="3619500"/>
          </a:xfrm>
          <a:custGeom>
            <a:avLst/>
            <a:gdLst>
              <a:gd name="T0" fmla="*/ 2147483646 w 4"/>
              <a:gd name="T1" fmla="*/ 0 h 2280"/>
              <a:gd name="T2" fmla="*/ 0 w 4"/>
              <a:gd name="T3" fmla="*/ 2147483646 h 2280"/>
              <a:gd name="T4" fmla="*/ 0 60000 65536"/>
              <a:gd name="T5" fmla="*/ 0 60000 65536"/>
              <a:gd name="T6" fmla="*/ 0 w 4"/>
              <a:gd name="T7" fmla="*/ 0 h 2280"/>
              <a:gd name="T8" fmla="*/ 4 w 4"/>
              <a:gd name="T9" fmla="*/ 2280 h 2280"/>
            </a:gdLst>
            <a:ahLst/>
            <a:cxnLst>
              <a:cxn ang="T4">
                <a:pos x="T0" y="T1"/>
              </a:cxn>
              <a:cxn ang="T5">
                <a:pos x="T2" y="T3"/>
              </a:cxn>
            </a:cxnLst>
            <a:rect l="T6" t="T7" r="T8" b="T9"/>
            <a:pathLst>
              <a:path w="4" h="2280">
                <a:moveTo>
                  <a:pt x="4" y="0"/>
                </a:moveTo>
                <a:lnTo>
                  <a:pt x="0" y="2280"/>
                </a:ln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grpSp>
        <p:nvGrpSpPr>
          <p:cNvPr id="18" name="Group 12">
            <a:extLst>
              <a:ext uri="{FF2B5EF4-FFF2-40B4-BE49-F238E27FC236}">
                <a16:creationId xmlns:a16="http://schemas.microsoft.com/office/drawing/2014/main" id="{63C8615A-0312-43B9-8AE7-F615126F5080}"/>
              </a:ext>
            </a:extLst>
          </p:cNvPr>
          <p:cNvGrpSpPr>
            <a:grpSpLocks/>
          </p:cNvGrpSpPr>
          <p:nvPr/>
        </p:nvGrpSpPr>
        <p:grpSpPr bwMode="auto">
          <a:xfrm>
            <a:off x="2927350" y="2057400"/>
            <a:ext cx="3200400" cy="2908300"/>
            <a:chOff x="1584" y="1488"/>
            <a:chExt cx="2016" cy="1832"/>
          </a:xfrm>
        </p:grpSpPr>
        <p:sp>
          <p:nvSpPr>
            <p:cNvPr id="19" name="Freeform 13">
              <a:extLst>
                <a:ext uri="{FF2B5EF4-FFF2-40B4-BE49-F238E27FC236}">
                  <a16:creationId xmlns:a16="http://schemas.microsoft.com/office/drawing/2014/main" id="{9ACEEAD9-A25D-48F0-B696-0760204AEF1B}"/>
                </a:ext>
              </a:extLst>
            </p:cNvPr>
            <p:cNvSpPr>
              <a:spLocks/>
            </p:cNvSpPr>
            <p:nvPr/>
          </p:nvSpPr>
          <p:spPr bwMode="auto">
            <a:xfrm>
              <a:off x="1584" y="1488"/>
              <a:ext cx="1008" cy="1832"/>
            </a:xfrm>
            <a:custGeom>
              <a:avLst/>
              <a:gdLst>
                <a:gd name="T0" fmla="*/ 0 w 1008"/>
                <a:gd name="T1" fmla="*/ 0 h 1832"/>
                <a:gd name="T2" fmla="*/ 432 w 1008"/>
                <a:gd name="T3" fmla="*/ 576 h 1832"/>
                <a:gd name="T4" fmla="*/ 720 w 1008"/>
                <a:gd name="T5" fmla="*/ 1632 h 1832"/>
                <a:gd name="T6" fmla="*/ 1008 w 1008"/>
                <a:gd name="T7" fmla="*/ 1776 h 1832"/>
                <a:gd name="T8" fmla="*/ 0 60000 65536"/>
                <a:gd name="T9" fmla="*/ 0 60000 65536"/>
                <a:gd name="T10" fmla="*/ 0 60000 65536"/>
                <a:gd name="T11" fmla="*/ 0 60000 65536"/>
                <a:gd name="T12" fmla="*/ 0 w 1008"/>
                <a:gd name="T13" fmla="*/ 0 h 1832"/>
                <a:gd name="T14" fmla="*/ 1008 w 1008"/>
                <a:gd name="T15" fmla="*/ 1832 h 1832"/>
              </a:gdLst>
              <a:ahLst/>
              <a:cxnLst>
                <a:cxn ang="T8">
                  <a:pos x="T0" y="T1"/>
                </a:cxn>
                <a:cxn ang="T9">
                  <a:pos x="T2" y="T3"/>
                </a:cxn>
                <a:cxn ang="T10">
                  <a:pos x="T4" y="T5"/>
                </a:cxn>
                <a:cxn ang="T11">
                  <a:pos x="T6" y="T7"/>
                </a:cxn>
              </a:cxnLst>
              <a:rect l="T12" t="T13" r="T14" b="T15"/>
              <a:pathLst>
                <a:path w="1008" h="1832">
                  <a:moveTo>
                    <a:pt x="0" y="0"/>
                  </a:moveTo>
                  <a:cubicBezTo>
                    <a:pt x="156" y="152"/>
                    <a:pt x="312" y="304"/>
                    <a:pt x="432" y="576"/>
                  </a:cubicBezTo>
                  <a:cubicBezTo>
                    <a:pt x="552" y="848"/>
                    <a:pt x="624" y="1432"/>
                    <a:pt x="720" y="1632"/>
                  </a:cubicBezTo>
                  <a:cubicBezTo>
                    <a:pt x="816" y="1832"/>
                    <a:pt x="960" y="1752"/>
                    <a:pt x="1008" y="1776"/>
                  </a:cubicBezTo>
                </a:path>
              </a:pathLst>
            </a:custGeom>
            <a:noFill/>
            <a:ln w="38100">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a:p>
          </p:txBody>
        </p:sp>
        <p:sp>
          <p:nvSpPr>
            <p:cNvPr id="20" name="Freeform 14">
              <a:extLst>
                <a:ext uri="{FF2B5EF4-FFF2-40B4-BE49-F238E27FC236}">
                  <a16:creationId xmlns:a16="http://schemas.microsoft.com/office/drawing/2014/main" id="{2473E420-BB3F-4D07-851C-8CE71D3D35B6}"/>
                </a:ext>
              </a:extLst>
            </p:cNvPr>
            <p:cNvSpPr>
              <a:spLocks/>
            </p:cNvSpPr>
            <p:nvPr/>
          </p:nvSpPr>
          <p:spPr bwMode="auto">
            <a:xfrm flipH="1">
              <a:off x="2592" y="1488"/>
              <a:ext cx="1008" cy="1832"/>
            </a:xfrm>
            <a:custGeom>
              <a:avLst/>
              <a:gdLst>
                <a:gd name="T0" fmla="*/ 0 w 1008"/>
                <a:gd name="T1" fmla="*/ 0 h 1832"/>
                <a:gd name="T2" fmla="*/ 432 w 1008"/>
                <a:gd name="T3" fmla="*/ 576 h 1832"/>
                <a:gd name="T4" fmla="*/ 720 w 1008"/>
                <a:gd name="T5" fmla="*/ 1632 h 1832"/>
                <a:gd name="T6" fmla="*/ 1008 w 1008"/>
                <a:gd name="T7" fmla="*/ 1776 h 1832"/>
                <a:gd name="T8" fmla="*/ 0 60000 65536"/>
                <a:gd name="T9" fmla="*/ 0 60000 65536"/>
                <a:gd name="T10" fmla="*/ 0 60000 65536"/>
                <a:gd name="T11" fmla="*/ 0 60000 65536"/>
                <a:gd name="T12" fmla="*/ 0 w 1008"/>
                <a:gd name="T13" fmla="*/ 0 h 1832"/>
                <a:gd name="T14" fmla="*/ 1008 w 1008"/>
                <a:gd name="T15" fmla="*/ 1832 h 1832"/>
              </a:gdLst>
              <a:ahLst/>
              <a:cxnLst>
                <a:cxn ang="T8">
                  <a:pos x="T0" y="T1"/>
                </a:cxn>
                <a:cxn ang="T9">
                  <a:pos x="T2" y="T3"/>
                </a:cxn>
                <a:cxn ang="T10">
                  <a:pos x="T4" y="T5"/>
                </a:cxn>
                <a:cxn ang="T11">
                  <a:pos x="T6" y="T7"/>
                </a:cxn>
              </a:cxnLst>
              <a:rect l="T12" t="T13" r="T14" b="T15"/>
              <a:pathLst>
                <a:path w="1008" h="1832">
                  <a:moveTo>
                    <a:pt x="0" y="0"/>
                  </a:moveTo>
                  <a:cubicBezTo>
                    <a:pt x="156" y="152"/>
                    <a:pt x="312" y="304"/>
                    <a:pt x="432" y="576"/>
                  </a:cubicBezTo>
                  <a:cubicBezTo>
                    <a:pt x="552" y="848"/>
                    <a:pt x="624" y="1432"/>
                    <a:pt x="720" y="1632"/>
                  </a:cubicBezTo>
                  <a:cubicBezTo>
                    <a:pt x="816" y="1832"/>
                    <a:pt x="960" y="1752"/>
                    <a:pt x="1008" y="1776"/>
                  </a:cubicBezTo>
                </a:path>
              </a:pathLst>
            </a:custGeom>
            <a:noFill/>
            <a:ln w="38100">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en-GB" dirty="0"/>
            </a:p>
          </p:txBody>
        </p:sp>
      </p:grpSp>
      <p:sp>
        <p:nvSpPr>
          <p:cNvPr id="21" name="Text Box 22">
            <a:extLst>
              <a:ext uri="{FF2B5EF4-FFF2-40B4-BE49-F238E27FC236}">
                <a16:creationId xmlns:a16="http://schemas.microsoft.com/office/drawing/2014/main" id="{D80DAD48-18FB-4E14-9784-7A5D2F2C92AD}"/>
              </a:ext>
            </a:extLst>
          </p:cNvPr>
          <p:cNvSpPr txBox="1">
            <a:spLocks noChangeArrowheads="1"/>
          </p:cNvSpPr>
          <p:nvPr/>
        </p:nvSpPr>
        <p:spPr bwMode="auto">
          <a:xfrm>
            <a:off x="2315368" y="1532211"/>
            <a:ext cx="12239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Negation</a:t>
            </a:r>
          </a:p>
        </p:txBody>
      </p:sp>
      <p:sp>
        <p:nvSpPr>
          <p:cNvPr id="22" name="Text Box 23">
            <a:extLst>
              <a:ext uri="{FF2B5EF4-FFF2-40B4-BE49-F238E27FC236}">
                <a16:creationId xmlns:a16="http://schemas.microsoft.com/office/drawing/2014/main" id="{B8FEA41E-D03D-4228-9EB0-3127B035C274}"/>
              </a:ext>
            </a:extLst>
          </p:cNvPr>
          <p:cNvSpPr txBox="1">
            <a:spLocks noChangeArrowheads="1"/>
          </p:cNvSpPr>
          <p:nvPr/>
        </p:nvSpPr>
        <p:spPr bwMode="auto">
          <a:xfrm>
            <a:off x="2213140" y="4479926"/>
            <a:ext cx="2016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Self-Justification</a:t>
            </a:r>
          </a:p>
        </p:txBody>
      </p:sp>
      <p:sp>
        <p:nvSpPr>
          <p:cNvPr id="23" name="Text Box 24">
            <a:extLst>
              <a:ext uri="{FF2B5EF4-FFF2-40B4-BE49-F238E27FC236}">
                <a16:creationId xmlns:a16="http://schemas.microsoft.com/office/drawing/2014/main" id="{0583717B-5326-4712-B1BC-716F902BAE00}"/>
              </a:ext>
            </a:extLst>
          </p:cNvPr>
          <p:cNvSpPr txBox="1">
            <a:spLocks noChangeArrowheads="1"/>
          </p:cNvSpPr>
          <p:nvPr/>
        </p:nvSpPr>
        <p:spPr bwMode="auto">
          <a:xfrm>
            <a:off x="4733925" y="4479926"/>
            <a:ext cx="2016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    Exploration</a:t>
            </a:r>
          </a:p>
        </p:txBody>
      </p:sp>
      <p:sp>
        <p:nvSpPr>
          <p:cNvPr id="24" name="Text Box 25">
            <a:extLst>
              <a:ext uri="{FF2B5EF4-FFF2-40B4-BE49-F238E27FC236}">
                <a16:creationId xmlns:a16="http://schemas.microsoft.com/office/drawing/2014/main" id="{650CB567-1D85-4C90-8314-A161C2228A6D}"/>
              </a:ext>
            </a:extLst>
          </p:cNvPr>
          <p:cNvSpPr txBox="1">
            <a:spLocks noChangeArrowheads="1"/>
          </p:cNvSpPr>
          <p:nvPr/>
        </p:nvSpPr>
        <p:spPr bwMode="auto">
          <a:xfrm>
            <a:off x="4582567" y="1526409"/>
            <a:ext cx="2016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chemeClr val="bg1"/>
                </a:solidFill>
                <a:latin typeface="Arial" panose="020B0604020202020204" pitchFamily="34" charset="0"/>
              </a:rPr>
              <a:t>       Resolution</a:t>
            </a:r>
          </a:p>
        </p:txBody>
      </p:sp>
      <p:sp>
        <p:nvSpPr>
          <p:cNvPr id="26" name="Text Box 6">
            <a:extLst>
              <a:ext uri="{FF2B5EF4-FFF2-40B4-BE49-F238E27FC236}">
                <a16:creationId xmlns:a16="http://schemas.microsoft.com/office/drawing/2014/main" id="{E8B76FE1-6242-49E4-8A9F-5CEF23A4E1B9}"/>
              </a:ext>
            </a:extLst>
          </p:cNvPr>
          <p:cNvSpPr txBox="1">
            <a:spLocks noChangeArrowheads="1"/>
          </p:cNvSpPr>
          <p:nvPr/>
        </p:nvSpPr>
        <p:spPr bwMode="auto">
          <a:xfrm>
            <a:off x="1271588" y="3049588"/>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2000" b="1" dirty="0">
                <a:solidFill>
                  <a:srgbClr val="002060"/>
                </a:solidFill>
                <a:latin typeface="Arial" panose="020B0604020202020204" pitchFamily="34" charset="0"/>
              </a:rPr>
              <a:t>Past</a:t>
            </a:r>
          </a:p>
        </p:txBody>
      </p:sp>
      <p:sp>
        <p:nvSpPr>
          <p:cNvPr id="28" name="Text Box 7">
            <a:extLst>
              <a:ext uri="{FF2B5EF4-FFF2-40B4-BE49-F238E27FC236}">
                <a16:creationId xmlns:a16="http://schemas.microsoft.com/office/drawing/2014/main" id="{C5F51418-DB83-4F8A-8A90-04E1D3B2C109}"/>
              </a:ext>
            </a:extLst>
          </p:cNvPr>
          <p:cNvSpPr txBox="1">
            <a:spLocks noChangeArrowheads="1"/>
          </p:cNvSpPr>
          <p:nvPr/>
        </p:nvSpPr>
        <p:spPr bwMode="auto">
          <a:xfrm>
            <a:off x="6700838" y="3063875"/>
            <a:ext cx="10795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2000" b="1" dirty="0">
                <a:solidFill>
                  <a:srgbClr val="002060"/>
                </a:solidFill>
                <a:latin typeface="Arial" panose="020B0604020202020204" pitchFamily="34" charset="0"/>
              </a:rPr>
              <a:t>Future</a:t>
            </a:r>
          </a:p>
        </p:txBody>
      </p:sp>
      <p:sp>
        <p:nvSpPr>
          <p:cNvPr id="30" name="Text Box 27">
            <a:extLst>
              <a:ext uri="{FF2B5EF4-FFF2-40B4-BE49-F238E27FC236}">
                <a16:creationId xmlns:a16="http://schemas.microsoft.com/office/drawing/2014/main" id="{56A31B09-5DD1-4AE4-920E-0803478721A4}"/>
              </a:ext>
            </a:extLst>
          </p:cNvPr>
          <p:cNvSpPr txBox="1">
            <a:spLocks noChangeArrowheads="1"/>
          </p:cNvSpPr>
          <p:nvPr/>
        </p:nvSpPr>
        <p:spPr bwMode="auto">
          <a:xfrm>
            <a:off x="3170238" y="5346700"/>
            <a:ext cx="27701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50000"/>
              </a:spcBef>
              <a:buFontTx/>
              <a:buNone/>
            </a:pPr>
            <a:r>
              <a:rPr lang="en-GB" altLang="en-US" sz="1800" dirty="0">
                <a:solidFill>
                  <a:srgbClr val="7030A0"/>
                </a:solidFill>
                <a:latin typeface="Arial" panose="020B0604020202020204" pitchFamily="34" charset="0"/>
              </a:rPr>
              <a:t>‘Days of Change’ Model</a:t>
            </a:r>
          </a:p>
        </p:txBody>
      </p:sp>
    </p:spTree>
    <p:extLst>
      <p:ext uri="{BB962C8B-B14F-4D97-AF65-F5344CB8AC3E}">
        <p14:creationId xmlns:p14="http://schemas.microsoft.com/office/powerpoint/2010/main" val="236533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animClr clrSpc="rgb" dir="cw">
                                      <p:cBhvr override="childStyle">
                                        <p:cTn dur="1" fill="hold" display="0" masterRel="nextClick" afterEffect="1"/>
                                        <p:tgtEl>
                                          <p:spTgt spid="5"/>
                                        </p:tgtEl>
                                        <p:attrNameLst>
                                          <p:attrName>ppt_c</p:attrName>
                                        </p:attrNameLst>
                                      </p:cBhvr>
                                      <p:to>
                                        <a:srgbClr val="969696"/>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rgbClr val="969696"/>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subTnLst>
                                    <p:animClr clrSpc="rgb" dir="cw">
                                      <p:cBhvr override="childStyle">
                                        <p:cTn dur="1" fill="hold" display="0" masterRel="nextClick" afterEffect="1"/>
                                        <p:tgtEl>
                                          <p:spTgt spid="7"/>
                                        </p:tgtEl>
                                        <p:attrNameLst>
                                          <p:attrName>ppt_c</p:attrName>
                                        </p:attrNameLst>
                                      </p:cBhvr>
                                      <p:to>
                                        <a:srgbClr val="969696"/>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subTnLst>
                                    <p:animClr clrSpc="rgb" dir="cw">
                                      <p:cBhvr override="childStyle">
                                        <p:cTn dur="1" fill="hold" display="0" masterRel="nextClick" afterEffect="1"/>
                                        <p:tgtEl>
                                          <p:spTgt spid="8"/>
                                        </p:tgtEl>
                                        <p:attrNameLst>
                                          <p:attrName>ppt_c</p:attrName>
                                        </p:attrNameLst>
                                      </p:cBhvr>
                                      <p:to>
                                        <a:srgbClr val="969696"/>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C0322D-24F8-437C-A153-8C0C41FCB05B}"/>
              </a:ext>
            </a:extLst>
          </p:cNvPr>
          <p:cNvSpPr>
            <a:spLocks noGrp="1"/>
          </p:cNvSpPr>
          <p:nvPr>
            <p:ph type="title"/>
          </p:nvPr>
        </p:nvSpPr>
        <p:spPr>
          <a:xfrm>
            <a:off x="628650" y="136662"/>
            <a:ext cx="7886700" cy="759619"/>
          </a:xfrm>
        </p:spPr>
        <p:txBody>
          <a:bodyPr/>
          <a:lstStyle/>
          <a:p>
            <a:r>
              <a:rPr lang="en-GB" dirty="0"/>
              <a:t>Responding to Change: </a:t>
            </a:r>
            <a:r>
              <a:rPr lang="en-GB" i="1" dirty="0"/>
              <a:t>A Parable</a:t>
            </a:r>
          </a:p>
        </p:txBody>
      </p:sp>
      <p:sp>
        <p:nvSpPr>
          <p:cNvPr id="3" name="Content Placeholder 2">
            <a:extLst>
              <a:ext uri="{FF2B5EF4-FFF2-40B4-BE49-F238E27FC236}">
                <a16:creationId xmlns:a16="http://schemas.microsoft.com/office/drawing/2014/main" id="{E65467E1-B849-4097-9056-C39124153DDE}"/>
              </a:ext>
            </a:extLst>
          </p:cNvPr>
          <p:cNvSpPr>
            <a:spLocks noGrp="1"/>
          </p:cNvSpPr>
          <p:nvPr>
            <p:ph idx="1"/>
          </p:nvPr>
        </p:nvSpPr>
        <p:spPr>
          <a:xfrm>
            <a:off x="455333" y="1276807"/>
            <a:ext cx="7886700" cy="1296144"/>
          </a:xfrm>
        </p:spPr>
        <p:txBody>
          <a:bodyPr/>
          <a:lstStyle/>
          <a:p>
            <a:pPr marL="0" indent="0" algn="ctr">
              <a:buNone/>
            </a:pPr>
            <a:r>
              <a:rPr lang="en-GB" sz="4800" dirty="0"/>
              <a:t>Who Moved My Cheese?</a:t>
            </a:r>
          </a:p>
        </p:txBody>
      </p:sp>
      <p:sp>
        <p:nvSpPr>
          <p:cNvPr id="5" name="TextBox 4">
            <a:extLst>
              <a:ext uri="{FF2B5EF4-FFF2-40B4-BE49-F238E27FC236}">
                <a16:creationId xmlns:a16="http://schemas.microsoft.com/office/drawing/2014/main" id="{7CB71315-DA66-4583-92A5-29A52CDB5A2E}"/>
              </a:ext>
            </a:extLst>
          </p:cNvPr>
          <p:cNvSpPr txBox="1"/>
          <p:nvPr/>
        </p:nvSpPr>
        <p:spPr>
          <a:xfrm>
            <a:off x="840684" y="2603314"/>
            <a:ext cx="7501349" cy="369332"/>
          </a:xfrm>
          <a:prstGeom prst="rect">
            <a:avLst/>
          </a:prstGeom>
          <a:noFill/>
        </p:spPr>
        <p:txBody>
          <a:bodyPr wrap="none" rtlCol="0">
            <a:spAutoFit/>
          </a:bodyPr>
          <a:lstStyle/>
          <a:p>
            <a:r>
              <a:rPr lang="en-GB" dirty="0"/>
              <a:t>Johnson, S. (1998) </a:t>
            </a:r>
            <a:r>
              <a:rPr lang="en-GB" i="1" dirty="0"/>
              <a:t>Who moved my cheese? </a:t>
            </a:r>
            <a:r>
              <a:rPr lang="en-GB" dirty="0"/>
              <a:t>4</a:t>
            </a:r>
            <a:r>
              <a:rPr lang="en-GB" baseline="30000" dirty="0"/>
              <a:t>th</a:t>
            </a:r>
            <a:r>
              <a:rPr lang="en-GB" dirty="0"/>
              <a:t> edn. USA; Penguin Putnam, Inc.</a:t>
            </a:r>
          </a:p>
        </p:txBody>
      </p:sp>
      <p:sp>
        <p:nvSpPr>
          <p:cNvPr id="9" name="TextBox 8">
            <a:extLst>
              <a:ext uri="{FF2B5EF4-FFF2-40B4-BE49-F238E27FC236}">
                <a16:creationId xmlns:a16="http://schemas.microsoft.com/office/drawing/2014/main" id="{A716744F-3973-4F0C-A250-B96EF87BB606}"/>
              </a:ext>
            </a:extLst>
          </p:cNvPr>
          <p:cNvSpPr txBox="1"/>
          <p:nvPr/>
        </p:nvSpPr>
        <p:spPr>
          <a:xfrm>
            <a:off x="971600" y="3429000"/>
            <a:ext cx="7370433" cy="1200329"/>
          </a:xfrm>
          <a:prstGeom prst="rect">
            <a:avLst/>
          </a:prstGeom>
          <a:noFill/>
        </p:spPr>
        <p:txBody>
          <a:bodyPr wrap="square">
            <a:spAutoFit/>
          </a:bodyPr>
          <a:lstStyle/>
          <a:p>
            <a:r>
              <a:rPr lang="en-GB" b="0" i="0" dirty="0">
                <a:solidFill>
                  <a:srgbClr val="0000CC"/>
                </a:solidFill>
                <a:effectLst/>
                <a:latin typeface="arial" panose="020B0604020202020204" pitchFamily="34" charset="0"/>
              </a:rPr>
              <a:t>The </a:t>
            </a:r>
            <a:r>
              <a:rPr lang="en-GB" b="0" i="1" dirty="0">
                <a:solidFill>
                  <a:srgbClr val="0000CC"/>
                </a:solidFill>
                <a:effectLst/>
                <a:latin typeface="arial" panose="020B0604020202020204" pitchFamily="34" charset="0"/>
              </a:rPr>
              <a:t>cheese</a:t>
            </a:r>
            <a:r>
              <a:rPr lang="en-GB" b="0" i="0" dirty="0">
                <a:solidFill>
                  <a:srgbClr val="0000CC"/>
                </a:solidFill>
                <a:effectLst/>
                <a:latin typeface="arial" panose="020B0604020202020204" pitchFamily="34" charset="0"/>
              </a:rPr>
              <a:t> is </a:t>
            </a:r>
            <a:r>
              <a:rPr lang="en-GB" b="1" i="0" dirty="0">
                <a:solidFill>
                  <a:srgbClr val="0000CC"/>
                </a:solidFill>
                <a:effectLst/>
                <a:latin typeface="arial" panose="020B0604020202020204" pitchFamily="34" charset="0"/>
              </a:rPr>
              <a:t>a metaphor for what we want to have in life (a job, power status, relationships)</a:t>
            </a:r>
            <a:r>
              <a:rPr lang="en-GB" b="0" i="0" dirty="0">
                <a:solidFill>
                  <a:srgbClr val="0000CC"/>
                </a:solidFill>
                <a:effectLst/>
                <a:latin typeface="arial" panose="020B0604020202020204" pitchFamily="34" charset="0"/>
              </a:rPr>
              <a:t>. The maze is a metaphor for where you spend your time looking for what you want (within the organisation, outside it, in the community, at home etc).</a:t>
            </a:r>
            <a:endParaRPr lang="en-GB" dirty="0">
              <a:solidFill>
                <a:srgbClr val="0000CC"/>
              </a:solidFill>
            </a:endParaRPr>
          </a:p>
        </p:txBody>
      </p:sp>
    </p:spTree>
    <p:extLst>
      <p:ext uri="{BB962C8B-B14F-4D97-AF65-F5344CB8AC3E}">
        <p14:creationId xmlns:p14="http://schemas.microsoft.com/office/powerpoint/2010/main" val="229116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B9ADE159-4877-4F2F-A28D-963D59878730}"/>
              </a:ext>
            </a:extLst>
          </p:cNvPr>
          <p:cNvSpPr>
            <a:spLocks noGrp="1"/>
          </p:cNvSpPr>
          <p:nvPr>
            <p:ph type="title"/>
          </p:nvPr>
        </p:nvSpPr>
        <p:spPr>
          <a:xfrm>
            <a:off x="628650" y="365125"/>
            <a:ext cx="7886700" cy="831627"/>
          </a:xfrm>
        </p:spPr>
        <p:txBody>
          <a:bodyPr/>
          <a:lstStyle/>
          <a:p>
            <a:pPr algn="ctr"/>
            <a:r>
              <a:rPr lang="en-GB" altLang="en-US" dirty="0"/>
              <a:t>Who Moved My Cheese</a:t>
            </a:r>
          </a:p>
        </p:txBody>
      </p:sp>
      <p:pic>
        <p:nvPicPr>
          <p:cNvPr id="4" name="Txy6DwbwZ9g">
            <a:hlinkClick r:id="" action="ppaction://media"/>
            <a:extLst>
              <a:ext uri="{FF2B5EF4-FFF2-40B4-BE49-F238E27FC236}">
                <a16:creationId xmlns:a16="http://schemas.microsoft.com/office/drawing/2014/main" id="{CFED306C-EB68-49AF-9B45-3E550C4C6618}"/>
              </a:ext>
            </a:extLst>
          </p:cNvPr>
          <p:cNvPicPr>
            <a:picLocks noGrp="1" noRot="1" noChangeAspect="1" noChangeArrowheads="1"/>
          </p:cNvPicPr>
          <p:nvPr>
            <p:ph idx="1"/>
            <a:videoFile r:link="rId1"/>
          </p:nvPr>
        </p:nvPicPr>
        <p:blipFill>
          <a:blip r:embed="rId4">
            <a:extLst>
              <a:ext uri="{28A0092B-C50C-407E-A947-70E740481C1C}">
                <a14:useLocalDpi xmlns:a14="http://schemas.microsoft.com/office/drawing/2010/main" val="0"/>
              </a:ext>
            </a:extLst>
          </a:blip>
          <a:srcRect/>
          <a:stretch>
            <a:fillRect/>
          </a:stretch>
        </p:blipFill>
        <p:spPr>
          <a:xfrm>
            <a:off x="1271588" y="1700213"/>
            <a:ext cx="6613525" cy="3721100"/>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970DB-188E-4BEE-9A6D-432B0CD00260}"/>
              </a:ext>
            </a:extLst>
          </p:cNvPr>
          <p:cNvSpPr>
            <a:spLocks noGrp="1"/>
          </p:cNvSpPr>
          <p:nvPr>
            <p:ph type="title"/>
          </p:nvPr>
        </p:nvSpPr>
        <p:spPr>
          <a:xfrm>
            <a:off x="601372" y="6395"/>
            <a:ext cx="7886700" cy="807918"/>
          </a:xfrm>
        </p:spPr>
        <p:txBody>
          <a:bodyPr/>
          <a:lstStyle/>
          <a:p>
            <a:pPr algn="ctr"/>
            <a:r>
              <a:rPr lang="en-GB" dirty="0"/>
              <a:t>The Handwriting On The Wall</a:t>
            </a:r>
          </a:p>
        </p:txBody>
      </p:sp>
      <p:sp>
        <p:nvSpPr>
          <p:cNvPr id="3" name="Content Placeholder 2">
            <a:extLst>
              <a:ext uri="{FF2B5EF4-FFF2-40B4-BE49-F238E27FC236}">
                <a16:creationId xmlns:a16="http://schemas.microsoft.com/office/drawing/2014/main" id="{CBF11C2B-F928-4135-A94D-63B72369D1A4}"/>
              </a:ext>
            </a:extLst>
          </p:cNvPr>
          <p:cNvSpPr>
            <a:spLocks noGrp="1"/>
          </p:cNvSpPr>
          <p:nvPr>
            <p:ph idx="1"/>
          </p:nvPr>
        </p:nvSpPr>
        <p:spPr>
          <a:xfrm>
            <a:off x="80226" y="620688"/>
            <a:ext cx="8928992" cy="4761817"/>
          </a:xfrm>
        </p:spPr>
        <p:txBody>
          <a:bodyPr/>
          <a:lstStyle/>
          <a:p>
            <a:r>
              <a:rPr lang="en-GB" b="1" dirty="0">
                <a:solidFill>
                  <a:srgbClr val="0000CC"/>
                </a:solidFill>
              </a:rPr>
              <a:t>Change Happens </a:t>
            </a:r>
            <a:r>
              <a:rPr lang="en-GB" dirty="0"/>
              <a:t>– </a:t>
            </a:r>
            <a:r>
              <a:rPr lang="en-GB" i="1" dirty="0"/>
              <a:t>They keep moving the cheese</a:t>
            </a:r>
          </a:p>
          <a:p>
            <a:r>
              <a:rPr lang="en-GB" b="1" dirty="0">
                <a:solidFill>
                  <a:srgbClr val="0000CC"/>
                </a:solidFill>
              </a:rPr>
              <a:t>Anticipate Change </a:t>
            </a:r>
            <a:r>
              <a:rPr lang="en-GB" dirty="0"/>
              <a:t>– </a:t>
            </a:r>
            <a:r>
              <a:rPr lang="en-GB" i="1" dirty="0"/>
              <a:t>Get ready for the cheese to move</a:t>
            </a:r>
          </a:p>
          <a:p>
            <a:r>
              <a:rPr lang="en-GB" b="1" dirty="0">
                <a:solidFill>
                  <a:srgbClr val="0000CC"/>
                </a:solidFill>
              </a:rPr>
              <a:t>Monitor Change </a:t>
            </a:r>
            <a:r>
              <a:rPr lang="en-GB" dirty="0"/>
              <a:t>– </a:t>
            </a:r>
            <a:r>
              <a:rPr lang="en-GB" i="1" dirty="0"/>
              <a:t>Smell the cheese often so you know when it is getting old</a:t>
            </a:r>
          </a:p>
          <a:p>
            <a:r>
              <a:rPr lang="en-GB" b="1" dirty="0">
                <a:solidFill>
                  <a:srgbClr val="0000CC"/>
                </a:solidFill>
              </a:rPr>
              <a:t>Adapt To Change Quickly </a:t>
            </a:r>
            <a:r>
              <a:rPr lang="en-GB" dirty="0"/>
              <a:t>– </a:t>
            </a:r>
            <a:r>
              <a:rPr lang="en-GB" i="1" dirty="0"/>
              <a:t>The quicker you let go of the old cheese, the sooner you can enjoy new cheese</a:t>
            </a:r>
          </a:p>
          <a:p>
            <a:r>
              <a:rPr lang="en-GB" b="1" dirty="0">
                <a:solidFill>
                  <a:srgbClr val="0000CC"/>
                </a:solidFill>
              </a:rPr>
              <a:t>Change </a:t>
            </a:r>
            <a:r>
              <a:rPr lang="en-GB" dirty="0"/>
              <a:t>– </a:t>
            </a:r>
            <a:r>
              <a:rPr lang="en-GB" i="1" dirty="0"/>
              <a:t>Move with the cheese</a:t>
            </a:r>
          </a:p>
          <a:p>
            <a:r>
              <a:rPr lang="en-GB" b="1" dirty="0">
                <a:solidFill>
                  <a:srgbClr val="0000CC"/>
                </a:solidFill>
              </a:rPr>
              <a:t>Enjoy Change! </a:t>
            </a:r>
            <a:r>
              <a:rPr lang="en-GB" dirty="0"/>
              <a:t>– </a:t>
            </a:r>
            <a:r>
              <a:rPr lang="en-GB" i="1" dirty="0"/>
              <a:t>Savour the adventure and enjoy the taste of new cheese!</a:t>
            </a:r>
          </a:p>
          <a:p>
            <a:r>
              <a:rPr lang="en-GB" b="1" dirty="0">
                <a:solidFill>
                  <a:srgbClr val="0000CC"/>
                </a:solidFill>
              </a:rPr>
              <a:t>Be Ready To Quickly Change &amp; Enjoy It, Again </a:t>
            </a:r>
            <a:r>
              <a:rPr lang="en-GB" dirty="0"/>
              <a:t>– </a:t>
            </a:r>
            <a:r>
              <a:rPr lang="en-GB" i="1" dirty="0"/>
              <a:t>They keep moving the cheese</a:t>
            </a:r>
          </a:p>
        </p:txBody>
      </p:sp>
    </p:spTree>
    <p:extLst>
      <p:ext uri="{BB962C8B-B14F-4D97-AF65-F5344CB8AC3E}">
        <p14:creationId xmlns:p14="http://schemas.microsoft.com/office/powerpoint/2010/main" val="126272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36461EF-29E4-7BCE-FE59-B4CEC505F00D}"/>
              </a:ext>
            </a:extLst>
          </p:cNvPr>
          <p:cNvSpPr txBox="1">
            <a:spLocks/>
          </p:cNvSpPr>
          <p:nvPr/>
        </p:nvSpPr>
        <p:spPr>
          <a:xfrm>
            <a:off x="1547664" y="37586"/>
            <a:ext cx="2719214" cy="76276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Summary</a:t>
            </a:r>
          </a:p>
        </p:txBody>
      </p:sp>
      <p:sp>
        <p:nvSpPr>
          <p:cNvPr id="7" name="TextBox 6">
            <a:extLst>
              <a:ext uri="{FF2B5EF4-FFF2-40B4-BE49-F238E27FC236}">
                <a16:creationId xmlns:a16="http://schemas.microsoft.com/office/drawing/2014/main" id="{1F426B61-4C55-365C-3B0D-01FCF919435B}"/>
              </a:ext>
            </a:extLst>
          </p:cNvPr>
          <p:cNvSpPr txBox="1"/>
          <p:nvPr/>
        </p:nvSpPr>
        <p:spPr>
          <a:xfrm>
            <a:off x="431540" y="731953"/>
            <a:ext cx="8280920" cy="954107"/>
          </a:xfrm>
          <a:prstGeom prst="rect">
            <a:avLst/>
          </a:prstGeom>
          <a:noFill/>
        </p:spPr>
        <p:txBody>
          <a:bodyPr wrap="square">
            <a:spAutoFit/>
          </a:bodyPr>
          <a:lstStyle/>
          <a:p>
            <a:r>
              <a:rPr lang="en-GB" sz="2800" dirty="0">
                <a:solidFill>
                  <a:srgbClr val="0000CC"/>
                </a:solidFill>
              </a:rPr>
              <a:t>Organisational change is challenging…especially when it is the </a:t>
            </a:r>
            <a:r>
              <a:rPr lang="en-GB" sz="2800" i="1" dirty="0">
                <a:solidFill>
                  <a:srgbClr val="0000CC"/>
                </a:solidFill>
              </a:rPr>
              <a:t>unplanned</a:t>
            </a:r>
            <a:r>
              <a:rPr lang="en-GB" sz="2800" dirty="0">
                <a:solidFill>
                  <a:srgbClr val="0000CC"/>
                </a:solidFill>
              </a:rPr>
              <a:t> variety…</a:t>
            </a:r>
          </a:p>
        </p:txBody>
      </p:sp>
      <p:pic>
        <p:nvPicPr>
          <p:cNvPr id="9" name="Picture 8">
            <a:extLst>
              <a:ext uri="{FF2B5EF4-FFF2-40B4-BE49-F238E27FC236}">
                <a16:creationId xmlns:a16="http://schemas.microsoft.com/office/drawing/2014/main" id="{42A88ABC-BEB6-F8F9-598A-6E20F9B27FA5}"/>
              </a:ext>
            </a:extLst>
          </p:cNvPr>
          <p:cNvPicPr>
            <a:picLocks noChangeAspect="1"/>
          </p:cNvPicPr>
          <p:nvPr/>
        </p:nvPicPr>
        <p:blipFill>
          <a:blip r:embed="rId2"/>
          <a:stretch>
            <a:fillRect/>
          </a:stretch>
        </p:blipFill>
        <p:spPr>
          <a:xfrm>
            <a:off x="5693808" y="1751613"/>
            <a:ext cx="3450192" cy="2325460"/>
          </a:xfrm>
          <a:prstGeom prst="rect">
            <a:avLst/>
          </a:prstGeom>
        </p:spPr>
      </p:pic>
      <p:pic>
        <p:nvPicPr>
          <p:cNvPr id="11" name="Picture 10">
            <a:extLst>
              <a:ext uri="{FF2B5EF4-FFF2-40B4-BE49-F238E27FC236}">
                <a16:creationId xmlns:a16="http://schemas.microsoft.com/office/drawing/2014/main" id="{0D370497-3227-9C0C-BBD7-9009D5853CA7}"/>
              </a:ext>
            </a:extLst>
          </p:cNvPr>
          <p:cNvPicPr>
            <a:picLocks noChangeAspect="1"/>
          </p:cNvPicPr>
          <p:nvPr/>
        </p:nvPicPr>
        <p:blipFill>
          <a:blip r:embed="rId3"/>
          <a:stretch>
            <a:fillRect/>
          </a:stretch>
        </p:blipFill>
        <p:spPr>
          <a:xfrm>
            <a:off x="0" y="1841879"/>
            <a:ext cx="5262268" cy="3887164"/>
          </a:xfrm>
          <a:prstGeom prst="rect">
            <a:avLst/>
          </a:prstGeom>
        </p:spPr>
      </p:pic>
      <p:pic>
        <p:nvPicPr>
          <p:cNvPr id="13" name="Picture 12">
            <a:extLst>
              <a:ext uri="{FF2B5EF4-FFF2-40B4-BE49-F238E27FC236}">
                <a16:creationId xmlns:a16="http://schemas.microsoft.com/office/drawing/2014/main" id="{8A67CEB7-3AA6-87E3-763E-444FBE0740D4}"/>
              </a:ext>
            </a:extLst>
          </p:cNvPr>
          <p:cNvPicPr>
            <a:picLocks noChangeAspect="1"/>
          </p:cNvPicPr>
          <p:nvPr/>
        </p:nvPicPr>
        <p:blipFill>
          <a:blip r:embed="rId4"/>
          <a:stretch>
            <a:fillRect/>
          </a:stretch>
        </p:blipFill>
        <p:spPr>
          <a:xfrm>
            <a:off x="6242689" y="4208178"/>
            <a:ext cx="2469771" cy="1507956"/>
          </a:xfrm>
          <a:prstGeom prst="rect">
            <a:avLst/>
          </a:prstGeom>
        </p:spPr>
      </p:pic>
    </p:spTree>
    <p:extLst>
      <p:ext uri="{BB962C8B-B14F-4D97-AF65-F5344CB8AC3E}">
        <p14:creationId xmlns:p14="http://schemas.microsoft.com/office/powerpoint/2010/main" val="408007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4538</TotalTime>
  <Words>983</Words>
  <Application>Microsoft Office PowerPoint</Application>
  <PresentationFormat>On-screen Show (4:3)</PresentationFormat>
  <Paragraphs>126</Paragraphs>
  <Slides>14</Slides>
  <Notes>8</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Arial</vt:lpstr>
      <vt:lpstr>Calibri</vt:lpstr>
      <vt:lpstr>Calibri Light</vt:lpstr>
      <vt:lpstr>HelveticaNeueLT Std</vt:lpstr>
      <vt:lpstr>Symbol</vt:lpstr>
      <vt:lpstr>Times New Roman</vt:lpstr>
      <vt:lpstr>UWTSD 200 B</vt:lpstr>
      <vt:lpstr>PowerPoint Presentation</vt:lpstr>
      <vt:lpstr>Agenda</vt:lpstr>
      <vt:lpstr>PowerPoint Presentation</vt:lpstr>
      <vt:lpstr>Forces Driving Organisational Change – Some Examples</vt:lpstr>
      <vt:lpstr>Planned Change</vt:lpstr>
      <vt:lpstr>Organisational Subsystems Involved in Planned Change</vt:lpstr>
      <vt:lpstr>Unplanned Change</vt:lpstr>
      <vt:lpstr>Unplanned Change</vt:lpstr>
      <vt:lpstr>Unplanned Change</vt:lpstr>
      <vt:lpstr>Phillip Hodson’s Transitional Curve</vt:lpstr>
      <vt:lpstr>Responding to Change: A Parable</vt:lpstr>
      <vt:lpstr>Who Moved My Cheese</vt:lpstr>
      <vt:lpstr>The Handwriting On The Wall</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Tinkler</dc:creator>
  <cp:lastModifiedBy>Paul Tinkler</cp:lastModifiedBy>
  <cp:revision>7</cp:revision>
  <dcterms:created xsi:type="dcterms:W3CDTF">2022-07-05T09:16:08Z</dcterms:created>
  <dcterms:modified xsi:type="dcterms:W3CDTF">2022-07-08T12:54:12Z</dcterms:modified>
</cp:coreProperties>
</file>