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8" r:id="rId1"/>
  </p:sldMasterIdLst>
  <p:sldIdLst>
    <p:sldId id="256" r:id="rId2"/>
    <p:sldId id="257" r:id="rId3"/>
    <p:sldId id="258" r:id="rId4"/>
    <p:sldId id="259" r:id="rId5"/>
    <p:sldId id="260" r:id="rId6"/>
    <p:sldId id="261" r:id="rId7"/>
    <p:sldId id="264" r:id="rId8"/>
    <p:sldId id="267" r:id="rId9"/>
    <p:sldId id="268" r:id="rId10"/>
    <p:sldId id="269" r:id="rId11"/>
    <p:sldId id="270" r:id="rId12"/>
    <p:sldId id="271" r:id="rId13"/>
    <p:sldId id="280" r:id="rId14"/>
    <p:sldId id="272" r:id="rId15"/>
    <p:sldId id="281" r:id="rId16"/>
    <p:sldId id="273" r:id="rId17"/>
    <p:sldId id="282" r:id="rId18"/>
    <p:sldId id="274" r:id="rId19"/>
    <p:sldId id="283" r:id="rId20"/>
    <p:sldId id="275" r:id="rId21"/>
    <p:sldId id="277" r:id="rId22"/>
    <p:sldId id="278" r:id="rId23"/>
    <p:sldId id="27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78F057-B369-4B77-95C0-08C59A9EEDDB}"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B8B9821-C881-412F-BD91-B42E55019177}">
      <dgm:prSet phldrT="[Text]"/>
      <dgm:spPr/>
      <dgm:t>
        <a:bodyPr/>
        <a:lstStyle/>
        <a:p>
          <a:r>
            <a:rPr lang="en-US" dirty="0" smtClean="0"/>
            <a:t>Personal experiences</a:t>
          </a:r>
          <a:endParaRPr lang="en-US" dirty="0"/>
        </a:p>
      </dgm:t>
    </dgm:pt>
    <dgm:pt modelId="{3F18FD7A-A643-4492-B1CC-9E4AA7223085}" type="parTrans" cxnId="{431BFE18-69F6-4F39-B381-8918D60127B5}">
      <dgm:prSet/>
      <dgm:spPr/>
      <dgm:t>
        <a:bodyPr/>
        <a:lstStyle/>
        <a:p>
          <a:endParaRPr lang="en-US"/>
        </a:p>
      </dgm:t>
    </dgm:pt>
    <dgm:pt modelId="{CD86AECB-EFD0-48EB-AE24-2710B8B61C1A}" type="sibTrans" cxnId="{431BFE18-69F6-4F39-B381-8918D60127B5}">
      <dgm:prSet/>
      <dgm:spPr/>
      <dgm:t>
        <a:bodyPr/>
        <a:lstStyle/>
        <a:p>
          <a:endParaRPr lang="en-US"/>
        </a:p>
      </dgm:t>
    </dgm:pt>
    <dgm:pt modelId="{DA31235E-7CB5-4C1B-94B5-11BFC54A2F85}">
      <dgm:prSet phldrT="[Text]"/>
      <dgm:spPr/>
      <dgm:t>
        <a:bodyPr/>
        <a:lstStyle/>
        <a:p>
          <a:r>
            <a:rPr lang="en-US" dirty="0" smtClean="0"/>
            <a:t>Healing process</a:t>
          </a:r>
          <a:endParaRPr lang="en-US" dirty="0"/>
        </a:p>
      </dgm:t>
    </dgm:pt>
    <dgm:pt modelId="{7CA708BD-F051-4EA6-9161-DD43C3285967}" type="parTrans" cxnId="{CA83B130-5AB8-4BBA-9B8A-A8C2D6E67687}">
      <dgm:prSet/>
      <dgm:spPr/>
      <dgm:t>
        <a:bodyPr/>
        <a:lstStyle/>
        <a:p>
          <a:endParaRPr lang="en-US"/>
        </a:p>
      </dgm:t>
    </dgm:pt>
    <dgm:pt modelId="{7F5FE2A3-13DE-4768-9E63-ABAC66768876}" type="sibTrans" cxnId="{CA83B130-5AB8-4BBA-9B8A-A8C2D6E67687}">
      <dgm:prSet/>
      <dgm:spPr/>
      <dgm:t>
        <a:bodyPr/>
        <a:lstStyle/>
        <a:p>
          <a:endParaRPr lang="en-US"/>
        </a:p>
      </dgm:t>
    </dgm:pt>
    <dgm:pt modelId="{F85E8090-FE7A-4C83-B823-E624C393F24D}">
      <dgm:prSet/>
      <dgm:spPr/>
      <dgm:t>
        <a:bodyPr/>
        <a:lstStyle/>
        <a:p>
          <a:r>
            <a:rPr lang="en-US" dirty="0" smtClean="0"/>
            <a:t>Poor well being </a:t>
          </a:r>
          <a:endParaRPr lang="en-US" dirty="0"/>
        </a:p>
      </dgm:t>
    </dgm:pt>
    <dgm:pt modelId="{B74B65CF-0D5F-492C-A2D2-3A88E4487353}" type="parTrans" cxnId="{603B81FD-CB23-49D5-ABE3-C65D075C6EB0}">
      <dgm:prSet/>
      <dgm:spPr/>
    </dgm:pt>
    <dgm:pt modelId="{1523DFBD-4917-4650-9A01-A8ABAABBA930}" type="sibTrans" cxnId="{603B81FD-CB23-49D5-ABE3-C65D075C6EB0}">
      <dgm:prSet/>
      <dgm:spPr/>
    </dgm:pt>
    <dgm:pt modelId="{9BE7665F-621C-46E8-8178-3E00DB240DDA}">
      <dgm:prSet phldrT="[Text]"/>
      <dgm:spPr/>
      <dgm:t>
        <a:bodyPr/>
        <a:lstStyle/>
        <a:p>
          <a:r>
            <a:rPr lang="en-US" dirty="0" smtClean="0"/>
            <a:t>Barriers faced</a:t>
          </a:r>
          <a:endParaRPr lang="en-US" dirty="0"/>
        </a:p>
      </dgm:t>
    </dgm:pt>
    <dgm:pt modelId="{4FD835F3-6DDC-4A11-9C79-0F9A1A11AFAB}" type="sibTrans" cxnId="{DFC56D23-119A-4AA3-84E5-049E6B9E70DA}">
      <dgm:prSet/>
      <dgm:spPr/>
      <dgm:t>
        <a:bodyPr/>
        <a:lstStyle/>
        <a:p>
          <a:endParaRPr lang="en-US"/>
        </a:p>
      </dgm:t>
    </dgm:pt>
    <dgm:pt modelId="{1D1637EB-9EF6-4272-8CDE-AAF2766FA615}" type="parTrans" cxnId="{DFC56D23-119A-4AA3-84E5-049E6B9E70DA}">
      <dgm:prSet/>
      <dgm:spPr/>
      <dgm:t>
        <a:bodyPr/>
        <a:lstStyle/>
        <a:p>
          <a:endParaRPr lang="en-US"/>
        </a:p>
      </dgm:t>
    </dgm:pt>
    <dgm:pt modelId="{59E268E6-66D4-4FB1-8222-C00686AB9ADE}">
      <dgm:prSet/>
      <dgm:spPr/>
      <dgm:t>
        <a:bodyPr/>
        <a:lstStyle/>
        <a:p>
          <a:r>
            <a:rPr lang="en-US" dirty="0" smtClean="0"/>
            <a:t>Family experiences</a:t>
          </a:r>
          <a:endParaRPr lang="en-US" dirty="0"/>
        </a:p>
      </dgm:t>
    </dgm:pt>
    <dgm:pt modelId="{CD6E1C20-56A1-4E33-8D39-8D65CE5AF681}" type="parTrans" cxnId="{25818A3D-7454-44E6-B26A-6BEA1C22A7B7}">
      <dgm:prSet/>
      <dgm:spPr/>
    </dgm:pt>
    <dgm:pt modelId="{781A47F3-6E8E-46BF-BEAE-7004A565B564}" type="sibTrans" cxnId="{25818A3D-7454-44E6-B26A-6BEA1C22A7B7}">
      <dgm:prSet/>
      <dgm:spPr/>
    </dgm:pt>
    <dgm:pt modelId="{461516F9-F803-4F79-9D89-245FE7C23CDC}">
      <dgm:prSet/>
      <dgm:spPr/>
      <dgm:t>
        <a:bodyPr/>
        <a:lstStyle/>
        <a:p>
          <a:r>
            <a:rPr lang="en-US" dirty="0" smtClean="0"/>
            <a:t>Religion</a:t>
          </a:r>
          <a:endParaRPr lang="en-US" dirty="0"/>
        </a:p>
      </dgm:t>
    </dgm:pt>
    <dgm:pt modelId="{CCA0F9B5-28E5-49D3-B6D3-4AD1D784AD22}" type="parTrans" cxnId="{4DB81660-842F-4019-86EB-306C1B56F51A}">
      <dgm:prSet/>
      <dgm:spPr/>
    </dgm:pt>
    <dgm:pt modelId="{C87DB383-0BD2-4939-A7E7-48A8BCCD52B9}" type="sibTrans" cxnId="{4DB81660-842F-4019-86EB-306C1B56F51A}">
      <dgm:prSet/>
      <dgm:spPr/>
    </dgm:pt>
    <dgm:pt modelId="{BA0A4B54-2547-463C-A493-33BE66F79BF1}" type="pres">
      <dgm:prSet presAssocID="{A178F057-B369-4B77-95C0-08C59A9EEDDB}" presName="linear" presStyleCnt="0">
        <dgm:presLayoutVars>
          <dgm:dir/>
          <dgm:animLvl val="lvl"/>
          <dgm:resizeHandles val="exact"/>
        </dgm:presLayoutVars>
      </dgm:prSet>
      <dgm:spPr/>
    </dgm:pt>
    <dgm:pt modelId="{C32D5164-21B8-4B36-B962-5C6BFD733F83}" type="pres">
      <dgm:prSet presAssocID="{DB8B9821-C881-412F-BD91-B42E55019177}" presName="parentLin" presStyleCnt="0"/>
      <dgm:spPr/>
    </dgm:pt>
    <dgm:pt modelId="{B3E731FF-48CD-4D26-961C-DFA250F33861}" type="pres">
      <dgm:prSet presAssocID="{DB8B9821-C881-412F-BD91-B42E55019177}" presName="parentLeftMargin" presStyleLbl="node1" presStyleIdx="0" presStyleCnt="3"/>
      <dgm:spPr/>
    </dgm:pt>
    <dgm:pt modelId="{34175DD0-D878-4B7D-ADF6-DDC623A461FE}" type="pres">
      <dgm:prSet presAssocID="{DB8B9821-C881-412F-BD91-B42E55019177}" presName="parentText" presStyleLbl="node1" presStyleIdx="0" presStyleCnt="3">
        <dgm:presLayoutVars>
          <dgm:chMax val="0"/>
          <dgm:bulletEnabled val="1"/>
        </dgm:presLayoutVars>
      </dgm:prSet>
      <dgm:spPr/>
      <dgm:t>
        <a:bodyPr/>
        <a:lstStyle/>
        <a:p>
          <a:endParaRPr lang="en-US"/>
        </a:p>
      </dgm:t>
    </dgm:pt>
    <dgm:pt modelId="{49718DCF-73BD-4504-B6AB-F0806BAA9B8F}" type="pres">
      <dgm:prSet presAssocID="{DB8B9821-C881-412F-BD91-B42E55019177}" presName="negativeSpace" presStyleCnt="0"/>
      <dgm:spPr/>
    </dgm:pt>
    <dgm:pt modelId="{596DAB2B-3457-4EE3-B66F-359DBF62AD9D}" type="pres">
      <dgm:prSet presAssocID="{DB8B9821-C881-412F-BD91-B42E55019177}" presName="childText" presStyleLbl="conFgAcc1" presStyleIdx="0" presStyleCnt="3" custLinFactNeighborX="1">
        <dgm:presLayoutVars>
          <dgm:bulletEnabled val="1"/>
        </dgm:presLayoutVars>
      </dgm:prSet>
      <dgm:spPr/>
      <dgm:t>
        <a:bodyPr/>
        <a:lstStyle/>
        <a:p>
          <a:endParaRPr lang="en-US"/>
        </a:p>
      </dgm:t>
    </dgm:pt>
    <dgm:pt modelId="{AA9A7885-FF5B-4467-8A90-FCAFAF373DB6}" type="pres">
      <dgm:prSet presAssocID="{CD86AECB-EFD0-48EB-AE24-2710B8B61C1A}" presName="spaceBetweenRectangles" presStyleCnt="0"/>
      <dgm:spPr/>
    </dgm:pt>
    <dgm:pt modelId="{BA75DEF6-69F1-49B1-9D14-2D2D827EC9F3}" type="pres">
      <dgm:prSet presAssocID="{9BE7665F-621C-46E8-8178-3E00DB240DDA}" presName="parentLin" presStyleCnt="0"/>
      <dgm:spPr/>
    </dgm:pt>
    <dgm:pt modelId="{C725CCC5-1153-4343-8351-D44EEE712568}" type="pres">
      <dgm:prSet presAssocID="{9BE7665F-621C-46E8-8178-3E00DB240DDA}" presName="parentLeftMargin" presStyleLbl="node1" presStyleIdx="0" presStyleCnt="3"/>
      <dgm:spPr/>
    </dgm:pt>
    <dgm:pt modelId="{7FB92EF5-E72B-4E3A-A1A8-95FD16A9BAB0}" type="pres">
      <dgm:prSet presAssocID="{9BE7665F-621C-46E8-8178-3E00DB240DDA}" presName="parentText" presStyleLbl="node1" presStyleIdx="1" presStyleCnt="3">
        <dgm:presLayoutVars>
          <dgm:chMax val="0"/>
          <dgm:bulletEnabled val="1"/>
        </dgm:presLayoutVars>
      </dgm:prSet>
      <dgm:spPr/>
      <dgm:t>
        <a:bodyPr/>
        <a:lstStyle/>
        <a:p>
          <a:endParaRPr lang="en-US"/>
        </a:p>
      </dgm:t>
    </dgm:pt>
    <dgm:pt modelId="{D2479113-87AB-42E1-9130-90240A9AD60A}" type="pres">
      <dgm:prSet presAssocID="{9BE7665F-621C-46E8-8178-3E00DB240DDA}" presName="negativeSpace" presStyleCnt="0"/>
      <dgm:spPr/>
    </dgm:pt>
    <dgm:pt modelId="{A13D246F-D951-465E-939B-44E455A8439B}" type="pres">
      <dgm:prSet presAssocID="{9BE7665F-621C-46E8-8178-3E00DB240DDA}" presName="childText" presStyleLbl="conFgAcc1" presStyleIdx="1" presStyleCnt="3">
        <dgm:presLayoutVars>
          <dgm:bulletEnabled val="1"/>
        </dgm:presLayoutVars>
      </dgm:prSet>
      <dgm:spPr/>
    </dgm:pt>
    <dgm:pt modelId="{1A052C8F-47E2-4D09-8A70-79B2ECF510B7}" type="pres">
      <dgm:prSet presAssocID="{4FD835F3-6DDC-4A11-9C79-0F9A1A11AFAB}" presName="spaceBetweenRectangles" presStyleCnt="0"/>
      <dgm:spPr/>
    </dgm:pt>
    <dgm:pt modelId="{12A7199E-8F3C-4C5A-A00A-E780081AD6FA}" type="pres">
      <dgm:prSet presAssocID="{DA31235E-7CB5-4C1B-94B5-11BFC54A2F85}" presName="parentLin" presStyleCnt="0"/>
      <dgm:spPr/>
    </dgm:pt>
    <dgm:pt modelId="{83C17F02-D1E3-4E04-B225-804BBD0DE781}" type="pres">
      <dgm:prSet presAssocID="{DA31235E-7CB5-4C1B-94B5-11BFC54A2F85}" presName="parentLeftMargin" presStyleLbl="node1" presStyleIdx="1" presStyleCnt="3"/>
      <dgm:spPr/>
    </dgm:pt>
    <dgm:pt modelId="{BB872AE2-8DB4-480C-97B9-D27492634E4D}" type="pres">
      <dgm:prSet presAssocID="{DA31235E-7CB5-4C1B-94B5-11BFC54A2F85}" presName="parentText" presStyleLbl="node1" presStyleIdx="2" presStyleCnt="3">
        <dgm:presLayoutVars>
          <dgm:chMax val="0"/>
          <dgm:bulletEnabled val="1"/>
        </dgm:presLayoutVars>
      </dgm:prSet>
      <dgm:spPr/>
      <dgm:t>
        <a:bodyPr/>
        <a:lstStyle/>
        <a:p>
          <a:endParaRPr lang="en-US"/>
        </a:p>
      </dgm:t>
    </dgm:pt>
    <dgm:pt modelId="{341FF657-1C22-48B9-93B4-0948A2CD2E18}" type="pres">
      <dgm:prSet presAssocID="{DA31235E-7CB5-4C1B-94B5-11BFC54A2F85}" presName="negativeSpace" presStyleCnt="0"/>
      <dgm:spPr/>
    </dgm:pt>
    <dgm:pt modelId="{2E935AA5-DB63-42EB-90BD-619593E64579}" type="pres">
      <dgm:prSet presAssocID="{DA31235E-7CB5-4C1B-94B5-11BFC54A2F85}" presName="childText" presStyleLbl="conFgAcc1" presStyleIdx="2" presStyleCnt="3">
        <dgm:presLayoutVars>
          <dgm:bulletEnabled val="1"/>
        </dgm:presLayoutVars>
      </dgm:prSet>
      <dgm:spPr/>
      <dgm:t>
        <a:bodyPr/>
        <a:lstStyle/>
        <a:p>
          <a:endParaRPr lang="en-US"/>
        </a:p>
      </dgm:t>
    </dgm:pt>
  </dgm:ptLst>
  <dgm:cxnLst>
    <dgm:cxn modelId="{4DB81660-842F-4019-86EB-306C1B56F51A}" srcId="{DA31235E-7CB5-4C1B-94B5-11BFC54A2F85}" destId="{461516F9-F803-4F79-9D89-245FE7C23CDC}" srcOrd="0" destOrd="0" parTransId="{CCA0F9B5-28E5-49D3-B6D3-4AD1D784AD22}" sibTransId="{C87DB383-0BD2-4939-A7E7-48A8BCCD52B9}"/>
    <dgm:cxn modelId="{71AD51F8-3B92-47D9-A17D-295C683A915F}" type="presOf" srcId="{9BE7665F-621C-46E8-8178-3E00DB240DDA}" destId="{7FB92EF5-E72B-4E3A-A1A8-95FD16A9BAB0}" srcOrd="1" destOrd="0" presId="urn:microsoft.com/office/officeart/2005/8/layout/list1"/>
    <dgm:cxn modelId="{E97D0833-ADBE-4976-8F43-C1BFB5F5B028}" type="presOf" srcId="{DB8B9821-C881-412F-BD91-B42E55019177}" destId="{34175DD0-D878-4B7D-ADF6-DDC623A461FE}" srcOrd="1" destOrd="0" presId="urn:microsoft.com/office/officeart/2005/8/layout/list1"/>
    <dgm:cxn modelId="{25818A3D-7454-44E6-B26A-6BEA1C22A7B7}" srcId="{9BE7665F-621C-46E8-8178-3E00DB240DDA}" destId="{59E268E6-66D4-4FB1-8222-C00686AB9ADE}" srcOrd="0" destOrd="0" parTransId="{CD6E1C20-56A1-4E33-8D39-8D65CE5AF681}" sibTransId="{781A47F3-6E8E-46BF-BEAE-7004A565B564}"/>
    <dgm:cxn modelId="{D2A4BD77-8549-4F60-B8D7-81603E5069E9}" type="presOf" srcId="{A178F057-B369-4B77-95C0-08C59A9EEDDB}" destId="{BA0A4B54-2547-463C-A493-33BE66F79BF1}" srcOrd="0" destOrd="0" presId="urn:microsoft.com/office/officeart/2005/8/layout/list1"/>
    <dgm:cxn modelId="{A8602BED-E905-419A-B433-151BFA14309D}" type="presOf" srcId="{59E268E6-66D4-4FB1-8222-C00686AB9ADE}" destId="{A13D246F-D951-465E-939B-44E455A8439B}" srcOrd="0" destOrd="0" presId="urn:microsoft.com/office/officeart/2005/8/layout/list1"/>
    <dgm:cxn modelId="{CC07F9DC-5602-4128-8A39-21DB640D6A89}" type="presOf" srcId="{461516F9-F803-4F79-9D89-245FE7C23CDC}" destId="{2E935AA5-DB63-42EB-90BD-619593E64579}" srcOrd="0" destOrd="0" presId="urn:microsoft.com/office/officeart/2005/8/layout/list1"/>
    <dgm:cxn modelId="{9A57BF20-F22F-4AAF-86D3-AF46BC1C16BE}" type="presOf" srcId="{DA31235E-7CB5-4C1B-94B5-11BFC54A2F85}" destId="{BB872AE2-8DB4-480C-97B9-D27492634E4D}" srcOrd="1" destOrd="0" presId="urn:microsoft.com/office/officeart/2005/8/layout/list1"/>
    <dgm:cxn modelId="{0579AF07-3A5B-44AB-880C-D1DB2EA5BBA1}" type="presOf" srcId="{DB8B9821-C881-412F-BD91-B42E55019177}" destId="{B3E731FF-48CD-4D26-961C-DFA250F33861}" srcOrd="0" destOrd="0" presId="urn:microsoft.com/office/officeart/2005/8/layout/list1"/>
    <dgm:cxn modelId="{CA83B130-5AB8-4BBA-9B8A-A8C2D6E67687}" srcId="{A178F057-B369-4B77-95C0-08C59A9EEDDB}" destId="{DA31235E-7CB5-4C1B-94B5-11BFC54A2F85}" srcOrd="2" destOrd="0" parTransId="{7CA708BD-F051-4EA6-9161-DD43C3285967}" sibTransId="{7F5FE2A3-13DE-4768-9E63-ABAC66768876}"/>
    <dgm:cxn modelId="{603B81FD-CB23-49D5-ABE3-C65D075C6EB0}" srcId="{DB8B9821-C881-412F-BD91-B42E55019177}" destId="{F85E8090-FE7A-4C83-B823-E624C393F24D}" srcOrd="0" destOrd="0" parTransId="{B74B65CF-0D5F-492C-A2D2-3A88E4487353}" sibTransId="{1523DFBD-4917-4650-9A01-A8ABAABBA930}"/>
    <dgm:cxn modelId="{AD56857D-DB19-40EE-851F-12206AF7B1D6}" type="presOf" srcId="{DA31235E-7CB5-4C1B-94B5-11BFC54A2F85}" destId="{83C17F02-D1E3-4E04-B225-804BBD0DE781}" srcOrd="0" destOrd="0" presId="urn:microsoft.com/office/officeart/2005/8/layout/list1"/>
    <dgm:cxn modelId="{DFC56D23-119A-4AA3-84E5-049E6B9E70DA}" srcId="{A178F057-B369-4B77-95C0-08C59A9EEDDB}" destId="{9BE7665F-621C-46E8-8178-3E00DB240DDA}" srcOrd="1" destOrd="0" parTransId="{1D1637EB-9EF6-4272-8CDE-AAF2766FA615}" sibTransId="{4FD835F3-6DDC-4A11-9C79-0F9A1A11AFAB}"/>
    <dgm:cxn modelId="{431BFE18-69F6-4F39-B381-8918D60127B5}" srcId="{A178F057-B369-4B77-95C0-08C59A9EEDDB}" destId="{DB8B9821-C881-412F-BD91-B42E55019177}" srcOrd="0" destOrd="0" parTransId="{3F18FD7A-A643-4492-B1CC-9E4AA7223085}" sibTransId="{CD86AECB-EFD0-48EB-AE24-2710B8B61C1A}"/>
    <dgm:cxn modelId="{E315B846-B857-4C4F-9FED-F3EBF3174AEF}" type="presOf" srcId="{9BE7665F-621C-46E8-8178-3E00DB240DDA}" destId="{C725CCC5-1153-4343-8351-D44EEE712568}" srcOrd="0" destOrd="0" presId="urn:microsoft.com/office/officeart/2005/8/layout/list1"/>
    <dgm:cxn modelId="{5FB7AD9D-A9CD-44DD-B5F8-558C139BE8AE}" type="presOf" srcId="{F85E8090-FE7A-4C83-B823-E624C393F24D}" destId="{596DAB2B-3457-4EE3-B66F-359DBF62AD9D}" srcOrd="0" destOrd="0" presId="urn:microsoft.com/office/officeart/2005/8/layout/list1"/>
    <dgm:cxn modelId="{A5DCD16B-00CB-4EAE-A10F-9BB0DCE359D4}" type="presParOf" srcId="{BA0A4B54-2547-463C-A493-33BE66F79BF1}" destId="{C32D5164-21B8-4B36-B962-5C6BFD733F83}" srcOrd="0" destOrd="0" presId="urn:microsoft.com/office/officeart/2005/8/layout/list1"/>
    <dgm:cxn modelId="{1173D499-B8CB-4649-8D17-0DCD62E52E0F}" type="presParOf" srcId="{C32D5164-21B8-4B36-B962-5C6BFD733F83}" destId="{B3E731FF-48CD-4D26-961C-DFA250F33861}" srcOrd="0" destOrd="0" presId="urn:microsoft.com/office/officeart/2005/8/layout/list1"/>
    <dgm:cxn modelId="{0DAA8BF1-FD31-427F-8D53-25C2FFE343F2}" type="presParOf" srcId="{C32D5164-21B8-4B36-B962-5C6BFD733F83}" destId="{34175DD0-D878-4B7D-ADF6-DDC623A461FE}" srcOrd="1" destOrd="0" presId="urn:microsoft.com/office/officeart/2005/8/layout/list1"/>
    <dgm:cxn modelId="{B949924B-176E-45E3-9EC1-EF764757AC1A}" type="presParOf" srcId="{BA0A4B54-2547-463C-A493-33BE66F79BF1}" destId="{49718DCF-73BD-4504-B6AB-F0806BAA9B8F}" srcOrd="1" destOrd="0" presId="urn:microsoft.com/office/officeart/2005/8/layout/list1"/>
    <dgm:cxn modelId="{AF892349-FD92-4D77-AE4A-447E628558AE}" type="presParOf" srcId="{BA0A4B54-2547-463C-A493-33BE66F79BF1}" destId="{596DAB2B-3457-4EE3-B66F-359DBF62AD9D}" srcOrd="2" destOrd="0" presId="urn:microsoft.com/office/officeart/2005/8/layout/list1"/>
    <dgm:cxn modelId="{8AA1F399-5F0B-4E1B-BA41-41B2FBA41176}" type="presParOf" srcId="{BA0A4B54-2547-463C-A493-33BE66F79BF1}" destId="{AA9A7885-FF5B-4467-8A90-FCAFAF373DB6}" srcOrd="3" destOrd="0" presId="urn:microsoft.com/office/officeart/2005/8/layout/list1"/>
    <dgm:cxn modelId="{DE56CA28-3CFD-4862-9028-4A7459EA34C1}" type="presParOf" srcId="{BA0A4B54-2547-463C-A493-33BE66F79BF1}" destId="{BA75DEF6-69F1-49B1-9D14-2D2D827EC9F3}" srcOrd="4" destOrd="0" presId="urn:microsoft.com/office/officeart/2005/8/layout/list1"/>
    <dgm:cxn modelId="{28775357-90A0-4E7D-8A04-B6DF772733DD}" type="presParOf" srcId="{BA75DEF6-69F1-49B1-9D14-2D2D827EC9F3}" destId="{C725CCC5-1153-4343-8351-D44EEE712568}" srcOrd="0" destOrd="0" presId="urn:microsoft.com/office/officeart/2005/8/layout/list1"/>
    <dgm:cxn modelId="{5934E71D-353E-49BE-A346-86EF77767832}" type="presParOf" srcId="{BA75DEF6-69F1-49B1-9D14-2D2D827EC9F3}" destId="{7FB92EF5-E72B-4E3A-A1A8-95FD16A9BAB0}" srcOrd="1" destOrd="0" presId="urn:microsoft.com/office/officeart/2005/8/layout/list1"/>
    <dgm:cxn modelId="{3A48895D-F603-4948-AA06-A6CA7CB2BE10}" type="presParOf" srcId="{BA0A4B54-2547-463C-A493-33BE66F79BF1}" destId="{D2479113-87AB-42E1-9130-90240A9AD60A}" srcOrd="5" destOrd="0" presId="urn:microsoft.com/office/officeart/2005/8/layout/list1"/>
    <dgm:cxn modelId="{CAC2E4BB-278E-4ADC-8861-D7967A4E4ADC}" type="presParOf" srcId="{BA0A4B54-2547-463C-A493-33BE66F79BF1}" destId="{A13D246F-D951-465E-939B-44E455A8439B}" srcOrd="6" destOrd="0" presId="urn:microsoft.com/office/officeart/2005/8/layout/list1"/>
    <dgm:cxn modelId="{991D558A-A61C-49DF-86E0-5C92E2F76A85}" type="presParOf" srcId="{BA0A4B54-2547-463C-A493-33BE66F79BF1}" destId="{1A052C8F-47E2-4D09-8A70-79B2ECF510B7}" srcOrd="7" destOrd="0" presId="urn:microsoft.com/office/officeart/2005/8/layout/list1"/>
    <dgm:cxn modelId="{F67EEA82-78E1-4575-8959-4CE4DF1CB020}" type="presParOf" srcId="{BA0A4B54-2547-463C-A493-33BE66F79BF1}" destId="{12A7199E-8F3C-4C5A-A00A-E780081AD6FA}" srcOrd="8" destOrd="0" presId="urn:microsoft.com/office/officeart/2005/8/layout/list1"/>
    <dgm:cxn modelId="{F22E72B4-7113-40FF-A9BF-8E001E531C85}" type="presParOf" srcId="{12A7199E-8F3C-4C5A-A00A-E780081AD6FA}" destId="{83C17F02-D1E3-4E04-B225-804BBD0DE781}" srcOrd="0" destOrd="0" presId="urn:microsoft.com/office/officeart/2005/8/layout/list1"/>
    <dgm:cxn modelId="{8D65DDBF-3CEB-48A2-AE57-CCF438FA9CDF}" type="presParOf" srcId="{12A7199E-8F3C-4C5A-A00A-E780081AD6FA}" destId="{BB872AE2-8DB4-480C-97B9-D27492634E4D}" srcOrd="1" destOrd="0" presId="urn:microsoft.com/office/officeart/2005/8/layout/list1"/>
    <dgm:cxn modelId="{8699A552-7BEA-4871-8E4A-C1B2A29FEB9B}" type="presParOf" srcId="{BA0A4B54-2547-463C-A493-33BE66F79BF1}" destId="{341FF657-1C22-48B9-93B4-0948A2CD2E18}" srcOrd="9" destOrd="0" presId="urn:microsoft.com/office/officeart/2005/8/layout/list1"/>
    <dgm:cxn modelId="{44FC8AE0-1627-4F96-A4D4-C30565A575B6}" type="presParOf" srcId="{BA0A4B54-2547-463C-A493-33BE66F79BF1}" destId="{2E935AA5-DB63-42EB-90BD-619593E64579}"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2F630C-E290-4B70-A7DC-2AE0FA3D3044}"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3671E253-3764-4503-AACA-E7E30863B804}">
      <dgm:prSet phldrT="[Text]" custT="1"/>
      <dgm:spPr/>
      <dgm:t>
        <a:bodyPr/>
        <a:lstStyle/>
        <a:p>
          <a:r>
            <a:rPr lang="en-GB" sz="2800" dirty="0" smtClean="0"/>
            <a:t>To understand the role of faith-based affiliations on a local Asian Muslim Community’s (AMC) perceptions of mental health and wellbeing.</a:t>
          </a:r>
          <a:endParaRPr lang="en-US" sz="2800" dirty="0"/>
        </a:p>
      </dgm:t>
    </dgm:pt>
    <dgm:pt modelId="{14C9ECB0-BB69-4A92-A703-800C486AB4B1}" type="parTrans" cxnId="{044CA862-DEEF-4578-9D1A-7B86AF970311}">
      <dgm:prSet/>
      <dgm:spPr/>
      <dgm:t>
        <a:bodyPr/>
        <a:lstStyle/>
        <a:p>
          <a:endParaRPr lang="en-US"/>
        </a:p>
      </dgm:t>
    </dgm:pt>
    <dgm:pt modelId="{311BC55C-5B97-4757-A254-570B069ABA90}" type="sibTrans" cxnId="{044CA862-DEEF-4578-9D1A-7B86AF970311}">
      <dgm:prSet/>
      <dgm:spPr/>
      <dgm:t>
        <a:bodyPr/>
        <a:lstStyle/>
        <a:p>
          <a:endParaRPr lang="en-US"/>
        </a:p>
      </dgm:t>
    </dgm:pt>
    <dgm:pt modelId="{0F6A0D7E-47D2-49CF-92E5-685E3EE43972}" type="pres">
      <dgm:prSet presAssocID="{682F630C-E290-4B70-A7DC-2AE0FA3D3044}" presName="linear" presStyleCnt="0">
        <dgm:presLayoutVars>
          <dgm:animLvl val="lvl"/>
          <dgm:resizeHandles val="exact"/>
        </dgm:presLayoutVars>
      </dgm:prSet>
      <dgm:spPr/>
    </dgm:pt>
    <dgm:pt modelId="{9D90DB6F-7B2B-4A8A-A96D-55B888C97773}" type="pres">
      <dgm:prSet presAssocID="{3671E253-3764-4503-AACA-E7E30863B804}" presName="parentText" presStyleLbl="node1" presStyleIdx="0" presStyleCnt="1" custLinFactNeighborX="1" custLinFactNeighborY="-96867">
        <dgm:presLayoutVars>
          <dgm:chMax val="0"/>
          <dgm:bulletEnabled val="1"/>
        </dgm:presLayoutVars>
      </dgm:prSet>
      <dgm:spPr/>
      <dgm:t>
        <a:bodyPr/>
        <a:lstStyle/>
        <a:p>
          <a:endParaRPr lang="en-US"/>
        </a:p>
      </dgm:t>
    </dgm:pt>
  </dgm:ptLst>
  <dgm:cxnLst>
    <dgm:cxn modelId="{AAC48170-9569-423C-96D4-549314CCD592}" type="presOf" srcId="{682F630C-E290-4B70-A7DC-2AE0FA3D3044}" destId="{0F6A0D7E-47D2-49CF-92E5-685E3EE43972}" srcOrd="0" destOrd="0" presId="urn:microsoft.com/office/officeart/2005/8/layout/vList2"/>
    <dgm:cxn modelId="{044CA862-DEEF-4578-9D1A-7B86AF970311}" srcId="{682F630C-E290-4B70-A7DC-2AE0FA3D3044}" destId="{3671E253-3764-4503-AACA-E7E30863B804}" srcOrd="0" destOrd="0" parTransId="{14C9ECB0-BB69-4A92-A703-800C486AB4B1}" sibTransId="{311BC55C-5B97-4757-A254-570B069ABA90}"/>
    <dgm:cxn modelId="{E87E0F70-8D95-410A-9C15-F2F3608BC3E6}" type="presOf" srcId="{3671E253-3764-4503-AACA-E7E30863B804}" destId="{9D90DB6F-7B2B-4A8A-A96D-55B888C97773}" srcOrd="0" destOrd="0" presId="urn:microsoft.com/office/officeart/2005/8/layout/vList2"/>
    <dgm:cxn modelId="{3A2471D1-7873-42EE-A9F2-A43A6A3B8000}" type="presParOf" srcId="{0F6A0D7E-47D2-49CF-92E5-685E3EE43972}" destId="{9D90DB6F-7B2B-4A8A-A96D-55B888C9777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C25FE7-82F6-4D0C-A213-5BD8B4B1A9E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9FE6DF6-BA3C-45C0-A6D8-AFD826402945}">
      <dgm:prSet phldrT="[Text]"/>
      <dgm:spPr/>
      <dgm:t>
        <a:bodyPr/>
        <a:lstStyle/>
        <a:p>
          <a:r>
            <a:rPr lang="en-US" dirty="0" smtClean="0"/>
            <a:t>Data Collection </a:t>
          </a:r>
          <a:endParaRPr lang="en-US" dirty="0"/>
        </a:p>
      </dgm:t>
    </dgm:pt>
    <dgm:pt modelId="{135D2A96-BA69-453A-A157-81F6EBAF6E9B}" type="parTrans" cxnId="{DBE15E50-3250-4BF2-9B7D-A05EC79AA60D}">
      <dgm:prSet/>
      <dgm:spPr/>
      <dgm:t>
        <a:bodyPr/>
        <a:lstStyle/>
        <a:p>
          <a:endParaRPr lang="en-US"/>
        </a:p>
      </dgm:t>
    </dgm:pt>
    <dgm:pt modelId="{26790E4A-4058-4691-B8BE-FA39F24DD9AF}" type="sibTrans" cxnId="{DBE15E50-3250-4BF2-9B7D-A05EC79AA60D}">
      <dgm:prSet/>
      <dgm:spPr/>
      <dgm:t>
        <a:bodyPr/>
        <a:lstStyle/>
        <a:p>
          <a:endParaRPr lang="en-US"/>
        </a:p>
      </dgm:t>
    </dgm:pt>
    <dgm:pt modelId="{FBA00870-DA45-4D87-A4D5-75CBF26D3B4C}">
      <dgm:prSet phldrT="[Text]"/>
      <dgm:spPr/>
      <dgm:t>
        <a:bodyPr/>
        <a:lstStyle/>
        <a:p>
          <a:r>
            <a:rPr lang="en-US" dirty="0" smtClean="0"/>
            <a:t>Focus groups </a:t>
          </a:r>
          <a:endParaRPr lang="en-US" dirty="0"/>
        </a:p>
      </dgm:t>
    </dgm:pt>
    <dgm:pt modelId="{3B03764A-FA97-4C11-8940-64CA88CB3F50}" type="parTrans" cxnId="{6AF5BF32-D7C4-47C3-B0E9-A74B71D8D359}">
      <dgm:prSet/>
      <dgm:spPr/>
      <dgm:t>
        <a:bodyPr/>
        <a:lstStyle/>
        <a:p>
          <a:endParaRPr lang="en-US"/>
        </a:p>
      </dgm:t>
    </dgm:pt>
    <dgm:pt modelId="{517ADABD-0868-4F9E-B921-5AB5DA2EB28D}" type="sibTrans" cxnId="{6AF5BF32-D7C4-47C3-B0E9-A74B71D8D359}">
      <dgm:prSet/>
      <dgm:spPr/>
      <dgm:t>
        <a:bodyPr/>
        <a:lstStyle/>
        <a:p>
          <a:endParaRPr lang="en-US"/>
        </a:p>
      </dgm:t>
    </dgm:pt>
    <dgm:pt modelId="{3B8CBA53-CFC2-408B-A2A8-808D766244A0}">
      <dgm:prSet phldrT="[Text]"/>
      <dgm:spPr/>
      <dgm:t>
        <a:bodyPr/>
        <a:lstStyle/>
        <a:p>
          <a:r>
            <a:rPr lang="en-US" dirty="0" smtClean="0"/>
            <a:t>Analysis</a:t>
          </a:r>
          <a:endParaRPr lang="en-US" dirty="0"/>
        </a:p>
      </dgm:t>
    </dgm:pt>
    <dgm:pt modelId="{73EF6BF4-3E0A-43C4-9145-FB2D2DEC67F9}" type="parTrans" cxnId="{7A1D76BD-5411-46E4-8607-112EC7FE77B7}">
      <dgm:prSet/>
      <dgm:spPr/>
      <dgm:t>
        <a:bodyPr/>
        <a:lstStyle/>
        <a:p>
          <a:endParaRPr lang="en-US"/>
        </a:p>
      </dgm:t>
    </dgm:pt>
    <dgm:pt modelId="{0220E71D-A3FB-4C48-9E70-494C41224387}" type="sibTrans" cxnId="{7A1D76BD-5411-46E4-8607-112EC7FE77B7}">
      <dgm:prSet/>
      <dgm:spPr/>
      <dgm:t>
        <a:bodyPr/>
        <a:lstStyle/>
        <a:p>
          <a:endParaRPr lang="en-US"/>
        </a:p>
      </dgm:t>
    </dgm:pt>
    <dgm:pt modelId="{36519079-AF51-4179-9BF7-7796627411E3}">
      <dgm:prSet phldrT="[Text]"/>
      <dgm:spPr/>
      <dgm:t>
        <a:bodyPr/>
        <a:lstStyle/>
        <a:p>
          <a:r>
            <a:rPr lang="en-US" dirty="0" smtClean="0"/>
            <a:t>Thematic analysis</a:t>
          </a:r>
          <a:endParaRPr lang="en-US" dirty="0"/>
        </a:p>
      </dgm:t>
    </dgm:pt>
    <dgm:pt modelId="{19E8279A-1826-4DD3-8FF8-3B111A714555}" type="parTrans" cxnId="{F1FFAB04-42FF-412F-B6CE-06B735A2D30C}">
      <dgm:prSet/>
      <dgm:spPr/>
      <dgm:t>
        <a:bodyPr/>
        <a:lstStyle/>
        <a:p>
          <a:endParaRPr lang="en-US"/>
        </a:p>
      </dgm:t>
    </dgm:pt>
    <dgm:pt modelId="{8CC0D30B-517B-4D8F-8B06-FABB4BB57FBA}" type="sibTrans" cxnId="{F1FFAB04-42FF-412F-B6CE-06B735A2D30C}">
      <dgm:prSet/>
      <dgm:spPr/>
      <dgm:t>
        <a:bodyPr/>
        <a:lstStyle/>
        <a:p>
          <a:endParaRPr lang="en-US"/>
        </a:p>
      </dgm:t>
    </dgm:pt>
    <dgm:pt modelId="{46A84149-94CD-474D-891B-6F7E2FC13C56}">
      <dgm:prSet phldrT="[Text]"/>
      <dgm:spPr/>
      <dgm:t>
        <a:bodyPr/>
        <a:lstStyle/>
        <a:p>
          <a:r>
            <a:rPr lang="en-US" dirty="0" smtClean="0"/>
            <a:t>Faith teachers from the local Mosque</a:t>
          </a:r>
          <a:endParaRPr lang="en-US" dirty="0"/>
        </a:p>
      </dgm:t>
    </dgm:pt>
    <dgm:pt modelId="{A68CFAB8-F49A-417E-B959-010F95EFDACF}" type="parTrans" cxnId="{A67AB657-B0B1-4C53-8A26-238B6C438287}">
      <dgm:prSet/>
      <dgm:spPr/>
    </dgm:pt>
    <dgm:pt modelId="{4EBA07A4-293D-4FFF-B84E-7A382AF1315D}" type="sibTrans" cxnId="{A67AB657-B0B1-4C53-8A26-238B6C438287}">
      <dgm:prSet/>
      <dgm:spPr/>
    </dgm:pt>
    <dgm:pt modelId="{26504AE8-2672-4A21-B261-6B6E9852BDB8}">
      <dgm:prSet phldrT="[Text]"/>
      <dgm:spPr/>
      <dgm:t>
        <a:bodyPr/>
        <a:lstStyle/>
        <a:p>
          <a:r>
            <a:rPr lang="en-US" dirty="0" smtClean="0"/>
            <a:t>Practitioners from a local ethnic minority charity </a:t>
          </a:r>
          <a:r>
            <a:rPr lang="en-US" dirty="0" err="1" smtClean="0"/>
            <a:t>organisation</a:t>
          </a:r>
          <a:r>
            <a:rPr lang="en-US" dirty="0" smtClean="0"/>
            <a:t> </a:t>
          </a:r>
          <a:endParaRPr lang="en-US" dirty="0"/>
        </a:p>
      </dgm:t>
    </dgm:pt>
    <dgm:pt modelId="{4C4DB659-8D3A-4DE4-978B-8D5346479901}" type="parTrans" cxnId="{5CD913B0-6BF1-443D-8FEB-23A6D36E8DC5}">
      <dgm:prSet/>
      <dgm:spPr/>
    </dgm:pt>
    <dgm:pt modelId="{59D179BD-9C1C-4809-8BFA-28555179B478}" type="sibTrans" cxnId="{5CD913B0-6BF1-443D-8FEB-23A6D36E8DC5}">
      <dgm:prSet/>
      <dgm:spPr/>
    </dgm:pt>
    <dgm:pt modelId="{477351EE-CB7F-4C48-8660-33A4D7243550}">
      <dgm:prSet phldrT="[Text]"/>
      <dgm:spPr/>
      <dgm:t>
        <a:bodyPr/>
        <a:lstStyle/>
        <a:p>
          <a:r>
            <a:rPr lang="en-US" dirty="0" smtClean="0"/>
            <a:t>A total of five themes were identified</a:t>
          </a:r>
          <a:endParaRPr lang="en-US" dirty="0"/>
        </a:p>
      </dgm:t>
    </dgm:pt>
    <dgm:pt modelId="{DE9B9964-85D7-4E4B-B492-37AA19E59C3A}" type="parTrans" cxnId="{B7698F67-8E34-403A-9AEF-3AC57C072494}">
      <dgm:prSet/>
      <dgm:spPr/>
    </dgm:pt>
    <dgm:pt modelId="{56674E98-ACA5-40E9-8AB5-E54341F374BF}" type="sibTrans" cxnId="{B7698F67-8E34-403A-9AEF-3AC57C072494}">
      <dgm:prSet/>
      <dgm:spPr/>
    </dgm:pt>
    <dgm:pt modelId="{626112D0-4173-4431-8876-969F940EA2C7}" type="pres">
      <dgm:prSet presAssocID="{95C25FE7-82F6-4D0C-A213-5BD8B4B1A9EF}" presName="linear" presStyleCnt="0">
        <dgm:presLayoutVars>
          <dgm:animLvl val="lvl"/>
          <dgm:resizeHandles val="exact"/>
        </dgm:presLayoutVars>
      </dgm:prSet>
      <dgm:spPr/>
    </dgm:pt>
    <dgm:pt modelId="{B80481F6-5AE8-4AB5-9E9B-C1E09D5511A6}" type="pres">
      <dgm:prSet presAssocID="{89FE6DF6-BA3C-45C0-A6D8-AFD826402945}" presName="parentText" presStyleLbl="node1" presStyleIdx="0" presStyleCnt="2">
        <dgm:presLayoutVars>
          <dgm:chMax val="0"/>
          <dgm:bulletEnabled val="1"/>
        </dgm:presLayoutVars>
      </dgm:prSet>
      <dgm:spPr/>
      <dgm:t>
        <a:bodyPr/>
        <a:lstStyle/>
        <a:p>
          <a:endParaRPr lang="en-US"/>
        </a:p>
      </dgm:t>
    </dgm:pt>
    <dgm:pt modelId="{FA1DFB0C-6958-48BB-AE9B-B32DCBC358A4}" type="pres">
      <dgm:prSet presAssocID="{89FE6DF6-BA3C-45C0-A6D8-AFD826402945}" presName="childText" presStyleLbl="revTx" presStyleIdx="0" presStyleCnt="2">
        <dgm:presLayoutVars>
          <dgm:bulletEnabled val="1"/>
        </dgm:presLayoutVars>
      </dgm:prSet>
      <dgm:spPr/>
      <dgm:t>
        <a:bodyPr/>
        <a:lstStyle/>
        <a:p>
          <a:endParaRPr lang="en-US"/>
        </a:p>
      </dgm:t>
    </dgm:pt>
    <dgm:pt modelId="{98FA6B5E-041B-497E-BDD2-A267FFA8BD95}" type="pres">
      <dgm:prSet presAssocID="{3B8CBA53-CFC2-408B-A2A8-808D766244A0}" presName="parentText" presStyleLbl="node1" presStyleIdx="1" presStyleCnt="2">
        <dgm:presLayoutVars>
          <dgm:chMax val="0"/>
          <dgm:bulletEnabled val="1"/>
        </dgm:presLayoutVars>
      </dgm:prSet>
      <dgm:spPr/>
      <dgm:t>
        <a:bodyPr/>
        <a:lstStyle/>
        <a:p>
          <a:endParaRPr lang="en-US"/>
        </a:p>
      </dgm:t>
    </dgm:pt>
    <dgm:pt modelId="{6EABE4F2-0A6C-4D05-8639-3DD540EA02AC}" type="pres">
      <dgm:prSet presAssocID="{3B8CBA53-CFC2-408B-A2A8-808D766244A0}" presName="childText" presStyleLbl="revTx" presStyleIdx="1" presStyleCnt="2">
        <dgm:presLayoutVars>
          <dgm:bulletEnabled val="1"/>
        </dgm:presLayoutVars>
      </dgm:prSet>
      <dgm:spPr/>
      <dgm:t>
        <a:bodyPr/>
        <a:lstStyle/>
        <a:p>
          <a:endParaRPr lang="en-US"/>
        </a:p>
      </dgm:t>
    </dgm:pt>
  </dgm:ptLst>
  <dgm:cxnLst>
    <dgm:cxn modelId="{B1487FFE-3AEC-47FF-9511-867DC9B6E4A6}" type="presOf" srcId="{46A84149-94CD-474D-891B-6F7E2FC13C56}" destId="{FA1DFB0C-6958-48BB-AE9B-B32DCBC358A4}" srcOrd="0" destOrd="1" presId="urn:microsoft.com/office/officeart/2005/8/layout/vList2"/>
    <dgm:cxn modelId="{6AF5BF32-D7C4-47C3-B0E9-A74B71D8D359}" srcId="{89FE6DF6-BA3C-45C0-A6D8-AFD826402945}" destId="{FBA00870-DA45-4D87-A4D5-75CBF26D3B4C}" srcOrd="0" destOrd="0" parTransId="{3B03764A-FA97-4C11-8940-64CA88CB3F50}" sibTransId="{517ADABD-0868-4F9E-B921-5AB5DA2EB28D}"/>
    <dgm:cxn modelId="{58BF413C-4F74-4DCC-BC70-40E1E7EA3437}" type="presOf" srcId="{36519079-AF51-4179-9BF7-7796627411E3}" destId="{6EABE4F2-0A6C-4D05-8639-3DD540EA02AC}" srcOrd="0" destOrd="0" presId="urn:microsoft.com/office/officeart/2005/8/layout/vList2"/>
    <dgm:cxn modelId="{A67AB657-B0B1-4C53-8A26-238B6C438287}" srcId="{89FE6DF6-BA3C-45C0-A6D8-AFD826402945}" destId="{46A84149-94CD-474D-891B-6F7E2FC13C56}" srcOrd="1" destOrd="0" parTransId="{A68CFAB8-F49A-417E-B959-010F95EFDACF}" sibTransId="{4EBA07A4-293D-4FFF-B84E-7A382AF1315D}"/>
    <dgm:cxn modelId="{7A1D76BD-5411-46E4-8607-112EC7FE77B7}" srcId="{95C25FE7-82F6-4D0C-A213-5BD8B4B1A9EF}" destId="{3B8CBA53-CFC2-408B-A2A8-808D766244A0}" srcOrd="1" destOrd="0" parTransId="{73EF6BF4-3E0A-43C4-9145-FB2D2DEC67F9}" sibTransId="{0220E71D-A3FB-4C48-9E70-494C41224387}"/>
    <dgm:cxn modelId="{5CD913B0-6BF1-443D-8FEB-23A6D36E8DC5}" srcId="{89FE6DF6-BA3C-45C0-A6D8-AFD826402945}" destId="{26504AE8-2672-4A21-B261-6B6E9852BDB8}" srcOrd="2" destOrd="0" parTransId="{4C4DB659-8D3A-4DE4-978B-8D5346479901}" sibTransId="{59D179BD-9C1C-4809-8BFA-28555179B478}"/>
    <dgm:cxn modelId="{25C9D253-9027-44C2-8F09-7B258177A291}" type="presOf" srcId="{89FE6DF6-BA3C-45C0-A6D8-AFD826402945}" destId="{B80481F6-5AE8-4AB5-9E9B-C1E09D5511A6}" srcOrd="0" destOrd="0" presId="urn:microsoft.com/office/officeart/2005/8/layout/vList2"/>
    <dgm:cxn modelId="{9E76485D-B844-4427-84E9-86710739F17F}" type="presOf" srcId="{3B8CBA53-CFC2-408B-A2A8-808D766244A0}" destId="{98FA6B5E-041B-497E-BDD2-A267FFA8BD95}" srcOrd="0" destOrd="0" presId="urn:microsoft.com/office/officeart/2005/8/layout/vList2"/>
    <dgm:cxn modelId="{DBE15E50-3250-4BF2-9B7D-A05EC79AA60D}" srcId="{95C25FE7-82F6-4D0C-A213-5BD8B4B1A9EF}" destId="{89FE6DF6-BA3C-45C0-A6D8-AFD826402945}" srcOrd="0" destOrd="0" parTransId="{135D2A96-BA69-453A-A157-81F6EBAF6E9B}" sibTransId="{26790E4A-4058-4691-B8BE-FA39F24DD9AF}"/>
    <dgm:cxn modelId="{9D1B98EF-4350-434E-B495-7C4922A6B6E7}" type="presOf" srcId="{477351EE-CB7F-4C48-8660-33A4D7243550}" destId="{6EABE4F2-0A6C-4D05-8639-3DD540EA02AC}" srcOrd="0" destOrd="1" presId="urn:microsoft.com/office/officeart/2005/8/layout/vList2"/>
    <dgm:cxn modelId="{B7698F67-8E34-403A-9AEF-3AC57C072494}" srcId="{3B8CBA53-CFC2-408B-A2A8-808D766244A0}" destId="{477351EE-CB7F-4C48-8660-33A4D7243550}" srcOrd="1" destOrd="0" parTransId="{DE9B9964-85D7-4E4B-B492-37AA19E59C3A}" sibTransId="{56674E98-ACA5-40E9-8AB5-E54341F374BF}"/>
    <dgm:cxn modelId="{F1FFAB04-42FF-412F-B6CE-06B735A2D30C}" srcId="{3B8CBA53-CFC2-408B-A2A8-808D766244A0}" destId="{36519079-AF51-4179-9BF7-7796627411E3}" srcOrd="0" destOrd="0" parTransId="{19E8279A-1826-4DD3-8FF8-3B111A714555}" sibTransId="{8CC0D30B-517B-4D8F-8B06-FABB4BB57FBA}"/>
    <dgm:cxn modelId="{C41F315E-CC8C-4C00-9F61-05A0B7B7B7C7}" type="presOf" srcId="{26504AE8-2672-4A21-B261-6B6E9852BDB8}" destId="{FA1DFB0C-6958-48BB-AE9B-B32DCBC358A4}" srcOrd="0" destOrd="2" presId="urn:microsoft.com/office/officeart/2005/8/layout/vList2"/>
    <dgm:cxn modelId="{9C335966-F10D-422D-A01E-64C86F72DD20}" type="presOf" srcId="{FBA00870-DA45-4D87-A4D5-75CBF26D3B4C}" destId="{FA1DFB0C-6958-48BB-AE9B-B32DCBC358A4}" srcOrd="0" destOrd="0" presId="urn:microsoft.com/office/officeart/2005/8/layout/vList2"/>
    <dgm:cxn modelId="{3EE3F08A-6A88-406C-86BF-E5082B9E173D}" type="presOf" srcId="{95C25FE7-82F6-4D0C-A213-5BD8B4B1A9EF}" destId="{626112D0-4173-4431-8876-969F940EA2C7}" srcOrd="0" destOrd="0" presId="urn:microsoft.com/office/officeart/2005/8/layout/vList2"/>
    <dgm:cxn modelId="{9FB37A04-A346-4366-81C8-6198BB4F80A7}" type="presParOf" srcId="{626112D0-4173-4431-8876-969F940EA2C7}" destId="{B80481F6-5AE8-4AB5-9E9B-C1E09D5511A6}" srcOrd="0" destOrd="0" presId="urn:microsoft.com/office/officeart/2005/8/layout/vList2"/>
    <dgm:cxn modelId="{680A6F73-EA7E-47EE-93AC-19AE6CDA1D53}" type="presParOf" srcId="{626112D0-4173-4431-8876-969F940EA2C7}" destId="{FA1DFB0C-6958-48BB-AE9B-B32DCBC358A4}" srcOrd="1" destOrd="0" presId="urn:microsoft.com/office/officeart/2005/8/layout/vList2"/>
    <dgm:cxn modelId="{002FE951-9037-46D5-AC85-885D4CE37AB2}" type="presParOf" srcId="{626112D0-4173-4431-8876-969F940EA2C7}" destId="{98FA6B5E-041B-497E-BDD2-A267FFA8BD95}" srcOrd="2" destOrd="0" presId="urn:microsoft.com/office/officeart/2005/8/layout/vList2"/>
    <dgm:cxn modelId="{059EBD55-D5B3-4D6A-9041-7B405753583A}" type="presParOf" srcId="{626112D0-4173-4431-8876-969F940EA2C7}" destId="{6EABE4F2-0A6C-4D05-8639-3DD540EA02AC}"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D52E88-0151-4EC2-82AC-DA36132F9CE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67D7D0B-002B-4817-8897-362A7C75C8F2}">
      <dgm:prSet phldrT="[Text]"/>
      <dgm:spPr/>
      <dgm:t>
        <a:bodyPr/>
        <a:lstStyle/>
        <a:p>
          <a:r>
            <a:rPr lang="en-US" dirty="0" err="1" smtClean="0"/>
            <a:t>Stigmatisation</a:t>
          </a:r>
          <a:r>
            <a:rPr lang="en-US" dirty="0" smtClean="0"/>
            <a:t> </a:t>
          </a:r>
        </a:p>
      </dgm:t>
    </dgm:pt>
    <dgm:pt modelId="{1C907534-BC1C-40C5-AD7A-02C3812CE547}" type="parTrans" cxnId="{149AC5C4-4B0D-45BE-BDEF-36544C22936D}">
      <dgm:prSet/>
      <dgm:spPr/>
      <dgm:t>
        <a:bodyPr/>
        <a:lstStyle/>
        <a:p>
          <a:endParaRPr lang="en-US"/>
        </a:p>
      </dgm:t>
    </dgm:pt>
    <dgm:pt modelId="{0A09A321-B2C4-4B21-88E8-1C5B5B0DC4EC}" type="sibTrans" cxnId="{149AC5C4-4B0D-45BE-BDEF-36544C22936D}">
      <dgm:prSet/>
      <dgm:spPr/>
      <dgm:t>
        <a:bodyPr/>
        <a:lstStyle/>
        <a:p>
          <a:endParaRPr lang="en-US"/>
        </a:p>
      </dgm:t>
    </dgm:pt>
    <dgm:pt modelId="{EE17744F-3B6E-44C5-996E-CD416C0F78FA}">
      <dgm:prSet phldrT="[Text]"/>
      <dgm:spPr/>
      <dgm:t>
        <a:bodyPr/>
        <a:lstStyle/>
        <a:p>
          <a:r>
            <a:rPr lang="en-US" dirty="0" smtClean="0"/>
            <a:t>Cultural Norm</a:t>
          </a:r>
          <a:endParaRPr lang="en-US" dirty="0"/>
        </a:p>
      </dgm:t>
    </dgm:pt>
    <dgm:pt modelId="{4A287B07-59E5-4BF7-880A-DA46A440E4BB}" type="parTrans" cxnId="{7981F24C-9048-4CFD-82F5-E01E90DD48A0}">
      <dgm:prSet/>
      <dgm:spPr/>
      <dgm:t>
        <a:bodyPr/>
        <a:lstStyle/>
        <a:p>
          <a:endParaRPr lang="en-US"/>
        </a:p>
      </dgm:t>
    </dgm:pt>
    <dgm:pt modelId="{CEDFBE8E-693E-4757-B468-A349A587FB77}" type="sibTrans" cxnId="{7981F24C-9048-4CFD-82F5-E01E90DD48A0}">
      <dgm:prSet/>
      <dgm:spPr/>
      <dgm:t>
        <a:bodyPr/>
        <a:lstStyle/>
        <a:p>
          <a:endParaRPr lang="en-US"/>
        </a:p>
      </dgm:t>
    </dgm:pt>
    <dgm:pt modelId="{306200D6-AA6A-4DE0-BE55-255607B19479}">
      <dgm:prSet phldrT="[Text]"/>
      <dgm:spPr/>
      <dgm:t>
        <a:bodyPr/>
        <a:lstStyle/>
        <a:p>
          <a:r>
            <a:rPr lang="en-US" dirty="0" smtClean="0"/>
            <a:t>Religious</a:t>
          </a:r>
          <a:r>
            <a:rPr lang="en-US" baseline="0" dirty="0" smtClean="0"/>
            <a:t> Beliefs</a:t>
          </a:r>
          <a:endParaRPr lang="en-US" dirty="0"/>
        </a:p>
      </dgm:t>
    </dgm:pt>
    <dgm:pt modelId="{2D6E6EA1-66D9-478C-B1DA-E9FC3E9BD75B}" type="parTrans" cxnId="{754237B9-8701-48AC-A2DC-3AAB0F8B4B44}">
      <dgm:prSet/>
      <dgm:spPr/>
      <dgm:t>
        <a:bodyPr/>
        <a:lstStyle/>
        <a:p>
          <a:endParaRPr lang="en-US"/>
        </a:p>
      </dgm:t>
    </dgm:pt>
    <dgm:pt modelId="{CBDE2DDB-B4E1-4946-9E60-131CC62B61BC}" type="sibTrans" cxnId="{754237B9-8701-48AC-A2DC-3AAB0F8B4B44}">
      <dgm:prSet/>
      <dgm:spPr/>
      <dgm:t>
        <a:bodyPr/>
        <a:lstStyle/>
        <a:p>
          <a:endParaRPr lang="en-US"/>
        </a:p>
      </dgm:t>
    </dgm:pt>
    <dgm:pt modelId="{647DF591-F4A2-4D55-8C50-254E89F9C189}">
      <dgm:prSet phldrT="[Text]"/>
      <dgm:spPr/>
      <dgm:t>
        <a:bodyPr/>
        <a:lstStyle/>
        <a:p>
          <a:r>
            <a:rPr lang="en-US" dirty="0" smtClean="0"/>
            <a:t>Training and awareness</a:t>
          </a:r>
          <a:endParaRPr lang="en-US" dirty="0"/>
        </a:p>
      </dgm:t>
    </dgm:pt>
    <dgm:pt modelId="{C11A154E-E5E3-4E18-9589-FF2230492E53}" type="parTrans" cxnId="{44CD7CA4-9DD9-48E6-AE3D-8596E10FDEE6}">
      <dgm:prSet/>
      <dgm:spPr/>
      <dgm:t>
        <a:bodyPr/>
        <a:lstStyle/>
        <a:p>
          <a:endParaRPr lang="en-US"/>
        </a:p>
      </dgm:t>
    </dgm:pt>
    <dgm:pt modelId="{F62048D3-263A-4B83-9C7C-A3881FE9905E}" type="sibTrans" cxnId="{44CD7CA4-9DD9-48E6-AE3D-8596E10FDEE6}">
      <dgm:prSet/>
      <dgm:spPr/>
      <dgm:t>
        <a:bodyPr/>
        <a:lstStyle/>
        <a:p>
          <a:endParaRPr lang="en-US"/>
        </a:p>
      </dgm:t>
    </dgm:pt>
    <dgm:pt modelId="{CC2BF433-9CC8-4DBA-8A60-C94C7CD6650D}">
      <dgm:prSet phldrT="[Text]"/>
      <dgm:spPr/>
      <dgm:t>
        <a:bodyPr/>
        <a:lstStyle/>
        <a:p>
          <a:r>
            <a:rPr lang="en-US" dirty="0" smtClean="0"/>
            <a:t>Practitioners and public services</a:t>
          </a:r>
          <a:endParaRPr lang="en-US" dirty="0"/>
        </a:p>
      </dgm:t>
    </dgm:pt>
    <dgm:pt modelId="{E09CCF0B-8133-40DF-B003-35C97E225602}" type="parTrans" cxnId="{EE9D1EC8-A74D-41F9-A1FA-9C5BB8610848}">
      <dgm:prSet/>
      <dgm:spPr/>
      <dgm:t>
        <a:bodyPr/>
        <a:lstStyle/>
        <a:p>
          <a:endParaRPr lang="en-US"/>
        </a:p>
      </dgm:t>
    </dgm:pt>
    <dgm:pt modelId="{7C6B915D-97F1-49BC-9F53-F8E88539B1FB}" type="sibTrans" cxnId="{EE9D1EC8-A74D-41F9-A1FA-9C5BB8610848}">
      <dgm:prSet/>
      <dgm:spPr/>
      <dgm:t>
        <a:bodyPr/>
        <a:lstStyle/>
        <a:p>
          <a:endParaRPr lang="en-US"/>
        </a:p>
      </dgm:t>
    </dgm:pt>
    <dgm:pt modelId="{0AA63F68-5801-47C4-A583-4240F1F79926}" type="pres">
      <dgm:prSet presAssocID="{3CD52E88-0151-4EC2-82AC-DA36132F9CE8}" presName="diagram" presStyleCnt="0">
        <dgm:presLayoutVars>
          <dgm:dir/>
          <dgm:resizeHandles val="exact"/>
        </dgm:presLayoutVars>
      </dgm:prSet>
      <dgm:spPr/>
    </dgm:pt>
    <dgm:pt modelId="{1ABDF5CE-5BB3-4FB6-B4B9-E7C97F1E8459}" type="pres">
      <dgm:prSet presAssocID="{667D7D0B-002B-4817-8897-362A7C75C8F2}" presName="node" presStyleLbl="node1" presStyleIdx="0" presStyleCnt="5">
        <dgm:presLayoutVars>
          <dgm:bulletEnabled val="1"/>
        </dgm:presLayoutVars>
      </dgm:prSet>
      <dgm:spPr/>
      <dgm:t>
        <a:bodyPr/>
        <a:lstStyle/>
        <a:p>
          <a:endParaRPr lang="en-US"/>
        </a:p>
      </dgm:t>
    </dgm:pt>
    <dgm:pt modelId="{0188549B-3293-4492-B5FD-FD1826D0E6DA}" type="pres">
      <dgm:prSet presAssocID="{0A09A321-B2C4-4B21-88E8-1C5B5B0DC4EC}" presName="sibTrans" presStyleCnt="0"/>
      <dgm:spPr/>
    </dgm:pt>
    <dgm:pt modelId="{5271745F-426C-4D28-8FF6-F88AAF225382}" type="pres">
      <dgm:prSet presAssocID="{EE17744F-3B6E-44C5-996E-CD416C0F78FA}" presName="node" presStyleLbl="node1" presStyleIdx="1" presStyleCnt="5">
        <dgm:presLayoutVars>
          <dgm:bulletEnabled val="1"/>
        </dgm:presLayoutVars>
      </dgm:prSet>
      <dgm:spPr/>
      <dgm:t>
        <a:bodyPr/>
        <a:lstStyle/>
        <a:p>
          <a:endParaRPr lang="en-US"/>
        </a:p>
      </dgm:t>
    </dgm:pt>
    <dgm:pt modelId="{0C2F01D2-F70C-4E5C-A278-81FD4D7B6D9C}" type="pres">
      <dgm:prSet presAssocID="{CEDFBE8E-693E-4757-B468-A349A587FB77}" presName="sibTrans" presStyleCnt="0"/>
      <dgm:spPr/>
    </dgm:pt>
    <dgm:pt modelId="{8C5E14CE-288E-46A7-B542-0D6DA54BDD1C}" type="pres">
      <dgm:prSet presAssocID="{306200D6-AA6A-4DE0-BE55-255607B19479}" presName="node" presStyleLbl="node1" presStyleIdx="2" presStyleCnt="5">
        <dgm:presLayoutVars>
          <dgm:bulletEnabled val="1"/>
        </dgm:presLayoutVars>
      </dgm:prSet>
      <dgm:spPr/>
      <dgm:t>
        <a:bodyPr/>
        <a:lstStyle/>
        <a:p>
          <a:endParaRPr lang="en-US"/>
        </a:p>
      </dgm:t>
    </dgm:pt>
    <dgm:pt modelId="{B4C5C972-98B3-4662-9084-A5930EA06335}" type="pres">
      <dgm:prSet presAssocID="{CBDE2DDB-B4E1-4946-9E60-131CC62B61BC}" presName="sibTrans" presStyleCnt="0"/>
      <dgm:spPr/>
    </dgm:pt>
    <dgm:pt modelId="{9DBBB882-9A50-4454-9C49-2D131F36C3E9}" type="pres">
      <dgm:prSet presAssocID="{647DF591-F4A2-4D55-8C50-254E89F9C189}" presName="node" presStyleLbl="node1" presStyleIdx="3" presStyleCnt="5">
        <dgm:presLayoutVars>
          <dgm:bulletEnabled val="1"/>
        </dgm:presLayoutVars>
      </dgm:prSet>
      <dgm:spPr/>
      <dgm:t>
        <a:bodyPr/>
        <a:lstStyle/>
        <a:p>
          <a:endParaRPr lang="en-US"/>
        </a:p>
      </dgm:t>
    </dgm:pt>
    <dgm:pt modelId="{7025E5E4-FA7E-4E99-8A0C-0D30837C49CC}" type="pres">
      <dgm:prSet presAssocID="{F62048D3-263A-4B83-9C7C-A3881FE9905E}" presName="sibTrans" presStyleCnt="0"/>
      <dgm:spPr/>
    </dgm:pt>
    <dgm:pt modelId="{DBE98877-AD09-46C3-A0CC-5F56292B400E}" type="pres">
      <dgm:prSet presAssocID="{CC2BF433-9CC8-4DBA-8A60-C94C7CD6650D}" presName="node" presStyleLbl="node1" presStyleIdx="4" presStyleCnt="5">
        <dgm:presLayoutVars>
          <dgm:bulletEnabled val="1"/>
        </dgm:presLayoutVars>
      </dgm:prSet>
      <dgm:spPr/>
    </dgm:pt>
  </dgm:ptLst>
  <dgm:cxnLst>
    <dgm:cxn modelId="{149AC5C4-4B0D-45BE-BDEF-36544C22936D}" srcId="{3CD52E88-0151-4EC2-82AC-DA36132F9CE8}" destId="{667D7D0B-002B-4817-8897-362A7C75C8F2}" srcOrd="0" destOrd="0" parTransId="{1C907534-BC1C-40C5-AD7A-02C3812CE547}" sibTransId="{0A09A321-B2C4-4B21-88E8-1C5B5B0DC4EC}"/>
    <dgm:cxn modelId="{7981F24C-9048-4CFD-82F5-E01E90DD48A0}" srcId="{3CD52E88-0151-4EC2-82AC-DA36132F9CE8}" destId="{EE17744F-3B6E-44C5-996E-CD416C0F78FA}" srcOrd="1" destOrd="0" parTransId="{4A287B07-59E5-4BF7-880A-DA46A440E4BB}" sibTransId="{CEDFBE8E-693E-4757-B468-A349A587FB77}"/>
    <dgm:cxn modelId="{754237B9-8701-48AC-A2DC-3AAB0F8B4B44}" srcId="{3CD52E88-0151-4EC2-82AC-DA36132F9CE8}" destId="{306200D6-AA6A-4DE0-BE55-255607B19479}" srcOrd="2" destOrd="0" parTransId="{2D6E6EA1-66D9-478C-B1DA-E9FC3E9BD75B}" sibTransId="{CBDE2DDB-B4E1-4946-9E60-131CC62B61BC}"/>
    <dgm:cxn modelId="{C410A884-B08B-4554-8024-8533450F8659}" type="presOf" srcId="{EE17744F-3B6E-44C5-996E-CD416C0F78FA}" destId="{5271745F-426C-4D28-8FF6-F88AAF225382}" srcOrd="0" destOrd="0" presId="urn:microsoft.com/office/officeart/2005/8/layout/default"/>
    <dgm:cxn modelId="{43AACE18-794D-449F-A359-04BE58283BF4}" type="presOf" srcId="{3CD52E88-0151-4EC2-82AC-DA36132F9CE8}" destId="{0AA63F68-5801-47C4-A583-4240F1F79926}" srcOrd="0" destOrd="0" presId="urn:microsoft.com/office/officeart/2005/8/layout/default"/>
    <dgm:cxn modelId="{F6681C78-A75B-4956-91C0-B9BA48E7DA68}" type="presOf" srcId="{306200D6-AA6A-4DE0-BE55-255607B19479}" destId="{8C5E14CE-288E-46A7-B542-0D6DA54BDD1C}" srcOrd="0" destOrd="0" presId="urn:microsoft.com/office/officeart/2005/8/layout/default"/>
    <dgm:cxn modelId="{44CD7CA4-9DD9-48E6-AE3D-8596E10FDEE6}" srcId="{3CD52E88-0151-4EC2-82AC-DA36132F9CE8}" destId="{647DF591-F4A2-4D55-8C50-254E89F9C189}" srcOrd="3" destOrd="0" parTransId="{C11A154E-E5E3-4E18-9589-FF2230492E53}" sibTransId="{F62048D3-263A-4B83-9C7C-A3881FE9905E}"/>
    <dgm:cxn modelId="{EE9D1EC8-A74D-41F9-A1FA-9C5BB8610848}" srcId="{3CD52E88-0151-4EC2-82AC-DA36132F9CE8}" destId="{CC2BF433-9CC8-4DBA-8A60-C94C7CD6650D}" srcOrd="4" destOrd="0" parTransId="{E09CCF0B-8133-40DF-B003-35C97E225602}" sibTransId="{7C6B915D-97F1-49BC-9F53-F8E88539B1FB}"/>
    <dgm:cxn modelId="{9F881CD3-BC6C-4DB8-A912-9BCD837F543B}" type="presOf" srcId="{CC2BF433-9CC8-4DBA-8A60-C94C7CD6650D}" destId="{DBE98877-AD09-46C3-A0CC-5F56292B400E}" srcOrd="0" destOrd="0" presId="urn:microsoft.com/office/officeart/2005/8/layout/default"/>
    <dgm:cxn modelId="{A8A323EE-7470-4431-87CA-6A9E87D54E41}" type="presOf" srcId="{667D7D0B-002B-4817-8897-362A7C75C8F2}" destId="{1ABDF5CE-5BB3-4FB6-B4B9-E7C97F1E8459}" srcOrd="0" destOrd="0" presId="urn:microsoft.com/office/officeart/2005/8/layout/default"/>
    <dgm:cxn modelId="{49D2664B-9080-4352-ACD1-873D4A1F8CAE}" type="presOf" srcId="{647DF591-F4A2-4D55-8C50-254E89F9C189}" destId="{9DBBB882-9A50-4454-9C49-2D131F36C3E9}" srcOrd="0" destOrd="0" presId="urn:microsoft.com/office/officeart/2005/8/layout/default"/>
    <dgm:cxn modelId="{A1F14D1F-9068-4841-9DB1-53A99689880B}" type="presParOf" srcId="{0AA63F68-5801-47C4-A583-4240F1F79926}" destId="{1ABDF5CE-5BB3-4FB6-B4B9-E7C97F1E8459}" srcOrd="0" destOrd="0" presId="urn:microsoft.com/office/officeart/2005/8/layout/default"/>
    <dgm:cxn modelId="{381584A9-29FE-4E7C-9549-972960A3A3AE}" type="presParOf" srcId="{0AA63F68-5801-47C4-A583-4240F1F79926}" destId="{0188549B-3293-4492-B5FD-FD1826D0E6DA}" srcOrd="1" destOrd="0" presId="urn:microsoft.com/office/officeart/2005/8/layout/default"/>
    <dgm:cxn modelId="{692ECD80-A4B1-4E17-8D24-C707EBAE42F6}" type="presParOf" srcId="{0AA63F68-5801-47C4-A583-4240F1F79926}" destId="{5271745F-426C-4D28-8FF6-F88AAF225382}" srcOrd="2" destOrd="0" presId="urn:microsoft.com/office/officeart/2005/8/layout/default"/>
    <dgm:cxn modelId="{E49C45BA-FC4E-402F-947D-10636FE5A102}" type="presParOf" srcId="{0AA63F68-5801-47C4-A583-4240F1F79926}" destId="{0C2F01D2-F70C-4E5C-A278-81FD4D7B6D9C}" srcOrd="3" destOrd="0" presId="urn:microsoft.com/office/officeart/2005/8/layout/default"/>
    <dgm:cxn modelId="{08092975-3016-451E-8C0C-6BEEBA779A77}" type="presParOf" srcId="{0AA63F68-5801-47C4-A583-4240F1F79926}" destId="{8C5E14CE-288E-46A7-B542-0D6DA54BDD1C}" srcOrd="4" destOrd="0" presId="urn:microsoft.com/office/officeart/2005/8/layout/default"/>
    <dgm:cxn modelId="{F4FE491B-6E7F-469E-A6EE-2C83DEA23766}" type="presParOf" srcId="{0AA63F68-5801-47C4-A583-4240F1F79926}" destId="{B4C5C972-98B3-4662-9084-A5930EA06335}" srcOrd="5" destOrd="0" presId="urn:microsoft.com/office/officeart/2005/8/layout/default"/>
    <dgm:cxn modelId="{C543A98C-131A-42A3-AF16-1EEBE20B8105}" type="presParOf" srcId="{0AA63F68-5801-47C4-A583-4240F1F79926}" destId="{9DBBB882-9A50-4454-9C49-2D131F36C3E9}" srcOrd="6" destOrd="0" presId="urn:microsoft.com/office/officeart/2005/8/layout/default"/>
    <dgm:cxn modelId="{42B4041A-538F-4D59-B9C4-292B7510A7E3}" type="presParOf" srcId="{0AA63F68-5801-47C4-A583-4240F1F79926}" destId="{7025E5E4-FA7E-4E99-8A0C-0D30837C49CC}" srcOrd="7" destOrd="0" presId="urn:microsoft.com/office/officeart/2005/8/layout/default"/>
    <dgm:cxn modelId="{FE6B3081-A83A-47A3-9B07-18537429A1DC}" type="presParOf" srcId="{0AA63F68-5801-47C4-A583-4240F1F79926}" destId="{DBE98877-AD09-46C3-A0CC-5F56292B400E}"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FD95577-D7DA-46B3-98A4-F77419108EE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D63799C-FE2C-4DCB-B478-B90B6BE15300}">
      <dgm:prSet phldrT="[Text]"/>
      <dgm:spPr/>
      <dgm:t>
        <a:bodyPr/>
        <a:lstStyle/>
        <a:p>
          <a:r>
            <a:rPr lang="en-US" dirty="0" smtClean="0"/>
            <a:t>Education </a:t>
          </a:r>
          <a:endParaRPr lang="en-US" dirty="0"/>
        </a:p>
      </dgm:t>
    </dgm:pt>
    <dgm:pt modelId="{A922252D-30A5-4B7D-889F-F3B0DB39BBDF}" type="parTrans" cxnId="{71BC55B5-689D-4F87-BF5E-7C677B7AD4B7}">
      <dgm:prSet/>
      <dgm:spPr/>
      <dgm:t>
        <a:bodyPr/>
        <a:lstStyle/>
        <a:p>
          <a:endParaRPr lang="en-US"/>
        </a:p>
      </dgm:t>
    </dgm:pt>
    <dgm:pt modelId="{907EFE96-37E1-4D5D-BB01-126FDA36F1C2}" type="sibTrans" cxnId="{71BC55B5-689D-4F87-BF5E-7C677B7AD4B7}">
      <dgm:prSet/>
      <dgm:spPr/>
      <dgm:t>
        <a:bodyPr/>
        <a:lstStyle/>
        <a:p>
          <a:endParaRPr lang="en-US"/>
        </a:p>
      </dgm:t>
    </dgm:pt>
    <dgm:pt modelId="{0208187C-9304-4E00-9817-A71F552152DD}">
      <dgm:prSet phldrT="[Text]"/>
      <dgm:spPr/>
      <dgm:t>
        <a:bodyPr/>
        <a:lstStyle/>
        <a:p>
          <a:r>
            <a:rPr lang="en-US" dirty="0" smtClean="0"/>
            <a:t>Collaboration</a:t>
          </a:r>
          <a:endParaRPr lang="en-US" dirty="0"/>
        </a:p>
      </dgm:t>
    </dgm:pt>
    <dgm:pt modelId="{9DA8C242-40F3-4221-974A-8A9F693BB14D}" type="parTrans" cxnId="{8566EF3E-4E40-4C3A-916F-D53426B6B69C}">
      <dgm:prSet/>
      <dgm:spPr/>
      <dgm:t>
        <a:bodyPr/>
        <a:lstStyle/>
        <a:p>
          <a:endParaRPr lang="en-US"/>
        </a:p>
      </dgm:t>
    </dgm:pt>
    <dgm:pt modelId="{09D3EEF6-CFEA-475E-8947-C1CB1F9FC992}" type="sibTrans" cxnId="{8566EF3E-4E40-4C3A-916F-D53426B6B69C}">
      <dgm:prSet/>
      <dgm:spPr/>
      <dgm:t>
        <a:bodyPr/>
        <a:lstStyle/>
        <a:p>
          <a:endParaRPr lang="en-US"/>
        </a:p>
      </dgm:t>
    </dgm:pt>
    <dgm:pt modelId="{BF51B6B5-505A-4175-86B5-29861757FE73}">
      <dgm:prSet phldrT="[Text]"/>
      <dgm:spPr/>
      <dgm:t>
        <a:bodyPr/>
        <a:lstStyle/>
        <a:p>
          <a:r>
            <a:rPr lang="en-US" dirty="0" smtClean="0"/>
            <a:t>Training</a:t>
          </a:r>
          <a:endParaRPr lang="en-US" dirty="0"/>
        </a:p>
      </dgm:t>
    </dgm:pt>
    <dgm:pt modelId="{12DB0326-2DF5-47DF-94A1-456EAA0F4C37}" type="parTrans" cxnId="{19D9C575-C195-48C3-947D-B1550D99D00A}">
      <dgm:prSet/>
      <dgm:spPr/>
      <dgm:t>
        <a:bodyPr/>
        <a:lstStyle/>
        <a:p>
          <a:endParaRPr lang="en-US"/>
        </a:p>
      </dgm:t>
    </dgm:pt>
    <dgm:pt modelId="{6008C7FE-3A0D-4269-84CF-29012ABD1393}" type="sibTrans" cxnId="{19D9C575-C195-48C3-947D-B1550D99D00A}">
      <dgm:prSet/>
      <dgm:spPr/>
      <dgm:t>
        <a:bodyPr/>
        <a:lstStyle/>
        <a:p>
          <a:endParaRPr lang="en-US"/>
        </a:p>
      </dgm:t>
    </dgm:pt>
    <dgm:pt modelId="{51D3C191-FE3E-4DB7-A293-76312298352C}">
      <dgm:prSet phldrT="[Text]"/>
      <dgm:spPr/>
      <dgm:t>
        <a:bodyPr/>
        <a:lstStyle/>
        <a:p>
          <a:r>
            <a:rPr lang="en-US" dirty="0" smtClean="0"/>
            <a:t>Creating awareness</a:t>
          </a:r>
          <a:endParaRPr lang="en-US" dirty="0"/>
        </a:p>
      </dgm:t>
    </dgm:pt>
    <dgm:pt modelId="{18A9045D-55C0-4A53-A5C7-BF8210AFCC18}" type="parTrans" cxnId="{008917F7-D461-432A-9332-CC4EB7006BC2}">
      <dgm:prSet/>
      <dgm:spPr/>
      <dgm:t>
        <a:bodyPr/>
        <a:lstStyle/>
        <a:p>
          <a:endParaRPr lang="en-US"/>
        </a:p>
      </dgm:t>
    </dgm:pt>
    <dgm:pt modelId="{911A5BEE-1D98-44D8-A527-31D6F15651A4}" type="sibTrans" cxnId="{008917F7-D461-432A-9332-CC4EB7006BC2}">
      <dgm:prSet/>
      <dgm:spPr/>
      <dgm:t>
        <a:bodyPr/>
        <a:lstStyle/>
        <a:p>
          <a:endParaRPr lang="en-US"/>
        </a:p>
      </dgm:t>
    </dgm:pt>
    <dgm:pt modelId="{909A4DE3-E481-42B5-A2F4-F6B8120B6209}">
      <dgm:prSet phldrT="[Text]"/>
      <dgm:spPr/>
      <dgm:t>
        <a:bodyPr/>
        <a:lstStyle/>
        <a:p>
          <a:r>
            <a:rPr lang="en-US" dirty="0" smtClean="0"/>
            <a:t>Culture and faith </a:t>
          </a:r>
          <a:endParaRPr lang="en-US" dirty="0"/>
        </a:p>
      </dgm:t>
    </dgm:pt>
    <dgm:pt modelId="{6744EF44-AC93-4CCA-9CBC-B224B89EBB53}" type="parTrans" cxnId="{3E072156-775F-436C-8E92-DD2C024A0343}">
      <dgm:prSet/>
      <dgm:spPr/>
      <dgm:t>
        <a:bodyPr/>
        <a:lstStyle/>
        <a:p>
          <a:endParaRPr lang="en-US"/>
        </a:p>
      </dgm:t>
    </dgm:pt>
    <dgm:pt modelId="{E7D3DE87-082D-467B-BF33-E83072DE0E39}" type="sibTrans" cxnId="{3E072156-775F-436C-8E92-DD2C024A0343}">
      <dgm:prSet/>
      <dgm:spPr/>
      <dgm:t>
        <a:bodyPr/>
        <a:lstStyle/>
        <a:p>
          <a:endParaRPr lang="en-US"/>
        </a:p>
      </dgm:t>
    </dgm:pt>
    <dgm:pt modelId="{C70F9FC9-0175-40A8-B012-E6BBA5414B3D}" type="pres">
      <dgm:prSet presAssocID="{9FD95577-D7DA-46B3-98A4-F77419108EE2}" presName="diagram" presStyleCnt="0">
        <dgm:presLayoutVars>
          <dgm:dir/>
          <dgm:resizeHandles val="exact"/>
        </dgm:presLayoutVars>
      </dgm:prSet>
      <dgm:spPr/>
    </dgm:pt>
    <dgm:pt modelId="{59EF63B4-DAE0-4A31-AA53-C66CA21ABFE6}" type="pres">
      <dgm:prSet presAssocID="{4D63799C-FE2C-4DCB-B478-B90B6BE15300}" presName="node" presStyleLbl="node1" presStyleIdx="0" presStyleCnt="5">
        <dgm:presLayoutVars>
          <dgm:bulletEnabled val="1"/>
        </dgm:presLayoutVars>
      </dgm:prSet>
      <dgm:spPr/>
      <dgm:t>
        <a:bodyPr/>
        <a:lstStyle/>
        <a:p>
          <a:endParaRPr lang="en-US"/>
        </a:p>
      </dgm:t>
    </dgm:pt>
    <dgm:pt modelId="{9B054D67-F870-43A5-9025-AF843B6E478F}" type="pres">
      <dgm:prSet presAssocID="{907EFE96-37E1-4D5D-BB01-126FDA36F1C2}" presName="sibTrans" presStyleCnt="0"/>
      <dgm:spPr/>
    </dgm:pt>
    <dgm:pt modelId="{89BF7AA2-EDA6-45F5-B8F7-BF307981A4AC}" type="pres">
      <dgm:prSet presAssocID="{0208187C-9304-4E00-9817-A71F552152DD}" presName="node" presStyleLbl="node1" presStyleIdx="1" presStyleCnt="5">
        <dgm:presLayoutVars>
          <dgm:bulletEnabled val="1"/>
        </dgm:presLayoutVars>
      </dgm:prSet>
      <dgm:spPr/>
      <dgm:t>
        <a:bodyPr/>
        <a:lstStyle/>
        <a:p>
          <a:endParaRPr lang="en-US"/>
        </a:p>
      </dgm:t>
    </dgm:pt>
    <dgm:pt modelId="{97D9E18F-FAE4-45DA-A62C-BCB966BE0FB8}" type="pres">
      <dgm:prSet presAssocID="{09D3EEF6-CFEA-475E-8947-C1CB1F9FC992}" presName="sibTrans" presStyleCnt="0"/>
      <dgm:spPr/>
    </dgm:pt>
    <dgm:pt modelId="{465C1E55-62FC-431C-9BBB-D06A83017860}" type="pres">
      <dgm:prSet presAssocID="{BF51B6B5-505A-4175-86B5-29861757FE73}" presName="node" presStyleLbl="node1" presStyleIdx="2" presStyleCnt="5">
        <dgm:presLayoutVars>
          <dgm:bulletEnabled val="1"/>
        </dgm:presLayoutVars>
      </dgm:prSet>
      <dgm:spPr/>
    </dgm:pt>
    <dgm:pt modelId="{C682F250-BCD6-437E-878D-88A5CD9E0BF9}" type="pres">
      <dgm:prSet presAssocID="{6008C7FE-3A0D-4269-84CF-29012ABD1393}" presName="sibTrans" presStyleCnt="0"/>
      <dgm:spPr/>
    </dgm:pt>
    <dgm:pt modelId="{8648BCD4-C7B4-45FB-BF22-267A3160FEC0}" type="pres">
      <dgm:prSet presAssocID="{51D3C191-FE3E-4DB7-A293-76312298352C}" presName="node" presStyleLbl="node1" presStyleIdx="3" presStyleCnt="5">
        <dgm:presLayoutVars>
          <dgm:bulletEnabled val="1"/>
        </dgm:presLayoutVars>
      </dgm:prSet>
      <dgm:spPr/>
      <dgm:t>
        <a:bodyPr/>
        <a:lstStyle/>
        <a:p>
          <a:endParaRPr lang="en-US"/>
        </a:p>
      </dgm:t>
    </dgm:pt>
    <dgm:pt modelId="{8ADB77AB-101B-4C2B-8358-BB98C8CB1085}" type="pres">
      <dgm:prSet presAssocID="{911A5BEE-1D98-44D8-A527-31D6F15651A4}" presName="sibTrans" presStyleCnt="0"/>
      <dgm:spPr/>
    </dgm:pt>
    <dgm:pt modelId="{5392BC41-50EE-4D63-A630-3FFD7942EA29}" type="pres">
      <dgm:prSet presAssocID="{909A4DE3-E481-42B5-A2F4-F6B8120B6209}" presName="node" presStyleLbl="node1" presStyleIdx="4" presStyleCnt="5">
        <dgm:presLayoutVars>
          <dgm:bulletEnabled val="1"/>
        </dgm:presLayoutVars>
      </dgm:prSet>
      <dgm:spPr/>
      <dgm:t>
        <a:bodyPr/>
        <a:lstStyle/>
        <a:p>
          <a:endParaRPr lang="en-US"/>
        </a:p>
      </dgm:t>
    </dgm:pt>
  </dgm:ptLst>
  <dgm:cxnLst>
    <dgm:cxn modelId="{A63511E1-8B7D-4230-BB15-F5B4108D54FF}" type="presOf" srcId="{9FD95577-D7DA-46B3-98A4-F77419108EE2}" destId="{C70F9FC9-0175-40A8-B012-E6BBA5414B3D}" srcOrd="0" destOrd="0" presId="urn:microsoft.com/office/officeart/2005/8/layout/default"/>
    <dgm:cxn modelId="{3E072156-775F-436C-8E92-DD2C024A0343}" srcId="{9FD95577-D7DA-46B3-98A4-F77419108EE2}" destId="{909A4DE3-E481-42B5-A2F4-F6B8120B6209}" srcOrd="4" destOrd="0" parTransId="{6744EF44-AC93-4CCA-9CBC-B224B89EBB53}" sibTransId="{E7D3DE87-082D-467B-BF33-E83072DE0E39}"/>
    <dgm:cxn modelId="{0F2AA3E4-22CE-416A-BF07-10CD574D59E7}" type="presOf" srcId="{BF51B6B5-505A-4175-86B5-29861757FE73}" destId="{465C1E55-62FC-431C-9BBB-D06A83017860}" srcOrd="0" destOrd="0" presId="urn:microsoft.com/office/officeart/2005/8/layout/default"/>
    <dgm:cxn modelId="{19D9C575-C195-48C3-947D-B1550D99D00A}" srcId="{9FD95577-D7DA-46B3-98A4-F77419108EE2}" destId="{BF51B6B5-505A-4175-86B5-29861757FE73}" srcOrd="2" destOrd="0" parTransId="{12DB0326-2DF5-47DF-94A1-456EAA0F4C37}" sibTransId="{6008C7FE-3A0D-4269-84CF-29012ABD1393}"/>
    <dgm:cxn modelId="{D0CF71AE-0B62-4BD7-BA25-E196AFB734A9}" type="presOf" srcId="{909A4DE3-E481-42B5-A2F4-F6B8120B6209}" destId="{5392BC41-50EE-4D63-A630-3FFD7942EA29}" srcOrd="0" destOrd="0" presId="urn:microsoft.com/office/officeart/2005/8/layout/default"/>
    <dgm:cxn modelId="{E8F9F728-26E3-4FAA-AAC3-D7D2BF82DF4E}" type="presOf" srcId="{4D63799C-FE2C-4DCB-B478-B90B6BE15300}" destId="{59EF63B4-DAE0-4A31-AA53-C66CA21ABFE6}" srcOrd="0" destOrd="0" presId="urn:microsoft.com/office/officeart/2005/8/layout/default"/>
    <dgm:cxn modelId="{895378EE-854A-44B4-B6C6-0DFD17527BBA}" type="presOf" srcId="{0208187C-9304-4E00-9817-A71F552152DD}" destId="{89BF7AA2-EDA6-45F5-B8F7-BF307981A4AC}" srcOrd="0" destOrd="0" presId="urn:microsoft.com/office/officeart/2005/8/layout/default"/>
    <dgm:cxn modelId="{71BC55B5-689D-4F87-BF5E-7C677B7AD4B7}" srcId="{9FD95577-D7DA-46B3-98A4-F77419108EE2}" destId="{4D63799C-FE2C-4DCB-B478-B90B6BE15300}" srcOrd="0" destOrd="0" parTransId="{A922252D-30A5-4B7D-889F-F3B0DB39BBDF}" sibTransId="{907EFE96-37E1-4D5D-BB01-126FDA36F1C2}"/>
    <dgm:cxn modelId="{8566EF3E-4E40-4C3A-916F-D53426B6B69C}" srcId="{9FD95577-D7DA-46B3-98A4-F77419108EE2}" destId="{0208187C-9304-4E00-9817-A71F552152DD}" srcOrd="1" destOrd="0" parTransId="{9DA8C242-40F3-4221-974A-8A9F693BB14D}" sibTransId="{09D3EEF6-CFEA-475E-8947-C1CB1F9FC992}"/>
    <dgm:cxn modelId="{008917F7-D461-432A-9332-CC4EB7006BC2}" srcId="{9FD95577-D7DA-46B3-98A4-F77419108EE2}" destId="{51D3C191-FE3E-4DB7-A293-76312298352C}" srcOrd="3" destOrd="0" parTransId="{18A9045D-55C0-4A53-A5C7-BF8210AFCC18}" sibTransId="{911A5BEE-1D98-44D8-A527-31D6F15651A4}"/>
    <dgm:cxn modelId="{19B72390-25E1-425E-AFA4-0647F72E0FED}" type="presOf" srcId="{51D3C191-FE3E-4DB7-A293-76312298352C}" destId="{8648BCD4-C7B4-45FB-BF22-267A3160FEC0}" srcOrd="0" destOrd="0" presId="urn:microsoft.com/office/officeart/2005/8/layout/default"/>
    <dgm:cxn modelId="{CA909F87-DF2F-49F6-9B7C-7C4885F9092E}" type="presParOf" srcId="{C70F9FC9-0175-40A8-B012-E6BBA5414B3D}" destId="{59EF63B4-DAE0-4A31-AA53-C66CA21ABFE6}" srcOrd="0" destOrd="0" presId="urn:microsoft.com/office/officeart/2005/8/layout/default"/>
    <dgm:cxn modelId="{3FFD2D59-AB6D-42D8-B9B0-2DD6EE9D2A05}" type="presParOf" srcId="{C70F9FC9-0175-40A8-B012-E6BBA5414B3D}" destId="{9B054D67-F870-43A5-9025-AF843B6E478F}" srcOrd="1" destOrd="0" presId="urn:microsoft.com/office/officeart/2005/8/layout/default"/>
    <dgm:cxn modelId="{9E6A059F-9FB7-4243-B31F-3A16DFB8D9F3}" type="presParOf" srcId="{C70F9FC9-0175-40A8-B012-E6BBA5414B3D}" destId="{89BF7AA2-EDA6-45F5-B8F7-BF307981A4AC}" srcOrd="2" destOrd="0" presId="urn:microsoft.com/office/officeart/2005/8/layout/default"/>
    <dgm:cxn modelId="{5E9BDAAF-6A5B-4806-86A1-63DF0DBE5381}" type="presParOf" srcId="{C70F9FC9-0175-40A8-B012-E6BBA5414B3D}" destId="{97D9E18F-FAE4-45DA-A62C-BCB966BE0FB8}" srcOrd="3" destOrd="0" presId="urn:microsoft.com/office/officeart/2005/8/layout/default"/>
    <dgm:cxn modelId="{E2D6F697-C9AF-44F7-BF79-4679829C2115}" type="presParOf" srcId="{C70F9FC9-0175-40A8-B012-E6BBA5414B3D}" destId="{465C1E55-62FC-431C-9BBB-D06A83017860}" srcOrd="4" destOrd="0" presId="urn:microsoft.com/office/officeart/2005/8/layout/default"/>
    <dgm:cxn modelId="{1DDE7724-89E1-462E-99ED-DC888BD62B81}" type="presParOf" srcId="{C70F9FC9-0175-40A8-B012-E6BBA5414B3D}" destId="{C682F250-BCD6-437E-878D-88A5CD9E0BF9}" srcOrd="5" destOrd="0" presId="urn:microsoft.com/office/officeart/2005/8/layout/default"/>
    <dgm:cxn modelId="{5E973F0C-9F89-4989-A871-0EF23913A4D5}" type="presParOf" srcId="{C70F9FC9-0175-40A8-B012-E6BBA5414B3D}" destId="{8648BCD4-C7B4-45FB-BF22-267A3160FEC0}" srcOrd="6" destOrd="0" presId="urn:microsoft.com/office/officeart/2005/8/layout/default"/>
    <dgm:cxn modelId="{56137224-CE1A-4328-8864-91DBBB64C60F}" type="presParOf" srcId="{C70F9FC9-0175-40A8-B012-E6BBA5414B3D}" destId="{8ADB77AB-101B-4C2B-8358-BB98C8CB1085}" srcOrd="7" destOrd="0" presId="urn:microsoft.com/office/officeart/2005/8/layout/default"/>
    <dgm:cxn modelId="{3DAEF2B0-A1D4-4889-9C2F-6622AD059EEF}" type="presParOf" srcId="{C70F9FC9-0175-40A8-B012-E6BBA5414B3D}" destId="{5392BC41-50EE-4D63-A630-3FFD7942EA2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6DAB2B-3457-4EE3-B66F-359DBF62AD9D}">
      <dsp:nvSpPr>
        <dsp:cNvPr id="0" name=""/>
        <dsp:cNvSpPr/>
      </dsp:nvSpPr>
      <dsp:spPr>
        <a:xfrm>
          <a:off x="0" y="340124"/>
          <a:ext cx="10353675" cy="83475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3560" tIns="416560" rIns="80356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t>Poor well being </a:t>
          </a:r>
          <a:endParaRPr lang="en-US" sz="2000" kern="1200" dirty="0"/>
        </a:p>
      </dsp:txBody>
      <dsp:txXfrm>
        <a:off x="0" y="340124"/>
        <a:ext cx="10353675" cy="834750"/>
      </dsp:txXfrm>
    </dsp:sp>
    <dsp:sp modelId="{34175DD0-D878-4B7D-ADF6-DDC623A461FE}">
      <dsp:nvSpPr>
        <dsp:cNvPr id="0" name=""/>
        <dsp:cNvSpPr/>
      </dsp:nvSpPr>
      <dsp:spPr>
        <a:xfrm>
          <a:off x="517683" y="44924"/>
          <a:ext cx="7247572" cy="59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3941" tIns="0" rIns="273941" bIns="0" numCol="1" spcCol="1270" anchor="ctr" anchorCtr="0">
          <a:noAutofit/>
        </a:bodyPr>
        <a:lstStyle/>
        <a:p>
          <a:pPr lvl="0" algn="l" defTabSz="889000">
            <a:lnSpc>
              <a:spcPct val="90000"/>
            </a:lnSpc>
            <a:spcBef>
              <a:spcPct val="0"/>
            </a:spcBef>
            <a:spcAft>
              <a:spcPct val="35000"/>
            </a:spcAft>
          </a:pPr>
          <a:r>
            <a:rPr lang="en-US" sz="2000" kern="1200" dirty="0" smtClean="0"/>
            <a:t>Personal experiences</a:t>
          </a:r>
          <a:endParaRPr lang="en-US" sz="2000" kern="1200" dirty="0"/>
        </a:p>
      </dsp:txBody>
      <dsp:txXfrm>
        <a:off x="546504" y="73745"/>
        <a:ext cx="7189930" cy="532758"/>
      </dsp:txXfrm>
    </dsp:sp>
    <dsp:sp modelId="{A13D246F-D951-465E-939B-44E455A8439B}">
      <dsp:nvSpPr>
        <dsp:cNvPr id="0" name=""/>
        <dsp:cNvSpPr/>
      </dsp:nvSpPr>
      <dsp:spPr>
        <a:xfrm>
          <a:off x="0" y="1578075"/>
          <a:ext cx="10353675" cy="83475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3560" tIns="416560" rIns="80356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t>Family experiences</a:t>
          </a:r>
          <a:endParaRPr lang="en-US" sz="2000" kern="1200" dirty="0"/>
        </a:p>
      </dsp:txBody>
      <dsp:txXfrm>
        <a:off x="0" y="1578075"/>
        <a:ext cx="10353675" cy="834750"/>
      </dsp:txXfrm>
    </dsp:sp>
    <dsp:sp modelId="{7FB92EF5-E72B-4E3A-A1A8-95FD16A9BAB0}">
      <dsp:nvSpPr>
        <dsp:cNvPr id="0" name=""/>
        <dsp:cNvSpPr/>
      </dsp:nvSpPr>
      <dsp:spPr>
        <a:xfrm>
          <a:off x="517683" y="1282875"/>
          <a:ext cx="7247572" cy="59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3941" tIns="0" rIns="273941" bIns="0" numCol="1" spcCol="1270" anchor="ctr" anchorCtr="0">
          <a:noAutofit/>
        </a:bodyPr>
        <a:lstStyle/>
        <a:p>
          <a:pPr lvl="0" algn="l" defTabSz="889000">
            <a:lnSpc>
              <a:spcPct val="90000"/>
            </a:lnSpc>
            <a:spcBef>
              <a:spcPct val="0"/>
            </a:spcBef>
            <a:spcAft>
              <a:spcPct val="35000"/>
            </a:spcAft>
          </a:pPr>
          <a:r>
            <a:rPr lang="en-US" sz="2000" kern="1200" dirty="0" smtClean="0"/>
            <a:t>Barriers faced</a:t>
          </a:r>
          <a:endParaRPr lang="en-US" sz="2000" kern="1200" dirty="0"/>
        </a:p>
      </dsp:txBody>
      <dsp:txXfrm>
        <a:off x="546504" y="1311696"/>
        <a:ext cx="7189930" cy="532758"/>
      </dsp:txXfrm>
    </dsp:sp>
    <dsp:sp modelId="{2E935AA5-DB63-42EB-90BD-619593E64579}">
      <dsp:nvSpPr>
        <dsp:cNvPr id="0" name=""/>
        <dsp:cNvSpPr/>
      </dsp:nvSpPr>
      <dsp:spPr>
        <a:xfrm>
          <a:off x="0" y="2816025"/>
          <a:ext cx="10353675" cy="83475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3560" tIns="416560" rIns="803560"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t>Religion</a:t>
          </a:r>
          <a:endParaRPr lang="en-US" sz="2000" kern="1200" dirty="0"/>
        </a:p>
      </dsp:txBody>
      <dsp:txXfrm>
        <a:off x="0" y="2816025"/>
        <a:ext cx="10353675" cy="834750"/>
      </dsp:txXfrm>
    </dsp:sp>
    <dsp:sp modelId="{BB872AE2-8DB4-480C-97B9-D27492634E4D}">
      <dsp:nvSpPr>
        <dsp:cNvPr id="0" name=""/>
        <dsp:cNvSpPr/>
      </dsp:nvSpPr>
      <dsp:spPr>
        <a:xfrm>
          <a:off x="517683" y="2520825"/>
          <a:ext cx="7247572" cy="5904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3941" tIns="0" rIns="273941" bIns="0" numCol="1" spcCol="1270" anchor="ctr" anchorCtr="0">
          <a:noAutofit/>
        </a:bodyPr>
        <a:lstStyle/>
        <a:p>
          <a:pPr lvl="0" algn="l" defTabSz="889000">
            <a:lnSpc>
              <a:spcPct val="90000"/>
            </a:lnSpc>
            <a:spcBef>
              <a:spcPct val="0"/>
            </a:spcBef>
            <a:spcAft>
              <a:spcPct val="35000"/>
            </a:spcAft>
          </a:pPr>
          <a:r>
            <a:rPr lang="en-US" sz="2000" kern="1200" dirty="0" smtClean="0"/>
            <a:t>Healing process</a:t>
          </a:r>
          <a:endParaRPr lang="en-US" sz="2000" kern="1200" dirty="0"/>
        </a:p>
      </dsp:txBody>
      <dsp:txXfrm>
        <a:off x="546504" y="2549646"/>
        <a:ext cx="7189930" cy="5327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0DB6F-7B2B-4A8A-A96D-55B888C97773}">
      <dsp:nvSpPr>
        <dsp:cNvPr id="0" name=""/>
        <dsp:cNvSpPr/>
      </dsp:nvSpPr>
      <dsp:spPr>
        <a:xfrm>
          <a:off x="0" y="0"/>
          <a:ext cx="10353675" cy="1521000"/>
        </a:xfrm>
        <a:prstGeom prst="roundRect">
          <a:avLst/>
        </a:prstGeom>
        <a:gradFill rotWithShape="0">
          <a:gsLst>
            <a:gs pos="0">
              <a:schemeClr val="accent1">
                <a:hueOff val="0"/>
                <a:satOff val="0"/>
                <a:lumOff val="0"/>
                <a:alphaOff val="0"/>
                <a:tint val="48000"/>
                <a:satMod val="105000"/>
                <a:lumMod val="110000"/>
              </a:schemeClr>
            </a:gs>
            <a:gs pos="100000">
              <a:schemeClr val="accent1">
                <a:hueOff val="0"/>
                <a:satOff val="0"/>
                <a:lumOff val="0"/>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GB" sz="2800" kern="1200" dirty="0" smtClean="0"/>
            <a:t>To understand the role of faith-based affiliations on a local Asian Muslim Community’s (AMC) perceptions of mental health and wellbeing.</a:t>
          </a:r>
          <a:endParaRPr lang="en-US" sz="2800" kern="1200" dirty="0"/>
        </a:p>
      </dsp:txBody>
      <dsp:txXfrm>
        <a:off x="74249" y="74249"/>
        <a:ext cx="10205177" cy="1372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481F6-5AE8-4AB5-9E9B-C1E09D5511A6}">
      <dsp:nvSpPr>
        <dsp:cNvPr id="0" name=""/>
        <dsp:cNvSpPr/>
      </dsp:nvSpPr>
      <dsp:spPr>
        <a:xfrm>
          <a:off x="0" y="55769"/>
          <a:ext cx="10353675" cy="748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US" sz="3200" kern="1200" dirty="0" smtClean="0"/>
            <a:t>Data Collection </a:t>
          </a:r>
          <a:endParaRPr lang="en-US" sz="3200" kern="1200" dirty="0"/>
        </a:p>
      </dsp:txBody>
      <dsp:txXfrm>
        <a:off x="36553" y="92322"/>
        <a:ext cx="10280569" cy="675694"/>
      </dsp:txXfrm>
    </dsp:sp>
    <dsp:sp modelId="{FA1DFB0C-6958-48BB-AE9B-B32DCBC358A4}">
      <dsp:nvSpPr>
        <dsp:cNvPr id="0" name=""/>
        <dsp:cNvSpPr/>
      </dsp:nvSpPr>
      <dsp:spPr>
        <a:xfrm>
          <a:off x="0" y="804569"/>
          <a:ext cx="10353675" cy="1258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872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dirty="0" smtClean="0"/>
            <a:t>Focus groups </a:t>
          </a:r>
          <a:endParaRPr lang="en-US" sz="2500" kern="1200" dirty="0"/>
        </a:p>
        <a:p>
          <a:pPr marL="228600" lvl="1" indent="-228600" algn="l" defTabSz="1111250">
            <a:lnSpc>
              <a:spcPct val="90000"/>
            </a:lnSpc>
            <a:spcBef>
              <a:spcPct val="0"/>
            </a:spcBef>
            <a:spcAft>
              <a:spcPct val="20000"/>
            </a:spcAft>
            <a:buChar char="••"/>
          </a:pPr>
          <a:r>
            <a:rPr lang="en-US" sz="2500" kern="1200" dirty="0" smtClean="0"/>
            <a:t>Faith teachers from the local Mosque</a:t>
          </a:r>
          <a:endParaRPr lang="en-US" sz="2500" kern="1200" dirty="0"/>
        </a:p>
        <a:p>
          <a:pPr marL="228600" lvl="1" indent="-228600" algn="l" defTabSz="1111250">
            <a:lnSpc>
              <a:spcPct val="90000"/>
            </a:lnSpc>
            <a:spcBef>
              <a:spcPct val="0"/>
            </a:spcBef>
            <a:spcAft>
              <a:spcPct val="20000"/>
            </a:spcAft>
            <a:buChar char="••"/>
          </a:pPr>
          <a:r>
            <a:rPr lang="en-US" sz="2500" kern="1200" dirty="0" smtClean="0"/>
            <a:t>Practitioners from a local ethnic minority charity </a:t>
          </a:r>
          <a:r>
            <a:rPr lang="en-US" sz="2500" kern="1200" dirty="0" err="1" smtClean="0"/>
            <a:t>organisation</a:t>
          </a:r>
          <a:r>
            <a:rPr lang="en-US" sz="2500" kern="1200" dirty="0" smtClean="0"/>
            <a:t> </a:t>
          </a:r>
          <a:endParaRPr lang="en-US" sz="2500" kern="1200" dirty="0"/>
        </a:p>
      </dsp:txBody>
      <dsp:txXfrm>
        <a:off x="0" y="804569"/>
        <a:ext cx="10353675" cy="1258560"/>
      </dsp:txXfrm>
    </dsp:sp>
    <dsp:sp modelId="{98FA6B5E-041B-497E-BDD2-A267FFA8BD95}">
      <dsp:nvSpPr>
        <dsp:cNvPr id="0" name=""/>
        <dsp:cNvSpPr/>
      </dsp:nvSpPr>
      <dsp:spPr>
        <a:xfrm>
          <a:off x="0" y="2063130"/>
          <a:ext cx="10353675" cy="748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US" sz="3200" kern="1200" dirty="0" smtClean="0"/>
            <a:t>Analysis</a:t>
          </a:r>
          <a:endParaRPr lang="en-US" sz="3200" kern="1200" dirty="0"/>
        </a:p>
      </dsp:txBody>
      <dsp:txXfrm>
        <a:off x="36553" y="2099683"/>
        <a:ext cx="10280569" cy="675694"/>
      </dsp:txXfrm>
    </dsp:sp>
    <dsp:sp modelId="{6EABE4F2-0A6C-4D05-8639-3DD540EA02AC}">
      <dsp:nvSpPr>
        <dsp:cNvPr id="0" name=""/>
        <dsp:cNvSpPr/>
      </dsp:nvSpPr>
      <dsp:spPr>
        <a:xfrm>
          <a:off x="0" y="2811930"/>
          <a:ext cx="10353675" cy="82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872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dirty="0" smtClean="0"/>
            <a:t>Thematic analysis</a:t>
          </a:r>
          <a:endParaRPr lang="en-US" sz="2500" kern="1200" dirty="0"/>
        </a:p>
        <a:p>
          <a:pPr marL="228600" lvl="1" indent="-228600" algn="l" defTabSz="1111250">
            <a:lnSpc>
              <a:spcPct val="90000"/>
            </a:lnSpc>
            <a:spcBef>
              <a:spcPct val="0"/>
            </a:spcBef>
            <a:spcAft>
              <a:spcPct val="20000"/>
            </a:spcAft>
            <a:buChar char="••"/>
          </a:pPr>
          <a:r>
            <a:rPr lang="en-US" sz="2500" kern="1200" dirty="0" smtClean="0"/>
            <a:t>A total of five themes were identified</a:t>
          </a:r>
          <a:endParaRPr lang="en-US" sz="2500" kern="1200" dirty="0"/>
        </a:p>
      </dsp:txBody>
      <dsp:txXfrm>
        <a:off x="0" y="2811930"/>
        <a:ext cx="10353675" cy="828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DF5CE-5BB3-4FB6-B4B9-E7C97F1E8459}">
      <dsp:nvSpPr>
        <dsp:cNvPr id="0" name=""/>
        <dsp:cNvSpPr/>
      </dsp:nvSpPr>
      <dsp:spPr>
        <a:xfrm>
          <a:off x="630927" y="1073"/>
          <a:ext cx="2841194" cy="170471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US" sz="3100" kern="1200" dirty="0" err="1" smtClean="0"/>
            <a:t>Stigmatisation</a:t>
          </a:r>
          <a:r>
            <a:rPr lang="en-US" sz="3100" kern="1200" dirty="0" smtClean="0"/>
            <a:t> </a:t>
          </a:r>
        </a:p>
      </dsp:txBody>
      <dsp:txXfrm>
        <a:off x="630927" y="1073"/>
        <a:ext cx="2841194" cy="1704716"/>
      </dsp:txXfrm>
    </dsp:sp>
    <dsp:sp modelId="{5271745F-426C-4D28-8FF6-F88AAF225382}">
      <dsp:nvSpPr>
        <dsp:cNvPr id="0" name=""/>
        <dsp:cNvSpPr/>
      </dsp:nvSpPr>
      <dsp:spPr>
        <a:xfrm>
          <a:off x="3756240" y="1073"/>
          <a:ext cx="2841194" cy="170471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US" sz="3100" kern="1200" dirty="0" smtClean="0"/>
            <a:t>Cultural Norm</a:t>
          </a:r>
          <a:endParaRPr lang="en-US" sz="3100" kern="1200" dirty="0"/>
        </a:p>
      </dsp:txBody>
      <dsp:txXfrm>
        <a:off x="3756240" y="1073"/>
        <a:ext cx="2841194" cy="1704716"/>
      </dsp:txXfrm>
    </dsp:sp>
    <dsp:sp modelId="{8C5E14CE-288E-46A7-B542-0D6DA54BDD1C}">
      <dsp:nvSpPr>
        <dsp:cNvPr id="0" name=""/>
        <dsp:cNvSpPr/>
      </dsp:nvSpPr>
      <dsp:spPr>
        <a:xfrm>
          <a:off x="6881553" y="1073"/>
          <a:ext cx="2841194" cy="170471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US" sz="3100" kern="1200" dirty="0" smtClean="0"/>
            <a:t>Religious</a:t>
          </a:r>
          <a:r>
            <a:rPr lang="en-US" sz="3100" kern="1200" baseline="0" dirty="0" smtClean="0"/>
            <a:t> Beliefs</a:t>
          </a:r>
          <a:endParaRPr lang="en-US" sz="3100" kern="1200" dirty="0"/>
        </a:p>
      </dsp:txBody>
      <dsp:txXfrm>
        <a:off x="6881553" y="1073"/>
        <a:ext cx="2841194" cy="1704716"/>
      </dsp:txXfrm>
    </dsp:sp>
    <dsp:sp modelId="{9DBBB882-9A50-4454-9C49-2D131F36C3E9}">
      <dsp:nvSpPr>
        <dsp:cNvPr id="0" name=""/>
        <dsp:cNvSpPr/>
      </dsp:nvSpPr>
      <dsp:spPr>
        <a:xfrm>
          <a:off x="2193583" y="1989909"/>
          <a:ext cx="2841194" cy="170471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US" sz="3100" kern="1200" dirty="0" smtClean="0"/>
            <a:t>Training and awareness</a:t>
          </a:r>
          <a:endParaRPr lang="en-US" sz="3100" kern="1200" dirty="0"/>
        </a:p>
      </dsp:txBody>
      <dsp:txXfrm>
        <a:off x="2193583" y="1989909"/>
        <a:ext cx="2841194" cy="1704716"/>
      </dsp:txXfrm>
    </dsp:sp>
    <dsp:sp modelId="{DBE98877-AD09-46C3-A0CC-5F56292B400E}">
      <dsp:nvSpPr>
        <dsp:cNvPr id="0" name=""/>
        <dsp:cNvSpPr/>
      </dsp:nvSpPr>
      <dsp:spPr>
        <a:xfrm>
          <a:off x="5318897" y="1989909"/>
          <a:ext cx="2841194" cy="170471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US" sz="3100" kern="1200" dirty="0" smtClean="0"/>
            <a:t>Practitioners and public services</a:t>
          </a:r>
          <a:endParaRPr lang="en-US" sz="3100" kern="1200" dirty="0"/>
        </a:p>
      </dsp:txBody>
      <dsp:txXfrm>
        <a:off x="5318897" y="1989909"/>
        <a:ext cx="2841194" cy="17047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F63B4-DAE0-4A31-AA53-C66CA21ABFE6}">
      <dsp:nvSpPr>
        <dsp:cNvPr id="0" name=""/>
        <dsp:cNvSpPr/>
      </dsp:nvSpPr>
      <dsp:spPr>
        <a:xfrm>
          <a:off x="630927" y="1073"/>
          <a:ext cx="2841194" cy="170471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Education </a:t>
          </a:r>
          <a:endParaRPr lang="en-US" sz="3200" kern="1200" dirty="0"/>
        </a:p>
      </dsp:txBody>
      <dsp:txXfrm>
        <a:off x="630927" y="1073"/>
        <a:ext cx="2841194" cy="1704716"/>
      </dsp:txXfrm>
    </dsp:sp>
    <dsp:sp modelId="{89BF7AA2-EDA6-45F5-B8F7-BF307981A4AC}">
      <dsp:nvSpPr>
        <dsp:cNvPr id="0" name=""/>
        <dsp:cNvSpPr/>
      </dsp:nvSpPr>
      <dsp:spPr>
        <a:xfrm>
          <a:off x="3756240" y="1073"/>
          <a:ext cx="2841194" cy="170471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Collaboration</a:t>
          </a:r>
          <a:endParaRPr lang="en-US" sz="3200" kern="1200" dirty="0"/>
        </a:p>
      </dsp:txBody>
      <dsp:txXfrm>
        <a:off x="3756240" y="1073"/>
        <a:ext cx="2841194" cy="1704716"/>
      </dsp:txXfrm>
    </dsp:sp>
    <dsp:sp modelId="{465C1E55-62FC-431C-9BBB-D06A83017860}">
      <dsp:nvSpPr>
        <dsp:cNvPr id="0" name=""/>
        <dsp:cNvSpPr/>
      </dsp:nvSpPr>
      <dsp:spPr>
        <a:xfrm>
          <a:off x="6881553" y="1073"/>
          <a:ext cx="2841194" cy="170471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Training</a:t>
          </a:r>
          <a:endParaRPr lang="en-US" sz="3200" kern="1200" dirty="0"/>
        </a:p>
      </dsp:txBody>
      <dsp:txXfrm>
        <a:off x="6881553" y="1073"/>
        <a:ext cx="2841194" cy="1704716"/>
      </dsp:txXfrm>
    </dsp:sp>
    <dsp:sp modelId="{8648BCD4-C7B4-45FB-BF22-267A3160FEC0}">
      <dsp:nvSpPr>
        <dsp:cNvPr id="0" name=""/>
        <dsp:cNvSpPr/>
      </dsp:nvSpPr>
      <dsp:spPr>
        <a:xfrm>
          <a:off x="2193583" y="1989909"/>
          <a:ext cx="2841194" cy="170471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Creating awareness</a:t>
          </a:r>
          <a:endParaRPr lang="en-US" sz="3200" kern="1200" dirty="0"/>
        </a:p>
      </dsp:txBody>
      <dsp:txXfrm>
        <a:off x="2193583" y="1989909"/>
        <a:ext cx="2841194" cy="1704716"/>
      </dsp:txXfrm>
    </dsp:sp>
    <dsp:sp modelId="{5392BC41-50EE-4D63-A630-3FFD7942EA29}">
      <dsp:nvSpPr>
        <dsp:cNvPr id="0" name=""/>
        <dsp:cNvSpPr/>
      </dsp:nvSpPr>
      <dsp:spPr>
        <a:xfrm>
          <a:off x="5318897" y="1989909"/>
          <a:ext cx="2841194" cy="170471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Culture and faith </a:t>
          </a:r>
          <a:endParaRPr lang="en-US" sz="3200" kern="1200" dirty="0"/>
        </a:p>
      </dsp:txBody>
      <dsp:txXfrm>
        <a:off x="5318897" y="1989909"/>
        <a:ext cx="2841194" cy="170471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4192294969"/>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1076817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3950056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338829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2860919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208944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2240412165"/>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270555438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4155763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2269640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21058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3BB4DE-2969-4776-B250-8EA8E3289158}" type="slidenum">
              <a:rPr lang="en-GB" smtClean="0"/>
              <a:t>‹#›</a:t>
            </a:fld>
            <a:endParaRPr lang="en-GB"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764988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2567148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6840351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2278558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32366208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0E57676-8E7C-4D89-B28C-4E0BCF18D0FC}" type="datetimeFigureOut">
              <a:rPr lang="en-GB" smtClean="0"/>
              <a:t>02/12/2019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3BB4DE-2969-4776-B250-8EA8E3289158}" type="slidenum">
              <a:rPr lang="en-GB" smtClean="0"/>
              <a:t>‹#›</a:t>
            </a:fld>
            <a:endParaRPr lang="en-GB" dirty="0"/>
          </a:p>
        </p:txBody>
      </p:sp>
    </p:spTree>
    <p:extLst>
      <p:ext uri="{BB962C8B-B14F-4D97-AF65-F5344CB8AC3E}">
        <p14:creationId xmlns:p14="http://schemas.microsoft.com/office/powerpoint/2010/main" val="2975747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0E57676-8E7C-4D89-B28C-4E0BCF18D0FC}" type="datetimeFigureOut">
              <a:rPr lang="en-GB" smtClean="0"/>
              <a:t>02/12/2019</a:t>
            </a:fld>
            <a:endParaRPr lang="en-GB"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263BB4DE-2969-4776-B250-8EA8E3289158}" type="slidenum">
              <a:rPr lang="en-GB" smtClean="0"/>
              <a:t>‹#›</a:t>
            </a:fld>
            <a:endParaRPr lang="en-GB" dirty="0"/>
          </a:p>
        </p:txBody>
      </p:sp>
    </p:spTree>
    <p:extLst>
      <p:ext uri="{BB962C8B-B14F-4D97-AF65-F5344CB8AC3E}">
        <p14:creationId xmlns:p14="http://schemas.microsoft.com/office/powerpoint/2010/main" val="2002264973"/>
      </p:ext>
    </p:extLst>
  </p:cSld>
  <p:clrMap bg1="dk1" tx1="lt1" bg2="dk2" tx2="lt2" accent1="accent1" accent2="accent2" accent3="accent3" accent4="accent4" accent5="accent5" accent6="accent6" hlink="hlink" folHlink="folHlink"/>
  <p:sldLayoutIdLst>
    <p:sldLayoutId id="2147484259" r:id="rId1"/>
    <p:sldLayoutId id="2147484260" r:id="rId2"/>
    <p:sldLayoutId id="2147484261" r:id="rId3"/>
    <p:sldLayoutId id="2147484262" r:id="rId4"/>
    <p:sldLayoutId id="2147484263" r:id="rId5"/>
    <p:sldLayoutId id="2147484264" r:id="rId6"/>
    <p:sldLayoutId id="2147484265" r:id="rId7"/>
    <p:sldLayoutId id="2147484266" r:id="rId8"/>
    <p:sldLayoutId id="2147484267" r:id="rId9"/>
    <p:sldLayoutId id="2147484268" r:id="rId10"/>
    <p:sldLayoutId id="2147484269" r:id="rId11"/>
    <p:sldLayoutId id="2147484270" r:id="rId12"/>
    <p:sldLayoutId id="2147484271" r:id="rId13"/>
    <p:sldLayoutId id="2147484272" r:id="rId14"/>
    <p:sldLayoutId id="2147484273" r:id="rId15"/>
    <p:sldLayoutId id="2147484274" r:id="rId16"/>
    <p:sldLayoutId id="214748427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46907" y="1994262"/>
            <a:ext cx="10498183" cy="2409300"/>
          </a:xfrm>
        </p:spPr>
        <p:txBody>
          <a:bodyPr>
            <a:noAutofit/>
          </a:bodyPr>
          <a:lstStyle/>
          <a:p>
            <a:pPr algn="ctr"/>
            <a:r>
              <a:rPr lang="en-GB" sz="4400" dirty="0" smtClean="0"/>
              <a:t>‘An exploratory study on perceptions of mental health and wellbeing in an Asian </a:t>
            </a:r>
            <a:r>
              <a:rPr lang="en-GB" sz="4400" dirty="0"/>
              <a:t>M</a:t>
            </a:r>
            <a:r>
              <a:rPr lang="en-GB" sz="4400" dirty="0" smtClean="0"/>
              <a:t>uslim community </a:t>
            </a:r>
            <a:r>
              <a:rPr lang="en-GB" sz="4400" dirty="0" smtClean="0"/>
              <a:t>in the UK’</a:t>
            </a:r>
            <a:endParaRPr lang="en-GB" sz="4400" dirty="0"/>
          </a:p>
        </p:txBody>
      </p:sp>
      <p:sp>
        <p:nvSpPr>
          <p:cNvPr id="3" name="Subtitle 2"/>
          <p:cNvSpPr>
            <a:spLocks noGrp="1"/>
          </p:cNvSpPr>
          <p:nvPr>
            <p:ph type="subTitle" idx="1"/>
          </p:nvPr>
        </p:nvSpPr>
        <p:spPr>
          <a:xfrm>
            <a:off x="1371599" y="4929777"/>
            <a:ext cx="9448800" cy="685800"/>
          </a:xfrm>
        </p:spPr>
        <p:txBody>
          <a:bodyPr/>
          <a:lstStyle/>
          <a:p>
            <a:pPr algn="ctr"/>
            <a:r>
              <a:rPr lang="en-GB" dirty="0" smtClean="0"/>
              <a:t>Sultana Bibi</a:t>
            </a:r>
            <a:endParaRPr lang="en-GB" dirty="0"/>
          </a:p>
        </p:txBody>
      </p:sp>
    </p:spTree>
    <p:extLst>
      <p:ext uri="{BB962C8B-B14F-4D97-AF65-F5344CB8AC3E}">
        <p14:creationId xmlns:p14="http://schemas.microsoft.com/office/powerpoint/2010/main" val="14215847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normAutofit/>
          </a:bodyPr>
          <a:lstStyle/>
          <a:p>
            <a:r>
              <a:rPr lang="en-GB" dirty="0" smtClean="0">
                <a:effectLst/>
              </a:rPr>
              <a:t>There </a:t>
            </a:r>
            <a:r>
              <a:rPr lang="en-GB" dirty="0">
                <a:effectLst/>
              </a:rPr>
              <a:t>is very little research regarding spirituality, ethnic minorities and faith oriented communities in relation </a:t>
            </a:r>
            <a:r>
              <a:rPr lang="en-GB" dirty="0" smtClean="0">
                <a:effectLst/>
              </a:rPr>
              <a:t>to health </a:t>
            </a:r>
          </a:p>
          <a:p>
            <a:r>
              <a:rPr lang="en-GB" dirty="0">
                <a:effectLst/>
              </a:rPr>
              <a:t>T</a:t>
            </a:r>
            <a:r>
              <a:rPr lang="en-GB" dirty="0" smtClean="0">
                <a:effectLst/>
              </a:rPr>
              <a:t>here </a:t>
            </a:r>
            <a:r>
              <a:rPr lang="en-GB" dirty="0">
                <a:effectLst/>
              </a:rPr>
              <a:t>are reoccurring issues with in BAME and faith groups </a:t>
            </a:r>
            <a:endParaRPr lang="en-GB" dirty="0" smtClean="0">
              <a:effectLst/>
            </a:endParaRPr>
          </a:p>
          <a:p>
            <a:r>
              <a:rPr lang="en-GB" dirty="0">
                <a:effectLst/>
              </a:rPr>
              <a:t>H</a:t>
            </a:r>
            <a:r>
              <a:rPr lang="en-GB" dirty="0" smtClean="0">
                <a:effectLst/>
              </a:rPr>
              <a:t>ealth </a:t>
            </a:r>
            <a:r>
              <a:rPr lang="en-GB" dirty="0">
                <a:effectLst/>
              </a:rPr>
              <a:t>services </a:t>
            </a:r>
            <a:r>
              <a:rPr lang="en-GB" dirty="0" smtClean="0">
                <a:effectLst/>
              </a:rPr>
              <a:t>have </a:t>
            </a:r>
            <a:r>
              <a:rPr lang="en-GB" dirty="0">
                <a:effectLst/>
              </a:rPr>
              <a:t>a lack of knowledge and </a:t>
            </a:r>
            <a:r>
              <a:rPr lang="en-GB" dirty="0" smtClean="0">
                <a:effectLst/>
              </a:rPr>
              <a:t>understanding of culture and faith</a:t>
            </a:r>
          </a:p>
          <a:p>
            <a:r>
              <a:rPr lang="en-GB" dirty="0" smtClean="0">
                <a:effectLst/>
              </a:rPr>
              <a:t> A lack of </a:t>
            </a:r>
            <a:r>
              <a:rPr lang="en-GB" dirty="0">
                <a:effectLst/>
              </a:rPr>
              <a:t>services in place to provide adequate support within these </a:t>
            </a:r>
            <a:r>
              <a:rPr lang="en-GB" dirty="0" smtClean="0">
                <a:effectLst/>
              </a:rPr>
              <a:t>communities</a:t>
            </a:r>
          </a:p>
          <a:p>
            <a:r>
              <a:rPr lang="en-GB" dirty="0" smtClean="0">
                <a:effectLst/>
              </a:rPr>
              <a:t>People </a:t>
            </a:r>
            <a:r>
              <a:rPr lang="en-GB" dirty="0">
                <a:effectLst/>
              </a:rPr>
              <a:t>are more likely to attend spiritual groups or places of worship for support as they provide spiritual healing processes and culturally appropriate services.</a:t>
            </a:r>
            <a:endParaRPr lang="en-GB" dirty="0"/>
          </a:p>
        </p:txBody>
      </p:sp>
    </p:spTree>
    <p:extLst>
      <p:ext uri="{BB962C8B-B14F-4D97-AF65-F5344CB8AC3E}">
        <p14:creationId xmlns:p14="http://schemas.microsoft.com/office/powerpoint/2010/main" val="18431882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53761" cy="1326321"/>
          </a:xfrm>
        </p:spPr>
        <p:txBody>
          <a:bodyPr/>
          <a:lstStyle/>
          <a:p>
            <a:r>
              <a:rPr lang="en-GB" dirty="0" smtClean="0"/>
              <a:t>Why?</a:t>
            </a:r>
            <a:br>
              <a:rPr lang="en-GB" dirty="0" smtClean="0"/>
            </a:b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23770625"/>
              </p:ext>
            </p:extLst>
          </p:nvPr>
        </p:nvGraphicFramePr>
        <p:xfrm>
          <a:off x="914400" y="2095500"/>
          <a:ext cx="10353675" cy="3695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71022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83178"/>
            <a:ext cx="10353761" cy="1326321"/>
          </a:xfrm>
        </p:spPr>
        <p:txBody>
          <a:bodyPr/>
          <a:lstStyle/>
          <a:p>
            <a:r>
              <a:rPr lang="en-GB" dirty="0" smtClean="0"/>
              <a:t>Aims and objectives</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08582669"/>
              </p:ext>
            </p:extLst>
          </p:nvPr>
        </p:nvGraphicFramePr>
        <p:xfrm>
          <a:off x="914486" y="1709499"/>
          <a:ext cx="10353675" cy="3695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3744686" y="4667795"/>
            <a:ext cx="184731" cy="369332"/>
          </a:xfrm>
          <a:prstGeom prst="rect">
            <a:avLst/>
          </a:prstGeom>
          <a:noFill/>
        </p:spPr>
        <p:txBody>
          <a:bodyPr wrap="none" rtlCol="0">
            <a:spAutoFit/>
          </a:bodyPr>
          <a:lstStyle/>
          <a:p>
            <a:endParaRPr lang="en-GB" dirty="0"/>
          </a:p>
        </p:txBody>
      </p:sp>
      <p:sp>
        <p:nvSpPr>
          <p:cNvPr id="8" name="Rounded Rectangle 7"/>
          <p:cNvSpPr/>
          <p:nvPr/>
        </p:nvSpPr>
        <p:spPr>
          <a:xfrm>
            <a:off x="914400" y="4193955"/>
            <a:ext cx="4502331" cy="20239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dirty="0">
                <a:solidFill>
                  <a:schemeClr val="bg1"/>
                </a:solidFill>
              </a:rPr>
              <a:t>To explore an Asian Muslim community’s perceptions of mental health and well-being. </a:t>
            </a:r>
            <a:endParaRPr lang="en-US" dirty="0">
              <a:solidFill>
                <a:schemeClr val="bg1"/>
              </a:solidFill>
            </a:endParaRPr>
          </a:p>
        </p:txBody>
      </p:sp>
      <p:sp>
        <p:nvSpPr>
          <p:cNvPr id="9" name="Rounded Rectangle 8"/>
          <p:cNvSpPr/>
          <p:nvPr/>
        </p:nvSpPr>
        <p:spPr>
          <a:xfrm>
            <a:off x="6313714" y="4193955"/>
            <a:ext cx="4954448" cy="20239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dirty="0">
                <a:solidFill>
                  <a:schemeClr val="bg1"/>
                </a:solidFill>
              </a:rPr>
              <a:t>To examine mental health practitioner’s experiences and views of working with a local Asian Muslim group. </a:t>
            </a:r>
            <a:endParaRPr lang="en-GB" dirty="0">
              <a:solidFill>
                <a:schemeClr val="bg1"/>
              </a:solidFill>
            </a:endParaRPr>
          </a:p>
        </p:txBody>
      </p:sp>
      <p:sp>
        <p:nvSpPr>
          <p:cNvPr id="11" name="Down Arrow 10"/>
          <p:cNvSpPr/>
          <p:nvPr/>
        </p:nvSpPr>
        <p:spPr>
          <a:xfrm>
            <a:off x="3021874" y="3326674"/>
            <a:ext cx="566057" cy="74022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Down Arrow 11"/>
          <p:cNvSpPr/>
          <p:nvPr/>
        </p:nvSpPr>
        <p:spPr>
          <a:xfrm>
            <a:off x="8543108" y="3300549"/>
            <a:ext cx="505097" cy="7663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379944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Swansea Mosque</a:t>
            </a:r>
            <a:endParaRPr lang="en-GB" dirty="0"/>
          </a:p>
        </p:txBody>
      </p:sp>
      <p:sp>
        <p:nvSpPr>
          <p:cNvPr id="3" name="Content Placeholder 2"/>
          <p:cNvSpPr>
            <a:spLocks noGrp="1"/>
          </p:cNvSpPr>
          <p:nvPr>
            <p:ph idx="1"/>
          </p:nvPr>
        </p:nvSpPr>
        <p:spPr>
          <a:xfrm>
            <a:off x="913795" y="2006426"/>
            <a:ext cx="8839805" cy="4060896"/>
          </a:xfrm>
        </p:spPr>
        <p:txBody>
          <a:bodyPr>
            <a:normAutofit/>
          </a:bodyPr>
          <a:lstStyle/>
          <a:p>
            <a:r>
              <a:rPr lang="en-GB" dirty="0"/>
              <a:t>P</a:t>
            </a:r>
            <a:r>
              <a:rPr lang="en-GB" dirty="0" smtClean="0"/>
              <a:t>lace for worship</a:t>
            </a:r>
          </a:p>
          <a:p>
            <a:r>
              <a:rPr lang="en-GB" dirty="0" smtClean="0"/>
              <a:t>A community centre </a:t>
            </a:r>
          </a:p>
          <a:p>
            <a:r>
              <a:rPr lang="en-GB" dirty="0" smtClean="0"/>
              <a:t>Social gatherings- </a:t>
            </a:r>
            <a:r>
              <a:rPr lang="en-GB" dirty="0" smtClean="0"/>
              <a:t>Sports hall</a:t>
            </a:r>
          </a:p>
          <a:p>
            <a:r>
              <a:rPr lang="en-GB" dirty="0" smtClean="0"/>
              <a:t>Religious education </a:t>
            </a:r>
          </a:p>
          <a:p>
            <a:r>
              <a:rPr lang="en-GB" dirty="0" smtClean="0"/>
              <a:t>Seeking advice </a:t>
            </a:r>
            <a:endParaRPr lang="en-GB" dirty="0"/>
          </a:p>
          <a:p>
            <a:endParaRPr lang="en-GB" dirty="0" smtClean="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5508" y="2144545"/>
            <a:ext cx="1959429" cy="1255816"/>
          </a:xfrm>
          <a:prstGeom prst="rect">
            <a:avLst/>
          </a:prstGeom>
          <a:scene3d>
            <a:camera prst="perspectiveAbove"/>
            <a:lightRig rig="threePt" dir="t"/>
          </a:scene3d>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54667" y="4176210"/>
            <a:ext cx="3830270" cy="2148977"/>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51374" y="2586183"/>
            <a:ext cx="2116182" cy="3180055"/>
          </a:xfrm>
          <a:prstGeom prst="rect">
            <a:avLst/>
          </a:prstGeom>
        </p:spPr>
      </p:pic>
    </p:spTree>
    <p:extLst>
      <p:ext uri="{BB962C8B-B14F-4D97-AF65-F5344CB8AC3E}">
        <p14:creationId xmlns:p14="http://schemas.microsoft.com/office/powerpoint/2010/main" val="2210625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Eyst</a:t>
            </a:r>
            <a:endParaRPr lang="en-GB"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 t="32056" r="2469" b="33231"/>
          <a:stretch/>
        </p:blipFill>
        <p:spPr>
          <a:xfrm>
            <a:off x="8725990" y="854599"/>
            <a:ext cx="2836960" cy="978835"/>
          </a:xfrm>
          <a:prstGeom prst="rect">
            <a:avLst/>
          </a:prstGeom>
          <a:effectLst>
            <a:glow rad="63500">
              <a:schemeClr val="accent1">
                <a:satMod val="175000"/>
                <a:alpha val="40000"/>
              </a:schemeClr>
            </a:glow>
          </a:effectLst>
          <a:scene3d>
            <a:camera prst="isometricOffAxis2Left"/>
            <a:lightRig rig="threePt" dir="t"/>
          </a:scene3d>
        </p:spPr>
      </p:pic>
      <p:sp>
        <p:nvSpPr>
          <p:cNvPr id="3" name="Content Placeholder 2"/>
          <p:cNvSpPr>
            <a:spLocks noGrp="1"/>
          </p:cNvSpPr>
          <p:nvPr>
            <p:ph idx="1"/>
          </p:nvPr>
        </p:nvSpPr>
        <p:spPr>
          <a:xfrm>
            <a:off x="1183761" y="2709782"/>
            <a:ext cx="10083795" cy="3333967"/>
          </a:xfrm>
          <a:effectLst>
            <a:outerShdw blurRad="76200" dist="38100" dir="5400000" algn="ctr" rotWithShape="0">
              <a:srgbClr val="000000">
                <a:alpha val="76000"/>
              </a:srgbClr>
            </a:outerShdw>
            <a:softEdge rad="12700"/>
          </a:effectLst>
          <a:scene3d>
            <a:camera prst="obliqueTopLeft"/>
            <a:lightRig rig="balanced" dir="t"/>
          </a:scene3d>
          <a:sp3d prstMaterial="matte">
            <a:bevelT w="25400" h="25400"/>
          </a:sp3d>
        </p:spPr>
        <p:style>
          <a:lnRef idx="0">
            <a:schemeClr val="accent1"/>
          </a:lnRef>
          <a:fillRef idx="3">
            <a:schemeClr val="accent1"/>
          </a:fillRef>
          <a:effectRef idx="3">
            <a:schemeClr val="accent1"/>
          </a:effectRef>
          <a:fontRef idx="minor">
            <a:schemeClr val="lt1"/>
          </a:fontRef>
        </p:style>
        <p:txBody>
          <a:bodyPr>
            <a:normAutofit lnSpcReduction="10000"/>
          </a:bodyPr>
          <a:lstStyle/>
          <a:p>
            <a:r>
              <a:rPr lang="en-GB" dirty="0" smtClean="0"/>
              <a:t>Set up by a group </a:t>
            </a:r>
            <a:r>
              <a:rPr lang="en-GB" dirty="0"/>
              <a:t>of ethnic minority young </a:t>
            </a:r>
            <a:r>
              <a:rPr lang="en-GB" dirty="0" smtClean="0"/>
              <a:t>people.</a:t>
            </a:r>
            <a:endParaRPr lang="en-GB" dirty="0"/>
          </a:p>
          <a:p>
            <a:r>
              <a:rPr lang="en-GB" dirty="0" smtClean="0"/>
              <a:t>Initially targeting </a:t>
            </a:r>
            <a:r>
              <a:rPr lang="en-GB" dirty="0"/>
              <a:t>young BME people aged 11-25.</a:t>
            </a:r>
          </a:p>
          <a:p>
            <a:r>
              <a:rPr lang="en-GB" dirty="0" smtClean="0"/>
              <a:t>Expanded further to help families </a:t>
            </a:r>
            <a:r>
              <a:rPr lang="en-GB" dirty="0"/>
              <a:t>and individuals including refugees and asylum-seekers living in Wales</a:t>
            </a:r>
          </a:p>
          <a:p>
            <a:r>
              <a:rPr lang="en-GB" dirty="0"/>
              <a:t>Services </a:t>
            </a:r>
            <a:r>
              <a:rPr lang="en-GB" dirty="0" smtClean="0"/>
              <a:t>include: </a:t>
            </a:r>
            <a:r>
              <a:rPr lang="en-GB" dirty="0"/>
              <a:t>education, employment, health, family support and community safety. </a:t>
            </a:r>
          </a:p>
          <a:p>
            <a:r>
              <a:rPr lang="en-GB" dirty="0" smtClean="0"/>
              <a:t>Aim to increase </a:t>
            </a:r>
            <a:r>
              <a:rPr lang="en-GB" dirty="0"/>
              <a:t>awareness and understanding about the diverse communities </a:t>
            </a:r>
            <a:r>
              <a:rPr lang="en-GB" dirty="0" smtClean="0"/>
              <a:t>in </a:t>
            </a:r>
            <a:r>
              <a:rPr lang="en-GB" dirty="0"/>
              <a:t>Wales.</a:t>
            </a:r>
          </a:p>
          <a:p>
            <a:endParaRPr lang="en-GB" dirty="0"/>
          </a:p>
        </p:txBody>
      </p:sp>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l="-1" t="32056" r="2469" b="33231"/>
          <a:stretch/>
        </p:blipFill>
        <p:spPr>
          <a:xfrm>
            <a:off x="913795" y="957086"/>
            <a:ext cx="2836960" cy="978835"/>
          </a:xfrm>
          <a:prstGeom prst="rect">
            <a:avLst/>
          </a:prstGeom>
          <a:effectLst>
            <a:glow rad="63500">
              <a:schemeClr val="accent1">
                <a:satMod val="175000"/>
                <a:alpha val="40000"/>
              </a:schemeClr>
            </a:glow>
          </a:effectLst>
          <a:scene3d>
            <a:camera prst="isometricOffAxis1Right"/>
            <a:lightRig rig="threePt" dir="t"/>
          </a:scene3d>
        </p:spPr>
      </p:pic>
    </p:spTree>
    <p:extLst>
      <p:ext uri="{BB962C8B-B14F-4D97-AF65-F5344CB8AC3E}">
        <p14:creationId xmlns:p14="http://schemas.microsoft.com/office/powerpoint/2010/main" val="3862240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 of Literature</a:t>
            </a:r>
            <a:endParaRPr lang="en-GB" dirty="0"/>
          </a:p>
        </p:txBody>
      </p:sp>
      <p:sp>
        <p:nvSpPr>
          <p:cNvPr id="3" name="Content Placeholder 2"/>
          <p:cNvSpPr>
            <a:spLocks noGrp="1"/>
          </p:cNvSpPr>
          <p:nvPr>
            <p:ph idx="1"/>
          </p:nvPr>
        </p:nvSpPr>
        <p:spPr>
          <a:xfrm>
            <a:off x="913795" y="2226693"/>
            <a:ext cx="10503142" cy="4087022"/>
          </a:xfrm>
        </p:spPr>
        <p:txBody>
          <a:bodyPr>
            <a:normAutofit fontScale="47500" lnSpcReduction="20000"/>
          </a:bodyPr>
          <a:lstStyle/>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sz="2900" dirty="0" smtClean="0"/>
          </a:p>
          <a:p>
            <a:pPr marL="514350" indent="-514350">
              <a:buFont typeface="+mj-lt"/>
              <a:buAutoNum type="arabicPeriod"/>
            </a:pPr>
            <a:r>
              <a:rPr lang="en-GB" sz="2900" dirty="0"/>
              <a:t>S</a:t>
            </a:r>
            <a:r>
              <a:rPr lang="en-GB" sz="2900" dirty="0" smtClean="0"/>
              <a:t>afeguarding adults at risk of harm within a Christian faith context </a:t>
            </a:r>
          </a:p>
          <a:p>
            <a:pPr marL="514350" indent="-514350">
              <a:buFont typeface="+mj-lt"/>
              <a:buAutoNum type="arabicPeriod"/>
            </a:pPr>
            <a:r>
              <a:rPr lang="en-GB" sz="2900" dirty="0"/>
              <a:t>E</a:t>
            </a:r>
            <a:r>
              <a:rPr lang="en-GB" sz="2900" dirty="0" smtClean="0"/>
              <a:t>xperiences of South Asian women with intellectual disabilities discussing their experiences of social care services 	</a:t>
            </a:r>
          </a:p>
          <a:p>
            <a:pPr marL="514350" indent="-514350">
              <a:buFont typeface="+mj-lt"/>
              <a:buAutoNum type="arabicPeriod"/>
            </a:pPr>
            <a:r>
              <a:rPr lang="en-GB" sz="2900" dirty="0"/>
              <a:t>T</a:t>
            </a:r>
            <a:r>
              <a:rPr lang="en-GB" sz="2900" dirty="0" smtClean="0"/>
              <a:t>he role of faith leaders influencing health behaviours within a Black African Christian community 	</a:t>
            </a:r>
          </a:p>
          <a:p>
            <a:pPr marL="514350" indent="-514350">
              <a:buFont typeface="+mj-lt"/>
              <a:buAutoNum type="arabicPeriod"/>
            </a:pPr>
            <a:r>
              <a:rPr lang="en-GB" sz="2900" dirty="0" smtClean="0"/>
              <a:t>Examination on places of worship as public health setting and therapeutic spaces for BAME groups  		</a:t>
            </a:r>
          </a:p>
          <a:p>
            <a:pPr marL="514350" indent="-514350">
              <a:buFont typeface="+mj-lt"/>
              <a:buAutoNum type="arabicPeriod"/>
            </a:pPr>
            <a:r>
              <a:rPr lang="en-GB" sz="2900" dirty="0"/>
              <a:t>I</a:t>
            </a:r>
            <a:r>
              <a:rPr lang="en-GB" sz="2900" dirty="0" smtClean="0"/>
              <a:t>mproving access to mental health services within an Orthodox Jewish community </a:t>
            </a:r>
          </a:p>
          <a:p>
            <a:pPr marL="514350" indent="-514350">
              <a:buFont typeface="+mj-lt"/>
              <a:buAutoNum type="arabicPeriod"/>
            </a:pPr>
            <a:r>
              <a:rPr lang="en-GB" sz="2900" dirty="0"/>
              <a:t>U</a:t>
            </a:r>
            <a:r>
              <a:rPr lang="en-GB" sz="2900" dirty="0" smtClean="0"/>
              <a:t>nderstand the usefulness of spiritual support groups within mental health recovery 	</a:t>
            </a:r>
          </a:p>
          <a:p>
            <a:pPr marL="514350" indent="-514350">
              <a:buFont typeface="+mj-lt"/>
              <a:buAutoNum type="arabicPeriod"/>
            </a:pPr>
            <a:r>
              <a:rPr lang="en-GB" sz="2900" dirty="0"/>
              <a:t>U</a:t>
            </a:r>
            <a:r>
              <a:rPr lang="en-GB" sz="2900" dirty="0" smtClean="0"/>
              <a:t>nderstand mental health in BAME university students </a:t>
            </a:r>
            <a:r>
              <a:rPr lang="en-GB" dirty="0" smtClean="0"/>
              <a:t>	</a:t>
            </a:r>
          </a:p>
          <a:p>
            <a:pPr marL="0" indent="0">
              <a:buNone/>
            </a:pPr>
            <a:endParaRPr lang="en-GB" dirty="0"/>
          </a:p>
          <a:p>
            <a:pPr marL="0" indent="0">
              <a:buNone/>
            </a:pPr>
            <a:endParaRPr lang="en-GB" dirty="0"/>
          </a:p>
        </p:txBody>
      </p:sp>
      <p:sp>
        <p:nvSpPr>
          <p:cNvPr id="5" name="Rounded Rectangle 4"/>
          <p:cNvSpPr/>
          <p:nvPr/>
        </p:nvSpPr>
        <p:spPr>
          <a:xfrm>
            <a:off x="3499875" y="1950637"/>
            <a:ext cx="5181600" cy="126883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 </a:t>
            </a:r>
            <a:endParaRPr lang="en-GB" dirty="0" smtClean="0"/>
          </a:p>
          <a:p>
            <a:r>
              <a:rPr lang="en-GB" sz="1600" dirty="0" smtClean="0"/>
              <a:t>Key </a:t>
            </a:r>
            <a:r>
              <a:rPr lang="en-GB" sz="1600" dirty="0"/>
              <a:t>word combination:</a:t>
            </a:r>
          </a:p>
          <a:p>
            <a:r>
              <a:rPr lang="en-GB" sz="1600" dirty="0"/>
              <a:t>Mental health AND wellbeing AND culture AND faith AND community AND practitioners AND views </a:t>
            </a:r>
          </a:p>
          <a:p>
            <a:endParaRPr lang="en-GB" dirty="0"/>
          </a:p>
        </p:txBody>
      </p:sp>
    </p:spTree>
    <p:extLst>
      <p:ext uri="{BB962C8B-B14F-4D97-AF65-F5344CB8AC3E}">
        <p14:creationId xmlns:p14="http://schemas.microsoft.com/office/powerpoint/2010/main" val="14787458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173266369"/>
              </p:ext>
            </p:extLst>
          </p:nvPr>
        </p:nvGraphicFramePr>
        <p:xfrm>
          <a:off x="914400" y="2095500"/>
          <a:ext cx="10353675" cy="3695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03325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Thematic Analysis</a:t>
            </a:r>
            <a:endParaRPr lang="en-GB" dirty="0"/>
          </a:p>
        </p:txBody>
      </p:sp>
      <p:pic>
        <p:nvPicPr>
          <p:cNvPr id="7" name="Content Placeholder 6"/>
          <p:cNvPicPr>
            <a:picLocks noGrp="1" noChangeAspect="1"/>
          </p:cNvPicPr>
          <p:nvPr>
            <p:ph idx="1"/>
          </p:nvPr>
        </p:nvPicPr>
        <p:blipFill rotWithShape="1">
          <a:blip r:embed="rId2"/>
          <a:srcRect l="20515" t="19917" r="22137" b="14220"/>
          <a:stretch/>
        </p:blipFill>
        <p:spPr>
          <a:xfrm>
            <a:off x="531988" y="1924595"/>
            <a:ext cx="5459509" cy="3526972"/>
          </a:xfrm>
          <a:prstGeom prst="rect">
            <a:avLst/>
          </a:prstGeom>
        </p:spPr>
      </p:pic>
      <p:pic>
        <p:nvPicPr>
          <p:cNvPr id="9" name="Picture 8"/>
          <p:cNvPicPr>
            <a:picLocks noChangeAspect="1"/>
          </p:cNvPicPr>
          <p:nvPr/>
        </p:nvPicPr>
        <p:blipFill rotWithShape="1">
          <a:blip r:embed="rId3"/>
          <a:srcRect l="21091" t="21669" r="22044" b="13811"/>
          <a:stretch/>
        </p:blipFill>
        <p:spPr>
          <a:xfrm>
            <a:off x="6152531" y="1935921"/>
            <a:ext cx="5496832" cy="3508246"/>
          </a:xfrm>
          <a:prstGeom prst="rect">
            <a:avLst/>
          </a:prstGeom>
        </p:spPr>
      </p:pic>
    </p:spTree>
    <p:extLst>
      <p:ext uri="{BB962C8B-B14F-4D97-AF65-F5344CB8AC3E}">
        <p14:creationId xmlns:p14="http://schemas.microsoft.com/office/powerpoint/2010/main" val="35233197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0446" t="24023" r="22169" b="12557"/>
          <a:stretch/>
        </p:blipFill>
        <p:spPr>
          <a:xfrm>
            <a:off x="2542903" y="977979"/>
            <a:ext cx="7315201" cy="4547597"/>
          </a:xfrm>
          <a:prstGeom prst="rect">
            <a:avLst/>
          </a:prstGeom>
        </p:spPr>
      </p:pic>
    </p:spTree>
    <p:extLst>
      <p:ext uri="{BB962C8B-B14F-4D97-AF65-F5344CB8AC3E}">
        <p14:creationId xmlns:p14="http://schemas.microsoft.com/office/powerpoint/2010/main" val="40261085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Themes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46729077"/>
              </p:ext>
            </p:extLst>
          </p:nvPr>
        </p:nvGraphicFramePr>
        <p:xfrm>
          <a:off x="914400" y="2095500"/>
          <a:ext cx="10353675" cy="3695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93641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Stigmatisation</a:t>
            </a:r>
            <a:endParaRPr lang="en-GB" dirty="0"/>
          </a:p>
        </p:txBody>
      </p:sp>
      <p:sp>
        <p:nvSpPr>
          <p:cNvPr id="3" name="Content Placeholder 2"/>
          <p:cNvSpPr>
            <a:spLocks noGrp="1"/>
          </p:cNvSpPr>
          <p:nvPr>
            <p:ph idx="1"/>
          </p:nvPr>
        </p:nvSpPr>
        <p:spPr>
          <a:xfrm>
            <a:off x="913795" y="2096063"/>
            <a:ext cx="10590228" cy="4200233"/>
          </a:xfrm>
        </p:spPr>
        <p:txBody>
          <a:bodyPr>
            <a:normAutofit/>
          </a:bodyPr>
          <a:lstStyle/>
          <a:p>
            <a:pPr marL="0" indent="0">
              <a:buNone/>
            </a:pPr>
            <a:r>
              <a:rPr lang="en-GB" i="1" dirty="0" smtClean="0"/>
              <a:t>Taboo and shame</a:t>
            </a:r>
          </a:p>
          <a:p>
            <a:pPr marL="360000" indent="0">
              <a:buNone/>
            </a:pPr>
            <a:r>
              <a:rPr lang="en-GB" dirty="0"/>
              <a:t>‘…sometimes, we have students who are autistic within our academy but because the parents find it such a big taboo they wouldn’t put that down on the application form. Only for us to later discover actually this child has got learning difficulties and maybe needs extra support but because we’re not trained we are unable to identify that, until maybe further on and then we’re thinking to ourselves actually no wonder this child is not progressing or achieving like the rest, then you speak to the parents and then the parents are like no, no my child is fine, my child is fine, my child is fine, but clearly there’s something there.’ (Kareem, group 1) </a:t>
            </a:r>
            <a:endParaRPr lang="en-GB" i="1" dirty="0"/>
          </a:p>
        </p:txBody>
      </p:sp>
    </p:spTree>
    <p:extLst>
      <p:ext uri="{BB962C8B-B14F-4D97-AF65-F5344CB8AC3E}">
        <p14:creationId xmlns:p14="http://schemas.microsoft.com/office/powerpoint/2010/main" val="10737413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87669" y="1233916"/>
            <a:ext cx="10372514" cy="4348278"/>
          </a:xfrm>
        </p:spPr>
        <p:txBody>
          <a:bodyPr>
            <a:normAutofit fontScale="77500" lnSpcReduction="20000"/>
          </a:bodyPr>
          <a:lstStyle/>
          <a:p>
            <a:pPr marL="0" indent="0">
              <a:buNone/>
            </a:pPr>
            <a:r>
              <a:rPr lang="en-GB" i="1" dirty="0" smtClean="0"/>
              <a:t>Stereotype and stigma:</a:t>
            </a:r>
          </a:p>
          <a:p>
            <a:pPr marL="0" indent="0">
              <a:buNone/>
            </a:pPr>
            <a:endParaRPr lang="en-GB" i="1" dirty="0" smtClean="0"/>
          </a:p>
          <a:p>
            <a:pPr marL="360000" indent="0">
              <a:buNone/>
            </a:pPr>
            <a:r>
              <a:rPr lang="en-GB" dirty="0"/>
              <a:t>‘…if you want to seek help you feel like you’re associated with like mental people and cos the of the negative stereotypes that surround like mentally ill individuals. It’s like oh I’m going go mad, I’m going to be put in a facility when it’s not, it’s literally you’re just going to a room and talking.’ (Aisha, group 1) </a:t>
            </a:r>
          </a:p>
          <a:p>
            <a:pPr marL="360000" indent="0">
              <a:buNone/>
            </a:pPr>
            <a:endParaRPr lang="en-GB" dirty="0"/>
          </a:p>
          <a:p>
            <a:pPr marL="360000" indent="0">
              <a:buNone/>
            </a:pPr>
            <a:r>
              <a:rPr lang="en-GB" dirty="0"/>
              <a:t>‘…from the point of view of the clients that I support, there is a stigma attached to mental health... I mean I’ve been dealing with a case quite recently and you explain to them what it is [mental health] and they’re still quite reluctant, and the first thing this particular client actually said, I’m not crazy but nobody suggested you was crazy… obviously there is an issue and people are there to help you and support you, give you advice, nobody’s suggesting otherwise, but that person’s perception was, I’m not crazy. So he was reluctant to get the help… obviously there’s a stigma attached and clients themselves, may not go forward, seeking that help because they’ve got preconceived ideas…’ (Amina, group 2)</a:t>
            </a:r>
            <a:endParaRPr lang="en-GB" i="1" dirty="0"/>
          </a:p>
          <a:p>
            <a:pPr marL="0" indent="0">
              <a:buNone/>
            </a:pPr>
            <a:endParaRPr lang="en-GB" i="1" dirty="0"/>
          </a:p>
        </p:txBody>
      </p:sp>
    </p:spTree>
    <p:extLst>
      <p:ext uri="{BB962C8B-B14F-4D97-AF65-F5344CB8AC3E}">
        <p14:creationId xmlns:p14="http://schemas.microsoft.com/office/powerpoint/2010/main" val="11219705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Norm</a:t>
            </a:r>
            <a:endParaRPr lang="en-GB" dirty="0"/>
          </a:p>
        </p:txBody>
      </p:sp>
      <p:sp>
        <p:nvSpPr>
          <p:cNvPr id="3" name="Content Placeholder 2"/>
          <p:cNvSpPr>
            <a:spLocks noGrp="1"/>
          </p:cNvSpPr>
          <p:nvPr>
            <p:ph idx="1"/>
          </p:nvPr>
        </p:nvSpPr>
        <p:spPr>
          <a:xfrm>
            <a:off x="913794" y="2096063"/>
            <a:ext cx="10450891" cy="3825765"/>
          </a:xfrm>
        </p:spPr>
        <p:txBody>
          <a:bodyPr>
            <a:normAutofit fontScale="92500" lnSpcReduction="20000"/>
          </a:bodyPr>
          <a:lstStyle/>
          <a:p>
            <a:pPr marL="0" indent="0">
              <a:buNone/>
            </a:pPr>
            <a:r>
              <a:rPr lang="en-GB" i="1" dirty="0" smtClean="0"/>
              <a:t>Language and seniority</a:t>
            </a:r>
          </a:p>
          <a:p>
            <a:pPr marL="0" indent="0">
              <a:buNone/>
            </a:pPr>
            <a:endParaRPr lang="en-GB" i="1" dirty="0" smtClean="0"/>
          </a:p>
          <a:p>
            <a:pPr marL="360000" indent="0">
              <a:buNone/>
            </a:pPr>
            <a:r>
              <a:rPr lang="en-GB" b="1" dirty="0"/>
              <a:t>‘</a:t>
            </a:r>
            <a:r>
              <a:rPr lang="en-GB" dirty="0"/>
              <a:t>I think that majority of us here are second generation, our parents are first generation and they still, they grew up back home wherever it was and just, they think they’re still living there… the mind is still living there, yes physically their here, but the mind is over there, so and that’s where the barriers starts coming in and then obviously we’re not, as fluent in Bengali or whatever the language we speak so, then, our communication becomes a bit more difficult so we just try to dumb it down as much as possible speak the basics and just move on… like I would never speak to my mum about psychology what’s this word psychology… like I was speaking to my mum today and… she doesn’t understand the concept of when a contract ends why does the price go up, you know…’ (Kareem, group 1) </a:t>
            </a:r>
            <a:endParaRPr lang="en-GB" i="1" dirty="0"/>
          </a:p>
        </p:txBody>
      </p:sp>
    </p:spTree>
    <p:extLst>
      <p:ext uri="{BB962C8B-B14F-4D97-AF65-F5344CB8AC3E}">
        <p14:creationId xmlns:p14="http://schemas.microsoft.com/office/powerpoint/2010/main" val="274521087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3795" y="1207790"/>
            <a:ext cx="10353762" cy="3695136"/>
          </a:xfrm>
        </p:spPr>
        <p:txBody>
          <a:bodyPr/>
          <a:lstStyle/>
          <a:p>
            <a:pPr marL="0" indent="0">
              <a:buNone/>
            </a:pPr>
            <a:r>
              <a:rPr lang="en-GB" i="1" dirty="0" smtClean="0"/>
              <a:t>Maladaptive Superstition</a:t>
            </a:r>
          </a:p>
          <a:p>
            <a:pPr marL="0" indent="0">
              <a:buNone/>
            </a:pPr>
            <a:endParaRPr lang="en-GB" i="1" dirty="0" smtClean="0"/>
          </a:p>
          <a:p>
            <a:pPr marL="360000" indent="0">
              <a:buNone/>
            </a:pPr>
            <a:r>
              <a:rPr lang="en-GB" dirty="0"/>
              <a:t>‘…whenever it comes to talking about mental health nowadays it’s straight away everyone thinks it’s like spirit possession when in most cases it might just be schizophrenic or like someone with some sort of like some sort of severe disorder but they never get treated because it’s this, jinn or this spirits just taken over them… people would think schizophrenics are possessed by spirit…’ (Aisha, group 1) </a:t>
            </a:r>
            <a:endParaRPr lang="en-GB" i="1" dirty="0"/>
          </a:p>
        </p:txBody>
      </p:sp>
    </p:spTree>
    <p:extLst>
      <p:ext uri="{BB962C8B-B14F-4D97-AF65-F5344CB8AC3E}">
        <p14:creationId xmlns:p14="http://schemas.microsoft.com/office/powerpoint/2010/main" val="19798086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Religious Beliefs</a:t>
            </a:r>
            <a:endParaRPr lang="en-GB" dirty="0"/>
          </a:p>
        </p:txBody>
      </p:sp>
      <p:sp>
        <p:nvSpPr>
          <p:cNvPr id="3" name="Content Placeholder 2"/>
          <p:cNvSpPr>
            <a:spLocks noGrp="1"/>
          </p:cNvSpPr>
          <p:nvPr>
            <p:ph idx="1"/>
          </p:nvPr>
        </p:nvSpPr>
        <p:spPr>
          <a:xfrm>
            <a:off x="913795" y="2096063"/>
            <a:ext cx="10442182" cy="4139273"/>
          </a:xfrm>
        </p:spPr>
        <p:txBody>
          <a:bodyPr>
            <a:normAutofit fontScale="92500" lnSpcReduction="10000"/>
          </a:bodyPr>
          <a:lstStyle/>
          <a:p>
            <a:pPr marL="0" indent="0">
              <a:buNone/>
            </a:pPr>
            <a:r>
              <a:rPr lang="en-GB" i="1" dirty="0" smtClean="0"/>
              <a:t>Punishment from God and Sinning</a:t>
            </a:r>
            <a:endParaRPr lang="en-GB" i="1" dirty="0"/>
          </a:p>
          <a:p>
            <a:pPr marL="360000" indent="0">
              <a:buNone/>
            </a:pPr>
            <a:r>
              <a:rPr lang="en-GB" dirty="0"/>
              <a:t>‘Correct me if I’m wrong… people use self-harm as a coping mechanism, coping mechanism, so they don’t mean to disrespect god or violate his laws but it’s a means of relieving whatever is inside, to release that isn’t it, yes we do consider it to be like a big sin within the religion but equally we can’t dismiss them </a:t>
            </a:r>
            <a:r>
              <a:rPr lang="en-GB" dirty="0" smtClean="0"/>
              <a:t>just because </a:t>
            </a:r>
            <a:r>
              <a:rPr lang="en-GB" dirty="0"/>
              <a:t>they’re doing a sin but we have to look at what’s the underlying factor as to why...’ (Kareem, group 1) </a:t>
            </a:r>
            <a:endParaRPr lang="en-GB" dirty="0" smtClean="0"/>
          </a:p>
          <a:p>
            <a:pPr marL="360000" indent="0">
              <a:buNone/>
            </a:pPr>
            <a:endParaRPr lang="en-GB" dirty="0" smtClean="0"/>
          </a:p>
          <a:p>
            <a:pPr marL="360000" indent="0">
              <a:buNone/>
            </a:pPr>
            <a:r>
              <a:rPr lang="en-GB" dirty="0"/>
              <a:t>‘…young people are the next generations… the further generation you go down…. when things like self-harming, and suicide come in, you realise the suicide will go up amongst ethnic minorities regardless of their Asian culture or Muslim faith they’re from, cos their main culture is [now] the British culture…’ (Zain, group 2) </a:t>
            </a:r>
            <a:endParaRPr lang="en-GB" i="1" dirty="0" smtClean="0"/>
          </a:p>
        </p:txBody>
      </p:sp>
    </p:spTree>
    <p:extLst>
      <p:ext uri="{BB962C8B-B14F-4D97-AF65-F5344CB8AC3E}">
        <p14:creationId xmlns:p14="http://schemas.microsoft.com/office/powerpoint/2010/main" val="35044120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8961" y="1051034"/>
            <a:ext cx="10059005" cy="4844669"/>
          </a:xfrm>
        </p:spPr>
        <p:txBody>
          <a:bodyPr>
            <a:normAutofit fontScale="77500" lnSpcReduction="20000"/>
          </a:bodyPr>
          <a:lstStyle/>
          <a:p>
            <a:pPr marL="0" indent="0">
              <a:buNone/>
            </a:pPr>
            <a:r>
              <a:rPr lang="en-GB" i="1" dirty="0" smtClean="0"/>
              <a:t>Religion and therapeutic landscape</a:t>
            </a:r>
          </a:p>
          <a:p>
            <a:pPr marL="0" indent="0">
              <a:buNone/>
            </a:pPr>
            <a:endParaRPr lang="en-GB" i="1" dirty="0"/>
          </a:p>
          <a:p>
            <a:r>
              <a:rPr lang="en-GB" dirty="0"/>
              <a:t>T</a:t>
            </a:r>
            <a:r>
              <a:rPr lang="en-GB" dirty="0" smtClean="0"/>
              <a:t>he </a:t>
            </a:r>
            <a:r>
              <a:rPr lang="en-GB" dirty="0"/>
              <a:t>Mosque and the words of God </a:t>
            </a:r>
            <a:endParaRPr lang="en-GB" dirty="0" smtClean="0"/>
          </a:p>
          <a:p>
            <a:r>
              <a:rPr lang="en-GB" dirty="0"/>
              <a:t>M</a:t>
            </a:r>
            <a:r>
              <a:rPr lang="en-GB" dirty="0" smtClean="0"/>
              <a:t>osque </a:t>
            </a:r>
            <a:r>
              <a:rPr lang="en-GB" dirty="0"/>
              <a:t>itself is a positive </a:t>
            </a:r>
            <a:r>
              <a:rPr lang="en-GB" dirty="0" smtClean="0"/>
              <a:t>aspect</a:t>
            </a:r>
          </a:p>
          <a:p>
            <a:r>
              <a:rPr lang="en-GB" dirty="0" smtClean="0"/>
              <a:t>Considered as </a:t>
            </a:r>
            <a:r>
              <a:rPr lang="en-GB" dirty="0"/>
              <a:t>the ‘house of </a:t>
            </a:r>
            <a:r>
              <a:rPr lang="en-GB" dirty="0" smtClean="0"/>
              <a:t>God’ </a:t>
            </a:r>
          </a:p>
          <a:p>
            <a:r>
              <a:rPr lang="en-GB" dirty="0" smtClean="0"/>
              <a:t>Coping through the holy book </a:t>
            </a:r>
          </a:p>
          <a:p>
            <a:r>
              <a:rPr lang="en-GB" dirty="0" smtClean="0"/>
              <a:t>‘</a:t>
            </a:r>
            <a:r>
              <a:rPr lang="en-GB" dirty="0" err="1" smtClean="0"/>
              <a:t>Sabr</a:t>
            </a:r>
            <a:r>
              <a:rPr lang="en-GB" dirty="0" smtClean="0"/>
              <a:t>’ (endurance)</a:t>
            </a:r>
          </a:p>
          <a:p>
            <a:r>
              <a:rPr lang="en-GB" dirty="0" smtClean="0"/>
              <a:t>‘</a:t>
            </a:r>
            <a:r>
              <a:rPr lang="en-GB" dirty="0" err="1" smtClean="0"/>
              <a:t>Nasiha</a:t>
            </a:r>
            <a:r>
              <a:rPr lang="en-GB" dirty="0" smtClean="0"/>
              <a:t>’ (guidance</a:t>
            </a:r>
          </a:p>
          <a:p>
            <a:endParaRPr lang="en-GB" dirty="0"/>
          </a:p>
          <a:p>
            <a:pPr marL="360000" indent="0">
              <a:buNone/>
            </a:pPr>
            <a:r>
              <a:rPr lang="en-GB" b="1" dirty="0"/>
              <a:t>‘</a:t>
            </a:r>
            <a:r>
              <a:rPr lang="en-GB" dirty="0"/>
              <a:t>I think it brings, especially those who are suffering from like loneliness</a:t>
            </a:r>
            <a:r>
              <a:rPr lang="en-GB" b="1" dirty="0"/>
              <a:t>, </a:t>
            </a:r>
            <a:r>
              <a:rPr lang="en-GB" dirty="0"/>
              <a:t>it’s like a sense of belonging and it’s a family community feeling isn’t it</a:t>
            </a:r>
            <a:r>
              <a:rPr lang="en-GB" b="1" dirty="0"/>
              <a:t>, </a:t>
            </a:r>
            <a:r>
              <a:rPr lang="en-GB" dirty="0"/>
              <a:t>and one thing Swansea mosque has got which no other mosque has got, it’s so unique, it’s our sports hall... we’ve got the sports hall, I’ve been to many mosques around the whole country and I’ve never seen that anywhere, so, when somebody is feeling down and things like that, come upstairs’ (Kareem, group 1) </a:t>
            </a:r>
            <a:endParaRPr lang="en-GB" dirty="0" smtClean="0"/>
          </a:p>
        </p:txBody>
      </p:sp>
    </p:spTree>
    <p:extLst>
      <p:ext uri="{BB962C8B-B14F-4D97-AF65-F5344CB8AC3E}">
        <p14:creationId xmlns:p14="http://schemas.microsoft.com/office/powerpoint/2010/main" val="25193300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and awareness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i="1" dirty="0" smtClean="0"/>
              <a:t>Authority and trust</a:t>
            </a:r>
          </a:p>
          <a:p>
            <a:pPr marL="0" indent="0">
              <a:buNone/>
            </a:pPr>
            <a:endParaRPr lang="en-GB" i="1" dirty="0"/>
          </a:p>
          <a:p>
            <a:pPr marL="360000" indent="0">
              <a:buNone/>
            </a:pPr>
            <a:r>
              <a:rPr lang="en-GB" b="1" dirty="0" smtClean="0"/>
              <a:t>‘</a:t>
            </a:r>
            <a:r>
              <a:rPr lang="en-GB" dirty="0"/>
              <a:t>I think the main thing is creating awareness isn’t it? But it has to be the awareness has to be created in such a way where the people are ready to accept the message that’s being passed on and how do you do that now? </a:t>
            </a:r>
            <a:r>
              <a:rPr lang="en-GB" dirty="0" smtClean="0"/>
              <a:t>personally </a:t>
            </a:r>
            <a:r>
              <a:rPr lang="en-GB" dirty="0"/>
              <a:t>think you need somebody delivering it who people trust… you need someone who the people will take seriously, will accept what they have to say. So for example, like an imam or someone who is respected in the community… there needs to be some sort of facility or programme there for those people to be trained up to be able to deliver those trainings or awareness…’ (Kareem group 1) </a:t>
            </a:r>
            <a:endParaRPr lang="en-GB" i="1" dirty="0"/>
          </a:p>
        </p:txBody>
      </p:sp>
    </p:spTree>
    <p:extLst>
      <p:ext uri="{BB962C8B-B14F-4D97-AF65-F5344CB8AC3E}">
        <p14:creationId xmlns:p14="http://schemas.microsoft.com/office/powerpoint/2010/main" val="11811638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2835" y="1381961"/>
            <a:ext cx="10477016" cy="4147982"/>
          </a:xfrm>
        </p:spPr>
        <p:txBody>
          <a:bodyPr>
            <a:normAutofit/>
          </a:bodyPr>
          <a:lstStyle/>
          <a:p>
            <a:pPr marL="0" indent="0">
              <a:buNone/>
            </a:pPr>
            <a:r>
              <a:rPr lang="en-GB" i="1" dirty="0" smtClean="0"/>
              <a:t>Training </a:t>
            </a:r>
          </a:p>
          <a:p>
            <a:pPr marL="0" indent="0">
              <a:buNone/>
            </a:pPr>
            <a:endParaRPr lang="en-GB" i="1" dirty="0" smtClean="0"/>
          </a:p>
          <a:p>
            <a:pPr marL="360000" indent="0">
              <a:buNone/>
            </a:pPr>
            <a:r>
              <a:rPr lang="en-GB" b="1" dirty="0"/>
              <a:t>‘</a:t>
            </a:r>
            <a:r>
              <a:rPr lang="en-GB" dirty="0"/>
              <a:t>you need the right people it’s just that, you just can’t have one of the best counsellors going to a day training and for them to come around and say yeah I understand everything [on] Muslim faith or Asian cultures, no it doesn’t work like </a:t>
            </a:r>
            <a:r>
              <a:rPr lang="en-GB" dirty="0" smtClean="0"/>
              <a:t>that… I </a:t>
            </a:r>
            <a:r>
              <a:rPr lang="en-GB" dirty="0"/>
              <a:t>sat in counselling sessions with clients…. from other parts of the world… the way they were asked the questions, well that wasn’t appropriate for that client at all so how could you scratch the surface of it, to understand if that person has mental health or not, in some way the question that has been asked, needs to be reflected on as well…’ (Zain, group 2) </a:t>
            </a:r>
            <a:endParaRPr lang="en-GB" i="1" dirty="0"/>
          </a:p>
        </p:txBody>
      </p:sp>
    </p:spTree>
    <p:extLst>
      <p:ext uri="{BB962C8B-B14F-4D97-AF65-F5344CB8AC3E}">
        <p14:creationId xmlns:p14="http://schemas.microsoft.com/office/powerpoint/2010/main" val="8768748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Practitioners and public services</a:t>
            </a:r>
            <a:endParaRPr lang="en-GB" dirty="0"/>
          </a:p>
        </p:txBody>
      </p:sp>
      <p:sp>
        <p:nvSpPr>
          <p:cNvPr id="3" name="Content Placeholder 2"/>
          <p:cNvSpPr>
            <a:spLocks noGrp="1"/>
          </p:cNvSpPr>
          <p:nvPr>
            <p:ph idx="1"/>
          </p:nvPr>
        </p:nvSpPr>
        <p:spPr>
          <a:xfrm>
            <a:off x="913795" y="2331195"/>
            <a:ext cx="10353762" cy="3695136"/>
          </a:xfrm>
        </p:spPr>
        <p:txBody>
          <a:bodyPr/>
          <a:lstStyle/>
          <a:p>
            <a:pPr marL="360000" indent="0">
              <a:buNone/>
            </a:pPr>
            <a:r>
              <a:rPr lang="en-GB" b="1" dirty="0"/>
              <a:t>‘</a:t>
            </a:r>
            <a:r>
              <a:rPr lang="en-GB" dirty="0"/>
              <a:t>all I wanted was someone from the health side, I felt so frustrated, thinking that you know, why can’t just somebody just do an assessment for god sake, do it in 24 hours and you make the decision as an expert, I’m not an expert</a:t>
            </a:r>
            <a:r>
              <a:rPr lang="en-GB" b="1" dirty="0"/>
              <a:t>, </a:t>
            </a:r>
            <a:r>
              <a:rPr lang="en-GB" dirty="0"/>
              <a:t>I’m just a lay support worker with very limited experience and all I wanted was someone to take over from my lack of knowledge and that didn’t happen and I pushed, and pushed, and pushed until I had so many people involved [police, GP social services] what did it come down to? We can’t do anything, it was very frustrating but I did not, I could not sit there and do nothing, I did all I could’ (</a:t>
            </a:r>
            <a:r>
              <a:rPr lang="en-GB" dirty="0" smtClean="0"/>
              <a:t>Amina, group 2)</a:t>
            </a:r>
            <a:endParaRPr lang="en-GB" dirty="0"/>
          </a:p>
        </p:txBody>
      </p:sp>
    </p:spTree>
    <p:extLst>
      <p:ext uri="{BB962C8B-B14F-4D97-AF65-F5344CB8AC3E}">
        <p14:creationId xmlns:p14="http://schemas.microsoft.com/office/powerpoint/2010/main" val="125984827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94669524"/>
              </p:ext>
            </p:extLst>
          </p:nvPr>
        </p:nvGraphicFramePr>
        <p:xfrm>
          <a:off x="914400" y="2095500"/>
          <a:ext cx="10353675" cy="3695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134859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a:t>H</a:t>
            </a:r>
            <a:r>
              <a:rPr lang="en-GB" dirty="0" smtClean="0"/>
              <a:t>igh </a:t>
            </a:r>
            <a:r>
              <a:rPr lang="en-GB" dirty="0"/>
              <a:t>levels of stigma </a:t>
            </a:r>
            <a:r>
              <a:rPr lang="en-GB" dirty="0" smtClean="0"/>
              <a:t>within </a:t>
            </a:r>
            <a:r>
              <a:rPr lang="en-GB" dirty="0"/>
              <a:t>the community </a:t>
            </a:r>
            <a:endParaRPr lang="en-GB" dirty="0" smtClean="0"/>
          </a:p>
          <a:p>
            <a:r>
              <a:rPr lang="en-GB" dirty="0"/>
              <a:t>B</a:t>
            </a:r>
            <a:r>
              <a:rPr lang="en-GB" dirty="0" smtClean="0"/>
              <a:t>arriers </a:t>
            </a:r>
            <a:r>
              <a:rPr lang="en-GB" dirty="0"/>
              <a:t>such as language, understanding and generational differences </a:t>
            </a:r>
            <a:endParaRPr lang="en-GB" dirty="0"/>
          </a:p>
          <a:p>
            <a:r>
              <a:rPr lang="en-GB" dirty="0"/>
              <a:t>S</a:t>
            </a:r>
            <a:r>
              <a:rPr lang="en-GB" dirty="0" smtClean="0"/>
              <a:t>piritual </a:t>
            </a:r>
            <a:r>
              <a:rPr lang="en-GB" dirty="0"/>
              <a:t>healing process such as going to the Mosque for peace and tranquillity, to using religious scripture as a way of mental health recovery </a:t>
            </a:r>
            <a:endParaRPr lang="en-GB" dirty="0" smtClean="0"/>
          </a:p>
          <a:p>
            <a:r>
              <a:rPr lang="en-GB" dirty="0"/>
              <a:t>T</a:t>
            </a:r>
            <a:r>
              <a:rPr lang="en-GB" dirty="0" smtClean="0"/>
              <a:t>raining to </a:t>
            </a:r>
            <a:r>
              <a:rPr lang="en-GB" dirty="0"/>
              <a:t>implement the element of cultural and spiritual healing as way of support to certain communities </a:t>
            </a:r>
            <a:endParaRPr lang="en-GB" dirty="0" smtClean="0"/>
          </a:p>
          <a:p>
            <a:r>
              <a:rPr lang="en-GB" dirty="0"/>
              <a:t>C</a:t>
            </a:r>
            <a:r>
              <a:rPr lang="en-GB" dirty="0" smtClean="0"/>
              <a:t>ultural </a:t>
            </a:r>
            <a:r>
              <a:rPr lang="en-GB" dirty="0"/>
              <a:t>norm and religious beliefs do play a huge role in shaping peoples’ perceptions of mental health </a:t>
            </a:r>
            <a:endParaRPr lang="en-GB" dirty="0" smtClean="0"/>
          </a:p>
        </p:txBody>
      </p:sp>
    </p:spTree>
    <p:extLst>
      <p:ext uri="{BB962C8B-B14F-4D97-AF65-F5344CB8AC3E}">
        <p14:creationId xmlns:p14="http://schemas.microsoft.com/office/powerpoint/2010/main" val="23575514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5880" y="3219372"/>
            <a:ext cx="2796074" cy="2796074"/>
          </a:xfrm>
          <a:prstGeom prst="rect">
            <a:avLst/>
          </a:prstGeom>
        </p:spPr>
      </p:pic>
      <p:sp>
        <p:nvSpPr>
          <p:cNvPr id="3" name="Rounded Rectangle 2"/>
          <p:cNvSpPr/>
          <p:nvPr/>
        </p:nvSpPr>
        <p:spPr>
          <a:xfrm>
            <a:off x="3196045" y="696686"/>
            <a:ext cx="5329646" cy="1776548"/>
          </a:xfrm>
          <a:prstGeom prst="roundRect">
            <a:avLst/>
          </a:prstGeom>
          <a:noFill/>
          <a:ln>
            <a:no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4000" dirty="0" smtClean="0">
                <a:solidFill>
                  <a:schemeClr val="tx1"/>
                </a:solidFill>
              </a:rPr>
              <a:t>Thank you!</a:t>
            </a:r>
          </a:p>
          <a:p>
            <a:pPr algn="ctr"/>
            <a:endParaRPr lang="en-GB" sz="4000" dirty="0">
              <a:solidFill>
                <a:schemeClr val="tx1"/>
              </a:solidFill>
            </a:endParaRPr>
          </a:p>
          <a:p>
            <a:pPr algn="ctr"/>
            <a:r>
              <a:rPr lang="en-GB" sz="4000" dirty="0" smtClean="0">
                <a:solidFill>
                  <a:schemeClr val="tx1"/>
                </a:solidFill>
              </a:rPr>
              <a:t>Any questions?</a:t>
            </a:r>
            <a:endParaRPr lang="en-GB" sz="4000" dirty="0">
              <a:solidFill>
                <a:schemeClr val="tx1"/>
              </a:solidFill>
            </a:endParaRPr>
          </a:p>
        </p:txBody>
      </p:sp>
    </p:spTree>
    <p:extLst>
      <p:ext uri="{BB962C8B-B14F-4D97-AF65-F5344CB8AC3E}">
        <p14:creationId xmlns:p14="http://schemas.microsoft.com/office/powerpoint/2010/main" val="665222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6D8C60"/>
      </a:dk2>
      <a:lt2>
        <a:srgbClr val="B1D7A1"/>
      </a:lt2>
      <a:accent1>
        <a:srgbClr val="81B992"/>
      </a:accent1>
      <a:accent2>
        <a:srgbClr val="9ABC65"/>
      </a:accent2>
      <a:accent3>
        <a:srgbClr val="BDB564"/>
      </a:accent3>
      <a:accent4>
        <a:srgbClr val="BD8964"/>
      </a:accent4>
      <a:accent5>
        <a:srgbClr val="BD6466"/>
      </a:accent5>
      <a:accent6>
        <a:srgbClr val="64A4BD"/>
      </a:accent6>
      <a:hlink>
        <a:srgbClr val="8CCC71"/>
      </a:hlink>
      <a:folHlink>
        <a:srgbClr val="A4C795"/>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4539428D-6454-4FE6-B992-2D59F0AC2F89}"/>
    </a:ext>
  </a:extLst>
</a:theme>
</file>

<file path=docProps/app.xml><?xml version="1.0" encoding="utf-8"?>
<Properties xmlns="http://schemas.openxmlformats.org/officeDocument/2006/extended-properties" xmlns:vt="http://schemas.openxmlformats.org/officeDocument/2006/docPropsVTypes">
  <Template>TM04033921[[fn=Damask]]</Template>
  <TotalTime>606</TotalTime>
  <Words>1736</Words>
  <Application>Microsoft Office PowerPoint</Application>
  <PresentationFormat>Widescreen</PresentationFormat>
  <Paragraphs>116</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Bookman Old Style</vt:lpstr>
      <vt:lpstr>Rockwell</vt:lpstr>
      <vt:lpstr>Damask</vt:lpstr>
      <vt:lpstr>‘An exploratory study on perceptions of mental health and wellbeing in an Asian Muslim community in the UK’</vt:lpstr>
      <vt:lpstr>Background</vt:lpstr>
      <vt:lpstr>Why? </vt:lpstr>
      <vt:lpstr>Aims and objectives</vt:lpstr>
      <vt:lpstr>Swansea Mosque</vt:lpstr>
      <vt:lpstr>Eyst</vt:lpstr>
      <vt:lpstr>Review of Literature</vt:lpstr>
      <vt:lpstr>methodology</vt:lpstr>
      <vt:lpstr>Thematic Analysis</vt:lpstr>
      <vt:lpstr>PowerPoint Presentation</vt:lpstr>
      <vt:lpstr>Themes</vt:lpstr>
      <vt:lpstr>Stigmatisation</vt:lpstr>
      <vt:lpstr>PowerPoint Presentation</vt:lpstr>
      <vt:lpstr>Cultural Norm</vt:lpstr>
      <vt:lpstr>PowerPoint Presentation</vt:lpstr>
      <vt:lpstr>Religious Beliefs</vt:lpstr>
      <vt:lpstr>PowerPoint Presentation</vt:lpstr>
      <vt:lpstr>Training and awareness</vt:lpstr>
      <vt:lpstr>PowerPoint Presentation</vt:lpstr>
      <vt:lpstr>Practitioners and public services</vt:lpstr>
      <vt:lpstr>Recommendations</vt:lpstr>
      <vt:lpstr>Conclusion</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Applied social and health psychology</dc:title>
  <dc:creator>HP</dc:creator>
  <cp:lastModifiedBy>HP</cp:lastModifiedBy>
  <cp:revision>29</cp:revision>
  <dcterms:created xsi:type="dcterms:W3CDTF">2019-10-25T16:35:14Z</dcterms:created>
  <dcterms:modified xsi:type="dcterms:W3CDTF">2019-12-02T11:58:12Z</dcterms:modified>
</cp:coreProperties>
</file>