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450904-68A0-4746-A9F5-D337222A02C9}" v="1" dt="2026-02-15T20:00:06.8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688" autoAdjust="0"/>
  </p:normalViewPr>
  <p:slideViewPr>
    <p:cSldViewPr snapToGrid="0">
      <p:cViewPr varScale="1">
        <p:scale>
          <a:sx n="70" d="100"/>
          <a:sy n="70" d="100"/>
        </p:scale>
        <p:origin x="1138" y="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tha amoah" userId="3202d833c251eae9" providerId="LiveId" clId="{1196F5AA-3EAF-4C52-BFA7-511576312138}"/>
    <pc:docChg chg="modSld">
      <pc:chgData name="bertha amoah" userId="3202d833c251eae9" providerId="LiveId" clId="{1196F5AA-3EAF-4C52-BFA7-511576312138}" dt="2026-02-15T20:25:09.265" v="236" actId="20577"/>
      <pc:docMkLst>
        <pc:docMk/>
      </pc:docMkLst>
      <pc:sldChg chg="modSp mod">
        <pc:chgData name="bertha amoah" userId="3202d833c251eae9" providerId="LiveId" clId="{1196F5AA-3EAF-4C52-BFA7-511576312138}" dt="2026-02-15T20:25:09.265" v="236" actId="20577"/>
        <pc:sldMkLst>
          <pc:docMk/>
          <pc:sldMk cId="4184061830" sldId="256"/>
        </pc:sldMkLst>
        <pc:spChg chg="mod">
          <ac:chgData name="bertha amoah" userId="3202d833c251eae9" providerId="LiveId" clId="{1196F5AA-3EAF-4C52-BFA7-511576312138}" dt="2026-02-15T20:25:09.265" v="236" actId="20577"/>
          <ac:spMkLst>
            <pc:docMk/>
            <pc:sldMk cId="4184061830" sldId="256"/>
            <ac:spMk id="11" creationId="{100D3656-AC4C-3354-6F08-45F21917A7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E72300-5B88-4ACC-BFF2-880D3C545E72}" type="datetimeFigureOut">
              <a:rPr lang="en-IN" smtClean="0"/>
              <a:t>15-02-2026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591C24-D3E5-45D0-921E-08B21AA29911}" type="slidenum">
              <a:rPr lang="en-IN" smtClean="0"/>
              <a:t>‹#›</a:t>
            </a:fld>
            <a:endParaRPr lang="en-IN"/>
          </a:p>
        </p:txBody>
      </p:sp>
    </p:spTree>
    <p:extLst>
      <p:ext uri="{BB962C8B-B14F-4D97-AF65-F5344CB8AC3E}">
        <p14:creationId xmlns:p14="http://schemas.microsoft.com/office/powerpoint/2010/main" val="1269087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This presentation will provide the NHS App as one of the significant digital innovations in England. It concentrates on the transformation in the workforce roles and service delivery, and its advantages as well as challenges from the perspective of the app (nhs.uk, 2026. The evidence of UK policies and scholarly sources is involved to support the discussion and present a critical analysis.</a:t>
            </a:r>
          </a:p>
        </p:txBody>
      </p:sp>
      <p:sp>
        <p:nvSpPr>
          <p:cNvPr id="4" name="Slide Number Placeholder 3"/>
          <p:cNvSpPr>
            <a:spLocks noGrp="1"/>
          </p:cNvSpPr>
          <p:nvPr>
            <p:ph type="sldNum" sz="quarter" idx="10"/>
          </p:nvPr>
        </p:nvSpPr>
        <p:spPr/>
        <p:txBody>
          <a:bodyPr/>
          <a:lstStyle/>
          <a:p>
            <a:fld id="{70591C24-D3E5-45D0-921E-08B21AA29911}" type="slidenum">
              <a:rPr lang="en-IN" smtClean="0"/>
              <a:t>2</a:t>
            </a:fld>
            <a:endParaRPr lang="en-IN"/>
          </a:p>
        </p:txBody>
      </p:sp>
    </p:spTree>
    <p:extLst>
      <p:ext uri="{BB962C8B-B14F-4D97-AF65-F5344CB8AC3E}">
        <p14:creationId xmlns:p14="http://schemas.microsoft.com/office/powerpoint/2010/main" val="11021600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The NHS App is used throughout the country, and it allows access to various services in the NHS digitally (</a:t>
            </a:r>
            <a:r>
              <a:rPr lang="en-IN" sz="1200" kern="1200" dirty="0" err="1">
                <a:solidFill>
                  <a:schemeClr val="tx1"/>
                </a:solidFill>
                <a:effectLst/>
                <a:latin typeface="+mn-lt"/>
                <a:ea typeface="+mn-ea"/>
                <a:cs typeface="+mn-cs"/>
              </a:rPr>
              <a:t>Reidy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It is commonly applied both in primary and secondary care and serves a central role in providing public health services, including COVID-19 certification. Its primary goals include decreasing the administrative burden and persuading patients to apply elements of their personal care online.</a:t>
            </a:r>
          </a:p>
        </p:txBody>
      </p:sp>
      <p:sp>
        <p:nvSpPr>
          <p:cNvPr id="4" name="Slide Number Placeholder 3"/>
          <p:cNvSpPr>
            <a:spLocks noGrp="1"/>
          </p:cNvSpPr>
          <p:nvPr>
            <p:ph type="sldNum" sz="quarter" idx="10"/>
          </p:nvPr>
        </p:nvSpPr>
        <p:spPr/>
        <p:txBody>
          <a:bodyPr/>
          <a:lstStyle/>
          <a:p>
            <a:fld id="{70591C24-D3E5-45D0-921E-08B21AA29911}" type="slidenum">
              <a:rPr lang="en-IN" smtClean="0"/>
              <a:t>3</a:t>
            </a:fld>
            <a:endParaRPr lang="en-IN"/>
          </a:p>
        </p:txBody>
      </p:sp>
    </p:spTree>
    <p:extLst>
      <p:ext uri="{BB962C8B-B14F-4D97-AF65-F5344CB8AC3E}">
        <p14:creationId xmlns:p14="http://schemas.microsoft.com/office/powerpoint/2010/main" val="920011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The NHS App is based on a secure method of patient verification and connection to already existing GP systems. It enables patients to keep their appointments, prescriptions, and health records, among others. Data is exchanged both online and in real time, in line with the NHS's purpose to shift habitual interactions off the face-to-face conventional services platform (Abel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a:t>
            </a:r>
          </a:p>
        </p:txBody>
      </p:sp>
      <p:sp>
        <p:nvSpPr>
          <p:cNvPr id="4" name="Slide Number Placeholder 3"/>
          <p:cNvSpPr>
            <a:spLocks noGrp="1"/>
          </p:cNvSpPr>
          <p:nvPr>
            <p:ph type="sldNum" sz="quarter" idx="10"/>
          </p:nvPr>
        </p:nvSpPr>
        <p:spPr/>
        <p:txBody>
          <a:bodyPr/>
          <a:lstStyle/>
          <a:p>
            <a:fld id="{70591C24-D3E5-45D0-921E-08B21AA29911}" type="slidenum">
              <a:rPr lang="en-IN" smtClean="0"/>
              <a:t>4</a:t>
            </a:fld>
            <a:endParaRPr lang="en-IN"/>
          </a:p>
        </p:txBody>
      </p:sp>
    </p:spTree>
    <p:extLst>
      <p:ext uri="{BB962C8B-B14F-4D97-AF65-F5344CB8AC3E}">
        <p14:creationId xmlns:p14="http://schemas.microsoft.com/office/powerpoint/2010/main" val="39415586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NHS App has transformed the practice of the workforce by shifting routine administration to the patients and adding more responsibilities to the digital triage for the staff (Russell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Although there has been some improvement in efficiency and the availability of information, there has been a heightened digital workload and concerns of deskilling and lack of training, which have highlighted the necessity to develop the workforce in a structured manner.</a:t>
            </a:r>
          </a:p>
          <a:p>
            <a:endParaRPr lang="en-IN" dirty="0"/>
          </a:p>
        </p:txBody>
      </p:sp>
      <p:sp>
        <p:nvSpPr>
          <p:cNvPr id="4" name="Slide Number Placeholder 3"/>
          <p:cNvSpPr>
            <a:spLocks noGrp="1"/>
          </p:cNvSpPr>
          <p:nvPr>
            <p:ph type="sldNum" sz="quarter" idx="10"/>
          </p:nvPr>
        </p:nvSpPr>
        <p:spPr/>
        <p:txBody>
          <a:bodyPr/>
          <a:lstStyle/>
          <a:p>
            <a:fld id="{70591C24-D3E5-45D0-921E-08B21AA29911}" type="slidenum">
              <a:rPr lang="en-IN" smtClean="0"/>
              <a:t>5</a:t>
            </a:fld>
            <a:endParaRPr lang="en-IN"/>
          </a:p>
        </p:txBody>
      </p:sp>
    </p:spTree>
    <p:extLst>
      <p:ext uri="{BB962C8B-B14F-4D97-AF65-F5344CB8AC3E}">
        <p14:creationId xmlns:p14="http://schemas.microsoft.com/office/powerpoint/2010/main" val="404348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NHS England demonstrates the way in which the NHS App has revolutionised the practice of working on a large scale (</a:t>
            </a:r>
            <a:r>
              <a:rPr lang="en-IN" sz="1200" kern="1200" dirty="0" err="1">
                <a:solidFill>
                  <a:schemeClr val="tx1"/>
                </a:solidFill>
                <a:effectLst/>
                <a:latin typeface="+mn-lt"/>
                <a:ea typeface="+mn-ea"/>
                <a:cs typeface="+mn-cs"/>
              </a:rPr>
              <a:t>Gurstein</a:t>
            </a:r>
            <a:r>
              <a:rPr lang="en-IN" sz="1200" kern="1200" dirty="0">
                <a:solidFill>
                  <a:schemeClr val="tx1"/>
                </a:solidFill>
                <a:effectLst/>
                <a:latin typeface="+mn-lt"/>
                <a:ea typeface="+mn-ea"/>
                <a:cs typeface="+mn-cs"/>
              </a:rPr>
              <a:t> and Wyatt, 2023). The workload of the staff has been raised, yet digital requests have shifted administrative duties to the patients. Though efficiency had been enhanced in a few aspects, the digital demand has typically superseded the old, as it is essential to have structured training and workforce support.</a:t>
            </a:r>
          </a:p>
        </p:txBody>
      </p:sp>
      <p:sp>
        <p:nvSpPr>
          <p:cNvPr id="4" name="Slide Number Placeholder 3"/>
          <p:cNvSpPr>
            <a:spLocks noGrp="1"/>
          </p:cNvSpPr>
          <p:nvPr>
            <p:ph type="sldNum" sz="quarter" idx="10"/>
          </p:nvPr>
        </p:nvSpPr>
        <p:spPr/>
        <p:txBody>
          <a:bodyPr/>
          <a:lstStyle/>
          <a:p>
            <a:fld id="{70591C24-D3E5-45D0-921E-08B21AA29911}" type="slidenum">
              <a:rPr lang="en-IN" smtClean="0"/>
              <a:t>6</a:t>
            </a:fld>
            <a:endParaRPr lang="en-IN"/>
          </a:p>
        </p:txBody>
      </p:sp>
    </p:spTree>
    <p:extLst>
      <p:ext uri="{BB962C8B-B14F-4D97-AF65-F5344CB8AC3E}">
        <p14:creationId xmlns:p14="http://schemas.microsoft.com/office/powerpoint/2010/main" val="33609718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The provision of the service has also changed towards being available online, which increases the speed and minimises delays in booking appointments. Nevertheless, digital triage and dual paradigms have made the workload more complex, especially in practices that are under-resourced. Lack of uniform integration of the systems restricts regular efficiency improvements, and to this extent, better interoperability and long-term funding on infrastructure must be taken into consideration (</a:t>
            </a:r>
            <a:r>
              <a:rPr lang="en-IN" sz="1200" kern="1200" dirty="0" err="1">
                <a:solidFill>
                  <a:schemeClr val="tx1"/>
                </a:solidFill>
                <a:effectLst/>
                <a:latin typeface="+mn-lt"/>
                <a:ea typeface="+mn-ea"/>
                <a:cs typeface="+mn-cs"/>
              </a:rPr>
              <a:t>Ogunwole</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a:t>
            </a:r>
          </a:p>
        </p:txBody>
      </p:sp>
      <p:sp>
        <p:nvSpPr>
          <p:cNvPr id="4" name="Slide Number Placeholder 3"/>
          <p:cNvSpPr>
            <a:spLocks noGrp="1"/>
          </p:cNvSpPr>
          <p:nvPr>
            <p:ph type="sldNum" sz="quarter" idx="10"/>
          </p:nvPr>
        </p:nvSpPr>
        <p:spPr/>
        <p:txBody>
          <a:bodyPr/>
          <a:lstStyle/>
          <a:p>
            <a:fld id="{70591C24-D3E5-45D0-921E-08B21AA29911}" type="slidenum">
              <a:rPr lang="en-IN" smtClean="0"/>
              <a:t>7</a:t>
            </a:fld>
            <a:endParaRPr lang="en-IN"/>
          </a:p>
        </p:txBody>
      </p:sp>
    </p:spTree>
    <p:extLst>
      <p:ext uri="{BB962C8B-B14F-4D97-AF65-F5344CB8AC3E}">
        <p14:creationId xmlns:p14="http://schemas.microsoft.com/office/powerpoint/2010/main" val="30767031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As illustrated in the NHS England case study, online access has indeed enhanced the speed of services and relieved pressure on some of the administrative burdens; however, the digital and traditional systems tend to work in tandem (NHS England, 2023). This has compounded the workflow within the GP practices, especially where the workforce is poorly integrated and IT, which supports the necessity of an international approach to the investment in digital infrastructure.</a:t>
            </a:r>
          </a:p>
        </p:txBody>
      </p:sp>
      <p:sp>
        <p:nvSpPr>
          <p:cNvPr id="4" name="Slide Number Placeholder 3"/>
          <p:cNvSpPr>
            <a:spLocks noGrp="1"/>
          </p:cNvSpPr>
          <p:nvPr>
            <p:ph type="sldNum" sz="quarter" idx="10"/>
          </p:nvPr>
        </p:nvSpPr>
        <p:spPr/>
        <p:txBody>
          <a:bodyPr/>
          <a:lstStyle/>
          <a:p>
            <a:fld id="{70591C24-D3E5-45D0-921E-08B21AA29911}" type="slidenum">
              <a:rPr lang="en-IN" smtClean="0"/>
              <a:t>8</a:t>
            </a:fld>
            <a:endParaRPr lang="en-IN"/>
          </a:p>
        </p:txBody>
      </p:sp>
    </p:spTree>
    <p:extLst>
      <p:ext uri="{BB962C8B-B14F-4D97-AF65-F5344CB8AC3E}">
        <p14:creationId xmlns:p14="http://schemas.microsoft.com/office/powerpoint/2010/main" val="3687525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The NHS App has identified a number of issues, such as the influx of digital workload, lack of staff capacity, and system integration (</a:t>
            </a:r>
            <a:r>
              <a:rPr lang="en-IN" sz="1200" kern="1200" dirty="0" err="1">
                <a:solidFill>
                  <a:schemeClr val="tx1"/>
                </a:solidFill>
                <a:effectLst/>
                <a:latin typeface="+mn-lt"/>
                <a:ea typeface="+mn-ea"/>
                <a:cs typeface="+mn-cs"/>
              </a:rPr>
              <a:t>Reidy</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These problems present a threat to achieving efficiency. It has been evidenced that adoption can be enhanced through workforce-based interventions, including secured training time and digital champions. The issue of digital demand should be managed with transparent methods of triage to avoid overload. Lastly, the sustainability of hybrid service models would make sure that digital innovation would not increase inequalities. These guidelines combined will make the digital NHS more sustainable and inclusive.</a:t>
            </a:r>
          </a:p>
        </p:txBody>
      </p:sp>
      <p:sp>
        <p:nvSpPr>
          <p:cNvPr id="4" name="Slide Number Placeholder 3"/>
          <p:cNvSpPr>
            <a:spLocks noGrp="1"/>
          </p:cNvSpPr>
          <p:nvPr>
            <p:ph type="sldNum" sz="quarter" idx="10"/>
          </p:nvPr>
        </p:nvSpPr>
        <p:spPr/>
        <p:txBody>
          <a:bodyPr/>
          <a:lstStyle/>
          <a:p>
            <a:fld id="{70591C24-D3E5-45D0-921E-08B21AA29911}" type="slidenum">
              <a:rPr lang="en-IN" smtClean="0"/>
              <a:t>9</a:t>
            </a:fld>
            <a:endParaRPr lang="en-IN"/>
          </a:p>
        </p:txBody>
      </p:sp>
    </p:spTree>
    <p:extLst>
      <p:ext uri="{BB962C8B-B14F-4D97-AF65-F5344CB8AC3E}">
        <p14:creationId xmlns:p14="http://schemas.microsoft.com/office/powerpoint/2010/main" val="2911418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Notes: In conclusion, it is evident that the implementation of the NHS App was the use of a digital-first solution to enhance efficiency and accessibility within the NHS services. It was proven that, although it improved the access of patients and facilitated the delivery of services on a large scale, it also augmented the digital workload and the roles of the workforce. Parallel systems and integration issues made service delivery processes more complex and faster. The disparity in digital competencies and the lack of access only increased the effects. Altogether, the results revealed that the NHS App was a successful yet disputed digital innovation, the success of which would have been tied to the support of the workforce and integration of the system, as well as inclusive digital approaches.</a:t>
            </a:r>
          </a:p>
        </p:txBody>
      </p:sp>
      <p:sp>
        <p:nvSpPr>
          <p:cNvPr id="4" name="Slide Number Placeholder 3"/>
          <p:cNvSpPr>
            <a:spLocks noGrp="1"/>
          </p:cNvSpPr>
          <p:nvPr>
            <p:ph type="sldNum" sz="quarter" idx="10"/>
          </p:nvPr>
        </p:nvSpPr>
        <p:spPr/>
        <p:txBody>
          <a:bodyPr/>
          <a:lstStyle/>
          <a:p>
            <a:fld id="{70591C24-D3E5-45D0-921E-08B21AA29911}" type="slidenum">
              <a:rPr lang="en-IN" smtClean="0"/>
              <a:t>10</a:t>
            </a:fld>
            <a:endParaRPr lang="en-IN"/>
          </a:p>
        </p:txBody>
      </p:sp>
    </p:spTree>
    <p:extLst>
      <p:ext uri="{BB962C8B-B14F-4D97-AF65-F5344CB8AC3E}">
        <p14:creationId xmlns:p14="http://schemas.microsoft.com/office/powerpoint/2010/main" val="1303936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16108454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3725321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3193522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45168D-968D-42F7-9814-F2583EBB1C6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23597665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45168D-968D-42F7-9814-F2583EBB1C60}" type="datetimeFigureOut">
              <a:rPr lang="en-IN" smtClean="0"/>
              <a:t>15-02-2026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238415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724925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2994198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4172764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45168D-968D-42F7-9814-F2583EBB1C6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2683425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45168D-968D-42F7-9814-F2583EBB1C60}" type="datetimeFigureOut">
              <a:rPr lang="en-IN" smtClean="0"/>
              <a:t>15-02-2026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30322640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15321005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628013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5791863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5406003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456958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32683787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45168D-968D-42F7-9814-F2583EBB1C60}" type="datetimeFigureOut">
              <a:rPr lang="en-IN" smtClean="0"/>
              <a:t>15-02-2026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95A769-2125-453C-8D58-0E57F9331C2D}" type="slidenum">
              <a:rPr lang="en-IN" smtClean="0"/>
              <a:t>‹#›</a:t>
            </a:fld>
            <a:endParaRPr lang="en-IN"/>
          </a:p>
        </p:txBody>
      </p:sp>
    </p:spTree>
    <p:extLst>
      <p:ext uri="{BB962C8B-B14F-4D97-AF65-F5344CB8AC3E}">
        <p14:creationId xmlns:p14="http://schemas.microsoft.com/office/powerpoint/2010/main" val="1648338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45168D-968D-42F7-9814-F2583EBB1C60}" type="datetimeFigureOut">
              <a:rPr lang="en-IN" smtClean="0"/>
              <a:t>15-02-2026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D95A769-2125-453C-8D58-0E57F9331C2D}" type="slidenum">
              <a:rPr lang="en-IN" smtClean="0"/>
              <a:t>‹#›</a:t>
            </a:fld>
            <a:endParaRPr lang="en-IN"/>
          </a:p>
        </p:txBody>
      </p:sp>
    </p:spTree>
    <p:extLst>
      <p:ext uri="{BB962C8B-B14F-4D97-AF65-F5344CB8AC3E}">
        <p14:creationId xmlns:p14="http://schemas.microsoft.com/office/powerpoint/2010/main" val="360692638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177/01622439211055697" TargetMode="External"/><Relationship Id="rId2" Type="http://schemas.openxmlformats.org/officeDocument/2006/relationships/hyperlink" Target="https://www.journalslibrary.nihr.ac.uk/hsdr/JKYT5803" TargetMode="External"/><Relationship Id="rId1" Type="http://schemas.openxmlformats.org/officeDocument/2006/relationships/slideLayout" Target="../slideLayouts/slideLayout2.xml"/><Relationship Id="rId5" Type="http://schemas.openxmlformats.org/officeDocument/2006/relationships/hyperlink" Target="https://doi.org/10.3390/ijerph21111430" TargetMode="External"/><Relationship Id="rId4" Type="http://schemas.openxmlformats.org/officeDocument/2006/relationships/hyperlink" Target="https://doi.org/10.54660/.IJMRGE.2023.4.1.901-90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doi.org/10.1186/s12877-025-06217-9" TargetMode="External"/><Relationship Id="rId2" Type="http://schemas.openxmlformats.org/officeDocument/2006/relationships/hyperlink" Target="https://doi.org/10.1186/s12916-024-03842-w" TargetMode="External"/><Relationship Id="rId1" Type="http://schemas.openxmlformats.org/officeDocument/2006/relationships/slideLayout" Target="../slideLayouts/slideLayout2.xml"/><Relationship Id="rId6" Type="http://schemas.openxmlformats.org/officeDocument/2006/relationships/hyperlink" Target="https://doi.org/10.1186/s12911-023-02351-9" TargetMode="External"/><Relationship Id="rId5" Type="http://schemas.openxmlformats.org/officeDocument/2006/relationships/hyperlink" Target="https://doi.org/10.1101/2022.03.16.22272200" TargetMode="External"/><Relationship Id="rId4" Type="http://schemas.openxmlformats.org/officeDocument/2006/relationships/hyperlink" Target="https://doi.org/10.1136/bmjopen-2024-09141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100D3656-AC4C-3354-6F08-45F21917A79F}"/>
              </a:ext>
            </a:extLst>
          </p:cNvPr>
          <p:cNvSpPr>
            <a:spLocks noGrp="1"/>
          </p:cNvSpPr>
          <p:nvPr>
            <p:ph type="title"/>
          </p:nvPr>
        </p:nvSpPr>
        <p:spPr>
          <a:xfrm>
            <a:off x="370114" y="348343"/>
            <a:ext cx="11070772" cy="6095999"/>
          </a:xfrm>
        </p:spPr>
        <p:txBody>
          <a:bodyPr/>
          <a:lstStyle/>
          <a:p>
            <a:pPr>
              <a:lnSpc>
                <a:spcPct val="200000"/>
              </a:lnSpc>
            </a:pPr>
            <a:r>
              <a:rPr lang="en-GB" sz="2000" b="1" dirty="0">
                <a:latin typeface="Arial" panose="020B0604020202020204" pitchFamily="34" charset="0"/>
                <a:cs typeface="Arial" panose="020B0604020202020204" pitchFamily="34" charset="0"/>
              </a:rPr>
              <a:t>Student Name                     Bertha Amoah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Student Number                 2324071 </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Module Code                      BMHP6026</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Module Name                     Digital Transformation in the Health and Care Professions</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Assignment Title               Component 2: Viva Voce (Oral Presentation)</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Lecturer’s </a:t>
            </a:r>
            <a:r>
              <a:rPr lang="en-GB" sz="2000" b="1">
                <a:latin typeface="Arial" panose="020B0604020202020204" pitchFamily="34" charset="0"/>
                <a:cs typeface="Arial" panose="020B0604020202020204" pitchFamily="34" charset="0"/>
              </a:rPr>
              <a:t>Name                 Zakiyyah Ahmed</a:t>
            </a:r>
            <a:br>
              <a:rPr lang="en-GB" sz="2000" b="1"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 Due Date                             </a:t>
            </a:r>
            <a:r>
              <a:rPr lang="en-GB" sz="2000" b="1">
                <a:latin typeface="Arial" panose="020B0604020202020204" pitchFamily="34" charset="0"/>
                <a:cs typeface="Arial" panose="020B0604020202020204" pitchFamily="34" charset="0"/>
              </a:rPr>
              <a:t>8</a:t>
            </a:r>
            <a:r>
              <a:rPr lang="en-GB" sz="2000" b="1" baseline="30000">
                <a:latin typeface="Arial" panose="020B0604020202020204" pitchFamily="34" charset="0"/>
                <a:cs typeface="Arial" panose="020B0604020202020204" pitchFamily="34" charset="0"/>
              </a:rPr>
              <a:t>th</a:t>
            </a:r>
            <a:r>
              <a:rPr lang="en-GB" sz="2000" b="1">
                <a:latin typeface="Arial" panose="020B0604020202020204" pitchFamily="34" charset="0"/>
                <a:cs typeface="Arial" panose="020B0604020202020204" pitchFamily="34" charset="0"/>
              </a:rPr>
              <a:t> March 2026</a:t>
            </a:r>
            <a:br>
              <a:rPr lang="en-GB" sz="2000" b="1" dirty="0">
                <a:latin typeface="Arial" panose="020B0604020202020204" pitchFamily="34" charset="0"/>
                <a:cs typeface="Arial" panose="020B0604020202020204" pitchFamily="34" charset="0"/>
              </a:rPr>
            </a:b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4061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9325"/>
          </a:xfrm>
        </p:spPr>
        <p:txBody>
          <a:bodyPr>
            <a:normAutofit/>
          </a:bodyPr>
          <a:lstStyle/>
          <a:p>
            <a:pPr algn="ctr"/>
            <a:r>
              <a:rPr lang="en-IN" sz="4000" b="1" dirty="0">
                <a:latin typeface="Arial" panose="020B0604020202020204" pitchFamily="34" charset="0"/>
                <a:cs typeface="Arial" panose="020B0604020202020204" pitchFamily="34" charset="0"/>
              </a:rPr>
              <a:t>Introduction</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57200" y="1552576"/>
            <a:ext cx="5638800" cy="5000624"/>
          </a:xfrm>
        </p:spPr>
        <p:style>
          <a:lnRef idx="2">
            <a:schemeClr val="dk1"/>
          </a:lnRef>
          <a:fillRef idx="1">
            <a:schemeClr val="lt1"/>
          </a:fillRef>
          <a:effectRef idx="0">
            <a:schemeClr val="dk1"/>
          </a:effectRef>
          <a:fontRef idx="minor">
            <a:schemeClr val="dk1"/>
          </a:fontRef>
        </p:style>
        <p:txBody>
          <a:bodyPr>
            <a:noAutofit/>
          </a:bodyPr>
          <a:lstStyle/>
          <a:p>
            <a:pPr lvl="0" algn="just"/>
            <a:r>
              <a:rPr lang="en-IN" sz="1800" dirty="0">
                <a:latin typeface="Arial" panose="020B0604020202020204" pitchFamily="34" charset="0"/>
                <a:cs typeface="Arial" panose="020B0604020202020204" pitchFamily="34" charset="0"/>
              </a:rPr>
              <a:t>The NHS App is a secure and official mobile application for residents in England (Aged 13+)</a:t>
            </a:r>
          </a:p>
          <a:p>
            <a:pPr lvl="0" algn="just"/>
            <a:r>
              <a:rPr lang="en-IN" sz="1800" dirty="0">
                <a:latin typeface="Arial" panose="020B0604020202020204" pitchFamily="34" charset="0"/>
                <a:cs typeface="Arial" panose="020B0604020202020204" pitchFamily="34" charset="0"/>
              </a:rPr>
              <a:t>It is helpful to manage patients' health, book GP appointments, as well as order repeat prescriptions 24/7 (nhs.uk, 2026). </a:t>
            </a:r>
          </a:p>
          <a:p>
            <a:pPr lvl="0" algn="just"/>
            <a:r>
              <a:rPr lang="en-IN" sz="1800" dirty="0">
                <a:latin typeface="Arial" panose="020B0604020202020204" pitchFamily="34" charset="0"/>
                <a:cs typeface="Arial" panose="020B0604020202020204" pitchFamily="34" charset="0"/>
              </a:rPr>
              <a:t>The main NHS App was introduced in January 2019. </a:t>
            </a:r>
          </a:p>
          <a:p>
            <a:pPr lvl="0" algn="just"/>
            <a:r>
              <a:rPr lang="en-IN" sz="1800" dirty="0">
                <a:latin typeface="Arial" panose="020B0604020202020204" pitchFamily="34" charset="0"/>
                <a:cs typeface="Arial" panose="020B0604020202020204" pitchFamily="34" charset="0"/>
              </a:rPr>
              <a:t>This national digital health innovation also supports the NHS Long-Term Plan's digital-first care strategy.</a:t>
            </a:r>
          </a:p>
          <a:p>
            <a:pPr lvl="0" algn="just"/>
            <a:r>
              <a:rPr lang="en-IN" sz="1800" dirty="0">
                <a:latin typeface="Arial" panose="020B0604020202020204" pitchFamily="34" charset="0"/>
                <a:cs typeface="Arial" panose="020B0604020202020204" pitchFamily="34" charset="0"/>
              </a:rPr>
              <a:t>This presentation will critically investigate the impact of the NHS App on workforce roles and service delivery. </a:t>
            </a:r>
          </a:p>
          <a:p>
            <a:pPr lvl="0" algn="just"/>
            <a:r>
              <a:rPr lang="en-IN" sz="1800" dirty="0">
                <a:latin typeface="Arial" panose="020B0604020202020204" pitchFamily="34" charset="0"/>
                <a:cs typeface="Arial" panose="020B0604020202020204" pitchFamily="34" charset="0"/>
              </a:rPr>
              <a:t>All these analyses will be informed by the UK policy documents and peer-reviewed research. </a:t>
            </a:r>
          </a:p>
        </p:txBody>
      </p:sp>
      <p:pic>
        <p:nvPicPr>
          <p:cNvPr id="4" name="Picture 3"/>
          <p:cNvPicPr>
            <a:picLocks noChangeAspect="1"/>
          </p:cNvPicPr>
          <p:nvPr/>
        </p:nvPicPr>
        <p:blipFill>
          <a:blip r:embed="rId3"/>
          <a:stretch>
            <a:fillRect/>
          </a:stretch>
        </p:blipFill>
        <p:spPr>
          <a:xfrm>
            <a:off x="6943724" y="1552576"/>
            <a:ext cx="3438525" cy="2573487"/>
          </a:xfrm>
          <a:prstGeom prst="rect">
            <a:avLst/>
          </a:prstGeom>
        </p:spPr>
      </p:pic>
      <p:pic>
        <p:nvPicPr>
          <p:cNvPr id="5" name="Picture 4"/>
          <p:cNvPicPr>
            <a:picLocks noChangeAspect="1"/>
          </p:cNvPicPr>
          <p:nvPr/>
        </p:nvPicPr>
        <p:blipFill>
          <a:blip r:embed="rId4"/>
          <a:stretch>
            <a:fillRect/>
          </a:stretch>
        </p:blipFill>
        <p:spPr>
          <a:xfrm>
            <a:off x="6896098" y="4257675"/>
            <a:ext cx="3533775" cy="2295525"/>
          </a:xfrm>
          <a:prstGeom prst="rect">
            <a:avLst/>
          </a:prstGeom>
        </p:spPr>
      </p:pic>
    </p:spTree>
    <p:extLst>
      <p:ext uri="{BB962C8B-B14F-4D97-AF65-F5344CB8AC3E}">
        <p14:creationId xmlns:p14="http://schemas.microsoft.com/office/powerpoint/2010/main" val="941422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12725"/>
            <a:ext cx="10515600" cy="1325563"/>
          </a:xfrm>
        </p:spPr>
        <p:txBody>
          <a:bodyPr>
            <a:normAutofit/>
          </a:bodyPr>
          <a:lstStyle/>
          <a:p>
            <a:pPr algn="ctr"/>
            <a:r>
              <a:rPr lang="en-IN" sz="4000" b="1" dirty="0">
                <a:latin typeface="Arial" panose="020B0604020202020204" pitchFamily="34" charset="0"/>
                <a:cs typeface="Arial" panose="020B0604020202020204" pitchFamily="34" charset="0"/>
              </a:rPr>
              <a:t>Overview of the Innovation (how it works, and where it is used)</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2035175"/>
            <a:ext cx="5295900" cy="3889375"/>
          </a:xfrm>
        </p:spPr>
        <p:style>
          <a:lnRef idx="2">
            <a:schemeClr val="dk1"/>
          </a:lnRef>
          <a:fillRef idx="1">
            <a:schemeClr val="lt1"/>
          </a:fillRef>
          <a:effectRef idx="0">
            <a:schemeClr val="dk1"/>
          </a:effectRef>
          <a:fontRef idx="minor">
            <a:schemeClr val="dk1"/>
          </a:fontRef>
        </p:style>
        <p:txBody>
          <a:bodyPr>
            <a:normAutofit lnSpcReduction="10000"/>
          </a:bodyPr>
          <a:lstStyle/>
          <a:p>
            <a:pPr lvl="0" algn="just"/>
            <a:r>
              <a:rPr lang="en-IN" sz="1800" dirty="0">
                <a:latin typeface="Arial" panose="020B0604020202020204" pitchFamily="34" charset="0"/>
                <a:cs typeface="Arial" panose="020B0604020202020204" pitchFamily="34" charset="0"/>
              </a:rPr>
              <a:t>According to nhs.uk (2023), the NHS App is a national digital platform utilised across England </a:t>
            </a:r>
          </a:p>
          <a:p>
            <a:pPr lvl="0" algn="just"/>
            <a:r>
              <a:rPr lang="en-IN" sz="1800" dirty="0">
                <a:latin typeface="Arial" panose="020B0604020202020204" pitchFamily="34" charset="0"/>
                <a:cs typeface="Arial" panose="020B0604020202020204" pitchFamily="34" charset="0"/>
              </a:rPr>
              <a:t>The NHS App also connects patients and residents to GP practices as well as NHS services through smartphones and tablets (concordmedicalpractice.nhs.uk, 2026). </a:t>
            </a:r>
          </a:p>
          <a:p>
            <a:pPr lvl="0" algn="just"/>
            <a:r>
              <a:rPr lang="en-IN" sz="1800" dirty="0">
                <a:latin typeface="Arial" panose="020B0604020202020204" pitchFamily="34" charset="0"/>
                <a:cs typeface="Arial" panose="020B0604020202020204" pitchFamily="34" charset="0"/>
              </a:rPr>
              <a:t>Over 34 million people are registered users. </a:t>
            </a:r>
          </a:p>
          <a:p>
            <a:pPr lvl="0" algn="just"/>
            <a:r>
              <a:rPr lang="en-IN" sz="1800" dirty="0">
                <a:latin typeface="Arial" panose="020B0604020202020204" pitchFamily="34" charset="0"/>
                <a:cs typeface="Arial" panose="020B0604020202020204" pitchFamily="34" charset="0"/>
              </a:rPr>
              <a:t>More than 600000 people are utilising the NHS Covid-19 app in England (</a:t>
            </a:r>
            <a:r>
              <a:rPr lang="en-IN" sz="1800" dirty="0" err="1">
                <a:latin typeface="Arial" panose="020B0604020202020204" pitchFamily="34" charset="0"/>
                <a:cs typeface="Arial" panose="020B0604020202020204" pitchFamily="34" charset="0"/>
              </a:rPr>
              <a:t>Criddle</a:t>
            </a:r>
            <a:r>
              <a:rPr lang="en-IN" sz="1800" dirty="0">
                <a:latin typeface="Arial" panose="020B0604020202020204" pitchFamily="34" charset="0"/>
                <a:cs typeface="Arial" panose="020B0604020202020204" pitchFamily="34" charset="0"/>
              </a:rPr>
              <a:t>, 2021). </a:t>
            </a:r>
          </a:p>
          <a:p>
            <a:pPr lvl="0" algn="just"/>
            <a:r>
              <a:rPr lang="en-IN" sz="1800" dirty="0">
                <a:latin typeface="Arial" panose="020B0604020202020204" pitchFamily="34" charset="0"/>
                <a:cs typeface="Arial" panose="020B0604020202020204" pitchFamily="34" charset="0"/>
              </a:rPr>
              <a:t>The main aim is to reduce the administrative burden as well as support patient self-management. </a:t>
            </a:r>
          </a:p>
        </p:txBody>
      </p:sp>
      <p:pic>
        <p:nvPicPr>
          <p:cNvPr id="4" name="Picture 3"/>
          <p:cNvPicPr/>
          <p:nvPr/>
        </p:nvPicPr>
        <p:blipFill>
          <a:blip r:embed="rId3"/>
          <a:stretch>
            <a:fillRect/>
          </a:stretch>
        </p:blipFill>
        <p:spPr>
          <a:xfrm>
            <a:off x="6896100" y="1825625"/>
            <a:ext cx="4057650" cy="2289175"/>
          </a:xfrm>
          <a:prstGeom prst="rect">
            <a:avLst/>
          </a:prstGeom>
        </p:spPr>
      </p:pic>
      <p:pic>
        <p:nvPicPr>
          <p:cNvPr id="5" name="Picture 4"/>
          <p:cNvPicPr/>
          <p:nvPr/>
        </p:nvPicPr>
        <p:blipFill>
          <a:blip r:embed="rId4"/>
          <a:stretch>
            <a:fillRect/>
          </a:stretch>
        </p:blipFill>
        <p:spPr>
          <a:xfrm>
            <a:off x="7375525" y="4402137"/>
            <a:ext cx="3006725" cy="1731963"/>
          </a:xfrm>
          <a:prstGeom prst="rect">
            <a:avLst/>
          </a:prstGeom>
        </p:spPr>
      </p:pic>
      <p:sp>
        <p:nvSpPr>
          <p:cNvPr id="6" name="Rectangle 5"/>
          <p:cNvSpPr/>
          <p:nvPr/>
        </p:nvSpPr>
        <p:spPr>
          <a:xfrm>
            <a:off x="7668459" y="6350169"/>
            <a:ext cx="2420856" cy="461665"/>
          </a:xfrm>
          <a:prstGeom prst="rect">
            <a:avLst/>
          </a:prstGeom>
        </p:spPr>
        <p:txBody>
          <a:bodyPr wrap="none">
            <a:spAutoFit/>
          </a:bodyPr>
          <a:lstStyle/>
          <a:p>
            <a:pPr algn="just">
              <a:lnSpc>
                <a:spcPct val="150000"/>
              </a:lnSpc>
              <a:spcAft>
                <a:spcPts val="800"/>
              </a:spcAft>
            </a:pPr>
            <a:r>
              <a:rPr lang="en-IN" sz="1600" b="1" dirty="0">
                <a:effectLst/>
                <a:latin typeface="Arial" panose="020B0604020202020204" pitchFamily="34" charset="0"/>
                <a:ea typeface="Calibri" panose="020F0502020204030204" pitchFamily="34" charset="0"/>
                <a:cs typeface="Arial" panose="020B0604020202020204" pitchFamily="34" charset="0"/>
              </a:rPr>
              <a:t>(Source: </a:t>
            </a:r>
            <a:r>
              <a:rPr lang="en-IN" sz="1600" b="1" dirty="0" err="1">
                <a:effectLst/>
                <a:latin typeface="Arial" panose="020B0604020202020204" pitchFamily="34" charset="0"/>
                <a:ea typeface="Calibri" panose="020F0502020204030204" pitchFamily="34" charset="0"/>
                <a:cs typeface="Arial" panose="020B0604020202020204" pitchFamily="34" charset="0"/>
              </a:rPr>
              <a:t>Criddle</a:t>
            </a:r>
            <a:r>
              <a:rPr lang="en-IN" sz="1600" b="1" dirty="0">
                <a:effectLst/>
                <a:latin typeface="Arial" panose="020B0604020202020204" pitchFamily="34" charset="0"/>
                <a:ea typeface="Calibri" panose="020F0502020204030204" pitchFamily="34" charset="0"/>
                <a:cs typeface="Arial" panose="020B0604020202020204" pitchFamily="34" charset="0"/>
              </a:rPr>
              <a:t>, 2021)</a:t>
            </a:r>
          </a:p>
        </p:txBody>
      </p:sp>
    </p:spTree>
    <p:extLst>
      <p:ext uri="{BB962C8B-B14F-4D97-AF65-F5344CB8AC3E}">
        <p14:creationId xmlns:p14="http://schemas.microsoft.com/office/powerpoint/2010/main" val="3259176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411" y="262218"/>
            <a:ext cx="9404723" cy="1400530"/>
          </a:xfrm>
        </p:spPr>
        <p:txBody>
          <a:bodyPr>
            <a:normAutofit/>
          </a:bodyPr>
          <a:lstStyle/>
          <a:p>
            <a:pPr algn="ctr"/>
            <a:r>
              <a:rPr lang="en-IN" sz="4000" b="1" dirty="0">
                <a:latin typeface="Arial" panose="020B0604020202020204" pitchFamily="34" charset="0"/>
                <a:cs typeface="Arial" panose="020B0604020202020204" pitchFamily="34" charset="0"/>
              </a:rPr>
              <a:t>Overview of the innovation: How It Works</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50911" y="2290762"/>
            <a:ext cx="4954589" cy="3489325"/>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sz="1800" dirty="0">
                <a:latin typeface="Arial" panose="020B0604020202020204" pitchFamily="34" charset="0"/>
                <a:cs typeface="Arial" panose="020B0604020202020204" pitchFamily="34" charset="0"/>
              </a:rPr>
              <a:t>Patients verify their identity digitally to access the services </a:t>
            </a:r>
          </a:p>
          <a:p>
            <a:pPr lvl="0" algn="just"/>
            <a:r>
              <a:rPr lang="en-IN" sz="1800" dirty="0">
                <a:latin typeface="Arial" panose="020B0604020202020204" pitchFamily="34" charset="0"/>
                <a:cs typeface="Arial" panose="020B0604020202020204" pitchFamily="34" charset="0"/>
              </a:rPr>
              <a:t>This app also integrates with GP clinical systems such as EMIS and TPP</a:t>
            </a:r>
          </a:p>
          <a:p>
            <a:pPr lvl="0" algn="just"/>
            <a:r>
              <a:rPr lang="en-IN" sz="1800" dirty="0">
                <a:latin typeface="Arial" panose="020B0604020202020204" pitchFamily="34" charset="0"/>
                <a:cs typeface="Arial" panose="020B0604020202020204" pitchFamily="34" charset="0"/>
              </a:rPr>
              <a:t>It also enables online appointment booking as well as electronic prescription requests. </a:t>
            </a:r>
          </a:p>
          <a:p>
            <a:pPr lvl="0" algn="just"/>
            <a:r>
              <a:rPr lang="en-IN" sz="1800" dirty="0">
                <a:latin typeface="Arial" panose="020B0604020202020204" pitchFamily="34" charset="0"/>
                <a:cs typeface="Arial" panose="020B0604020202020204" pitchFamily="34" charset="0"/>
              </a:rPr>
              <a:t>The NHS App allows patients to view test results along with their health records (Tewolde </a:t>
            </a:r>
            <a:r>
              <a:rPr lang="en-IN" sz="1800" i="1" dirty="0">
                <a:latin typeface="Arial" panose="020B0604020202020204" pitchFamily="34" charset="0"/>
                <a:cs typeface="Arial" panose="020B0604020202020204" pitchFamily="34" charset="0"/>
              </a:rPr>
              <a:t>et al</a:t>
            </a:r>
            <a:r>
              <a:rPr lang="en-IN" sz="1800" dirty="0">
                <a:latin typeface="Arial" panose="020B0604020202020204" pitchFamily="34" charset="0"/>
                <a:cs typeface="Arial" panose="020B0604020202020204" pitchFamily="34" charset="0"/>
              </a:rPr>
              <a:t>., 2022). </a:t>
            </a:r>
          </a:p>
        </p:txBody>
      </p:sp>
      <p:pic>
        <p:nvPicPr>
          <p:cNvPr id="4" name="Picture 3"/>
          <p:cNvPicPr>
            <a:picLocks noChangeAspect="1"/>
          </p:cNvPicPr>
          <p:nvPr/>
        </p:nvPicPr>
        <p:blipFill>
          <a:blip r:embed="rId3"/>
          <a:stretch>
            <a:fillRect/>
          </a:stretch>
        </p:blipFill>
        <p:spPr>
          <a:xfrm>
            <a:off x="6438900" y="2016125"/>
            <a:ext cx="4019550" cy="2019300"/>
          </a:xfrm>
          <a:prstGeom prst="rect">
            <a:avLst/>
          </a:prstGeom>
        </p:spPr>
      </p:pic>
      <p:pic>
        <p:nvPicPr>
          <p:cNvPr id="5" name="Picture 4"/>
          <p:cNvPicPr>
            <a:picLocks noChangeAspect="1"/>
          </p:cNvPicPr>
          <p:nvPr/>
        </p:nvPicPr>
        <p:blipFill>
          <a:blip r:embed="rId4"/>
          <a:stretch>
            <a:fillRect/>
          </a:stretch>
        </p:blipFill>
        <p:spPr>
          <a:xfrm>
            <a:off x="7043737" y="4187825"/>
            <a:ext cx="2919413" cy="2438400"/>
          </a:xfrm>
          <a:prstGeom prst="rect">
            <a:avLst/>
          </a:prstGeom>
        </p:spPr>
      </p:pic>
    </p:spTree>
    <p:extLst>
      <p:ext uri="{BB962C8B-B14F-4D97-AF65-F5344CB8AC3E}">
        <p14:creationId xmlns:p14="http://schemas.microsoft.com/office/powerpoint/2010/main" val="40827280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Impact on Key Areas (Impact on Workforce)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90173996"/>
              </p:ext>
            </p:extLst>
          </p:nvPr>
        </p:nvGraphicFramePr>
        <p:xfrm>
          <a:off x="1181100" y="1838564"/>
          <a:ext cx="9810750" cy="4866778"/>
        </p:xfrm>
        <a:graphic>
          <a:graphicData uri="http://schemas.openxmlformats.org/drawingml/2006/table">
            <a:tbl>
              <a:tblPr firstRow="1" firstCol="1" bandRow="1">
                <a:tableStyleId>{21E4AEA4-8DFA-4A89-87EB-49C32662AFE0}</a:tableStyleId>
              </a:tblPr>
              <a:tblGrid>
                <a:gridCol w="2286000">
                  <a:extLst>
                    <a:ext uri="{9D8B030D-6E8A-4147-A177-3AD203B41FA5}">
                      <a16:colId xmlns:a16="http://schemas.microsoft.com/office/drawing/2014/main" val="20000"/>
                    </a:ext>
                  </a:extLst>
                </a:gridCol>
                <a:gridCol w="7524750">
                  <a:extLst>
                    <a:ext uri="{9D8B030D-6E8A-4147-A177-3AD203B41FA5}">
                      <a16:colId xmlns:a16="http://schemas.microsoft.com/office/drawing/2014/main" val="20001"/>
                    </a:ext>
                  </a:extLst>
                </a:gridCol>
              </a:tblGrid>
              <a:tr h="447436">
                <a:tc>
                  <a:txBody>
                    <a:bodyPr/>
                    <a:lstStyle/>
                    <a:p>
                      <a:pPr algn="ctr">
                        <a:lnSpc>
                          <a:spcPct val="150000"/>
                        </a:lnSpc>
                        <a:spcAft>
                          <a:spcPts val="0"/>
                        </a:spcAft>
                      </a:pPr>
                      <a:r>
                        <a:rPr lang="en-IN" sz="1600" dirty="0">
                          <a:effectLst/>
                        </a:rPr>
                        <a:t>Aspect</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ctr">
                        <a:lnSpc>
                          <a:spcPct val="150000"/>
                        </a:lnSpc>
                        <a:spcAft>
                          <a:spcPts val="0"/>
                        </a:spcAft>
                      </a:pPr>
                      <a:r>
                        <a:rPr lang="en-IN" sz="1600" dirty="0">
                          <a:effectLst/>
                        </a:rPr>
                        <a:t>Impact of NHS App on Workforce</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1157793">
                <a:tc>
                  <a:txBody>
                    <a:bodyPr/>
                    <a:lstStyle/>
                    <a:p>
                      <a:pPr algn="just">
                        <a:lnSpc>
                          <a:spcPct val="150000"/>
                        </a:lnSpc>
                        <a:spcAft>
                          <a:spcPts val="0"/>
                        </a:spcAft>
                      </a:pPr>
                      <a:r>
                        <a:rPr lang="en-IN" sz="1600" dirty="0">
                          <a:effectLst/>
                        </a:rPr>
                        <a:t>Changes in Practice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dirty="0">
                          <a:effectLst/>
                        </a:rPr>
                        <a:t>Patients increasingly manage their appointments as well as prescriptions digitally. </a:t>
                      </a:r>
                    </a:p>
                    <a:p>
                      <a:pPr algn="just">
                        <a:lnSpc>
                          <a:spcPct val="150000"/>
                        </a:lnSpc>
                        <a:spcAft>
                          <a:spcPts val="0"/>
                        </a:spcAft>
                      </a:pPr>
                      <a:r>
                        <a:rPr lang="en-IN" sz="1600" dirty="0">
                          <a:effectLst/>
                        </a:rPr>
                        <a:t>Staff are focused more on the digital triage as well as request management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860411">
                <a:tc>
                  <a:txBody>
                    <a:bodyPr/>
                    <a:lstStyle/>
                    <a:p>
                      <a:pPr algn="just">
                        <a:lnSpc>
                          <a:spcPct val="150000"/>
                        </a:lnSpc>
                        <a:spcAft>
                          <a:spcPts val="0"/>
                        </a:spcAft>
                      </a:pPr>
                      <a:r>
                        <a:rPr lang="en-IN" sz="1600">
                          <a:effectLst/>
                        </a:rPr>
                        <a:t>Benefits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a:effectLst/>
                        </a:rPr>
                        <a:t>Reduced the duplication of administrative tasks. </a:t>
                      </a:r>
                    </a:p>
                    <a:p>
                      <a:pPr algn="just">
                        <a:lnSpc>
                          <a:spcPct val="150000"/>
                        </a:lnSpc>
                        <a:spcAft>
                          <a:spcPts val="0"/>
                        </a:spcAft>
                      </a:pPr>
                      <a:r>
                        <a:rPr lang="en-IN" sz="1600">
                          <a:effectLst/>
                        </a:rPr>
                        <a:t>Developed access to patient information (NHS England, 2023).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r h="1455175">
                <a:tc>
                  <a:txBody>
                    <a:bodyPr/>
                    <a:lstStyle/>
                    <a:p>
                      <a:pPr algn="just">
                        <a:lnSpc>
                          <a:spcPct val="150000"/>
                        </a:lnSpc>
                        <a:spcAft>
                          <a:spcPts val="0"/>
                        </a:spcAft>
                      </a:pPr>
                      <a:r>
                        <a:rPr lang="en-IN" sz="1600">
                          <a:effectLst/>
                        </a:rPr>
                        <a:t>Challenges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a:effectLst/>
                        </a:rPr>
                        <a:t>According to Virtanen et al., (2023), digital workload sometimes replaces existing work. </a:t>
                      </a:r>
                    </a:p>
                    <a:p>
                      <a:pPr algn="just">
                        <a:lnSpc>
                          <a:spcPct val="150000"/>
                        </a:lnSpc>
                        <a:spcAft>
                          <a:spcPts val="0"/>
                        </a:spcAft>
                      </a:pPr>
                      <a:r>
                        <a:rPr lang="en-IN" sz="1600">
                          <a:effectLst/>
                        </a:rPr>
                        <a:t>Risk of deskilling as well as job insecurity for an administrative worker. </a:t>
                      </a:r>
                    </a:p>
                    <a:p>
                      <a:pPr algn="just">
                        <a:lnSpc>
                          <a:spcPct val="150000"/>
                        </a:lnSpc>
                        <a:spcAft>
                          <a:spcPts val="0"/>
                        </a:spcAft>
                      </a:pPr>
                      <a:r>
                        <a:rPr lang="en-IN" sz="1600">
                          <a:effectLst/>
                        </a:rPr>
                        <a:t>Increased clinician workload from electronic requests.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3"/>
                  </a:ext>
                </a:extLst>
              </a:tr>
              <a:tr h="586204">
                <a:tc>
                  <a:txBody>
                    <a:bodyPr/>
                    <a:lstStyle/>
                    <a:p>
                      <a:pPr algn="just">
                        <a:lnSpc>
                          <a:spcPct val="150000"/>
                        </a:lnSpc>
                        <a:spcAft>
                          <a:spcPts val="0"/>
                        </a:spcAft>
                      </a:pPr>
                      <a:r>
                        <a:rPr lang="en-IN" sz="1600">
                          <a:effectLst/>
                        </a:rPr>
                        <a:t>Barrier – Solution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dirty="0">
                          <a:effectLst/>
                        </a:rPr>
                        <a:t>Barriers: Partial digital skills, as well as confidence </a:t>
                      </a:r>
                    </a:p>
                    <a:p>
                      <a:pPr algn="just">
                        <a:lnSpc>
                          <a:spcPct val="150000"/>
                        </a:lnSpc>
                        <a:spcAft>
                          <a:spcPts val="0"/>
                        </a:spcAft>
                      </a:pPr>
                      <a:r>
                        <a:rPr lang="en-IN" sz="1600" dirty="0">
                          <a:effectLst/>
                        </a:rPr>
                        <a:t>Solution: Role-specific training and protected CPD time.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7272768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25095"/>
            <a:ext cx="9404723" cy="1400530"/>
          </a:xfrm>
        </p:spPr>
        <p:txBody>
          <a:bodyPr>
            <a:normAutofit/>
          </a:bodyPr>
          <a:lstStyle/>
          <a:p>
            <a:pPr algn="ctr"/>
            <a:r>
              <a:rPr lang="en-IN" sz="4000" b="1" dirty="0">
                <a:latin typeface="Arial" panose="020B0604020202020204" pitchFamily="34" charset="0"/>
                <a:cs typeface="Arial" panose="020B0604020202020204" pitchFamily="34" charset="0"/>
              </a:rPr>
              <a:t>Case Study Analysis- Workforce Impact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6111" y="2130425"/>
            <a:ext cx="4916489" cy="3622675"/>
          </a:xfrm>
        </p:spPr>
        <p:style>
          <a:lnRef idx="2">
            <a:schemeClr val="dk1"/>
          </a:lnRef>
          <a:fillRef idx="1">
            <a:schemeClr val="lt1"/>
          </a:fillRef>
          <a:effectRef idx="0">
            <a:schemeClr val="dk1"/>
          </a:effectRef>
          <a:fontRef idx="minor">
            <a:schemeClr val="dk1"/>
          </a:fontRef>
        </p:style>
        <p:txBody>
          <a:bodyPr>
            <a:normAutofit lnSpcReduction="10000"/>
          </a:bodyPr>
          <a:lstStyle/>
          <a:p>
            <a:pPr lvl="0" algn="just"/>
            <a:r>
              <a:rPr lang="en-IN" sz="1800" dirty="0">
                <a:latin typeface="Arial" panose="020B0604020202020204" pitchFamily="34" charset="0"/>
                <a:cs typeface="Arial" panose="020B0604020202020204" pitchFamily="34" charset="0"/>
              </a:rPr>
              <a:t>According to the NHS England report (2023), over 30 million NHS App users are changing routine administrative tasks for patients. </a:t>
            </a:r>
          </a:p>
          <a:p>
            <a:pPr lvl="0" algn="just"/>
            <a:r>
              <a:rPr lang="en-IN" sz="1800" dirty="0">
                <a:latin typeface="Arial" panose="020B0604020202020204" pitchFamily="34" charset="0"/>
                <a:cs typeface="Arial" panose="020B0604020202020204" pitchFamily="34" charset="0"/>
              </a:rPr>
              <a:t>GP practices now also manage enhanced digital triage as well as electronic requests. </a:t>
            </a:r>
          </a:p>
          <a:p>
            <a:pPr lvl="0" algn="just"/>
            <a:r>
              <a:rPr lang="en-IN" sz="1800" dirty="0">
                <a:latin typeface="Arial" panose="020B0604020202020204" pitchFamily="34" charset="0"/>
                <a:cs typeface="Arial" panose="020B0604020202020204" pitchFamily="34" charset="0"/>
              </a:rPr>
              <a:t>Whereas administrative duplication has also reduced, workforce pressure has increased. </a:t>
            </a:r>
          </a:p>
          <a:p>
            <a:pPr lvl="0" algn="just"/>
            <a:r>
              <a:rPr lang="en-IN" sz="1800" dirty="0">
                <a:latin typeface="Arial" panose="020B0604020202020204" pitchFamily="34" charset="0"/>
                <a:cs typeface="Arial" panose="020B0604020202020204" pitchFamily="34" charset="0"/>
              </a:rPr>
              <a:t>This also demonstrates workload displacement rather than workload reduction. </a:t>
            </a:r>
          </a:p>
        </p:txBody>
      </p:sp>
      <p:pic>
        <p:nvPicPr>
          <p:cNvPr id="4" name="Picture 3"/>
          <p:cNvPicPr>
            <a:picLocks noChangeAspect="1"/>
          </p:cNvPicPr>
          <p:nvPr/>
        </p:nvPicPr>
        <p:blipFill>
          <a:blip r:embed="rId3"/>
          <a:stretch>
            <a:fillRect/>
          </a:stretch>
        </p:blipFill>
        <p:spPr>
          <a:xfrm>
            <a:off x="6027501" y="2768599"/>
            <a:ext cx="1857375" cy="2533650"/>
          </a:xfrm>
          <a:prstGeom prst="rect">
            <a:avLst/>
          </a:prstGeom>
        </p:spPr>
      </p:pic>
      <p:pic>
        <p:nvPicPr>
          <p:cNvPr id="5" name="Picture 4"/>
          <p:cNvPicPr>
            <a:picLocks noChangeAspect="1"/>
          </p:cNvPicPr>
          <p:nvPr/>
        </p:nvPicPr>
        <p:blipFill>
          <a:blip r:embed="rId4"/>
          <a:stretch>
            <a:fillRect/>
          </a:stretch>
        </p:blipFill>
        <p:spPr>
          <a:xfrm>
            <a:off x="8349777" y="2713037"/>
            <a:ext cx="2590800" cy="2571750"/>
          </a:xfrm>
          <a:prstGeom prst="rect">
            <a:avLst/>
          </a:prstGeom>
        </p:spPr>
      </p:pic>
    </p:spTree>
    <p:extLst>
      <p:ext uri="{BB962C8B-B14F-4D97-AF65-F5344CB8AC3E}">
        <p14:creationId xmlns:p14="http://schemas.microsoft.com/office/powerpoint/2010/main" val="1286516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33668"/>
            <a:ext cx="9404723" cy="1299882"/>
          </a:xfrm>
        </p:spPr>
        <p:txBody>
          <a:bodyPr>
            <a:normAutofit fontScale="90000"/>
          </a:bodyPr>
          <a:lstStyle/>
          <a:p>
            <a:pPr algn="ctr"/>
            <a:r>
              <a:rPr lang="en-IN" sz="4000" b="1" dirty="0">
                <a:latin typeface="Arial" panose="020B0604020202020204" pitchFamily="34" charset="0"/>
                <a:cs typeface="Arial" panose="020B0604020202020204" pitchFamily="34" charset="0"/>
              </a:rPr>
              <a:t>Impact on Key Areas (Impact on Service Delivery)</a:t>
            </a:r>
            <a:endParaRPr lang="en-IN" sz="40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5159370"/>
              </p:ext>
            </p:extLst>
          </p:nvPr>
        </p:nvGraphicFramePr>
        <p:xfrm>
          <a:off x="646111" y="1790701"/>
          <a:ext cx="10536239" cy="4838701"/>
        </p:xfrm>
        <a:graphic>
          <a:graphicData uri="http://schemas.openxmlformats.org/drawingml/2006/table">
            <a:tbl>
              <a:tblPr firstRow="1" firstCol="1" bandRow="1">
                <a:tableStyleId>{F5AB1C69-6EDB-4FF4-983F-18BD219EF322}</a:tableStyleId>
              </a:tblPr>
              <a:tblGrid>
                <a:gridCol w="2019793">
                  <a:extLst>
                    <a:ext uri="{9D8B030D-6E8A-4147-A177-3AD203B41FA5}">
                      <a16:colId xmlns:a16="http://schemas.microsoft.com/office/drawing/2014/main" val="20000"/>
                    </a:ext>
                  </a:extLst>
                </a:gridCol>
                <a:gridCol w="8516446">
                  <a:extLst>
                    <a:ext uri="{9D8B030D-6E8A-4147-A177-3AD203B41FA5}">
                      <a16:colId xmlns:a16="http://schemas.microsoft.com/office/drawing/2014/main" val="20001"/>
                    </a:ext>
                  </a:extLst>
                </a:gridCol>
              </a:tblGrid>
              <a:tr h="428509">
                <a:tc>
                  <a:txBody>
                    <a:bodyPr/>
                    <a:lstStyle/>
                    <a:p>
                      <a:pPr algn="ctr">
                        <a:lnSpc>
                          <a:spcPct val="150000"/>
                        </a:lnSpc>
                        <a:spcAft>
                          <a:spcPts val="0"/>
                        </a:spcAft>
                      </a:pPr>
                      <a:r>
                        <a:rPr lang="en-IN" sz="1600" dirty="0">
                          <a:effectLst/>
                        </a:rPr>
                        <a:t>Aspect</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ctr">
                        <a:lnSpc>
                          <a:spcPct val="150000"/>
                        </a:lnSpc>
                        <a:spcAft>
                          <a:spcPts val="0"/>
                        </a:spcAft>
                      </a:pPr>
                      <a:r>
                        <a:rPr lang="en-IN" sz="1600" dirty="0">
                          <a:effectLst/>
                        </a:rPr>
                        <a:t>Impact of NHS App on Workforce</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0"/>
                  </a:ext>
                </a:extLst>
              </a:tr>
              <a:tr h="1116198">
                <a:tc>
                  <a:txBody>
                    <a:bodyPr/>
                    <a:lstStyle/>
                    <a:p>
                      <a:pPr algn="just">
                        <a:lnSpc>
                          <a:spcPct val="150000"/>
                        </a:lnSpc>
                        <a:spcAft>
                          <a:spcPts val="0"/>
                        </a:spcAft>
                      </a:pPr>
                      <a:r>
                        <a:rPr lang="en-IN" sz="1600" dirty="0">
                          <a:effectLst/>
                        </a:rPr>
                        <a:t>Changes in Practice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just">
                        <a:lnSpc>
                          <a:spcPct val="150000"/>
                        </a:lnSpc>
                        <a:spcAft>
                          <a:spcPts val="0"/>
                        </a:spcAft>
                      </a:pPr>
                      <a:r>
                        <a:rPr lang="en-IN" sz="1600">
                          <a:effectLst/>
                        </a:rPr>
                        <a:t>Implementing the NHS App, routine services are increasingly delivered online (Salway et al., 2024). </a:t>
                      </a:r>
                    </a:p>
                    <a:p>
                      <a:pPr algn="just">
                        <a:lnSpc>
                          <a:spcPct val="150000"/>
                        </a:lnSpc>
                        <a:spcAft>
                          <a:spcPts val="0"/>
                        </a:spcAft>
                      </a:pPr>
                      <a:r>
                        <a:rPr lang="en-IN" sz="1600">
                          <a:effectLst/>
                        </a:rPr>
                        <a:t>Reduced phone calls as well as some face-to-face appointments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1"/>
                  </a:ext>
                </a:extLst>
              </a:tr>
              <a:tr h="1116198">
                <a:tc>
                  <a:txBody>
                    <a:bodyPr/>
                    <a:lstStyle/>
                    <a:p>
                      <a:pPr algn="just">
                        <a:lnSpc>
                          <a:spcPct val="150000"/>
                        </a:lnSpc>
                        <a:spcAft>
                          <a:spcPts val="0"/>
                        </a:spcAft>
                      </a:pPr>
                      <a:r>
                        <a:rPr lang="en-IN" sz="1600">
                          <a:effectLst/>
                        </a:rPr>
                        <a:t>Benefits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just">
                        <a:lnSpc>
                          <a:spcPct val="150000"/>
                        </a:lnSpc>
                        <a:spcAft>
                          <a:spcPts val="0"/>
                        </a:spcAft>
                      </a:pPr>
                      <a:r>
                        <a:rPr lang="en-IN" sz="1600">
                          <a:effectLst/>
                        </a:rPr>
                        <a:t>The main advantage is faster access to services. </a:t>
                      </a:r>
                    </a:p>
                    <a:p>
                      <a:pPr algn="just">
                        <a:lnSpc>
                          <a:spcPct val="150000"/>
                        </a:lnSpc>
                        <a:spcAft>
                          <a:spcPts val="0"/>
                        </a:spcAft>
                      </a:pPr>
                      <a:r>
                        <a:rPr lang="en-IN" sz="1600">
                          <a:effectLst/>
                        </a:rPr>
                        <a:t>Helpful in reducing non-attendance through digital reminders. </a:t>
                      </a:r>
                    </a:p>
                    <a:p>
                      <a:pPr algn="just">
                        <a:lnSpc>
                          <a:spcPct val="150000"/>
                        </a:lnSpc>
                        <a:spcAft>
                          <a:spcPts val="0"/>
                        </a:spcAft>
                      </a:pPr>
                      <a:r>
                        <a:rPr lang="en-IN" sz="1600">
                          <a:effectLst/>
                        </a:rPr>
                        <a:t>Enhanced system-level efficiency (NHS England, 2023)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2"/>
                  </a:ext>
                </a:extLst>
              </a:tr>
              <a:tr h="1116198">
                <a:tc>
                  <a:txBody>
                    <a:bodyPr/>
                    <a:lstStyle/>
                    <a:p>
                      <a:pPr algn="just">
                        <a:lnSpc>
                          <a:spcPct val="150000"/>
                        </a:lnSpc>
                        <a:spcAft>
                          <a:spcPts val="0"/>
                        </a:spcAft>
                      </a:pPr>
                      <a:r>
                        <a:rPr lang="en-IN" sz="1600">
                          <a:effectLst/>
                        </a:rPr>
                        <a:t>Challenges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just">
                        <a:lnSpc>
                          <a:spcPct val="150000"/>
                        </a:lnSpc>
                        <a:spcAft>
                          <a:spcPts val="0"/>
                        </a:spcAft>
                      </a:pPr>
                      <a:r>
                        <a:rPr lang="en-IN" sz="1600" dirty="0">
                          <a:effectLst/>
                        </a:rPr>
                        <a:t>The lack point is that digital triage ads create complexity in workflows. </a:t>
                      </a:r>
                    </a:p>
                    <a:p>
                      <a:pPr algn="just">
                        <a:lnSpc>
                          <a:spcPct val="150000"/>
                        </a:lnSpc>
                        <a:spcAft>
                          <a:spcPts val="0"/>
                        </a:spcAft>
                      </a:pPr>
                      <a:r>
                        <a:rPr lang="en-IN" sz="1600" dirty="0">
                          <a:effectLst/>
                        </a:rPr>
                        <a:t>Dual systems enhance pressures on practices  (Digital + Traditional)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3"/>
                  </a:ext>
                </a:extLst>
              </a:tr>
              <a:tr h="1061598">
                <a:tc>
                  <a:txBody>
                    <a:bodyPr/>
                    <a:lstStyle/>
                    <a:p>
                      <a:pPr algn="just">
                        <a:lnSpc>
                          <a:spcPct val="150000"/>
                        </a:lnSpc>
                        <a:spcAft>
                          <a:spcPts val="0"/>
                        </a:spcAft>
                      </a:pPr>
                      <a:r>
                        <a:rPr lang="en-IN" sz="1600">
                          <a:effectLst/>
                        </a:rPr>
                        <a:t>Barrier – Solution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tc>
                  <a:txBody>
                    <a:bodyPr/>
                    <a:lstStyle/>
                    <a:p>
                      <a:pPr algn="just">
                        <a:lnSpc>
                          <a:spcPct val="150000"/>
                        </a:lnSpc>
                        <a:spcAft>
                          <a:spcPts val="0"/>
                        </a:spcAft>
                      </a:pPr>
                      <a:r>
                        <a:rPr lang="en-IN" sz="1600" dirty="0">
                          <a:effectLst/>
                        </a:rPr>
                        <a:t>Barriers: Interoperability problems between the IT Systems </a:t>
                      </a:r>
                    </a:p>
                    <a:p>
                      <a:pPr algn="just">
                        <a:lnSpc>
                          <a:spcPct val="150000"/>
                        </a:lnSpc>
                        <a:spcAft>
                          <a:spcPts val="0"/>
                        </a:spcAft>
                      </a:pPr>
                      <a:r>
                        <a:rPr lang="en-IN" sz="1600" dirty="0">
                          <a:effectLst/>
                        </a:rPr>
                        <a:t>Solution: Nationally shared digital standards as well as long-term infrastructure investment.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7990" marR="6799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865784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Case Analysis- Service Delivery Impact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46111" y="2125346"/>
            <a:ext cx="5888039" cy="3894454"/>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sz="1800" dirty="0">
                <a:latin typeface="Arial" panose="020B0604020202020204" pitchFamily="34" charset="0"/>
                <a:cs typeface="Arial" panose="020B0604020202020204" pitchFamily="34" charset="0"/>
              </a:rPr>
              <a:t>NHS England also reports widespread adoption of the NHS App for appointments as well as prescriptions. </a:t>
            </a:r>
          </a:p>
          <a:p>
            <a:pPr lvl="0" algn="just"/>
            <a:r>
              <a:rPr lang="en-IN" sz="1800" dirty="0">
                <a:latin typeface="Arial" panose="020B0604020202020204" pitchFamily="34" charset="0"/>
                <a:cs typeface="Arial" panose="020B0604020202020204" pitchFamily="34" charset="0"/>
              </a:rPr>
              <a:t>Many GP practices also experienced decreased phone demand as well as faster access. </a:t>
            </a:r>
          </a:p>
          <a:p>
            <a:pPr lvl="0" algn="just"/>
            <a:r>
              <a:rPr lang="en-IN" sz="1800" dirty="0">
                <a:latin typeface="Arial" panose="020B0604020202020204" pitchFamily="34" charset="0"/>
                <a:cs typeface="Arial" panose="020B0604020202020204" pitchFamily="34" charset="0"/>
              </a:rPr>
              <a:t>However, digital triage created parallel systems as well as traditional services. </a:t>
            </a:r>
          </a:p>
          <a:p>
            <a:pPr lvl="0" algn="just"/>
            <a:r>
              <a:rPr lang="en-IN" sz="1800" dirty="0">
                <a:latin typeface="Arial" panose="020B0604020202020204" pitchFamily="34" charset="0"/>
                <a:cs typeface="Arial" panose="020B0604020202020204" pitchFamily="34" charset="0"/>
              </a:rPr>
              <a:t>According to NHS England (2023), interoperability problems limited consistent efficiency across regions. </a:t>
            </a:r>
          </a:p>
        </p:txBody>
      </p:sp>
      <p:pic>
        <p:nvPicPr>
          <p:cNvPr id="4" name="Picture 3"/>
          <p:cNvPicPr>
            <a:picLocks noChangeAspect="1"/>
          </p:cNvPicPr>
          <p:nvPr/>
        </p:nvPicPr>
        <p:blipFill>
          <a:blip r:embed="rId3"/>
          <a:stretch>
            <a:fillRect/>
          </a:stretch>
        </p:blipFill>
        <p:spPr>
          <a:xfrm>
            <a:off x="7460034" y="1853248"/>
            <a:ext cx="2590800" cy="2413952"/>
          </a:xfrm>
          <a:prstGeom prst="rect">
            <a:avLst/>
          </a:prstGeom>
        </p:spPr>
      </p:pic>
      <p:pic>
        <p:nvPicPr>
          <p:cNvPr id="6" name="Picture 5"/>
          <p:cNvPicPr>
            <a:picLocks noChangeAspect="1"/>
          </p:cNvPicPr>
          <p:nvPr/>
        </p:nvPicPr>
        <p:blipFill>
          <a:blip r:embed="rId4"/>
          <a:stretch>
            <a:fillRect/>
          </a:stretch>
        </p:blipFill>
        <p:spPr>
          <a:xfrm>
            <a:off x="7045889" y="4457700"/>
            <a:ext cx="3419089" cy="1924050"/>
          </a:xfrm>
          <a:prstGeom prst="rect">
            <a:avLst/>
          </a:prstGeom>
        </p:spPr>
      </p:pic>
    </p:spTree>
    <p:extLst>
      <p:ext uri="{BB962C8B-B14F-4D97-AF65-F5344CB8AC3E}">
        <p14:creationId xmlns:p14="http://schemas.microsoft.com/office/powerpoint/2010/main" val="38790154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1733"/>
            <a:ext cx="10515600" cy="1112718"/>
          </a:xfrm>
        </p:spPr>
        <p:txBody>
          <a:bodyPr>
            <a:normAutofit/>
          </a:bodyPr>
          <a:lstStyle/>
          <a:p>
            <a:pPr algn="ctr"/>
            <a:r>
              <a:rPr lang="en-IN" sz="4000" b="1" dirty="0">
                <a:latin typeface="Arial" panose="020B0604020202020204" pitchFamily="34" charset="0"/>
                <a:cs typeface="Arial" panose="020B0604020202020204" pitchFamily="34" charset="0"/>
              </a:rPr>
              <a:t>Challenges and Recommendations</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570038"/>
            <a:ext cx="10953750" cy="1781056"/>
          </a:xfrm>
        </p:spPr>
        <p:style>
          <a:lnRef idx="1">
            <a:schemeClr val="accent4"/>
          </a:lnRef>
          <a:fillRef idx="2">
            <a:schemeClr val="accent4"/>
          </a:fillRef>
          <a:effectRef idx="1">
            <a:schemeClr val="accent4"/>
          </a:effectRef>
          <a:fontRef idx="minor">
            <a:schemeClr val="dk1"/>
          </a:fontRef>
        </p:style>
        <p:txBody>
          <a:bodyPr>
            <a:normAutofit lnSpcReduction="10000"/>
          </a:bodyPr>
          <a:lstStyle/>
          <a:p>
            <a:pPr algn="just"/>
            <a:r>
              <a:rPr lang="en-IN" sz="1800" b="1" dirty="0">
                <a:latin typeface="Arial" panose="020B0604020202020204" pitchFamily="34" charset="0"/>
                <a:cs typeface="Arial" panose="020B0604020202020204" pitchFamily="34" charset="0"/>
              </a:rPr>
              <a:t>Key Challenges: </a:t>
            </a:r>
            <a:endParaRPr lang="en-IN" sz="1800" dirty="0">
              <a:latin typeface="Arial" panose="020B0604020202020204" pitchFamily="34" charset="0"/>
              <a:cs typeface="Arial" panose="020B0604020202020204" pitchFamily="34" charset="0"/>
            </a:endParaRPr>
          </a:p>
          <a:p>
            <a:pPr lvl="0" algn="just"/>
            <a:r>
              <a:rPr lang="en-IN" sz="1800" dirty="0">
                <a:latin typeface="Arial" panose="020B0604020202020204" pitchFamily="34" charset="0"/>
                <a:cs typeface="Arial" panose="020B0604020202020204" pitchFamily="34" charset="0"/>
              </a:rPr>
              <a:t>Increasing digital workload pressure on clinical as well as administrative staff (</a:t>
            </a:r>
            <a:r>
              <a:rPr lang="en-IN" sz="1800" dirty="0" err="1">
                <a:latin typeface="Arial" panose="020B0604020202020204" pitchFamily="34" charset="0"/>
                <a:cs typeface="Arial" panose="020B0604020202020204" pitchFamily="34" charset="0"/>
              </a:rPr>
              <a:t>Provenzano</a:t>
            </a:r>
            <a:r>
              <a:rPr lang="en-IN" sz="1800" dirty="0">
                <a:latin typeface="Arial" panose="020B0604020202020204" pitchFamily="34" charset="0"/>
                <a:cs typeface="Arial" panose="020B0604020202020204" pitchFamily="34" charset="0"/>
              </a:rPr>
              <a:t> </a:t>
            </a:r>
            <a:r>
              <a:rPr lang="en-IN" sz="1800" i="1" dirty="0">
                <a:latin typeface="Arial" panose="020B0604020202020204" pitchFamily="34" charset="0"/>
                <a:cs typeface="Arial" panose="020B0604020202020204" pitchFamily="34" charset="0"/>
              </a:rPr>
              <a:t>et al.,</a:t>
            </a:r>
            <a:r>
              <a:rPr lang="en-IN" sz="1800" dirty="0">
                <a:latin typeface="Arial" panose="020B0604020202020204" pitchFamily="34" charset="0"/>
                <a:cs typeface="Arial" panose="020B0604020202020204" pitchFamily="34" charset="0"/>
              </a:rPr>
              <a:t> 2024).</a:t>
            </a:r>
          </a:p>
          <a:p>
            <a:pPr lvl="0" algn="just"/>
            <a:r>
              <a:rPr lang="en-IN" sz="1800" dirty="0">
                <a:latin typeface="Arial" panose="020B0604020202020204" pitchFamily="34" charset="0"/>
                <a:cs typeface="Arial" panose="020B0604020202020204" pitchFamily="34" charset="0"/>
              </a:rPr>
              <a:t>Uneven digital skills, along with limited access to structured training. </a:t>
            </a:r>
          </a:p>
          <a:p>
            <a:pPr lvl="0" algn="just"/>
            <a:r>
              <a:rPr lang="en-IN" sz="1800" dirty="0">
                <a:latin typeface="Arial" panose="020B0604020202020204" pitchFamily="34" charset="0"/>
                <a:cs typeface="Arial" panose="020B0604020202020204" pitchFamily="34" charset="0"/>
              </a:rPr>
              <a:t>Interoperability as well as system integration issues across NHS services. </a:t>
            </a:r>
          </a:p>
        </p:txBody>
      </p:sp>
      <p:graphicFrame>
        <p:nvGraphicFramePr>
          <p:cNvPr id="4" name="Table 3"/>
          <p:cNvGraphicFramePr>
            <a:graphicFrameLocks noGrp="1"/>
          </p:cNvGraphicFramePr>
          <p:nvPr>
            <p:extLst>
              <p:ext uri="{D42A27DB-BD31-4B8C-83A1-F6EECF244321}">
                <p14:modId xmlns:p14="http://schemas.microsoft.com/office/powerpoint/2010/main" val="2540974145"/>
              </p:ext>
            </p:extLst>
          </p:nvPr>
        </p:nvGraphicFramePr>
        <p:xfrm>
          <a:off x="838200" y="3862268"/>
          <a:ext cx="11049000" cy="2749300"/>
        </p:xfrm>
        <a:graphic>
          <a:graphicData uri="http://schemas.openxmlformats.org/drawingml/2006/table">
            <a:tbl>
              <a:tblPr firstRow="1" firstCol="1" bandRow="1">
                <a:tableStyleId>{21E4AEA4-8DFA-4A89-87EB-49C32662AFE0}</a:tableStyleId>
              </a:tblPr>
              <a:tblGrid>
                <a:gridCol w="3816170">
                  <a:extLst>
                    <a:ext uri="{9D8B030D-6E8A-4147-A177-3AD203B41FA5}">
                      <a16:colId xmlns:a16="http://schemas.microsoft.com/office/drawing/2014/main" val="20000"/>
                    </a:ext>
                  </a:extLst>
                </a:gridCol>
                <a:gridCol w="7232830">
                  <a:extLst>
                    <a:ext uri="{9D8B030D-6E8A-4147-A177-3AD203B41FA5}">
                      <a16:colId xmlns:a16="http://schemas.microsoft.com/office/drawing/2014/main" val="20001"/>
                    </a:ext>
                  </a:extLst>
                </a:gridCol>
              </a:tblGrid>
              <a:tr h="848711">
                <a:tc>
                  <a:txBody>
                    <a:bodyPr/>
                    <a:lstStyle/>
                    <a:p>
                      <a:pPr algn="just">
                        <a:lnSpc>
                          <a:spcPct val="150000"/>
                        </a:lnSpc>
                        <a:spcAft>
                          <a:spcPts val="0"/>
                        </a:spcAft>
                      </a:pPr>
                      <a:r>
                        <a:rPr lang="en-IN" sz="1600" dirty="0">
                          <a:effectLst/>
                        </a:rPr>
                        <a:t>Developing workforce digital training</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dirty="0">
                          <a:effectLst/>
                        </a:rPr>
                        <a:t>Barrier: Limited time, as well as staff resistance </a:t>
                      </a:r>
                    </a:p>
                    <a:p>
                      <a:pPr algn="just">
                        <a:lnSpc>
                          <a:spcPct val="150000"/>
                        </a:lnSpc>
                        <a:spcAft>
                          <a:spcPts val="0"/>
                        </a:spcAft>
                      </a:pPr>
                      <a:r>
                        <a:rPr lang="en-IN" sz="1600" dirty="0">
                          <a:effectLst/>
                        </a:rPr>
                        <a:t>Solution: Protected learning time as long as digital champions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0"/>
                  </a:ext>
                </a:extLst>
              </a:tr>
              <a:tr h="888773">
                <a:tc>
                  <a:txBody>
                    <a:bodyPr/>
                    <a:lstStyle/>
                    <a:p>
                      <a:pPr algn="just">
                        <a:lnSpc>
                          <a:spcPct val="150000"/>
                        </a:lnSpc>
                        <a:spcAft>
                          <a:spcPts val="0"/>
                        </a:spcAft>
                      </a:pPr>
                      <a:r>
                        <a:rPr lang="en-IN" sz="1600">
                          <a:effectLst/>
                        </a:rPr>
                        <a:t>Reducing digital workload pressure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a:effectLst/>
                        </a:rPr>
                        <a:t>Barrier: Patient demand has increased</a:t>
                      </a:r>
                    </a:p>
                    <a:p>
                      <a:pPr algn="just">
                        <a:lnSpc>
                          <a:spcPct val="150000"/>
                        </a:lnSpc>
                        <a:spcAft>
                          <a:spcPts val="0"/>
                        </a:spcAft>
                      </a:pPr>
                      <a:r>
                        <a:rPr lang="en-IN" sz="1600">
                          <a:effectLst/>
                        </a:rPr>
                        <a:t>Solution: Transparent and clear digital triage protocols as well as workload monitoring.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1"/>
                  </a:ext>
                </a:extLst>
              </a:tr>
              <a:tr h="848711">
                <a:tc>
                  <a:txBody>
                    <a:bodyPr/>
                    <a:lstStyle/>
                    <a:p>
                      <a:pPr algn="just">
                        <a:lnSpc>
                          <a:spcPct val="150000"/>
                        </a:lnSpc>
                        <a:spcAft>
                          <a:spcPts val="0"/>
                        </a:spcAft>
                      </a:pPr>
                      <a:r>
                        <a:rPr lang="en-IN" sz="1600">
                          <a:effectLst/>
                        </a:rPr>
                        <a:t>Addressing digital exclusion </a:t>
                      </a:r>
                      <a:endParaRPr lang="en-IN" sz="16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0"/>
                        </a:spcAft>
                      </a:pPr>
                      <a:r>
                        <a:rPr lang="en-IN" sz="1600" dirty="0">
                          <a:effectLst/>
                        </a:rPr>
                        <a:t>Barrier: Inequality in access. </a:t>
                      </a:r>
                    </a:p>
                    <a:p>
                      <a:pPr algn="just">
                        <a:lnSpc>
                          <a:spcPct val="150000"/>
                        </a:lnSpc>
                        <a:spcAft>
                          <a:spcPts val="0"/>
                        </a:spcAft>
                      </a:pPr>
                      <a:r>
                        <a:rPr lang="en-IN" sz="1600" dirty="0">
                          <a:effectLst/>
                        </a:rPr>
                        <a:t>Solution: Hybrid service models as well as community digital support </a:t>
                      </a:r>
                      <a:endParaRPr lang="en-IN" sz="16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002"/>
                  </a:ext>
                </a:extLst>
              </a:tr>
            </a:tbl>
          </a:graphicData>
        </a:graphic>
      </p:graphicFrame>
      <p:sp>
        <p:nvSpPr>
          <p:cNvPr id="5" name="Rectangle 1"/>
          <p:cNvSpPr>
            <a:spLocks noChangeArrowheads="1"/>
          </p:cNvSpPr>
          <p:nvPr/>
        </p:nvSpPr>
        <p:spPr bwMode="auto">
          <a:xfrm>
            <a:off x="838200" y="3422015"/>
            <a:ext cx="4481512"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00000"/>
              </a:lnSpc>
              <a:spcBef>
                <a:spcPct val="0"/>
              </a:spcBef>
              <a:spcAft>
                <a:spcPct val="0"/>
              </a:spcAft>
              <a:buClrTx/>
              <a:buSzTx/>
              <a:buFontTx/>
              <a:buNone/>
              <a:tabLst/>
            </a:pPr>
            <a:r>
              <a:rPr kumimoji="0" lang="en-US"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Recommendations: </a:t>
            </a:r>
            <a:endParaRPr kumimoji="0" 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48038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4000" b="1" dirty="0">
                <a:latin typeface="Arial" panose="020B0604020202020204" pitchFamily="34" charset="0"/>
                <a:cs typeface="Arial" panose="020B0604020202020204" pitchFamily="34" charset="0"/>
              </a:rPr>
              <a:t>Conclusion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690688"/>
            <a:ext cx="5238750" cy="4462462"/>
          </a:xfrm>
        </p:spPr>
        <p:style>
          <a:lnRef idx="2">
            <a:schemeClr val="dk1"/>
          </a:lnRef>
          <a:fillRef idx="1">
            <a:schemeClr val="lt1"/>
          </a:fillRef>
          <a:effectRef idx="0">
            <a:schemeClr val="dk1"/>
          </a:effectRef>
          <a:fontRef idx="minor">
            <a:schemeClr val="dk1"/>
          </a:fontRef>
        </p:style>
        <p:txBody>
          <a:bodyPr>
            <a:normAutofit/>
          </a:bodyPr>
          <a:lstStyle/>
          <a:p>
            <a:pPr lvl="0" algn="just"/>
            <a:r>
              <a:rPr lang="en-IN" sz="1800" dirty="0">
                <a:latin typeface="Arial" panose="020B0604020202020204" pitchFamily="34" charset="0"/>
                <a:cs typeface="Arial" panose="020B0604020202020204" pitchFamily="34" charset="0"/>
              </a:rPr>
              <a:t>This presentation was evaluated the NHS App as an essential digital innovation in England. </a:t>
            </a:r>
          </a:p>
          <a:p>
            <a:pPr lvl="0" algn="just"/>
            <a:r>
              <a:rPr lang="en-IN" sz="1800" dirty="0">
                <a:latin typeface="Arial" panose="020B0604020202020204" pitchFamily="34" charset="0"/>
                <a:cs typeface="Arial" panose="020B0604020202020204" pitchFamily="34" charset="0"/>
              </a:rPr>
              <a:t>This app had enhanced access to services, communication, as well as system scalability. </a:t>
            </a:r>
          </a:p>
          <a:p>
            <a:pPr lvl="0" algn="just"/>
            <a:r>
              <a:rPr lang="en-IN" sz="1800" dirty="0">
                <a:latin typeface="Arial" panose="020B0604020202020204" pitchFamily="34" charset="0"/>
                <a:cs typeface="Arial" panose="020B0604020202020204" pitchFamily="34" charset="0"/>
              </a:rPr>
              <a:t>Workforce roles were also reshaped, with reduced administrative tasks and enhanced digital workload. </a:t>
            </a:r>
          </a:p>
          <a:p>
            <a:pPr lvl="0" algn="just"/>
            <a:r>
              <a:rPr lang="en-IN" sz="1800" dirty="0">
                <a:latin typeface="Arial" panose="020B0604020202020204" pitchFamily="34" charset="0"/>
                <a:cs typeface="Arial" panose="020B0604020202020204" pitchFamily="34" charset="0"/>
              </a:rPr>
              <a:t>Service delivery also became more accessible but tougher due to dual systems. </a:t>
            </a:r>
          </a:p>
          <a:p>
            <a:pPr lvl="0" algn="just"/>
            <a:r>
              <a:rPr lang="en-IN" sz="1800" dirty="0">
                <a:latin typeface="Arial" panose="020B0604020202020204" pitchFamily="34" charset="0"/>
                <a:cs typeface="Arial" panose="020B0604020202020204" pitchFamily="34" charset="0"/>
              </a:rPr>
              <a:t>In addition, skill gaps, interoperability problems, as well as digital exclusion limited effectiveness. </a:t>
            </a:r>
          </a:p>
        </p:txBody>
      </p:sp>
      <p:pic>
        <p:nvPicPr>
          <p:cNvPr id="5" name="Picture 4"/>
          <p:cNvPicPr>
            <a:picLocks noChangeAspect="1"/>
          </p:cNvPicPr>
          <p:nvPr/>
        </p:nvPicPr>
        <p:blipFill>
          <a:blip r:embed="rId3"/>
          <a:stretch>
            <a:fillRect/>
          </a:stretch>
        </p:blipFill>
        <p:spPr>
          <a:xfrm>
            <a:off x="6477000" y="2540794"/>
            <a:ext cx="5372100" cy="2762250"/>
          </a:xfrm>
          <a:prstGeom prst="rect">
            <a:avLst/>
          </a:prstGeom>
        </p:spPr>
      </p:pic>
    </p:spTree>
    <p:extLst>
      <p:ext uri="{BB962C8B-B14F-4D97-AF65-F5344CB8AC3E}">
        <p14:creationId xmlns:p14="http://schemas.microsoft.com/office/powerpoint/2010/main" val="27856309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575" y="193675"/>
            <a:ext cx="10515600" cy="682625"/>
          </a:xfrm>
        </p:spPr>
        <p:txBody>
          <a:bodyPr>
            <a:normAutofit fontScale="90000"/>
          </a:bodyPr>
          <a:lstStyle/>
          <a:p>
            <a:pPr algn="ctr"/>
            <a:r>
              <a:rPr lang="en-IN" sz="4000" b="1" dirty="0">
                <a:latin typeface="Arial" panose="020B0604020202020204" pitchFamily="34" charset="0"/>
                <a:cs typeface="Arial" panose="020B0604020202020204" pitchFamily="34" charset="0"/>
              </a:rPr>
              <a:t>Reference List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1085850"/>
            <a:ext cx="12192000" cy="5772150"/>
          </a:xfrm>
        </p:spPr>
        <p:style>
          <a:lnRef idx="2">
            <a:schemeClr val="dk1"/>
          </a:lnRef>
          <a:fillRef idx="1">
            <a:schemeClr val="lt1"/>
          </a:fillRef>
          <a:effectRef idx="0">
            <a:schemeClr val="dk1"/>
          </a:effectRef>
          <a:fontRef idx="minor">
            <a:schemeClr val="dk1"/>
          </a:fontRef>
        </p:style>
        <p:txBody>
          <a:bodyPr>
            <a:noAutofit/>
          </a:bodyPr>
          <a:lstStyle/>
          <a:p>
            <a:pPr algn="just"/>
            <a:r>
              <a:rPr lang="en-IN" sz="1600" dirty="0">
                <a:latin typeface="Arial" panose="020B0604020202020204" pitchFamily="34" charset="0"/>
                <a:cs typeface="Arial" panose="020B0604020202020204" pitchFamily="34" charset="0"/>
              </a:rPr>
              <a:t>Abel, G., Atherton, H., Sussex, J., </a:t>
            </a:r>
            <a:r>
              <a:rPr lang="en-IN" sz="1600" dirty="0" err="1">
                <a:latin typeface="Arial" panose="020B0604020202020204" pitchFamily="34" charset="0"/>
                <a:cs typeface="Arial" panose="020B0604020202020204" pitchFamily="34" charset="0"/>
              </a:rPr>
              <a:t>Akter</a:t>
            </a:r>
            <a:r>
              <a:rPr lang="en-IN" sz="1600" dirty="0">
                <a:latin typeface="Arial" panose="020B0604020202020204" pitchFamily="34" charset="0"/>
                <a:cs typeface="Arial" panose="020B0604020202020204" pitchFamily="34" charset="0"/>
              </a:rPr>
              <a:t>, N., </a:t>
            </a:r>
            <a:r>
              <a:rPr lang="en-IN" sz="1600" dirty="0" err="1">
                <a:latin typeface="Arial" panose="020B0604020202020204" pitchFamily="34" charset="0"/>
                <a:cs typeface="Arial" panose="020B0604020202020204" pitchFamily="34" charset="0"/>
              </a:rPr>
              <a:t>Aminu</a:t>
            </a:r>
            <a:r>
              <a:rPr lang="en-IN" sz="1600" dirty="0">
                <a:latin typeface="Arial" panose="020B0604020202020204" pitchFamily="34" charset="0"/>
                <a:cs typeface="Arial" panose="020B0604020202020204" pitchFamily="34" charset="0"/>
              </a:rPr>
              <a:t>, A.Q., </a:t>
            </a:r>
            <a:r>
              <a:rPr lang="en-IN" sz="1600" dirty="0" err="1">
                <a:latin typeface="Arial" panose="020B0604020202020204" pitchFamily="34" charset="0"/>
                <a:cs typeface="Arial" panose="020B0604020202020204" pitchFamily="34" charset="0"/>
              </a:rPr>
              <a:t>Aminu</a:t>
            </a:r>
            <a:r>
              <a:rPr lang="en-IN" sz="1600" dirty="0">
                <a:latin typeface="Arial" panose="020B0604020202020204" pitchFamily="34" charset="0"/>
                <a:cs typeface="Arial" panose="020B0604020202020204" pitchFamily="34" charset="0"/>
              </a:rPr>
              <a:t>, A., </a:t>
            </a:r>
            <a:r>
              <a:rPr lang="en-IN" sz="1600" dirty="0" err="1">
                <a:latin typeface="Arial" panose="020B0604020202020204" pitchFamily="34" charset="0"/>
                <a:cs typeface="Arial" panose="020B0604020202020204" pitchFamily="34" charset="0"/>
              </a:rPr>
              <a:t>Bak</a:t>
            </a:r>
            <a:r>
              <a:rPr lang="en-IN" sz="1600" dirty="0">
                <a:latin typeface="Arial" panose="020B0604020202020204" pitchFamily="34" charset="0"/>
                <a:cs typeface="Arial" panose="020B0604020202020204" pitchFamily="34" charset="0"/>
              </a:rPr>
              <a:t>, W., Bryce, C., Clark, C.E., Clark, C. and Cockcroft, E. (2024) ‘Current experience and future potential of facilitating access to digital NHS primary care services in England: the Di-Facto mixed-methods study.’ </a:t>
            </a:r>
            <a:r>
              <a:rPr lang="en-IN" sz="1600" i="1" dirty="0">
                <a:latin typeface="Arial" panose="020B0604020202020204" pitchFamily="34" charset="0"/>
                <a:cs typeface="Arial" panose="020B0604020202020204" pitchFamily="34" charset="0"/>
              </a:rPr>
              <a:t>Health and Social Care Delivery Research</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12</a:t>
            </a:r>
            <a:r>
              <a:rPr lang="en-IN" sz="1600" dirty="0">
                <a:latin typeface="Arial" panose="020B0604020202020204" pitchFamily="34" charset="0"/>
                <a:cs typeface="Arial" panose="020B0604020202020204" pitchFamily="34" charset="0"/>
              </a:rPr>
              <a:t>(32), pp.1-197. Available at:   </a:t>
            </a:r>
            <a:r>
              <a:rPr lang="en-IN" sz="1600" u="sng" dirty="0">
                <a:latin typeface="Arial" panose="020B0604020202020204" pitchFamily="34" charset="0"/>
                <a:cs typeface="Arial" panose="020B0604020202020204" pitchFamily="34" charset="0"/>
                <a:hlinkClick r:id="rId2"/>
              </a:rPr>
              <a:t>https://www.journalslibrary.nihr.ac.uk/hsdr/JKYT5803</a:t>
            </a:r>
            <a:r>
              <a:rPr lang="en-IN" sz="1600" dirty="0">
                <a:latin typeface="Arial" panose="020B0604020202020204" pitchFamily="34" charset="0"/>
                <a:cs typeface="Arial" panose="020B0604020202020204" pitchFamily="34" charset="0"/>
              </a:rPr>
              <a:t> </a:t>
            </a:r>
          </a:p>
          <a:p>
            <a:pPr algn="just"/>
            <a:r>
              <a:rPr lang="en-IN" sz="1600" dirty="0">
                <a:latin typeface="Arial" panose="020B0604020202020204" pitchFamily="34" charset="0"/>
                <a:cs typeface="Arial" panose="020B0604020202020204" pitchFamily="34" charset="0"/>
              </a:rPr>
              <a:t>concordmedicalpractice.nhs.uk (2026) </a:t>
            </a:r>
            <a:r>
              <a:rPr lang="en-IN" sz="1600" i="1" dirty="0">
                <a:latin typeface="Arial" panose="020B0604020202020204" pitchFamily="34" charset="0"/>
                <a:cs typeface="Arial" panose="020B0604020202020204" pitchFamily="34" charset="0"/>
              </a:rPr>
              <a:t>NHS Choices</a:t>
            </a:r>
            <a:r>
              <a:rPr lang="en-IN" sz="1600" dirty="0">
                <a:latin typeface="Arial" panose="020B0604020202020204" pitchFamily="34" charset="0"/>
                <a:cs typeface="Arial" panose="020B0604020202020204" pitchFamily="34" charset="0"/>
              </a:rPr>
              <a:t>. NHS. Available at: https://www.concordmedicalpractice.nhs.uk/health-information/how-to-use-the-nhs-app/ (Accessed: 2 February 2026).</a:t>
            </a:r>
          </a:p>
          <a:p>
            <a:pPr algn="just"/>
            <a:r>
              <a:rPr lang="en-IN" sz="1600" dirty="0" err="1">
                <a:latin typeface="Arial" panose="020B0604020202020204" pitchFamily="34" charset="0"/>
                <a:cs typeface="Arial" panose="020B0604020202020204" pitchFamily="34" charset="0"/>
              </a:rPr>
              <a:t>Criddle</a:t>
            </a:r>
            <a:r>
              <a:rPr lang="en-IN" sz="1600" dirty="0">
                <a:latin typeface="Arial" panose="020B0604020202020204" pitchFamily="34" charset="0"/>
                <a:cs typeface="Arial" panose="020B0604020202020204" pitchFamily="34" charset="0"/>
              </a:rPr>
              <a:t>, C. (2021) </a:t>
            </a:r>
            <a:r>
              <a:rPr lang="en-IN" sz="1600" i="1" dirty="0">
                <a:latin typeface="Arial" panose="020B0604020202020204" pitchFamily="34" charset="0"/>
                <a:cs typeface="Arial" panose="020B0604020202020204" pitchFamily="34" charset="0"/>
              </a:rPr>
              <a:t>More than 600,000 people told to isolate by NHS Covid-19 app</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BBC News</a:t>
            </a:r>
            <a:r>
              <a:rPr lang="en-IN" sz="1600" dirty="0">
                <a:latin typeface="Arial" panose="020B0604020202020204" pitchFamily="34" charset="0"/>
                <a:cs typeface="Arial" panose="020B0604020202020204" pitchFamily="34" charset="0"/>
              </a:rPr>
              <a:t>. BBC. Available at: https://www.bbc.com/news/technology-57929162 (Accessed: 2 February 2026).</a:t>
            </a:r>
          </a:p>
          <a:p>
            <a:pPr algn="just"/>
            <a:r>
              <a:rPr lang="en-IN" sz="1600" dirty="0">
                <a:latin typeface="Arial" panose="020B0604020202020204" pitchFamily="34" charset="0"/>
                <a:cs typeface="Arial" panose="020B0604020202020204" pitchFamily="34" charset="0"/>
              </a:rPr>
              <a:t>england.nhs.uk (2023) </a:t>
            </a:r>
            <a:r>
              <a:rPr lang="en-IN" sz="1600" i="1" dirty="0">
                <a:latin typeface="Arial" panose="020B0604020202020204" pitchFamily="34" charset="0"/>
                <a:cs typeface="Arial" panose="020B0604020202020204" pitchFamily="34" charset="0"/>
              </a:rPr>
              <a:t>NHS Choices</a:t>
            </a:r>
            <a:r>
              <a:rPr lang="en-IN" sz="1600" dirty="0">
                <a:latin typeface="Arial" panose="020B0604020202020204" pitchFamily="34" charset="0"/>
                <a:cs typeface="Arial" panose="020B0604020202020204" pitchFamily="34" charset="0"/>
              </a:rPr>
              <a:t>. NHS. Available at: https://www.england.nhs.uk/long-read/data-and-clinical-record-sharing/ (Accessed: 2 February 2026).</a:t>
            </a:r>
          </a:p>
          <a:p>
            <a:pPr algn="just"/>
            <a:r>
              <a:rPr lang="en-IN" sz="1600" dirty="0">
                <a:latin typeface="Arial" panose="020B0604020202020204" pitchFamily="34" charset="0"/>
                <a:cs typeface="Arial" panose="020B0604020202020204" pitchFamily="34" charset="0"/>
              </a:rPr>
              <a:t>Faulkner-</a:t>
            </a:r>
            <a:r>
              <a:rPr lang="en-IN" sz="1600" dirty="0" err="1">
                <a:latin typeface="Arial" panose="020B0604020202020204" pitchFamily="34" charset="0"/>
                <a:cs typeface="Arial" panose="020B0604020202020204" pitchFamily="34" charset="0"/>
              </a:rPr>
              <a:t>Gurstein</a:t>
            </a:r>
            <a:r>
              <a:rPr lang="en-IN" sz="1600" dirty="0">
                <a:latin typeface="Arial" panose="020B0604020202020204" pitchFamily="34" charset="0"/>
                <a:cs typeface="Arial" panose="020B0604020202020204" pitchFamily="34" charset="0"/>
              </a:rPr>
              <a:t>, R. and Wyatt, D. (2023) ‘Platform NHS: reconfiguring a public service in the age of digital capitalism.’ </a:t>
            </a:r>
            <a:r>
              <a:rPr lang="en-IN" sz="1600" i="1" dirty="0">
                <a:latin typeface="Arial" panose="020B0604020202020204" pitchFamily="34" charset="0"/>
                <a:cs typeface="Arial" panose="020B0604020202020204" pitchFamily="34" charset="0"/>
              </a:rPr>
              <a:t>Science, Technology, &amp; Human Values</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48</a:t>
            </a:r>
            <a:r>
              <a:rPr lang="en-IN" sz="1600" dirty="0">
                <a:latin typeface="Arial" panose="020B0604020202020204" pitchFamily="34" charset="0"/>
                <a:cs typeface="Arial" panose="020B0604020202020204" pitchFamily="34" charset="0"/>
              </a:rPr>
              <a:t>(4), pp.888-908. Available at:  </a:t>
            </a:r>
            <a:r>
              <a:rPr lang="en-IN" sz="1600" u="sng" dirty="0">
                <a:latin typeface="Arial" panose="020B0604020202020204" pitchFamily="34" charset="0"/>
                <a:cs typeface="Arial" panose="020B0604020202020204" pitchFamily="34" charset="0"/>
                <a:hlinkClick r:id="rId3"/>
              </a:rPr>
              <a:t>https://doi.org/10.1177/01622439211055697</a:t>
            </a:r>
            <a:r>
              <a:rPr lang="en-IN" sz="1600" dirty="0">
                <a:latin typeface="Arial" panose="020B0604020202020204" pitchFamily="34" charset="0"/>
                <a:cs typeface="Arial" panose="020B0604020202020204" pitchFamily="34" charset="0"/>
              </a:rPr>
              <a:t> </a:t>
            </a:r>
          </a:p>
          <a:p>
            <a:pPr algn="just"/>
            <a:r>
              <a:rPr lang="en-IN" sz="1600" dirty="0">
                <a:latin typeface="Arial" panose="020B0604020202020204" pitchFamily="34" charset="0"/>
                <a:cs typeface="Arial" panose="020B0604020202020204" pitchFamily="34" charset="0"/>
              </a:rPr>
              <a:t>nhs.uk (2025) </a:t>
            </a:r>
            <a:r>
              <a:rPr lang="en-IN" sz="1600" i="1" dirty="0">
                <a:latin typeface="Arial" panose="020B0604020202020204" pitchFamily="34" charset="0"/>
                <a:cs typeface="Arial" panose="020B0604020202020204" pitchFamily="34" charset="0"/>
              </a:rPr>
              <a:t>NHS Choices</a:t>
            </a:r>
            <a:r>
              <a:rPr lang="en-IN" sz="1600" dirty="0">
                <a:latin typeface="Arial" panose="020B0604020202020204" pitchFamily="34" charset="0"/>
                <a:cs typeface="Arial" panose="020B0604020202020204" pitchFamily="34" charset="0"/>
              </a:rPr>
              <a:t>. NHS. Available at: https://www.nhs.uk/nhs-app/ (Accessed: 2 February 2026).</a:t>
            </a:r>
          </a:p>
          <a:p>
            <a:pPr algn="just"/>
            <a:r>
              <a:rPr lang="en-IN" sz="1600" dirty="0" err="1">
                <a:latin typeface="Arial" panose="020B0604020202020204" pitchFamily="34" charset="0"/>
                <a:cs typeface="Arial" panose="020B0604020202020204" pitchFamily="34" charset="0"/>
              </a:rPr>
              <a:t>Ogunwole</a:t>
            </a:r>
            <a:r>
              <a:rPr lang="en-IN" sz="1600" dirty="0">
                <a:latin typeface="Arial" panose="020B0604020202020204" pitchFamily="34" charset="0"/>
                <a:cs typeface="Arial" panose="020B0604020202020204" pitchFamily="34" charset="0"/>
              </a:rPr>
              <a:t>, O., </a:t>
            </a:r>
            <a:r>
              <a:rPr lang="en-IN" sz="1600" dirty="0" err="1">
                <a:latin typeface="Arial" panose="020B0604020202020204" pitchFamily="34" charset="0"/>
                <a:cs typeface="Arial" panose="020B0604020202020204" pitchFamily="34" charset="0"/>
              </a:rPr>
              <a:t>Onukwulu</a:t>
            </a:r>
            <a:r>
              <a:rPr lang="en-IN" sz="1600" dirty="0">
                <a:latin typeface="Arial" panose="020B0604020202020204" pitchFamily="34" charset="0"/>
                <a:cs typeface="Arial" panose="020B0604020202020204" pitchFamily="34" charset="0"/>
              </a:rPr>
              <a:t>, E.C., Joel, M.O., </a:t>
            </a:r>
            <a:r>
              <a:rPr lang="en-IN" sz="1600" dirty="0" err="1">
                <a:latin typeface="Arial" panose="020B0604020202020204" pitchFamily="34" charset="0"/>
                <a:cs typeface="Arial" panose="020B0604020202020204" pitchFamily="34" charset="0"/>
              </a:rPr>
              <a:t>Adaga</a:t>
            </a:r>
            <a:r>
              <a:rPr lang="en-IN" sz="1600" dirty="0">
                <a:latin typeface="Arial" panose="020B0604020202020204" pitchFamily="34" charset="0"/>
                <a:cs typeface="Arial" panose="020B0604020202020204" pitchFamily="34" charset="0"/>
              </a:rPr>
              <a:t>, E.M. and </a:t>
            </a:r>
            <a:r>
              <a:rPr lang="en-IN" sz="1600" dirty="0" err="1">
                <a:latin typeface="Arial" panose="020B0604020202020204" pitchFamily="34" charset="0"/>
                <a:cs typeface="Arial" panose="020B0604020202020204" pitchFamily="34" charset="0"/>
              </a:rPr>
              <a:t>Ibeh</a:t>
            </a:r>
            <a:r>
              <a:rPr lang="en-IN" sz="1600" dirty="0">
                <a:latin typeface="Arial" panose="020B0604020202020204" pitchFamily="34" charset="0"/>
                <a:cs typeface="Arial" panose="020B0604020202020204" pitchFamily="34" charset="0"/>
              </a:rPr>
              <a:t>, A.I. (2023) ‘Modernizing legacy systems: A scalable approach to next-generation data architectures and seamless integration.’ </a:t>
            </a:r>
            <a:r>
              <a:rPr lang="en-IN" sz="1600" i="1" dirty="0">
                <a:latin typeface="Arial" panose="020B0604020202020204" pitchFamily="34" charset="0"/>
                <a:cs typeface="Arial" panose="020B0604020202020204" pitchFamily="34" charset="0"/>
              </a:rPr>
              <a:t>International Journal of Multidisciplinary Research and Growth Evaluation</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4</a:t>
            </a:r>
            <a:r>
              <a:rPr lang="en-IN" sz="1600" dirty="0">
                <a:latin typeface="Arial" panose="020B0604020202020204" pitchFamily="34" charset="0"/>
                <a:cs typeface="Arial" panose="020B0604020202020204" pitchFamily="34" charset="0"/>
              </a:rPr>
              <a:t>(1), pp.901-909. Available at:  </a:t>
            </a:r>
            <a:r>
              <a:rPr lang="en-IN" sz="1600" u="sng" dirty="0">
                <a:latin typeface="Arial" panose="020B0604020202020204" pitchFamily="34" charset="0"/>
                <a:cs typeface="Arial" panose="020B0604020202020204" pitchFamily="34" charset="0"/>
                <a:hlinkClick r:id="rId4"/>
              </a:rPr>
              <a:t>https://doi.org/10.54660/.IJMRGE.2023.4.1.901-909</a:t>
            </a:r>
            <a:r>
              <a:rPr lang="en-IN" sz="1600" dirty="0">
                <a:latin typeface="Arial" panose="020B0604020202020204" pitchFamily="34" charset="0"/>
                <a:cs typeface="Arial" panose="020B0604020202020204" pitchFamily="34" charset="0"/>
              </a:rPr>
              <a:t> </a:t>
            </a:r>
          </a:p>
          <a:p>
            <a:pPr algn="just"/>
            <a:r>
              <a:rPr lang="en-IN" sz="1600" dirty="0" err="1">
                <a:latin typeface="Arial" panose="020B0604020202020204" pitchFamily="34" charset="0"/>
                <a:cs typeface="Arial" panose="020B0604020202020204" pitchFamily="34" charset="0"/>
              </a:rPr>
              <a:t>Provenzano</a:t>
            </a:r>
            <a:r>
              <a:rPr lang="en-IN" sz="1600" dirty="0">
                <a:latin typeface="Arial" panose="020B0604020202020204" pitchFamily="34" charset="0"/>
                <a:cs typeface="Arial" panose="020B0604020202020204" pitchFamily="34" charset="0"/>
              </a:rPr>
              <a:t>, M., </a:t>
            </a:r>
            <a:r>
              <a:rPr lang="en-IN" sz="1600" dirty="0" err="1">
                <a:latin typeface="Arial" panose="020B0604020202020204" pitchFamily="34" charset="0"/>
                <a:cs typeface="Arial" panose="020B0604020202020204" pitchFamily="34" charset="0"/>
              </a:rPr>
              <a:t>Cillara</a:t>
            </a:r>
            <a:r>
              <a:rPr lang="en-IN" sz="1600" dirty="0">
                <a:latin typeface="Arial" panose="020B0604020202020204" pitchFamily="34" charset="0"/>
                <a:cs typeface="Arial" panose="020B0604020202020204" pitchFamily="34" charset="0"/>
              </a:rPr>
              <a:t>, N., </a:t>
            </a:r>
            <a:r>
              <a:rPr lang="en-IN" sz="1600" dirty="0" err="1">
                <a:latin typeface="Arial" panose="020B0604020202020204" pitchFamily="34" charset="0"/>
                <a:cs typeface="Arial" panose="020B0604020202020204" pitchFamily="34" charset="0"/>
              </a:rPr>
              <a:t>Curcio</a:t>
            </a:r>
            <a:r>
              <a:rPr lang="en-IN" sz="1600" dirty="0">
                <a:latin typeface="Arial" panose="020B0604020202020204" pitchFamily="34" charset="0"/>
                <a:cs typeface="Arial" panose="020B0604020202020204" pitchFamily="34" charset="0"/>
              </a:rPr>
              <a:t>, F., </a:t>
            </a:r>
            <a:r>
              <a:rPr lang="en-IN" sz="1600" dirty="0" err="1">
                <a:latin typeface="Arial" panose="020B0604020202020204" pitchFamily="34" charset="0"/>
                <a:cs typeface="Arial" panose="020B0604020202020204" pitchFamily="34" charset="0"/>
              </a:rPr>
              <a:t>Pisu</a:t>
            </a:r>
            <a:r>
              <a:rPr lang="en-IN" sz="1600" dirty="0">
                <a:latin typeface="Arial" panose="020B0604020202020204" pitchFamily="34" charset="0"/>
                <a:cs typeface="Arial" panose="020B0604020202020204" pitchFamily="34" charset="0"/>
              </a:rPr>
              <a:t>, M.O., González, C.I.A. and Jiménez-Herrera, M.F. (2024) ‘Electronic health record adoption and its effects on healthcare staff: a qualitative study of well-being and workplace stress.’ </a:t>
            </a:r>
            <a:r>
              <a:rPr lang="en-IN" sz="1600" i="1" dirty="0">
                <a:latin typeface="Arial" panose="020B0604020202020204" pitchFamily="34" charset="0"/>
                <a:cs typeface="Arial" panose="020B0604020202020204" pitchFamily="34" charset="0"/>
              </a:rPr>
              <a:t>International Journal of Environmental Research and Public Health</a:t>
            </a:r>
            <a:r>
              <a:rPr lang="en-IN" sz="1600" dirty="0">
                <a:latin typeface="Arial" panose="020B0604020202020204" pitchFamily="34" charset="0"/>
                <a:cs typeface="Arial" panose="020B0604020202020204" pitchFamily="34" charset="0"/>
              </a:rPr>
              <a:t>, </a:t>
            </a:r>
            <a:r>
              <a:rPr lang="en-IN" sz="1600" i="1" dirty="0">
                <a:latin typeface="Arial" panose="020B0604020202020204" pitchFamily="34" charset="0"/>
                <a:cs typeface="Arial" panose="020B0604020202020204" pitchFamily="34" charset="0"/>
              </a:rPr>
              <a:t>21</a:t>
            </a:r>
            <a:r>
              <a:rPr lang="en-IN" sz="1600" dirty="0">
                <a:latin typeface="Arial" panose="020B0604020202020204" pitchFamily="34" charset="0"/>
                <a:cs typeface="Arial" panose="020B0604020202020204" pitchFamily="34" charset="0"/>
              </a:rPr>
              <a:t>(11), p.1430. Available at:  </a:t>
            </a:r>
            <a:r>
              <a:rPr lang="en-IN" sz="1600" u="sng" dirty="0">
                <a:latin typeface="Arial" panose="020B0604020202020204" pitchFamily="34" charset="0"/>
                <a:cs typeface="Arial" panose="020B0604020202020204" pitchFamily="34" charset="0"/>
                <a:hlinkClick r:id="rId5"/>
              </a:rPr>
              <a:t>https://doi.org/10.3390/ijerph21111430</a:t>
            </a:r>
            <a:r>
              <a:rPr lang="en-IN" sz="1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1187058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90575" y="193675"/>
            <a:ext cx="10515600" cy="720725"/>
          </a:xfrm>
        </p:spPr>
        <p:txBody>
          <a:bodyPr>
            <a:normAutofit/>
          </a:bodyPr>
          <a:lstStyle/>
          <a:p>
            <a:pPr algn="ctr"/>
            <a:r>
              <a:rPr lang="en-IN" sz="4000" b="1" dirty="0">
                <a:latin typeface="Arial" panose="020B0604020202020204" pitchFamily="34" charset="0"/>
                <a:cs typeface="Arial" panose="020B0604020202020204" pitchFamily="34" charset="0"/>
              </a:rPr>
              <a:t>Reference List </a:t>
            </a:r>
            <a:endParaRPr lang="en-IN"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0" y="990600"/>
            <a:ext cx="12192000" cy="5867400"/>
          </a:xfrm>
        </p:spPr>
        <p:style>
          <a:lnRef idx="2">
            <a:schemeClr val="dk1"/>
          </a:lnRef>
          <a:fillRef idx="1">
            <a:schemeClr val="lt1"/>
          </a:fillRef>
          <a:effectRef idx="0">
            <a:schemeClr val="dk1"/>
          </a:effectRef>
          <a:fontRef idx="minor">
            <a:schemeClr val="dk1"/>
          </a:fontRef>
        </p:style>
        <p:txBody>
          <a:bodyPr>
            <a:noAutofit/>
          </a:bodyPr>
          <a:lstStyle/>
          <a:p>
            <a:pPr algn="just"/>
            <a:r>
              <a:rPr lang="en-IN" sz="1600" dirty="0" err="1"/>
              <a:t>Reidy</a:t>
            </a:r>
            <a:r>
              <a:rPr lang="en-IN" sz="1600" dirty="0"/>
              <a:t>, C., </a:t>
            </a:r>
            <a:r>
              <a:rPr lang="en-IN" sz="1600" dirty="0" err="1"/>
              <a:t>Papoutsi</a:t>
            </a:r>
            <a:r>
              <a:rPr lang="en-IN" sz="1600" dirty="0"/>
              <a:t>, C., </a:t>
            </a:r>
            <a:r>
              <a:rPr lang="en-IN" sz="1600" dirty="0" err="1"/>
              <a:t>Kc</a:t>
            </a:r>
            <a:r>
              <a:rPr lang="en-IN" sz="1600" dirty="0"/>
              <a:t>, S., </a:t>
            </a:r>
            <a:r>
              <a:rPr lang="en-IN" sz="1600" dirty="0" err="1"/>
              <a:t>Gudgin</a:t>
            </a:r>
            <a:r>
              <a:rPr lang="en-IN" sz="1600" dirty="0"/>
              <a:t>, B., Laverty, A. A., Greaves, F. and Powell, J. (2025) </a:t>
            </a:r>
            <a:r>
              <a:rPr lang="en-IN" sz="1600" i="1" dirty="0"/>
              <a:t>Qualitative evaluation of the implementation and national roll-out of the NHS App in England</a:t>
            </a:r>
            <a:r>
              <a:rPr lang="en-IN" sz="1600" dirty="0"/>
              <a:t>, </a:t>
            </a:r>
            <a:r>
              <a:rPr lang="en-IN" sz="1600" i="1" dirty="0"/>
              <a:t>BMC medicine</a:t>
            </a:r>
            <a:r>
              <a:rPr lang="en-IN" sz="1600" dirty="0"/>
              <a:t>. U.S. National Library of Medicine. Available at: </a:t>
            </a:r>
            <a:r>
              <a:rPr lang="en-IN" sz="1600" u="sng" dirty="0">
                <a:hlinkClick r:id="rId2"/>
              </a:rPr>
              <a:t>https://doi.org/10.1186/s12916-024-03842-w</a:t>
            </a:r>
            <a:r>
              <a:rPr lang="en-IN" sz="1600" dirty="0"/>
              <a:t>  (Accessed: 2 February 2026).</a:t>
            </a:r>
          </a:p>
          <a:p>
            <a:pPr algn="just"/>
            <a:r>
              <a:rPr lang="en-IN" sz="1600" dirty="0" err="1"/>
              <a:t>Reidy</a:t>
            </a:r>
            <a:r>
              <a:rPr lang="en-IN" sz="1600" dirty="0"/>
              <a:t>, C., </a:t>
            </a:r>
            <a:r>
              <a:rPr lang="en-IN" sz="1600" dirty="0" err="1"/>
              <a:t>Papoutsi</a:t>
            </a:r>
            <a:r>
              <a:rPr lang="en-IN" sz="1600" dirty="0"/>
              <a:t>, C., </a:t>
            </a:r>
            <a:r>
              <a:rPr lang="en-IN" sz="1600" dirty="0" err="1"/>
              <a:t>Kc</a:t>
            </a:r>
            <a:r>
              <a:rPr lang="en-IN" sz="1600" dirty="0"/>
              <a:t>, S., </a:t>
            </a:r>
            <a:r>
              <a:rPr lang="en-IN" sz="1600" dirty="0" err="1"/>
              <a:t>Gudgin</a:t>
            </a:r>
            <a:r>
              <a:rPr lang="en-IN" sz="1600" dirty="0"/>
              <a:t>, B., Laverty, A.A., Greaves, F. and Powell, J. (2025) ‘Qualitative evaluation of the implementation and national roll-out of the NHS App in England.’ </a:t>
            </a:r>
            <a:r>
              <a:rPr lang="en-IN" sz="1600" i="1" dirty="0"/>
              <a:t>BMC medicine</a:t>
            </a:r>
            <a:r>
              <a:rPr lang="en-IN" sz="1600" dirty="0"/>
              <a:t>, </a:t>
            </a:r>
            <a:r>
              <a:rPr lang="en-IN" sz="1600" i="1" dirty="0"/>
              <a:t>23</a:t>
            </a:r>
            <a:r>
              <a:rPr lang="en-IN" sz="1600" dirty="0"/>
              <a:t>(1), p.20. Available at: </a:t>
            </a:r>
            <a:r>
              <a:rPr lang="en-IN" sz="1600" u="sng" dirty="0">
                <a:hlinkClick r:id="rId2"/>
              </a:rPr>
              <a:t>https://doi.org/10.1186/s12916-024-03842-w</a:t>
            </a:r>
            <a:endParaRPr lang="en-IN" sz="1600" dirty="0"/>
          </a:p>
          <a:p>
            <a:pPr algn="just"/>
            <a:r>
              <a:rPr lang="en-IN" sz="1600" dirty="0"/>
              <a:t>Russell, S., Stocker, R., </a:t>
            </a:r>
            <a:r>
              <a:rPr lang="en-IN" sz="1600" dirty="0" err="1"/>
              <a:t>Cockshott</a:t>
            </a:r>
            <a:r>
              <a:rPr lang="en-IN" sz="1600" dirty="0"/>
              <a:t>, Z., Mason, S., Knight, J., </a:t>
            </a:r>
            <a:r>
              <a:rPr lang="en-IN" sz="1600" dirty="0" err="1"/>
              <a:t>Hanratty</a:t>
            </a:r>
            <a:r>
              <a:rPr lang="en-IN" sz="1600" dirty="0"/>
              <a:t>, B. and Preston, N. (2025) ‘Use of a digital application to enhance communication and triage between care homes and National Health Service community services in the United Kingdom: a qualitative evaluation.’ </a:t>
            </a:r>
            <a:r>
              <a:rPr lang="en-IN" sz="1600" i="1" dirty="0"/>
              <a:t>BMC geriatrics</a:t>
            </a:r>
            <a:r>
              <a:rPr lang="en-IN" sz="1600" dirty="0"/>
              <a:t>, </a:t>
            </a:r>
            <a:r>
              <a:rPr lang="en-IN" sz="1600" i="1" dirty="0"/>
              <a:t>25</a:t>
            </a:r>
            <a:r>
              <a:rPr lang="en-IN" sz="1600" dirty="0"/>
              <a:t>(1), p.875. Available at: </a:t>
            </a:r>
            <a:r>
              <a:rPr lang="en-IN" sz="1600" u="sng" dirty="0">
                <a:hlinkClick r:id="rId3"/>
              </a:rPr>
              <a:t>https://doi.org/10.1186/s12877-025-06217-9</a:t>
            </a:r>
            <a:endParaRPr lang="en-IN" sz="1600" dirty="0"/>
          </a:p>
          <a:p>
            <a:pPr algn="just"/>
            <a:r>
              <a:rPr lang="en-IN" sz="1600" dirty="0" err="1"/>
              <a:t>Salway</a:t>
            </a:r>
            <a:r>
              <a:rPr lang="en-IN" sz="1600" dirty="0"/>
              <a:t>, R., </a:t>
            </a:r>
            <a:r>
              <a:rPr lang="en-IN" sz="1600" dirty="0" err="1"/>
              <a:t>Sillero-Rejon</a:t>
            </a:r>
            <a:r>
              <a:rPr lang="en-IN" sz="1600" dirty="0"/>
              <a:t>, C., Forte, C., Grey, E., </a:t>
            </a:r>
            <a:r>
              <a:rPr lang="en-IN" sz="1600" dirty="0" err="1"/>
              <a:t>Jessiman</a:t>
            </a:r>
            <a:r>
              <a:rPr lang="en-IN" sz="1600" dirty="0"/>
              <a:t>, P., McLeod, H., </a:t>
            </a:r>
            <a:r>
              <a:rPr lang="en-IN" sz="1600" dirty="0" err="1"/>
              <a:t>Harkes</a:t>
            </a:r>
            <a:r>
              <a:rPr lang="en-IN" sz="1600" dirty="0"/>
              <a:t>, R., Stokes, P., De </a:t>
            </a:r>
            <a:r>
              <a:rPr lang="en-IN" sz="1600" dirty="0" err="1"/>
              <a:t>Vocht</a:t>
            </a:r>
            <a:r>
              <a:rPr lang="en-IN" sz="1600" dirty="0"/>
              <a:t>, F., Campbell, R. and </a:t>
            </a:r>
            <a:r>
              <a:rPr lang="en-IN" sz="1600" dirty="0" err="1"/>
              <a:t>Jago</a:t>
            </a:r>
            <a:r>
              <a:rPr lang="en-IN" sz="1600" dirty="0"/>
              <a:t>, R. (2024) ‘A service evaluation of the uptake and effectiveness of a digital delivery of the NHS health check service.’ </a:t>
            </a:r>
            <a:r>
              <a:rPr lang="en-IN" sz="1600" i="1" dirty="0"/>
              <a:t>BMJ open</a:t>
            </a:r>
            <a:r>
              <a:rPr lang="en-IN" sz="1600" dirty="0"/>
              <a:t>, </a:t>
            </a:r>
            <a:r>
              <a:rPr lang="en-IN" sz="1600" i="1" dirty="0"/>
              <a:t>14</a:t>
            </a:r>
            <a:r>
              <a:rPr lang="en-IN" sz="1600" dirty="0"/>
              <a:t>(11), p.e091417. Available at:  </a:t>
            </a:r>
            <a:r>
              <a:rPr lang="en-IN" sz="1600" u="sng" dirty="0">
                <a:hlinkClick r:id="rId4"/>
              </a:rPr>
              <a:t>https://doi.org/10.1136/bmjopen-2024-091417</a:t>
            </a:r>
            <a:r>
              <a:rPr lang="en-IN" sz="1600" dirty="0"/>
              <a:t> </a:t>
            </a:r>
          </a:p>
          <a:p>
            <a:pPr algn="just"/>
            <a:r>
              <a:rPr lang="en-IN" sz="1600" dirty="0"/>
              <a:t>Tewolde, S., </a:t>
            </a:r>
            <a:r>
              <a:rPr lang="en-IN" sz="1600" dirty="0" err="1"/>
              <a:t>Costelloe</a:t>
            </a:r>
            <a:r>
              <a:rPr lang="en-IN" sz="1600" dirty="0"/>
              <a:t>, C., </a:t>
            </a:r>
            <a:r>
              <a:rPr lang="en-IN" sz="1600" dirty="0" err="1"/>
              <a:t>PowelI</a:t>
            </a:r>
            <a:r>
              <a:rPr lang="en-IN" sz="1600" dirty="0"/>
              <a:t>, J., </a:t>
            </a:r>
            <a:r>
              <a:rPr lang="en-IN" sz="1600" dirty="0" err="1"/>
              <a:t>Papoutsi</a:t>
            </a:r>
            <a:r>
              <a:rPr lang="en-IN" sz="1600" dirty="0"/>
              <a:t>, C., </a:t>
            </a:r>
            <a:r>
              <a:rPr lang="en-IN" sz="1600" dirty="0" err="1"/>
              <a:t>Reidy</a:t>
            </a:r>
            <a:r>
              <a:rPr lang="en-IN" sz="1600" dirty="0"/>
              <a:t>, C., </a:t>
            </a:r>
            <a:r>
              <a:rPr lang="en-IN" sz="1600" dirty="0" err="1"/>
              <a:t>Gudgin</a:t>
            </a:r>
            <a:r>
              <a:rPr lang="en-IN" sz="1600" dirty="0"/>
              <a:t>, B., </a:t>
            </a:r>
            <a:r>
              <a:rPr lang="en-IN" sz="1600" dirty="0" err="1"/>
              <a:t>Shenton</a:t>
            </a:r>
            <a:r>
              <a:rPr lang="en-IN" sz="1600" dirty="0"/>
              <a:t>, C. and Greaves, F. (2022) ‘An observational study of uptake and adoption of the NHS App in England.’ </a:t>
            </a:r>
            <a:r>
              <a:rPr lang="en-IN" sz="1600" i="1" dirty="0" err="1"/>
              <a:t>medRxiv</a:t>
            </a:r>
            <a:r>
              <a:rPr lang="en-IN" sz="1600" dirty="0"/>
              <a:t>, pp.2022-03. Available at:  </a:t>
            </a:r>
            <a:r>
              <a:rPr lang="en-IN" sz="1600" u="sng" dirty="0">
                <a:hlinkClick r:id="rId5"/>
              </a:rPr>
              <a:t>https://doi.org/10.1101/2022.03.16.22272200</a:t>
            </a:r>
            <a:endParaRPr lang="en-IN" sz="1600" dirty="0"/>
          </a:p>
          <a:p>
            <a:pPr algn="just"/>
            <a:r>
              <a:rPr lang="en-IN" sz="1600" dirty="0"/>
              <a:t>Virtanen, L., </a:t>
            </a:r>
            <a:r>
              <a:rPr lang="en-IN" sz="1600" dirty="0" err="1"/>
              <a:t>Kaihlanen</a:t>
            </a:r>
            <a:r>
              <a:rPr lang="en-IN" sz="1600" dirty="0"/>
              <a:t>, A.M., </a:t>
            </a:r>
            <a:r>
              <a:rPr lang="en-IN" sz="1600" dirty="0" err="1"/>
              <a:t>Saukkonen</a:t>
            </a:r>
            <a:r>
              <a:rPr lang="en-IN" sz="1600" dirty="0"/>
              <a:t>, P., </a:t>
            </a:r>
            <a:r>
              <a:rPr lang="en-IN" sz="1600" dirty="0" err="1"/>
              <a:t>Reponen</a:t>
            </a:r>
            <a:r>
              <a:rPr lang="en-IN" sz="1600" dirty="0"/>
              <a:t>, J., </a:t>
            </a:r>
            <a:r>
              <a:rPr lang="en-IN" sz="1600" dirty="0" err="1"/>
              <a:t>Lääveri</a:t>
            </a:r>
            <a:r>
              <a:rPr lang="en-IN" sz="1600" dirty="0"/>
              <a:t>, T., </a:t>
            </a:r>
            <a:r>
              <a:rPr lang="en-IN" sz="1600" dirty="0" err="1"/>
              <a:t>Vehko</a:t>
            </a:r>
            <a:r>
              <a:rPr lang="en-IN" sz="1600" dirty="0"/>
              <a:t>, T., </a:t>
            </a:r>
            <a:r>
              <a:rPr lang="en-IN" sz="1600" dirty="0" err="1"/>
              <a:t>Saastamoinen</a:t>
            </a:r>
            <a:r>
              <a:rPr lang="en-IN" sz="1600" dirty="0"/>
              <a:t>, P., </a:t>
            </a:r>
            <a:r>
              <a:rPr lang="en-IN" sz="1600" dirty="0" err="1"/>
              <a:t>Viitanen</a:t>
            </a:r>
            <a:r>
              <a:rPr lang="en-IN" sz="1600" dirty="0"/>
              <a:t>, J. and </a:t>
            </a:r>
            <a:r>
              <a:rPr lang="en-IN" sz="1600" dirty="0" err="1"/>
              <a:t>Heponiemi</a:t>
            </a:r>
            <a:r>
              <a:rPr lang="en-IN" sz="1600" dirty="0"/>
              <a:t>, T. (2023) ‘Associations of perceived changes in work due to digitalization and the amount of digital work with job strain among physicians: a national representative sample.’ </a:t>
            </a:r>
            <a:r>
              <a:rPr lang="en-IN" sz="1600" i="1" dirty="0"/>
              <a:t>BMC medical informatics and decision making</a:t>
            </a:r>
            <a:r>
              <a:rPr lang="en-IN" sz="1600" dirty="0"/>
              <a:t>, </a:t>
            </a:r>
            <a:r>
              <a:rPr lang="en-IN" sz="1600" i="1" dirty="0"/>
              <a:t>23</a:t>
            </a:r>
            <a:r>
              <a:rPr lang="en-IN" sz="1600" dirty="0"/>
              <a:t>(1), p.252. Available at:  </a:t>
            </a:r>
            <a:r>
              <a:rPr lang="en-IN" sz="1600" u="sng" dirty="0">
                <a:hlinkClick r:id="rId6"/>
              </a:rPr>
              <a:t>https://doi.org/10.1186/s12911-023-02351-9</a:t>
            </a:r>
            <a:r>
              <a:rPr lang="en-IN" sz="1600" dirty="0"/>
              <a:t> </a:t>
            </a:r>
          </a:p>
        </p:txBody>
      </p:sp>
    </p:spTree>
    <p:extLst>
      <p:ext uri="{BB962C8B-B14F-4D97-AF65-F5344CB8AC3E}">
        <p14:creationId xmlns:p14="http://schemas.microsoft.com/office/powerpoint/2010/main" val="367651931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97</TotalTime>
  <Words>2662</Words>
  <Application>Microsoft Office PowerPoint</Application>
  <PresentationFormat>Widescreen</PresentationFormat>
  <Paragraphs>117</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Ion</vt:lpstr>
      <vt:lpstr>Student Name                     Bertha Amoah   Student Number                 2324071   Module Code                      BMHP6026  Module Name                     Digital Transformation in the Health and Care Professions  Assignment Title               Component 2: Viva Voce (Oral Presentation)  Lecturer’s Name                 Zakiyyah Ahmed  Due Date                             8th March 2026 </vt:lpstr>
      <vt:lpstr>Introduction</vt:lpstr>
      <vt:lpstr>Overview of the Innovation (how it works, and where it is used)</vt:lpstr>
      <vt:lpstr>Overview of the innovation: How It Works</vt:lpstr>
      <vt:lpstr>Impact on Key Areas (Impact on Workforce)</vt:lpstr>
      <vt:lpstr>Case Study Analysis- Workforce Impact </vt:lpstr>
      <vt:lpstr>Impact on Key Areas (Impact on Service Delivery)</vt:lpstr>
      <vt:lpstr>Case Analysis- Service Delivery Impact </vt:lpstr>
      <vt:lpstr>Challenges and Recommendations</vt:lpstr>
      <vt:lpstr>Conclusion </vt:lpstr>
      <vt:lpstr>Reference List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AOC</dc:creator>
  <cp:lastModifiedBy>Bertha Quarschie Ep Amoah (2324071)</cp:lastModifiedBy>
  <cp:revision>41</cp:revision>
  <dcterms:created xsi:type="dcterms:W3CDTF">2026-02-02T08:53:32Z</dcterms:created>
  <dcterms:modified xsi:type="dcterms:W3CDTF">2026-02-15T20:25:17Z</dcterms:modified>
</cp:coreProperties>
</file>