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1"/>
  </p:notesMasterIdLst>
  <p:handoutMasterIdLst>
    <p:handoutMasterId r:id="rId42"/>
  </p:handoutMasterIdLst>
  <p:sldIdLst>
    <p:sldId id="256" r:id="rId5"/>
    <p:sldId id="257"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6" r:id="rId20"/>
    <p:sldId id="277" r:id="rId21"/>
    <p:sldId id="278" r:id="rId22"/>
    <p:sldId id="279" r:id="rId23"/>
    <p:sldId id="280" r:id="rId24"/>
    <p:sldId id="281" r:id="rId25"/>
    <p:sldId id="282" r:id="rId26"/>
    <p:sldId id="283" r:id="rId27"/>
    <p:sldId id="284" r:id="rId28"/>
    <p:sldId id="285" r:id="rId29"/>
    <p:sldId id="286" r:id="rId30"/>
    <p:sldId id="287" r:id="rId31"/>
    <p:sldId id="288" r:id="rId32"/>
    <p:sldId id="289" r:id="rId33"/>
    <p:sldId id="290" r:id="rId34"/>
    <p:sldId id="291" r:id="rId35"/>
    <p:sldId id="294" r:id="rId36"/>
    <p:sldId id="295" r:id="rId37"/>
    <p:sldId id="296" r:id="rId38"/>
    <p:sldId id="297" r:id="rId39"/>
    <p:sldId id="298"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48" d="100"/>
          <a:sy n="48" d="100"/>
        </p:scale>
        <p:origin x="1339" y="43"/>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08/06/2020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9AFFFF-30A9-476C-9F01-FC1DE18C752C}" type="datetimeFigureOut">
              <a:rPr lang="en-GB" smtClean="0"/>
              <a:t>08/06/2020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1BE41D-BA27-482D-82D0-8D18FD5B0C3A}" type="slidenum">
              <a:rPr lang="en-GB" smtClean="0"/>
              <a:t>‹#›</a:t>
            </a:fld>
            <a:endParaRPr lang="en-GB"/>
          </a:p>
        </p:txBody>
      </p:sp>
    </p:spTree>
    <p:extLst>
      <p:ext uri="{BB962C8B-B14F-4D97-AF65-F5344CB8AC3E}">
        <p14:creationId xmlns:p14="http://schemas.microsoft.com/office/powerpoint/2010/main" val="38758463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After studying this chapter, you should be able to do the following:</a:t>
            </a:r>
          </a:p>
          <a:p>
            <a:r>
              <a:rPr lang="en-US" sz="1200" b="1" i="0" u="none" strike="noStrike" kern="1200" baseline="0" dirty="0">
                <a:solidFill>
                  <a:schemeClr val="tx1"/>
                </a:solidFill>
                <a:latin typeface="+mn-lt"/>
                <a:ea typeface="MS PGothic" pitchFamily="34" charset="-128"/>
                <a:cs typeface="ＭＳ Ｐゴシック" pitchFamily="42" charset="-128"/>
              </a:rPr>
              <a:t>6-1. </a:t>
            </a:r>
            <a:r>
              <a:rPr lang="en-US" sz="1200" b="0" i="0" u="none" strike="noStrike" kern="1200" baseline="0" dirty="0">
                <a:solidFill>
                  <a:schemeClr val="tx1"/>
                </a:solidFill>
                <a:latin typeface="+mn-lt"/>
                <a:ea typeface="MS PGothic" pitchFamily="34" charset="-128"/>
                <a:cs typeface="ＭＳ Ｐゴシック" pitchFamily="42" charset="-128"/>
              </a:rPr>
              <a:t>Describe the strategy analysis and choice process.</a:t>
            </a:r>
          </a:p>
          <a:p>
            <a:r>
              <a:rPr lang="en-US" sz="1200" b="1" i="0" u="none" strike="noStrike" kern="1200" baseline="0" dirty="0">
                <a:solidFill>
                  <a:schemeClr val="tx1"/>
                </a:solidFill>
                <a:latin typeface="+mn-lt"/>
                <a:ea typeface="MS PGothic" pitchFamily="34" charset="-128"/>
                <a:cs typeface="ＭＳ Ｐゴシック" pitchFamily="42" charset="-128"/>
              </a:rPr>
              <a:t>6-2. </a:t>
            </a:r>
            <a:r>
              <a:rPr lang="en-US" sz="1200" b="0" i="0" u="none" strike="noStrike" kern="1200" baseline="0" dirty="0">
                <a:solidFill>
                  <a:schemeClr val="tx1"/>
                </a:solidFill>
                <a:latin typeface="+mn-lt"/>
                <a:ea typeface="MS PGothic" pitchFamily="34" charset="-128"/>
                <a:cs typeface="ＭＳ Ｐゴシック" pitchFamily="42" charset="-128"/>
              </a:rPr>
              <a:t>Diagram and explain the three-stage strategy-formulation analytical framework.</a:t>
            </a:r>
          </a:p>
          <a:p>
            <a:r>
              <a:rPr lang="en-US" sz="1200" b="1" i="0" u="none" strike="noStrike" kern="1200" baseline="0" dirty="0">
                <a:solidFill>
                  <a:schemeClr val="tx1"/>
                </a:solidFill>
                <a:latin typeface="+mn-lt"/>
                <a:ea typeface="MS PGothic" pitchFamily="34" charset="-128"/>
                <a:cs typeface="ＭＳ Ｐゴシック" pitchFamily="42" charset="-128"/>
              </a:rPr>
              <a:t>6-3. </a:t>
            </a:r>
            <a:r>
              <a:rPr lang="en-US" sz="1200" b="0" i="0" u="none" strike="noStrike" kern="1200" baseline="0" dirty="0">
                <a:solidFill>
                  <a:schemeClr val="tx1"/>
                </a:solidFill>
                <a:latin typeface="+mn-lt"/>
                <a:ea typeface="MS PGothic" pitchFamily="34" charset="-128"/>
                <a:cs typeface="ＭＳ Ｐゴシック" pitchFamily="42" charset="-128"/>
              </a:rPr>
              <a:t>Diagram and explain the Strengths-Weaknesses-Opportunities-Threats (SWOT)</a:t>
            </a:r>
          </a:p>
          <a:p>
            <a:r>
              <a:rPr lang="en-US" sz="1200" b="0" i="0" u="none" strike="noStrike" kern="1200" baseline="0" dirty="0">
                <a:solidFill>
                  <a:schemeClr val="tx1"/>
                </a:solidFill>
                <a:latin typeface="+mn-lt"/>
                <a:ea typeface="MS PGothic" pitchFamily="34" charset="-128"/>
                <a:cs typeface="ＭＳ Ｐゴシック" pitchFamily="42" charset="-128"/>
              </a:rPr>
              <a:t>Matrix.</a:t>
            </a:r>
          </a:p>
          <a:p>
            <a:r>
              <a:rPr lang="en-US" sz="1200" b="1" i="0" u="none" strike="noStrike" kern="1200" baseline="0" dirty="0">
                <a:solidFill>
                  <a:schemeClr val="tx1"/>
                </a:solidFill>
                <a:latin typeface="+mn-lt"/>
                <a:ea typeface="MS PGothic" pitchFamily="34" charset="-128"/>
                <a:cs typeface="ＭＳ Ｐゴシック" pitchFamily="42" charset="-128"/>
              </a:rPr>
              <a:t>6-4. </a:t>
            </a:r>
            <a:r>
              <a:rPr lang="en-US" sz="1200" b="0" i="0" u="none" strike="noStrike" kern="1200" baseline="0" dirty="0">
                <a:solidFill>
                  <a:schemeClr val="tx1"/>
                </a:solidFill>
                <a:latin typeface="+mn-lt"/>
                <a:ea typeface="MS PGothic" pitchFamily="34" charset="-128"/>
                <a:cs typeface="ＭＳ Ｐゴシック" pitchFamily="42" charset="-128"/>
              </a:rPr>
              <a:t>Diagram and explain the Strategic Position and Action Evaluation (SPACE) Matrix.</a:t>
            </a:r>
          </a:p>
          <a:p>
            <a:r>
              <a:rPr lang="en-US" sz="1200" b="1" i="0" u="none" strike="noStrike" kern="1200" baseline="0" dirty="0">
                <a:solidFill>
                  <a:schemeClr val="tx1"/>
                </a:solidFill>
                <a:latin typeface="+mn-lt"/>
                <a:ea typeface="MS PGothic" pitchFamily="34" charset="-128"/>
                <a:cs typeface="ＭＳ Ｐゴシック" pitchFamily="42" charset="-128"/>
              </a:rPr>
              <a:t>6-5. </a:t>
            </a:r>
            <a:r>
              <a:rPr lang="en-US" sz="1200" b="0" i="0" u="none" strike="noStrike" kern="1200" baseline="0" dirty="0">
                <a:solidFill>
                  <a:schemeClr val="tx1"/>
                </a:solidFill>
                <a:latin typeface="+mn-lt"/>
                <a:ea typeface="MS PGothic" pitchFamily="34" charset="-128"/>
                <a:cs typeface="ＭＳ Ｐゴシック" pitchFamily="42" charset="-128"/>
              </a:rPr>
              <a:t>Diagram and explain the Boston Consulting Group (BCG) Matrix.</a:t>
            </a:r>
          </a:p>
          <a:p>
            <a:r>
              <a:rPr lang="en-US" sz="1200" b="1" i="0" u="none" strike="noStrike" kern="1200" baseline="0" dirty="0">
                <a:solidFill>
                  <a:schemeClr val="tx1"/>
                </a:solidFill>
                <a:latin typeface="+mn-lt"/>
                <a:ea typeface="MS PGothic" pitchFamily="34" charset="-128"/>
                <a:cs typeface="ＭＳ Ｐゴシック" pitchFamily="42" charset="-128"/>
              </a:rPr>
              <a:t>6-6. </a:t>
            </a:r>
            <a:r>
              <a:rPr lang="en-US" sz="1200" b="0" i="0" u="none" strike="noStrike" kern="1200" baseline="0" dirty="0">
                <a:solidFill>
                  <a:schemeClr val="tx1"/>
                </a:solidFill>
                <a:latin typeface="+mn-lt"/>
                <a:ea typeface="MS PGothic" pitchFamily="34" charset="-128"/>
                <a:cs typeface="ＭＳ Ｐゴシック" pitchFamily="42" charset="-128"/>
              </a:rPr>
              <a:t>Diagram and explain the Internal-External (IE) Matrix.</a:t>
            </a:r>
          </a:p>
          <a:p>
            <a:r>
              <a:rPr lang="en-US" sz="1200" b="1" i="0" u="none" strike="noStrike" kern="1200" baseline="0" dirty="0">
                <a:solidFill>
                  <a:schemeClr val="tx1"/>
                </a:solidFill>
                <a:latin typeface="+mn-lt"/>
                <a:ea typeface="MS PGothic" pitchFamily="34" charset="-128"/>
                <a:cs typeface="ＭＳ Ｐゴシック" pitchFamily="42" charset="-128"/>
              </a:rPr>
              <a:t>6-7. </a:t>
            </a:r>
            <a:r>
              <a:rPr lang="en-US" sz="1200" b="0" i="0" u="none" strike="noStrike" kern="1200" baseline="0" dirty="0">
                <a:solidFill>
                  <a:schemeClr val="tx1"/>
                </a:solidFill>
                <a:latin typeface="+mn-lt"/>
                <a:ea typeface="MS PGothic" pitchFamily="34" charset="-128"/>
                <a:cs typeface="ＭＳ Ｐゴシック" pitchFamily="42" charset="-128"/>
              </a:rPr>
              <a:t>Diagram and explain the Grand Strategy Matrix.</a:t>
            </a:r>
          </a:p>
          <a:p>
            <a:r>
              <a:rPr lang="en-US" sz="1200" b="1" i="0" u="none" strike="noStrike" kern="1200" baseline="0" dirty="0">
                <a:solidFill>
                  <a:schemeClr val="tx1"/>
                </a:solidFill>
                <a:latin typeface="+mn-lt"/>
                <a:ea typeface="MS PGothic" pitchFamily="34" charset="-128"/>
                <a:cs typeface="ＭＳ Ｐゴシック" pitchFamily="42" charset="-128"/>
              </a:rPr>
              <a:t>6-8. </a:t>
            </a:r>
            <a:r>
              <a:rPr lang="en-US" sz="1200" b="0" i="0" u="none" strike="noStrike" kern="1200" baseline="0" dirty="0">
                <a:solidFill>
                  <a:schemeClr val="tx1"/>
                </a:solidFill>
                <a:latin typeface="+mn-lt"/>
                <a:ea typeface="MS PGothic" pitchFamily="34" charset="-128"/>
                <a:cs typeface="ＭＳ Ｐゴシック" pitchFamily="42" charset="-128"/>
              </a:rPr>
              <a:t>Diagram and explain the Quantitative Strategic Planning Matrix (QSPM).</a:t>
            </a:r>
          </a:p>
          <a:p>
            <a:r>
              <a:rPr lang="en-US" sz="1200" b="1" i="0" u="none" strike="noStrike" kern="1200" baseline="0" dirty="0">
                <a:solidFill>
                  <a:schemeClr val="tx1"/>
                </a:solidFill>
                <a:latin typeface="+mn-lt"/>
                <a:ea typeface="MS PGothic" pitchFamily="34" charset="-128"/>
                <a:cs typeface="ＭＳ Ｐゴシック" pitchFamily="42" charset="-128"/>
              </a:rPr>
              <a:t>6-9. </a:t>
            </a:r>
            <a:r>
              <a:rPr lang="en-US" sz="1200" b="0" i="0" u="none" strike="noStrike" kern="1200" baseline="0" dirty="0">
                <a:solidFill>
                  <a:schemeClr val="tx1"/>
                </a:solidFill>
                <a:latin typeface="+mn-lt"/>
                <a:ea typeface="MS PGothic" pitchFamily="34" charset="-128"/>
                <a:cs typeface="ＭＳ Ｐゴシック" pitchFamily="42" charset="-128"/>
              </a:rPr>
              <a:t>Discuss the role of organizational culture in strategic analysis and choice.</a:t>
            </a:r>
          </a:p>
          <a:p>
            <a:r>
              <a:rPr lang="en-US" sz="1200" b="1" i="0" u="none" strike="noStrike" kern="1200" baseline="0" dirty="0">
                <a:solidFill>
                  <a:schemeClr val="tx1"/>
                </a:solidFill>
                <a:latin typeface="+mn-lt"/>
                <a:ea typeface="MS PGothic" pitchFamily="34" charset="-128"/>
                <a:cs typeface="ＭＳ Ｐゴシック" pitchFamily="42" charset="-128"/>
              </a:rPr>
              <a:t>6-10. </a:t>
            </a:r>
            <a:r>
              <a:rPr lang="en-US" sz="1200" b="0" i="0" u="none" strike="noStrike" kern="1200" baseline="0" dirty="0">
                <a:solidFill>
                  <a:schemeClr val="tx1"/>
                </a:solidFill>
                <a:latin typeface="+mn-lt"/>
                <a:ea typeface="MS PGothic" pitchFamily="34" charset="-128"/>
                <a:cs typeface="ＭＳ Ｐゴシック" pitchFamily="42" charset="-128"/>
              </a:rPr>
              <a:t>Identify and discuss important political considerations in strategy analysis and choice.</a:t>
            </a:r>
          </a:p>
          <a:p>
            <a:r>
              <a:rPr lang="en-US" sz="1200" b="1" i="0" u="none" strike="noStrike" kern="1200" baseline="0" dirty="0">
                <a:solidFill>
                  <a:schemeClr val="tx1"/>
                </a:solidFill>
                <a:latin typeface="+mn-lt"/>
                <a:ea typeface="MS PGothic" pitchFamily="34" charset="-128"/>
                <a:cs typeface="ＭＳ Ｐゴシック" pitchFamily="42" charset="-128"/>
              </a:rPr>
              <a:t>6-11. </a:t>
            </a:r>
            <a:r>
              <a:rPr lang="en-US" sz="1200" b="0" i="0" u="none" strike="noStrike" kern="1200" baseline="0" dirty="0">
                <a:solidFill>
                  <a:schemeClr val="tx1"/>
                </a:solidFill>
                <a:latin typeface="+mn-lt"/>
                <a:ea typeface="MS PGothic" pitchFamily="34" charset="-128"/>
                <a:cs typeface="ＭＳ Ｐゴシック" pitchFamily="42" charset="-128"/>
              </a:rPr>
              <a:t>Discuss the role of a board of directors (governance) in strategic planning.</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2</a:t>
            </a:fld>
            <a:endParaRPr lang="en-US" altLang="en-US" dirty="0"/>
          </a:p>
        </p:txBody>
      </p:sp>
    </p:spTree>
    <p:extLst>
      <p:ext uri="{BB962C8B-B14F-4D97-AF65-F5344CB8AC3E}">
        <p14:creationId xmlns:p14="http://schemas.microsoft.com/office/powerpoint/2010/main" val="40801555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Strategy analysis and choice seek to determine alternative courses of action that could best enable the firm to achieve its mission and objectives. Strategists never consider all feasible alternatives that could benefit the firm because there</a:t>
            </a:r>
          </a:p>
          <a:p>
            <a:r>
              <a:rPr lang="en-US" sz="1200" b="0" i="0" u="none" strike="noStrike" kern="1200" baseline="0" dirty="0">
                <a:solidFill>
                  <a:schemeClr val="tx1"/>
                </a:solidFill>
                <a:latin typeface="+mn-lt"/>
                <a:ea typeface="MS PGothic" pitchFamily="34" charset="-128"/>
                <a:cs typeface="ＭＳ Ｐゴシック" pitchFamily="42" charset="-128"/>
              </a:rPr>
              <a:t>are an infinite number of possible actions and an infinite number of ways to implement those actions.</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3</a:t>
            </a:fld>
            <a:endParaRPr lang="en-US" altLang="en-US" dirty="0"/>
          </a:p>
        </p:txBody>
      </p:sp>
    </p:spTree>
    <p:extLst>
      <p:ext uri="{BB962C8B-B14F-4D97-AF65-F5344CB8AC3E}">
        <p14:creationId xmlns:p14="http://schemas.microsoft.com/office/powerpoint/2010/main" val="10532294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Involvement provides the best opportunity for managers and employees to gain an understanding of what the firm is doing and why and to become committed to helping the firm accomplish its objectives.</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4</a:t>
            </a:fld>
            <a:endParaRPr lang="en-US" altLang="en-US" dirty="0"/>
          </a:p>
        </p:txBody>
      </p:sp>
    </p:spTree>
    <p:extLst>
      <p:ext uri="{BB962C8B-B14F-4D97-AF65-F5344CB8AC3E}">
        <p14:creationId xmlns:p14="http://schemas.microsoft.com/office/powerpoint/2010/main" val="19332345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Creativity should be encouraged in the proposals of alternative strategies.</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5</a:t>
            </a:fld>
            <a:endParaRPr lang="en-US" altLang="en-US" dirty="0"/>
          </a:p>
        </p:txBody>
      </p:sp>
    </p:spTree>
    <p:extLst>
      <p:ext uri="{BB962C8B-B14F-4D97-AF65-F5344CB8AC3E}">
        <p14:creationId xmlns:p14="http://schemas.microsoft.com/office/powerpoint/2010/main" val="38755730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Called the input stage, Stage 1 summarizes the basic input information needed to formulate strategies. Stage 2, called the matching stage, focuses on generating feasible alternative strategies by aligning key external and internal factors. Stage 3, called the decision stage, involves a single technique, the Quantitative Strategic Planning Matrix (QSPM).</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6</a:t>
            </a:fld>
            <a:endParaRPr lang="en-US" altLang="en-US" dirty="0"/>
          </a:p>
        </p:txBody>
      </p:sp>
    </p:spTree>
    <p:extLst>
      <p:ext uri="{BB962C8B-B14F-4D97-AF65-F5344CB8AC3E}">
        <p14:creationId xmlns:p14="http://schemas.microsoft.com/office/powerpoint/2010/main" val="3721432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Stage 1 of the strategy-formulation analytical framework consists of the External Factor Evaluation (EFE) Matrix, the Internal Factor Evaluation (IFE) Matrix, and the Competitive Profile Matrix (CPM).</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7</a:t>
            </a:fld>
            <a:endParaRPr lang="en-US" altLang="en-US" dirty="0"/>
          </a:p>
        </p:txBody>
      </p:sp>
    </p:spTree>
    <p:extLst>
      <p:ext uri="{BB962C8B-B14F-4D97-AF65-F5344CB8AC3E}">
        <p14:creationId xmlns:p14="http://schemas.microsoft.com/office/powerpoint/2010/main" val="32747600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Stage 2 techniques include the Strengths-Weaknesses-Opportunities-Threats (SWOT) Matrix, the Strategic Position and Action Evaluation (SPACE) Matrix, the Boston Consulting Group (BCG) Matrix, the Internal-External (IE) Matrix, and the Grand Strategy Matrix.</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8</a:t>
            </a:fld>
            <a:endParaRPr lang="en-US" altLang="en-US" dirty="0"/>
          </a:p>
        </p:txBody>
      </p:sp>
    </p:spTree>
    <p:extLst>
      <p:ext uri="{BB962C8B-B14F-4D97-AF65-F5344CB8AC3E}">
        <p14:creationId xmlns:p14="http://schemas.microsoft.com/office/powerpoint/2010/main" val="2018481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 QSPM uses input information from Stage 1 to objectively evaluate feasible alternative strategies identified in Stage 2. It reveals the relative attractiveness of alternative strategies and thus provides an objective basis for selecting specific strategies.</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9</a:t>
            </a:fld>
            <a:endParaRPr lang="en-US" altLang="en-US" dirty="0"/>
          </a:p>
        </p:txBody>
      </p:sp>
    </p:spTree>
    <p:extLst>
      <p:ext uri="{BB962C8B-B14F-4D97-AF65-F5344CB8AC3E}">
        <p14:creationId xmlns:p14="http://schemas.microsoft.com/office/powerpoint/2010/main" val="29823214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For example, a firm with excess working capital (an internal strength) could take advantage of the cell phone industry’s 20 percent annual growth rate (an external opportunity) by acquiring Cellfone, Inc. This example portrays simple</a:t>
            </a:r>
          </a:p>
          <a:p>
            <a:r>
              <a:rPr lang="en-US" sz="1200" b="0" i="0" u="none" strike="noStrike" kern="1200" baseline="0" dirty="0">
                <a:solidFill>
                  <a:schemeClr val="tx1"/>
                </a:solidFill>
                <a:latin typeface="+mn-lt"/>
                <a:ea typeface="MS PGothic" pitchFamily="34" charset="-128"/>
                <a:cs typeface="ＭＳ Ｐゴシック" pitchFamily="42" charset="-128"/>
              </a:rPr>
              <a:t>one-to-one matching.</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10</a:t>
            </a:fld>
            <a:endParaRPr lang="en-US" altLang="en-US" dirty="0"/>
          </a:p>
        </p:txBody>
      </p:sp>
    </p:spTree>
    <p:extLst>
      <p:ext uri="{BB962C8B-B14F-4D97-AF65-F5344CB8AC3E}">
        <p14:creationId xmlns:p14="http://schemas.microsoft.com/office/powerpoint/2010/main" val="606788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Strengths-Weaknesses-Opportunities-Threats (SWOT) Matrix is an important matching tool that helps managers develop four types of strategies.</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11</a:t>
            </a:fld>
            <a:endParaRPr lang="en-US" altLang="en-US" dirty="0"/>
          </a:p>
        </p:txBody>
      </p:sp>
    </p:spTree>
    <p:extLst>
      <p:ext uri="{BB962C8B-B14F-4D97-AF65-F5344CB8AC3E}">
        <p14:creationId xmlns:p14="http://schemas.microsoft.com/office/powerpoint/2010/main" val="10971796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SO strategies use a firm’s internal strengths to take advantage of external opportunities. All managers would like their organization to be in a position in which internal strengths can be used to take advantage of external trends and events.</a:t>
            </a:r>
          </a:p>
          <a:p>
            <a:r>
              <a:rPr lang="en-US" sz="1200" b="0" i="0" u="none" strike="noStrike" kern="1200" baseline="0" dirty="0">
                <a:solidFill>
                  <a:schemeClr val="tx1"/>
                </a:solidFill>
                <a:latin typeface="+mn-lt"/>
                <a:ea typeface="MS PGothic" pitchFamily="34" charset="-128"/>
                <a:cs typeface="ＭＳ Ｐゴシック" pitchFamily="42" charset="-128"/>
              </a:rPr>
              <a:t>WO strategies aim at improving internal weaknesses by taking advantage of external opportunities.</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12</a:t>
            </a:fld>
            <a:endParaRPr lang="en-US" altLang="en-US" dirty="0"/>
          </a:p>
        </p:txBody>
      </p:sp>
    </p:spTree>
    <p:extLst>
      <p:ext uri="{BB962C8B-B14F-4D97-AF65-F5344CB8AC3E}">
        <p14:creationId xmlns:p14="http://schemas.microsoft.com/office/powerpoint/2010/main" val="18190988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ST strategies use a firm’s strengths to avoid or reduce the impact of external threats. This does not mean that a strong organization should always meet threats in the external environment head-on.</a:t>
            </a:r>
          </a:p>
          <a:p>
            <a:r>
              <a:rPr lang="en-US" sz="1200" b="0" i="0" u="none" strike="noStrike" kern="1200" baseline="0" dirty="0">
                <a:solidFill>
                  <a:schemeClr val="tx1"/>
                </a:solidFill>
                <a:latin typeface="+mn-lt"/>
                <a:ea typeface="MS PGothic" pitchFamily="34" charset="-128"/>
                <a:cs typeface="ＭＳ Ｐゴシック" pitchFamily="42" charset="-128"/>
              </a:rPr>
              <a:t>WT strategies are defensive tactics directed at reducing internal weakness and avoiding external threats. An organization faced with numerous external threats and internal weaknesses may indeed be in a precarious position.</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13</a:t>
            </a:fld>
            <a:endParaRPr lang="en-US" altLang="en-US" dirty="0"/>
          </a:p>
        </p:txBody>
      </p:sp>
    </p:spTree>
    <p:extLst>
      <p:ext uri="{BB962C8B-B14F-4D97-AF65-F5344CB8AC3E}">
        <p14:creationId xmlns:p14="http://schemas.microsoft.com/office/powerpoint/2010/main" val="41822534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process of constructing a SWOT Matrix can be summarized in eight steps.</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14</a:t>
            </a:fld>
            <a:endParaRPr lang="en-US" altLang="en-US" dirty="0"/>
          </a:p>
        </p:txBody>
      </p:sp>
    </p:spTree>
    <p:extLst>
      <p:ext uri="{BB962C8B-B14F-4D97-AF65-F5344CB8AC3E}">
        <p14:creationId xmlns:p14="http://schemas.microsoft.com/office/powerpoint/2010/main" val="23729125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Strategic Position and Action Evaluation (SPACE) Matrix, another important Stage 2 matching tool, is illustrated on this slide. Its four-quadrant framework indicates whether aggressive, conservative, defensive, or competitive strategies are most appropriate for a given organization.</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16</a:t>
            </a:fld>
            <a:endParaRPr lang="en-US" altLang="en-US" dirty="0"/>
          </a:p>
        </p:txBody>
      </p:sp>
    </p:spTree>
    <p:extLst>
      <p:ext uri="{BB962C8B-B14F-4D97-AF65-F5344CB8AC3E}">
        <p14:creationId xmlns:p14="http://schemas.microsoft.com/office/powerpoint/2010/main" val="28133687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Like the SWOT Matrix, the SPACE Matrix should be both tailored to the particular organization being studied and based on factual information to the extent possible.</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18</a:t>
            </a:fld>
            <a:endParaRPr lang="en-US" altLang="en-US" dirty="0"/>
          </a:p>
        </p:txBody>
      </p:sp>
    </p:spTree>
    <p:extLst>
      <p:ext uri="{BB962C8B-B14F-4D97-AF65-F5344CB8AC3E}">
        <p14:creationId xmlns:p14="http://schemas.microsoft.com/office/powerpoint/2010/main" val="4267105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Variables commonly included on a SPACE matrix are listed on this slide.</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19</a:t>
            </a:fld>
            <a:endParaRPr lang="en-US" altLang="en-US" dirty="0"/>
          </a:p>
        </p:txBody>
      </p:sp>
    </p:spTree>
    <p:extLst>
      <p:ext uri="{BB962C8B-B14F-4D97-AF65-F5344CB8AC3E}">
        <p14:creationId xmlns:p14="http://schemas.microsoft.com/office/powerpoint/2010/main" val="17583673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six steps to develop a SPACE matrix are outlined on the next few slides.</a:t>
            </a:r>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20</a:t>
            </a:fld>
            <a:endParaRPr lang="en-US" altLang="en-US" dirty="0"/>
          </a:p>
        </p:txBody>
      </p:sp>
    </p:spTree>
    <p:extLst>
      <p:ext uri="{BB962C8B-B14F-4D97-AF65-F5344CB8AC3E}">
        <p14:creationId xmlns:p14="http://schemas.microsoft.com/office/powerpoint/2010/main" val="411395498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Some example strategy profiles that can emerge from SPACE analysis are shown in Figure 6-5. The directional vector associated with each profile suggests the type of strategies to pursue: aggressive, conservative, defensive, or competitive.</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24</a:t>
            </a:fld>
            <a:endParaRPr lang="en-US" altLang="en-US" dirty="0"/>
          </a:p>
        </p:txBody>
      </p:sp>
    </p:spTree>
    <p:extLst>
      <p:ext uri="{BB962C8B-B14F-4D97-AF65-F5344CB8AC3E}">
        <p14:creationId xmlns:p14="http://schemas.microsoft.com/office/powerpoint/2010/main" val="36453270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Additional strategy profiles</a:t>
            </a:r>
            <a:r>
              <a:rPr lang="en-US" baseline="0" dirty="0"/>
              <a:t> are shown on this slide.</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25</a:t>
            </a:fld>
            <a:endParaRPr lang="en-US" altLang="en-US" dirty="0"/>
          </a:p>
        </p:txBody>
      </p:sp>
    </p:spTree>
    <p:extLst>
      <p:ext uri="{BB962C8B-B14F-4D97-AF65-F5344CB8AC3E}">
        <p14:creationId xmlns:p14="http://schemas.microsoft.com/office/powerpoint/2010/main" val="307305247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Autonomous divisions (also called </a:t>
            </a:r>
            <a:r>
              <a:rPr lang="en-US" sz="1200" b="0" i="1" u="none" strike="noStrike" kern="1200" baseline="0" dirty="0">
                <a:solidFill>
                  <a:schemeClr val="tx1"/>
                </a:solidFill>
                <a:latin typeface="+mn-lt"/>
                <a:ea typeface="MS PGothic" pitchFamily="34" charset="-128"/>
                <a:cs typeface="ＭＳ Ｐゴシック" pitchFamily="42" charset="-128"/>
              </a:rPr>
              <a:t>segments </a:t>
            </a:r>
            <a:r>
              <a:rPr lang="en-US" sz="1200" b="0" i="0" u="none" strike="noStrike" kern="1200" baseline="0" dirty="0">
                <a:solidFill>
                  <a:schemeClr val="tx1"/>
                </a:solidFill>
                <a:latin typeface="+mn-lt"/>
                <a:ea typeface="MS PGothic" pitchFamily="34" charset="-128"/>
                <a:cs typeface="ＭＳ Ｐゴシック" pitchFamily="42" charset="-128"/>
              </a:rPr>
              <a:t>or </a:t>
            </a:r>
            <a:r>
              <a:rPr lang="en-US" sz="1200" b="0" i="1" u="none" strike="noStrike" kern="1200" baseline="0" dirty="0">
                <a:solidFill>
                  <a:schemeClr val="tx1"/>
                </a:solidFill>
                <a:latin typeface="+mn-lt"/>
                <a:ea typeface="MS PGothic" pitchFamily="34" charset="-128"/>
                <a:cs typeface="ＭＳ Ｐゴシック" pitchFamily="42" charset="-128"/>
              </a:rPr>
              <a:t>profit centers</a:t>
            </a:r>
            <a:r>
              <a:rPr lang="en-US" sz="1200" b="0" i="0" u="none" strike="noStrike" kern="1200" baseline="0" dirty="0">
                <a:solidFill>
                  <a:schemeClr val="tx1"/>
                </a:solidFill>
                <a:latin typeface="+mn-lt"/>
                <a:ea typeface="MS PGothic" pitchFamily="34" charset="-128"/>
                <a:cs typeface="ＭＳ Ｐゴシック" pitchFamily="42" charset="-128"/>
              </a:rPr>
              <a:t>) of an organization make up what is called a business portfolio. When a firm’s divisions compete in different industries, a separate strategy often must be developed for each business.</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26</a:t>
            </a:fld>
            <a:endParaRPr lang="en-US" altLang="en-US" dirty="0"/>
          </a:p>
        </p:txBody>
      </p:sp>
    </p:spTree>
    <p:extLst>
      <p:ext uri="{BB962C8B-B14F-4D97-AF65-F5344CB8AC3E}">
        <p14:creationId xmlns:p14="http://schemas.microsoft.com/office/powerpoint/2010/main" val="23520563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Based on each division’s respective (</a:t>
            </a:r>
            <a:r>
              <a:rPr lang="en-US" sz="1200" b="0" i="1" u="none" strike="noStrike" kern="1200" baseline="0" dirty="0">
                <a:solidFill>
                  <a:schemeClr val="tx1"/>
                </a:solidFill>
                <a:latin typeface="+mn-lt"/>
                <a:ea typeface="MS PGothic" pitchFamily="34" charset="-128"/>
                <a:cs typeface="ＭＳ Ｐゴシック" pitchFamily="42" charset="-128"/>
              </a:rPr>
              <a:t>x, y</a:t>
            </a:r>
            <a:r>
              <a:rPr lang="en-US" sz="1200" b="0" i="0" u="none" strike="noStrike" kern="1200" baseline="0" dirty="0">
                <a:solidFill>
                  <a:schemeClr val="tx1"/>
                </a:solidFill>
                <a:latin typeface="+mn-lt"/>
                <a:ea typeface="MS PGothic" pitchFamily="34" charset="-128"/>
                <a:cs typeface="ＭＳ Ｐゴシック" pitchFamily="42" charset="-128"/>
              </a:rPr>
              <a:t>) coordinate, each segment can be properly positioned (centered) in a BCG Matrix. Each circle represents a separate division. The size of the circle corresponds to the proportion of corporate revenue generated by that business unit, and the pie slice indicates the proportion of corporate profits generated by that division.</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27</a:t>
            </a:fld>
            <a:endParaRPr lang="en-US" altLang="en-US" dirty="0"/>
          </a:p>
        </p:txBody>
      </p:sp>
    </p:spTree>
    <p:extLst>
      <p:ext uri="{BB962C8B-B14F-4D97-AF65-F5344CB8AC3E}">
        <p14:creationId xmlns:p14="http://schemas.microsoft.com/office/powerpoint/2010/main" val="160640508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Divisions in Quadrant I (upper right) have a low relative market share position, yet they compete in a high-growth industry.</a:t>
            </a:r>
          </a:p>
          <a:p>
            <a:r>
              <a:rPr lang="en-US" sz="1200" b="0" i="0" u="none" strike="noStrike" kern="1200" baseline="0" dirty="0">
                <a:solidFill>
                  <a:schemeClr val="tx1"/>
                </a:solidFill>
                <a:latin typeface="+mn-lt"/>
                <a:ea typeface="MS PGothic" pitchFamily="34" charset="-128"/>
                <a:cs typeface="ＭＳ Ｐゴシック" pitchFamily="42" charset="-128"/>
              </a:rPr>
              <a:t>Divisions in Quadrant II (upper left) represent the organization’s best long-run opportunities for growth and profitability, and are therefore called stars.</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28</a:t>
            </a:fld>
            <a:endParaRPr lang="en-US" altLang="en-US" dirty="0"/>
          </a:p>
        </p:txBody>
      </p:sp>
    </p:spTree>
    <p:extLst>
      <p:ext uri="{BB962C8B-B14F-4D97-AF65-F5344CB8AC3E}">
        <p14:creationId xmlns:p14="http://schemas.microsoft.com/office/powerpoint/2010/main" val="175176825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Divisions in Quadrant III (lower left) have a high relative market share position but compete in a low-growth industry.</a:t>
            </a:r>
          </a:p>
          <a:p>
            <a:r>
              <a:rPr lang="en-US" sz="1200" b="0" i="0" u="none" strike="noStrike" kern="1200" baseline="0" dirty="0">
                <a:solidFill>
                  <a:schemeClr val="tx1"/>
                </a:solidFill>
                <a:latin typeface="+mn-lt"/>
                <a:ea typeface="MS PGothic" pitchFamily="34" charset="-128"/>
                <a:cs typeface="ＭＳ Ｐゴシック" pitchFamily="42" charset="-128"/>
              </a:rPr>
              <a:t>Divisions in Quadrant IV (lower right) have a low relative market share position and compete in a slow- or no-market-growth industry</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29</a:t>
            </a:fld>
            <a:endParaRPr lang="en-US" altLang="en-US" dirty="0"/>
          </a:p>
        </p:txBody>
      </p:sp>
    </p:spTree>
    <p:extLst>
      <p:ext uri="{BB962C8B-B14F-4D97-AF65-F5344CB8AC3E}">
        <p14:creationId xmlns:p14="http://schemas.microsoft.com/office/powerpoint/2010/main" val="174435640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Over time, organizations should strive to achieve a portfolio of divisions that are stars.</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30</a:t>
            </a:fld>
            <a:endParaRPr lang="en-US" altLang="en-US" dirty="0"/>
          </a:p>
        </p:txBody>
      </p:sp>
    </p:spTree>
    <p:extLst>
      <p:ext uri="{BB962C8B-B14F-4D97-AF65-F5344CB8AC3E}">
        <p14:creationId xmlns:p14="http://schemas.microsoft.com/office/powerpoint/2010/main" val="107869636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But there are four important differences between the BCG Matrix and the IE Matrix, as follows:</a:t>
            </a:r>
          </a:p>
          <a:p>
            <a:r>
              <a:rPr lang="en-US" sz="1200" b="1" i="0" u="none" strike="noStrike" kern="1200" baseline="0" dirty="0">
                <a:solidFill>
                  <a:schemeClr val="tx1"/>
                </a:solidFill>
                <a:latin typeface="+mn-lt"/>
                <a:ea typeface="MS PGothic" pitchFamily="34" charset="-128"/>
                <a:cs typeface="ＭＳ Ｐゴシック" pitchFamily="42" charset="-128"/>
              </a:rPr>
              <a:t>1. </a:t>
            </a:r>
            <a:r>
              <a:rPr lang="en-US" sz="1200" b="0" i="0" u="none" strike="noStrike" kern="1200" baseline="0" dirty="0">
                <a:solidFill>
                  <a:schemeClr val="tx1"/>
                </a:solidFill>
                <a:latin typeface="+mn-lt"/>
                <a:ea typeface="MS PGothic" pitchFamily="34" charset="-128"/>
                <a:cs typeface="ＭＳ Ｐゴシック" pitchFamily="42" charset="-128"/>
              </a:rPr>
              <a:t>The </a:t>
            </a:r>
            <a:r>
              <a:rPr lang="en-US" sz="1200" b="0" i="1" u="none" strike="noStrike" kern="1200" baseline="0" dirty="0">
                <a:solidFill>
                  <a:schemeClr val="tx1"/>
                </a:solidFill>
                <a:latin typeface="+mn-lt"/>
                <a:ea typeface="MS PGothic" pitchFamily="34" charset="-128"/>
                <a:cs typeface="ＭＳ Ｐゴシック" pitchFamily="42" charset="-128"/>
              </a:rPr>
              <a:t>x </a:t>
            </a:r>
            <a:r>
              <a:rPr lang="en-US" sz="1200" b="0" i="0" u="none" strike="noStrike" kern="1200" baseline="0" dirty="0">
                <a:solidFill>
                  <a:schemeClr val="tx1"/>
                </a:solidFill>
                <a:latin typeface="+mn-lt"/>
                <a:ea typeface="MS PGothic" pitchFamily="34" charset="-128"/>
                <a:cs typeface="ＭＳ Ｐゴシック" pitchFamily="42" charset="-128"/>
              </a:rPr>
              <a:t>and </a:t>
            </a:r>
            <a:r>
              <a:rPr lang="en-US" sz="1200" b="0" i="1" u="none" strike="noStrike" kern="1200" baseline="0" dirty="0">
                <a:solidFill>
                  <a:schemeClr val="tx1"/>
                </a:solidFill>
                <a:latin typeface="+mn-lt"/>
                <a:ea typeface="MS PGothic" pitchFamily="34" charset="-128"/>
                <a:cs typeface="ＭＳ Ｐゴシック" pitchFamily="42" charset="-128"/>
              </a:rPr>
              <a:t>y </a:t>
            </a:r>
            <a:r>
              <a:rPr lang="en-US" sz="1200" b="0" i="0" u="none" strike="noStrike" kern="1200" baseline="0" dirty="0">
                <a:solidFill>
                  <a:schemeClr val="tx1"/>
                </a:solidFill>
                <a:latin typeface="+mn-lt"/>
                <a:ea typeface="MS PGothic" pitchFamily="34" charset="-128"/>
                <a:cs typeface="ＭＳ Ｐゴシック" pitchFamily="42" charset="-128"/>
              </a:rPr>
              <a:t>axes are different.</a:t>
            </a:r>
          </a:p>
          <a:p>
            <a:r>
              <a:rPr lang="en-US" sz="1200" b="1" i="0" u="none" strike="noStrike" kern="1200" baseline="0" dirty="0">
                <a:solidFill>
                  <a:schemeClr val="tx1"/>
                </a:solidFill>
                <a:latin typeface="+mn-lt"/>
                <a:ea typeface="MS PGothic" pitchFamily="34" charset="-128"/>
                <a:cs typeface="ＭＳ Ｐゴシック" pitchFamily="42" charset="-128"/>
              </a:rPr>
              <a:t>2. </a:t>
            </a:r>
            <a:r>
              <a:rPr lang="en-US" sz="1200" b="0" i="0" u="none" strike="noStrike" kern="1200" baseline="0" dirty="0">
                <a:solidFill>
                  <a:schemeClr val="tx1"/>
                </a:solidFill>
                <a:latin typeface="+mn-lt"/>
                <a:ea typeface="MS PGothic" pitchFamily="34" charset="-128"/>
                <a:cs typeface="ＭＳ Ｐゴシック" pitchFamily="42" charset="-128"/>
              </a:rPr>
              <a:t>The IE Matrix requires more information about the divisions than does the BCG Matrix.</a:t>
            </a:r>
          </a:p>
          <a:p>
            <a:r>
              <a:rPr lang="en-US" sz="1200" b="1" i="0" u="none" strike="noStrike" kern="1200" baseline="0" dirty="0">
                <a:solidFill>
                  <a:schemeClr val="tx1"/>
                </a:solidFill>
                <a:latin typeface="+mn-lt"/>
                <a:ea typeface="MS PGothic" pitchFamily="34" charset="-128"/>
                <a:cs typeface="ＭＳ Ｐゴシック" pitchFamily="42" charset="-128"/>
              </a:rPr>
              <a:t>3. </a:t>
            </a:r>
            <a:r>
              <a:rPr lang="en-US" sz="1200" b="0" i="0" u="none" strike="noStrike" kern="1200" baseline="0" dirty="0">
                <a:solidFill>
                  <a:schemeClr val="tx1"/>
                </a:solidFill>
                <a:latin typeface="+mn-lt"/>
                <a:ea typeface="MS PGothic" pitchFamily="34" charset="-128"/>
                <a:cs typeface="ＭＳ Ｐゴシック" pitchFamily="42" charset="-128"/>
              </a:rPr>
              <a:t>The strategic implications of each matrix are different. For these reasons,</a:t>
            </a:r>
          </a:p>
          <a:p>
            <a:r>
              <a:rPr lang="en-US" sz="1200" b="1" i="0" u="none" strike="noStrike" kern="1200" baseline="0" dirty="0">
                <a:solidFill>
                  <a:schemeClr val="tx1"/>
                </a:solidFill>
                <a:latin typeface="+mn-lt"/>
                <a:ea typeface="MS PGothic" pitchFamily="34" charset="-128"/>
                <a:cs typeface="ＭＳ Ｐゴシック" pitchFamily="42" charset="-128"/>
              </a:rPr>
              <a:t>4. </a:t>
            </a:r>
            <a:r>
              <a:rPr lang="en-US" sz="1200" b="0" i="0" u="none" strike="noStrike" kern="1200" baseline="0" dirty="0">
                <a:solidFill>
                  <a:schemeClr val="tx1"/>
                </a:solidFill>
                <a:latin typeface="+mn-lt"/>
                <a:ea typeface="MS PGothic" pitchFamily="34" charset="-128"/>
                <a:cs typeface="ＭＳ Ｐゴシック" pitchFamily="42" charset="-128"/>
              </a:rPr>
              <a:t>The IE Matrix has nine quadrants versus four in a BCG Matrix.</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31</a:t>
            </a:fld>
            <a:endParaRPr lang="en-US" altLang="en-US" dirty="0"/>
          </a:p>
        </p:txBody>
      </p:sp>
    </p:spTree>
    <p:extLst>
      <p:ext uri="{BB962C8B-B14F-4D97-AF65-F5344CB8AC3E}">
        <p14:creationId xmlns:p14="http://schemas.microsoft.com/office/powerpoint/2010/main" val="3041612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All organizations can be positioned in one of the Grand Strategy Matrix’s four strategy quadrants.</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32</a:t>
            </a:fld>
            <a:endParaRPr lang="en-US" altLang="en-US" dirty="0"/>
          </a:p>
        </p:txBody>
      </p:sp>
    </p:spTree>
    <p:extLst>
      <p:ext uri="{BB962C8B-B14F-4D97-AF65-F5344CB8AC3E}">
        <p14:creationId xmlns:p14="http://schemas.microsoft.com/office/powerpoint/2010/main" val="211229919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Grand Strategy Matrix is based on two evaluative dimensions: (1) competitive position on the </a:t>
            </a:r>
            <a:r>
              <a:rPr lang="en-US" sz="1200" b="0" i="1" u="none" strike="noStrike" kern="1200" baseline="0" dirty="0">
                <a:solidFill>
                  <a:schemeClr val="tx1"/>
                </a:solidFill>
                <a:latin typeface="+mn-lt"/>
                <a:ea typeface="MS PGothic" pitchFamily="34" charset="-128"/>
                <a:cs typeface="ＭＳ Ｐゴシック" pitchFamily="42" charset="-128"/>
              </a:rPr>
              <a:t>x</a:t>
            </a:r>
            <a:r>
              <a:rPr lang="en-US" sz="1200" b="0" i="0" u="none" strike="noStrike" kern="1200" baseline="0" dirty="0">
                <a:solidFill>
                  <a:schemeClr val="tx1"/>
                </a:solidFill>
                <a:latin typeface="+mn-lt"/>
                <a:ea typeface="MS PGothic" pitchFamily="34" charset="-128"/>
                <a:cs typeface="ＭＳ Ｐゴシック" pitchFamily="42" charset="-128"/>
              </a:rPr>
              <a:t>-axis and (2) market (industry) growth on the </a:t>
            </a:r>
            <a:r>
              <a:rPr lang="en-US" sz="1200" b="0" i="1" u="none" strike="noStrike" kern="1200" baseline="0" dirty="0">
                <a:solidFill>
                  <a:schemeClr val="tx1"/>
                </a:solidFill>
                <a:latin typeface="+mn-lt"/>
                <a:ea typeface="MS PGothic" pitchFamily="34" charset="-128"/>
                <a:cs typeface="ＭＳ Ｐゴシック" pitchFamily="42" charset="-128"/>
              </a:rPr>
              <a:t>y</a:t>
            </a:r>
            <a:r>
              <a:rPr lang="en-US" sz="1200" b="0" i="0" u="none" strike="noStrike" kern="1200" baseline="0" dirty="0">
                <a:solidFill>
                  <a:schemeClr val="tx1"/>
                </a:solidFill>
                <a:latin typeface="+mn-lt"/>
                <a:ea typeface="MS PGothic" pitchFamily="34" charset="-128"/>
                <a:cs typeface="ＭＳ Ｐゴシック" pitchFamily="42" charset="-128"/>
              </a:rPr>
              <a:t>-axis. Appropriate strategies for an organization to consider are listed in sequential order of attractiveness in each quadrant of the Grand Strategy Matrix.</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33</a:t>
            </a:fld>
            <a:endParaRPr lang="en-US" altLang="en-US" dirty="0"/>
          </a:p>
        </p:txBody>
      </p:sp>
    </p:spTree>
    <p:extLst>
      <p:ext uri="{BB962C8B-B14F-4D97-AF65-F5344CB8AC3E}">
        <p14:creationId xmlns:p14="http://schemas.microsoft.com/office/powerpoint/2010/main" val="158659773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Firms located in Quadrant I of the Grand Strategy Matrix are in an excellent strategic position.</a:t>
            </a:r>
          </a:p>
          <a:p>
            <a:r>
              <a:rPr lang="en-US" sz="1200" b="0" i="0" u="none" strike="noStrike" kern="1200" baseline="0" dirty="0">
                <a:solidFill>
                  <a:schemeClr val="tx1"/>
                </a:solidFill>
                <a:latin typeface="+mn-lt"/>
                <a:ea typeface="MS PGothic" pitchFamily="34" charset="-128"/>
                <a:cs typeface="ＭＳ Ｐゴシック" pitchFamily="42" charset="-128"/>
              </a:rPr>
              <a:t>Firms positioned in Quadrant II need to evaluate their present approach to the marketplace seriously.</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34</a:t>
            </a:fld>
            <a:endParaRPr lang="en-US" altLang="en-US" dirty="0"/>
          </a:p>
        </p:txBody>
      </p:sp>
    </p:spTree>
    <p:extLst>
      <p:ext uri="{BB962C8B-B14F-4D97-AF65-F5344CB8AC3E}">
        <p14:creationId xmlns:p14="http://schemas.microsoft.com/office/powerpoint/2010/main" val="76831508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Quadrant III organizations compete in slow-growth industries and have weak competitive positions.</a:t>
            </a:r>
          </a:p>
          <a:p>
            <a:r>
              <a:rPr lang="en-US" sz="1200" b="0" i="0" u="none" strike="noStrike" kern="1200" baseline="0" dirty="0">
                <a:solidFill>
                  <a:schemeClr val="tx1"/>
                </a:solidFill>
                <a:latin typeface="+mn-lt"/>
                <a:ea typeface="MS PGothic" pitchFamily="34" charset="-128"/>
                <a:cs typeface="ＭＳ Ｐゴシック" pitchFamily="42" charset="-128"/>
              </a:rPr>
              <a:t>Quadrant IV businesses have a strong competitive position but are in a slow-growth industry.</a:t>
            </a:r>
            <a:endParaRPr lang="en-US" dirty="0"/>
          </a:p>
        </p:txBody>
      </p:sp>
      <p:sp>
        <p:nvSpPr>
          <p:cNvPr id="4" name="Slide Number Placeholder 3"/>
          <p:cNvSpPr>
            <a:spLocks noGrp="1"/>
          </p:cNvSpPr>
          <p:nvPr>
            <p:ph type="sldNum" sz="quarter" idx="10"/>
          </p:nvPr>
        </p:nvSpPr>
        <p:spPr/>
        <p:txBody>
          <a:bodyPr/>
          <a:lstStyle/>
          <a:p>
            <a:fld id="{695807A4-293C-4901-8784-8EF9F83B205C}" type="slidenum">
              <a:rPr lang="en-US" altLang="en-US" smtClean="0"/>
              <a:pPr/>
              <a:t>35</a:t>
            </a:fld>
            <a:endParaRPr lang="en-US" altLang="en-US" dirty="0"/>
          </a:p>
        </p:txBody>
      </p:sp>
    </p:spTree>
    <p:extLst>
      <p:ext uri="{BB962C8B-B14F-4D97-AF65-F5344CB8AC3E}">
        <p14:creationId xmlns:p14="http://schemas.microsoft.com/office/powerpoint/2010/main" val="30080919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08/06/2020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08/06/2020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08/06/2020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08/06/2020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08/06/2020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08/06/2020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08/06/2020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9.xml"/><Relationship Id="rId1" Type="http://schemas.openxmlformats.org/officeDocument/2006/relationships/slideLayout" Target="../slideLayouts/slideLayout6.xml"/><Relationship Id="rId4" Type="http://schemas.openxmlformats.org/officeDocument/2006/relationships/image" Target="../media/image9.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rmAutofit/>
          </a:bodyPr>
          <a:lstStyle/>
          <a:p>
            <a:r>
              <a:rPr lang="en-US" b="1" dirty="0">
                <a:latin typeface="Arial" pitchFamily="42" charset="0"/>
                <a:ea typeface="Arial" pitchFamily="42" charset="0"/>
                <a:cs typeface="Arial" pitchFamily="42" charset="0"/>
              </a:rPr>
              <a:t>Strategy Analysis and Choice</a:t>
            </a: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Learning Objectives</a:t>
            </a:r>
          </a:p>
        </p:txBody>
      </p:sp>
      <p:sp>
        <p:nvSpPr>
          <p:cNvPr id="8194" name="Content Placeholder 2"/>
          <p:cNvSpPr>
            <a:spLocks noGrp="1"/>
          </p:cNvSpPr>
          <p:nvPr>
            <p:ph idx="1"/>
          </p:nvPr>
        </p:nvSpPr>
        <p:spPr>
          <a:xfrm>
            <a:off x="457200" y="1447800"/>
            <a:ext cx="8229600" cy="4830763"/>
          </a:xfrm>
        </p:spPr>
        <p:txBody>
          <a:bodyPr>
            <a:normAutofit lnSpcReduction="10000"/>
          </a:bodyPr>
          <a:lstStyle/>
          <a:p>
            <a:pPr marL="514350" indent="-514350">
              <a:buFont typeface="+mj-lt"/>
              <a:buAutoNum type="arabicPeriod"/>
            </a:pPr>
            <a:r>
              <a:rPr lang="en-US" sz="2800" dirty="0"/>
              <a:t>Describe the strategy analysis and choice process.</a:t>
            </a:r>
          </a:p>
          <a:p>
            <a:pPr marL="514350" indent="-514350">
              <a:buFont typeface="+mj-lt"/>
              <a:buAutoNum type="arabicPeriod"/>
            </a:pPr>
            <a:r>
              <a:rPr lang="en-US" sz="2800" dirty="0"/>
              <a:t>Diagram and explain the three-stage strategy-formulation analytical framework.</a:t>
            </a:r>
          </a:p>
          <a:p>
            <a:pPr marL="514350" indent="-514350">
              <a:buFont typeface="+mj-lt"/>
              <a:buAutoNum type="arabicPeriod"/>
            </a:pPr>
            <a:r>
              <a:rPr lang="en-US" sz="2800" dirty="0"/>
              <a:t>Diagram and explain the Strengths-Weaknesses-Opportunities-Threats (SWOT) Matrix.</a:t>
            </a:r>
          </a:p>
          <a:p>
            <a:pPr marL="514350" indent="-514350">
              <a:buFont typeface="+mj-lt"/>
              <a:buAutoNum type="arabicPeriod"/>
            </a:pPr>
            <a:r>
              <a:rPr lang="en-US" sz="2800" dirty="0"/>
              <a:t>Diagram and explain the Strategic Position and Action Evaluation (SPACE) Matrix.</a:t>
            </a:r>
          </a:p>
          <a:p>
            <a:pPr marL="514350" indent="-514350">
              <a:buFont typeface="+mj-lt"/>
              <a:buAutoNum type="arabicPeriod"/>
            </a:pPr>
            <a:r>
              <a:rPr lang="en-US" sz="2800" dirty="0"/>
              <a:t>Diagram and explain the Boston Consulting Group (BCG) Matrix.</a:t>
            </a:r>
            <a:endParaRPr lang="en-US" altLang="en-US" sz="3000" dirty="0">
              <a:solidFill>
                <a:schemeClr val="tx1"/>
              </a:solidFill>
              <a:latin typeface="Arial" pitchFamily="34" charset="0"/>
              <a:cs typeface="Arial" pitchFamily="34" charset="0"/>
            </a:endParaRPr>
          </a:p>
        </p:txBody>
      </p:sp>
      <p:sp>
        <p:nvSpPr>
          <p:cNvPr id="8196" name="Rectangle 5"/>
          <p:cNvSpPr>
            <a:spLocks noChangeArrowheads="1"/>
          </p:cNvSpPr>
          <p:nvPr/>
        </p:nvSpPr>
        <p:spPr bwMode="auto">
          <a:xfrm>
            <a:off x="9928225" y="6715125"/>
            <a:ext cx="184150" cy="3683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endParaRPr lang="en-US" altLang="en-US" sz="1800" dirty="0"/>
          </a:p>
        </p:txBody>
      </p:sp>
      <p:sp>
        <p:nvSpPr>
          <p:cNvPr id="2" name="Footer Placeholder 1"/>
          <p:cNvSpPr>
            <a:spLocks noGrp="1"/>
          </p:cNvSpPr>
          <p:nvPr>
            <p:ph type="ftr" sz="quarter" idx="11"/>
          </p:nvPr>
        </p:nvSpPr>
        <p:spPr/>
        <p:txBody>
          <a:bodyPr/>
          <a:lstStyle/>
          <a:p>
            <a:r>
              <a:rPr lang="en-US" dirty="0"/>
              <a:t>Copyright ©2017 Pearson Education, Inc.</a:t>
            </a:r>
          </a:p>
        </p:txBody>
      </p:sp>
      <p:sp>
        <p:nvSpPr>
          <p:cNvPr id="4" name="Slide Number Placeholder 3"/>
          <p:cNvSpPr>
            <a:spLocks noGrp="1"/>
          </p:cNvSpPr>
          <p:nvPr>
            <p:ph type="sldNum" sz="quarter" idx="12"/>
          </p:nvPr>
        </p:nvSpPr>
        <p:spPr/>
        <p:txBody>
          <a:bodyPr/>
          <a:lstStyle/>
          <a:p>
            <a:r>
              <a:rPr lang="en-US" altLang="en-US" dirty="0"/>
              <a:t>6-</a:t>
            </a:r>
            <a:fld id="{79B3B6BB-AC9E-46EA-9070-A3EFB2B4376E}" type="slidenum">
              <a:rPr lang="en-US" altLang="en-US" smtClean="0"/>
              <a:pPr/>
              <a:t>2</a:t>
            </a:fld>
            <a:endParaRPr lang="en-US" alt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normAutofit fontScale="90000"/>
          </a:bodyPr>
          <a:lstStyle/>
          <a:p>
            <a:pPr eaLnBrk="1" hangingPunct="1">
              <a:defRPr/>
            </a:pPr>
            <a:r>
              <a:rPr lang="en-US" altLang="en-US" dirty="0">
                <a:solidFill>
                  <a:schemeClr val="tx1"/>
                </a:solidFill>
                <a:latin typeface="Arial" charset="0"/>
                <a:ea typeface="+mj-ea"/>
                <a:cs typeface="Arial" charset="0"/>
              </a:rPr>
              <a:t>The Process of Generating and Selecting Strategies</a:t>
            </a:r>
          </a:p>
        </p:txBody>
      </p:sp>
      <p:sp>
        <p:nvSpPr>
          <p:cNvPr id="3" name="Content Placeholder 2"/>
          <p:cNvSpPr>
            <a:spLocks noGrp="1"/>
          </p:cNvSpPr>
          <p:nvPr>
            <p:ph idx="1"/>
          </p:nvPr>
        </p:nvSpPr>
        <p:spPr/>
        <p:txBody>
          <a:bodyPr/>
          <a:lstStyle/>
          <a:p>
            <a:pPr eaLnBrk="1" hangingPunct="1">
              <a:defRPr/>
            </a:pPr>
            <a:r>
              <a:rPr lang="en-US" altLang="en-US" dirty="0">
                <a:solidFill>
                  <a:schemeClr val="tx1"/>
                </a:solidFill>
                <a:latin typeface="Arial" charset="0"/>
                <a:ea typeface="+mn-ea"/>
                <a:cs typeface="Arial" charset="0"/>
              </a:rPr>
              <a:t>A manageable set of the most attractive alternative strategies must be developed.</a:t>
            </a:r>
          </a:p>
          <a:p>
            <a:pPr eaLnBrk="1" hangingPunct="1">
              <a:defRPr/>
            </a:pPr>
            <a:r>
              <a:rPr lang="en-US" altLang="en-US" dirty="0">
                <a:solidFill>
                  <a:schemeClr val="tx1"/>
                </a:solidFill>
                <a:latin typeface="Arial" charset="0"/>
                <a:ea typeface="+mn-ea"/>
                <a:cs typeface="Arial" charset="0"/>
              </a:rPr>
              <a:t>The advantages, disadvantages, trade-offs, costs, and benefits of these strategies should be determined.</a:t>
            </a:r>
          </a:p>
        </p:txBody>
      </p:sp>
      <p:sp>
        <p:nvSpPr>
          <p:cNvPr id="2" name="Footer Placeholder 1"/>
          <p:cNvSpPr>
            <a:spLocks noGrp="1"/>
          </p:cNvSpPr>
          <p:nvPr>
            <p:ph type="ftr" sz="quarter" idx="11"/>
          </p:nvPr>
        </p:nvSpPr>
        <p:spPr/>
        <p:txBody>
          <a:bodyPr/>
          <a:lstStyle/>
          <a:p>
            <a:r>
              <a:rPr lang="en-US" dirty="0"/>
              <a:t>Copyright ©2017 Pearson Education, Inc.</a:t>
            </a:r>
          </a:p>
        </p:txBody>
      </p:sp>
      <p:sp>
        <p:nvSpPr>
          <p:cNvPr id="5" name="Slide Number Placeholder 4"/>
          <p:cNvSpPr>
            <a:spLocks noGrp="1"/>
          </p:cNvSpPr>
          <p:nvPr>
            <p:ph type="sldNum" sz="quarter" idx="12"/>
          </p:nvPr>
        </p:nvSpPr>
        <p:spPr/>
        <p:txBody>
          <a:bodyPr/>
          <a:lstStyle/>
          <a:p>
            <a:r>
              <a:rPr lang="en-US" altLang="en-US" dirty="0"/>
              <a:t>6-</a:t>
            </a:r>
            <a:fld id="{79B3B6BB-AC9E-46EA-9070-A3EFB2B4376E}" type="slidenum">
              <a:rPr lang="en-US" altLang="en-US" smtClean="0"/>
              <a:pPr/>
              <a:t>3</a:t>
            </a:fld>
            <a:endParaRPr lang="en-US"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normAutofit fontScale="90000"/>
          </a:bodyPr>
          <a:lstStyle/>
          <a:p>
            <a:pPr eaLnBrk="1" hangingPunct="1">
              <a:defRPr/>
            </a:pPr>
            <a:r>
              <a:rPr lang="en-US" altLang="en-US" dirty="0">
                <a:solidFill>
                  <a:schemeClr val="tx1"/>
                </a:solidFill>
                <a:latin typeface="Arial" charset="0"/>
                <a:ea typeface="+mj-ea"/>
                <a:cs typeface="Arial" charset="0"/>
              </a:rPr>
              <a:t>The Process of Generating and Selecting Strategies</a:t>
            </a:r>
          </a:p>
        </p:txBody>
      </p:sp>
      <p:sp>
        <p:nvSpPr>
          <p:cNvPr id="3" name="Content Placeholder 2"/>
          <p:cNvSpPr>
            <a:spLocks noGrp="1"/>
          </p:cNvSpPr>
          <p:nvPr>
            <p:ph idx="1"/>
          </p:nvPr>
        </p:nvSpPr>
        <p:spPr/>
        <p:txBody>
          <a:bodyPr/>
          <a:lstStyle/>
          <a:p>
            <a:pPr eaLnBrk="1" hangingPunct="1">
              <a:defRPr/>
            </a:pPr>
            <a:r>
              <a:rPr lang="en-US" altLang="en-US" dirty="0">
                <a:solidFill>
                  <a:schemeClr val="tx1"/>
                </a:solidFill>
                <a:latin typeface="Arial" charset="0"/>
                <a:ea typeface="+mn-ea"/>
                <a:cs typeface="Arial" charset="0"/>
              </a:rPr>
              <a:t>Identifying and evaluating alternative strategies should involve many of the managers and employees who earlier assembled the organizational vision and mission statements, performed the external audit, and conducted the internal audit.</a:t>
            </a:r>
          </a:p>
        </p:txBody>
      </p:sp>
      <p:sp>
        <p:nvSpPr>
          <p:cNvPr id="2" name="Footer Placeholder 1"/>
          <p:cNvSpPr>
            <a:spLocks noGrp="1"/>
          </p:cNvSpPr>
          <p:nvPr>
            <p:ph type="ftr" sz="quarter" idx="11"/>
          </p:nvPr>
        </p:nvSpPr>
        <p:spPr/>
        <p:txBody>
          <a:bodyPr/>
          <a:lstStyle/>
          <a:p>
            <a:r>
              <a:rPr lang="en-US" dirty="0"/>
              <a:t>Copyright ©2017 Pearson Education, Inc.</a:t>
            </a:r>
          </a:p>
        </p:txBody>
      </p:sp>
      <p:sp>
        <p:nvSpPr>
          <p:cNvPr id="5" name="Slide Number Placeholder 4"/>
          <p:cNvSpPr>
            <a:spLocks noGrp="1"/>
          </p:cNvSpPr>
          <p:nvPr>
            <p:ph type="sldNum" sz="quarter" idx="12"/>
          </p:nvPr>
        </p:nvSpPr>
        <p:spPr/>
        <p:txBody>
          <a:bodyPr/>
          <a:lstStyle/>
          <a:p>
            <a:r>
              <a:rPr lang="en-US" altLang="en-US" dirty="0"/>
              <a:t>6-</a:t>
            </a:r>
            <a:fld id="{79B3B6BB-AC9E-46EA-9070-A3EFB2B4376E}" type="slidenum">
              <a:rPr lang="en-US" altLang="en-US" smtClean="0"/>
              <a:pPr/>
              <a:t>4</a:t>
            </a:fld>
            <a:endParaRPr lang="en-US" alt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normAutofit fontScale="90000"/>
          </a:bodyPr>
          <a:lstStyle/>
          <a:p>
            <a:pPr eaLnBrk="1" hangingPunct="1">
              <a:defRPr/>
            </a:pPr>
            <a:r>
              <a:rPr lang="en-US" altLang="en-US" dirty="0">
                <a:solidFill>
                  <a:schemeClr val="tx1"/>
                </a:solidFill>
                <a:latin typeface="Arial" charset="0"/>
                <a:ea typeface="+mj-ea"/>
                <a:cs typeface="Arial" charset="0"/>
              </a:rPr>
              <a:t>The Process of Generating and Selecting Strategies</a:t>
            </a:r>
          </a:p>
        </p:txBody>
      </p:sp>
      <p:sp>
        <p:nvSpPr>
          <p:cNvPr id="3" name="Content Placeholder 2"/>
          <p:cNvSpPr>
            <a:spLocks noGrp="1"/>
          </p:cNvSpPr>
          <p:nvPr>
            <p:ph idx="1"/>
          </p:nvPr>
        </p:nvSpPr>
        <p:spPr/>
        <p:txBody>
          <a:bodyPr>
            <a:normAutofit fontScale="92500"/>
          </a:bodyPr>
          <a:lstStyle/>
          <a:p>
            <a:pPr eaLnBrk="1" hangingPunct="1">
              <a:defRPr/>
            </a:pPr>
            <a:r>
              <a:rPr lang="en-US" altLang="en-US" sz="3000" dirty="0">
                <a:solidFill>
                  <a:schemeClr val="tx1"/>
                </a:solidFill>
                <a:latin typeface="Arial" charset="0"/>
                <a:ea typeface="+mn-ea"/>
                <a:cs typeface="Arial" charset="0"/>
              </a:rPr>
              <a:t>Alternative strategies proposed by participants should be considered and discussed in a series of meetings.</a:t>
            </a:r>
          </a:p>
          <a:p>
            <a:pPr eaLnBrk="1" hangingPunct="1">
              <a:defRPr/>
            </a:pPr>
            <a:r>
              <a:rPr lang="en-US" altLang="en-US" sz="3000" dirty="0">
                <a:solidFill>
                  <a:schemeClr val="tx1"/>
                </a:solidFill>
                <a:latin typeface="Arial" charset="0"/>
                <a:ea typeface="+mn-ea"/>
                <a:cs typeface="Arial" charset="0"/>
              </a:rPr>
              <a:t>Proposed strategies should be listed in writing.</a:t>
            </a:r>
          </a:p>
          <a:p>
            <a:pPr eaLnBrk="1" hangingPunct="1">
              <a:defRPr/>
            </a:pPr>
            <a:r>
              <a:rPr lang="en-US" altLang="en-US" sz="3000" dirty="0">
                <a:solidFill>
                  <a:schemeClr val="tx1"/>
                </a:solidFill>
                <a:latin typeface="Arial" charset="0"/>
                <a:ea typeface="+mn-ea"/>
                <a:cs typeface="Arial" charset="0"/>
              </a:rPr>
              <a:t>When all feasible strategies identified by participants are given and understood, the strategies should be ranked in order of attractiveness.</a:t>
            </a:r>
          </a:p>
        </p:txBody>
      </p:sp>
      <p:sp>
        <p:nvSpPr>
          <p:cNvPr id="2" name="Footer Placeholder 1"/>
          <p:cNvSpPr>
            <a:spLocks noGrp="1"/>
          </p:cNvSpPr>
          <p:nvPr>
            <p:ph type="ftr" sz="quarter" idx="11"/>
          </p:nvPr>
        </p:nvSpPr>
        <p:spPr/>
        <p:txBody>
          <a:bodyPr/>
          <a:lstStyle/>
          <a:p>
            <a:r>
              <a:rPr lang="en-US" dirty="0"/>
              <a:t>Copyright ©2017 Pearson Education, Inc.</a:t>
            </a:r>
          </a:p>
        </p:txBody>
      </p:sp>
      <p:sp>
        <p:nvSpPr>
          <p:cNvPr id="5" name="Slide Number Placeholder 4"/>
          <p:cNvSpPr>
            <a:spLocks noGrp="1"/>
          </p:cNvSpPr>
          <p:nvPr>
            <p:ph type="sldNum" sz="quarter" idx="12"/>
          </p:nvPr>
        </p:nvSpPr>
        <p:spPr/>
        <p:txBody>
          <a:bodyPr/>
          <a:lstStyle/>
          <a:p>
            <a:r>
              <a:rPr lang="en-US" altLang="en-US" dirty="0"/>
              <a:t>6-</a:t>
            </a:r>
            <a:fld id="{79B3B6BB-AC9E-46EA-9070-A3EFB2B4376E}" type="slidenum">
              <a:rPr lang="en-US" altLang="en-US" smtClean="0"/>
              <a:pPr/>
              <a:t>5</a:t>
            </a:fld>
            <a:endParaRPr lang="en-US" alt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normAutofit fontScale="90000"/>
          </a:bodyPr>
          <a:lstStyle/>
          <a:p>
            <a:pPr eaLnBrk="1" hangingPunct="1">
              <a:defRPr/>
            </a:pPr>
            <a:r>
              <a:rPr lang="en-US" altLang="en-US" dirty="0">
                <a:solidFill>
                  <a:schemeClr val="tx1"/>
                </a:solidFill>
                <a:latin typeface="Arial" charset="0"/>
                <a:ea typeface="+mj-ea"/>
                <a:cs typeface="Arial" charset="0"/>
              </a:rPr>
              <a:t>The Strategy-Formulation Analytical Framework</a:t>
            </a:r>
          </a:p>
        </p:txBody>
      </p:sp>
      <p:sp>
        <p:nvSpPr>
          <p:cNvPr id="4" name="Slide Number Placeholder 3"/>
          <p:cNvSpPr>
            <a:spLocks noGrp="1"/>
          </p:cNvSpPr>
          <p:nvPr>
            <p:ph type="sldNum" sz="quarter" idx="12"/>
          </p:nvPr>
        </p:nvSpPr>
        <p:spPr/>
        <p:txBody>
          <a:bodyPr/>
          <a:lstStyle/>
          <a:p>
            <a:r>
              <a:rPr lang="en-US" altLang="en-US" dirty="0"/>
              <a:t>6-</a:t>
            </a:r>
            <a:fld id="{2390A775-B135-469A-AD31-4AA41ABAE945}" type="slidenum">
              <a:rPr lang="en-US" altLang="en-US" smtClean="0"/>
              <a:pPr/>
              <a:t>6</a:t>
            </a:fld>
            <a:endParaRPr lang="en-US" altLang="en-US" dirty="0"/>
          </a:p>
        </p:txBody>
      </p:sp>
      <p:pic>
        <p:nvPicPr>
          <p:cNvPr id="3" name="Picture 2" descr="fig06_02.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600200"/>
            <a:ext cx="9144000" cy="4724399"/>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normAutofit fontScale="90000"/>
          </a:bodyPr>
          <a:lstStyle/>
          <a:p>
            <a:pPr eaLnBrk="1" hangingPunct="1">
              <a:defRPr/>
            </a:pPr>
            <a:r>
              <a:rPr lang="en-US" altLang="en-US" dirty="0">
                <a:solidFill>
                  <a:schemeClr val="tx1"/>
                </a:solidFill>
                <a:latin typeface="Arial" charset="0"/>
                <a:ea typeface="+mj-ea"/>
                <a:cs typeface="Arial" charset="0"/>
              </a:rPr>
              <a:t>A Comprehensive Strategy-Formulation Framework</a:t>
            </a:r>
          </a:p>
        </p:txBody>
      </p:sp>
      <p:sp>
        <p:nvSpPr>
          <p:cNvPr id="22531" name="Content Placeholder 2"/>
          <p:cNvSpPr>
            <a:spLocks noGrp="1"/>
          </p:cNvSpPr>
          <p:nvPr>
            <p:ph idx="1"/>
          </p:nvPr>
        </p:nvSpPr>
        <p:spPr/>
        <p:txBody>
          <a:bodyPr/>
          <a:lstStyle/>
          <a:p>
            <a:pPr eaLnBrk="1" hangingPunct="1">
              <a:defRPr/>
            </a:pPr>
            <a:r>
              <a:rPr lang="en-US" altLang="en-US" b="1" dirty="0">
                <a:solidFill>
                  <a:schemeClr val="tx1"/>
                </a:solidFill>
                <a:latin typeface="Arial" charset="0"/>
                <a:ea typeface="+mn-ea"/>
                <a:cs typeface="Arial" charset="0"/>
              </a:rPr>
              <a:t>Stage 1 - Input Stage </a:t>
            </a:r>
          </a:p>
          <a:p>
            <a:pPr lvl="1" eaLnBrk="1" hangingPunct="1">
              <a:defRPr/>
            </a:pPr>
            <a:r>
              <a:rPr lang="en-US" altLang="en-US" dirty="0">
                <a:solidFill>
                  <a:schemeClr val="tx1"/>
                </a:solidFill>
                <a:latin typeface="Arial" charset="0"/>
                <a:ea typeface="+mn-ea"/>
                <a:cs typeface="Arial" charset="0"/>
              </a:rPr>
              <a:t>summarizes the basic input information needed to formulate strategies</a:t>
            </a:r>
          </a:p>
          <a:p>
            <a:pPr lvl="1" eaLnBrk="1" hangingPunct="1">
              <a:defRPr/>
            </a:pPr>
            <a:r>
              <a:rPr lang="en-US" altLang="en-US" dirty="0">
                <a:solidFill>
                  <a:schemeClr val="tx1"/>
                </a:solidFill>
                <a:latin typeface="Arial" charset="0"/>
                <a:ea typeface="+mn-ea"/>
                <a:cs typeface="Arial" charset="0"/>
              </a:rPr>
              <a:t>consists of the EFE Matrix, the IFE Matrix, and the Competitive Profile Matrix (CPM)</a:t>
            </a:r>
          </a:p>
        </p:txBody>
      </p:sp>
      <p:sp>
        <p:nvSpPr>
          <p:cNvPr id="2" name="Footer Placeholder 1"/>
          <p:cNvSpPr>
            <a:spLocks noGrp="1"/>
          </p:cNvSpPr>
          <p:nvPr>
            <p:ph type="ftr" sz="quarter" idx="11"/>
          </p:nvPr>
        </p:nvSpPr>
        <p:spPr/>
        <p:txBody>
          <a:bodyPr/>
          <a:lstStyle/>
          <a:p>
            <a:r>
              <a:rPr lang="en-US" dirty="0"/>
              <a:t>Copyright ©2017 Pearson Education, Inc.</a:t>
            </a:r>
          </a:p>
        </p:txBody>
      </p:sp>
      <p:sp>
        <p:nvSpPr>
          <p:cNvPr id="4" name="Slide Number Placeholder 3"/>
          <p:cNvSpPr>
            <a:spLocks noGrp="1"/>
          </p:cNvSpPr>
          <p:nvPr>
            <p:ph type="sldNum" sz="quarter" idx="12"/>
          </p:nvPr>
        </p:nvSpPr>
        <p:spPr/>
        <p:txBody>
          <a:bodyPr/>
          <a:lstStyle/>
          <a:p>
            <a:r>
              <a:rPr lang="en-US" altLang="en-US" dirty="0"/>
              <a:t>6-</a:t>
            </a:r>
            <a:fld id="{79B3B6BB-AC9E-46EA-9070-A3EFB2B4376E}" type="slidenum">
              <a:rPr lang="en-US" altLang="en-US" smtClean="0"/>
              <a:pPr/>
              <a:t>7</a:t>
            </a:fld>
            <a:endParaRPr lang="en-US" alt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normAutofit fontScale="90000"/>
          </a:bodyPr>
          <a:lstStyle/>
          <a:p>
            <a:pPr eaLnBrk="1" hangingPunct="1">
              <a:defRPr/>
            </a:pPr>
            <a:r>
              <a:rPr lang="en-US" altLang="en-US" dirty="0">
                <a:solidFill>
                  <a:schemeClr val="tx1"/>
                </a:solidFill>
                <a:latin typeface="Arial" charset="0"/>
                <a:ea typeface="+mj-ea"/>
                <a:cs typeface="Arial" charset="0"/>
              </a:rPr>
              <a:t>A Comprehensive Strategy-Formulation Framework</a:t>
            </a:r>
          </a:p>
        </p:txBody>
      </p:sp>
      <p:sp>
        <p:nvSpPr>
          <p:cNvPr id="23555" name="Content Placeholder 2"/>
          <p:cNvSpPr>
            <a:spLocks noGrp="1"/>
          </p:cNvSpPr>
          <p:nvPr>
            <p:ph idx="1"/>
          </p:nvPr>
        </p:nvSpPr>
        <p:spPr/>
        <p:txBody>
          <a:bodyPr>
            <a:normAutofit fontScale="92500" lnSpcReduction="10000"/>
          </a:bodyPr>
          <a:lstStyle/>
          <a:p>
            <a:pPr eaLnBrk="1" hangingPunct="1">
              <a:defRPr/>
            </a:pPr>
            <a:r>
              <a:rPr lang="en-US" altLang="en-US" b="1" dirty="0">
                <a:solidFill>
                  <a:schemeClr val="tx1"/>
                </a:solidFill>
                <a:latin typeface="Arial" charset="0"/>
                <a:ea typeface="+mn-ea"/>
                <a:cs typeface="Arial" charset="0"/>
              </a:rPr>
              <a:t>Stage 2 - Matching Stage</a:t>
            </a:r>
          </a:p>
          <a:p>
            <a:pPr lvl="1" eaLnBrk="1" hangingPunct="1">
              <a:defRPr/>
            </a:pPr>
            <a:r>
              <a:rPr lang="en-US" altLang="en-US" sz="2700" dirty="0">
                <a:solidFill>
                  <a:schemeClr val="tx1"/>
                </a:solidFill>
                <a:latin typeface="Arial" charset="0"/>
                <a:ea typeface="+mn-ea"/>
                <a:cs typeface="Arial" charset="0"/>
              </a:rPr>
              <a:t>focuses on generating feasible alternative strategies by aligning key external and internal factors</a:t>
            </a:r>
          </a:p>
          <a:p>
            <a:pPr lvl="1" eaLnBrk="1" hangingPunct="1">
              <a:defRPr/>
            </a:pPr>
            <a:r>
              <a:rPr lang="en-US" altLang="en-US" sz="2700" dirty="0">
                <a:solidFill>
                  <a:schemeClr val="tx1"/>
                </a:solidFill>
                <a:latin typeface="Arial" charset="0"/>
                <a:ea typeface="+mn-ea"/>
                <a:cs typeface="Arial" charset="0"/>
              </a:rPr>
              <a:t>techniques include the Strengths-Weaknesses-Opportunities-Threats (SWOT) Matrix, the Strategic Position and Action Evaluation (SPACE) Matrix, the Boston Consulting Group (BCG) Matrix, the Internal-External (IE) Matrix, and the Grand Strategy Matrix</a:t>
            </a:r>
          </a:p>
        </p:txBody>
      </p:sp>
      <p:sp>
        <p:nvSpPr>
          <p:cNvPr id="2" name="Footer Placeholder 1"/>
          <p:cNvSpPr>
            <a:spLocks noGrp="1"/>
          </p:cNvSpPr>
          <p:nvPr>
            <p:ph type="ftr" sz="quarter" idx="11"/>
          </p:nvPr>
        </p:nvSpPr>
        <p:spPr/>
        <p:txBody>
          <a:bodyPr/>
          <a:lstStyle/>
          <a:p>
            <a:r>
              <a:rPr lang="en-US" dirty="0"/>
              <a:t>Copyright ©2017 Pearson Education, Inc.</a:t>
            </a:r>
          </a:p>
        </p:txBody>
      </p:sp>
      <p:sp>
        <p:nvSpPr>
          <p:cNvPr id="4" name="Slide Number Placeholder 3"/>
          <p:cNvSpPr>
            <a:spLocks noGrp="1"/>
          </p:cNvSpPr>
          <p:nvPr>
            <p:ph type="sldNum" sz="quarter" idx="12"/>
          </p:nvPr>
        </p:nvSpPr>
        <p:spPr/>
        <p:txBody>
          <a:bodyPr/>
          <a:lstStyle/>
          <a:p>
            <a:r>
              <a:rPr lang="en-US" altLang="en-US" dirty="0"/>
              <a:t>6-</a:t>
            </a:r>
            <a:fld id="{79B3B6BB-AC9E-46EA-9070-A3EFB2B4376E}" type="slidenum">
              <a:rPr lang="en-US" altLang="en-US" smtClean="0"/>
              <a:pPr/>
              <a:t>8</a:t>
            </a:fld>
            <a:endParaRPr lang="en-US" alt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normAutofit fontScale="90000"/>
          </a:bodyPr>
          <a:lstStyle/>
          <a:p>
            <a:pPr eaLnBrk="1" hangingPunct="1">
              <a:defRPr/>
            </a:pPr>
            <a:r>
              <a:rPr lang="en-US" altLang="en-US" dirty="0">
                <a:solidFill>
                  <a:schemeClr val="tx1"/>
                </a:solidFill>
                <a:latin typeface="Arial" charset="0"/>
                <a:ea typeface="+mj-ea"/>
                <a:cs typeface="Arial" charset="0"/>
              </a:rPr>
              <a:t>A Comprehensive Strategy-Formulation Framework</a:t>
            </a:r>
          </a:p>
        </p:txBody>
      </p:sp>
      <p:sp>
        <p:nvSpPr>
          <p:cNvPr id="24579" name="Content Placeholder 2"/>
          <p:cNvSpPr>
            <a:spLocks noGrp="1"/>
          </p:cNvSpPr>
          <p:nvPr>
            <p:ph idx="1"/>
          </p:nvPr>
        </p:nvSpPr>
        <p:spPr/>
        <p:txBody>
          <a:bodyPr/>
          <a:lstStyle/>
          <a:p>
            <a:pPr eaLnBrk="1" hangingPunct="1">
              <a:defRPr/>
            </a:pPr>
            <a:r>
              <a:rPr lang="en-US" altLang="en-US" b="1" dirty="0">
                <a:solidFill>
                  <a:schemeClr val="tx1"/>
                </a:solidFill>
                <a:latin typeface="Arial" charset="0"/>
                <a:ea typeface="+mn-ea"/>
                <a:cs typeface="Arial" charset="0"/>
              </a:rPr>
              <a:t>Stage 3 - Decision Stage</a:t>
            </a:r>
          </a:p>
          <a:p>
            <a:pPr lvl="1" eaLnBrk="1" hangingPunct="1">
              <a:defRPr/>
            </a:pPr>
            <a:r>
              <a:rPr lang="en-US" altLang="en-US" dirty="0">
                <a:solidFill>
                  <a:schemeClr val="tx1"/>
                </a:solidFill>
                <a:latin typeface="Arial" charset="0"/>
                <a:ea typeface="+mn-ea"/>
                <a:cs typeface="Arial" charset="0"/>
              </a:rPr>
              <a:t>involves the Quantitative Strategic Planning Matrix (QSPM)</a:t>
            </a:r>
          </a:p>
          <a:p>
            <a:pPr lvl="1" eaLnBrk="1" hangingPunct="1">
              <a:defRPr/>
            </a:pPr>
            <a:r>
              <a:rPr lang="en-US" altLang="en-US" dirty="0">
                <a:solidFill>
                  <a:schemeClr val="tx1"/>
                </a:solidFill>
                <a:latin typeface="Arial" charset="0"/>
                <a:ea typeface="+mn-ea"/>
                <a:cs typeface="Arial" charset="0"/>
              </a:rPr>
              <a:t>reveals the relative attractiveness of alternative strategies and thus provides objective basis for selecting specific strategies</a:t>
            </a:r>
          </a:p>
        </p:txBody>
      </p:sp>
      <p:sp>
        <p:nvSpPr>
          <p:cNvPr id="2" name="Footer Placeholder 1"/>
          <p:cNvSpPr>
            <a:spLocks noGrp="1"/>
          </p:cNvSpPr>
          <p:nvPr>
            <p:ph type="ftr" sz="quarter" idx="11"/>
          </p:nvPr>
        </p:nvSpPr>
        <p:spPr/>
        <p:txBody>
          <a:bodyPr/>
          <a:lstStyle/>
          <a:p>
            <a:r>
              <a:rPr lang="en-US" dirty="0"/>
              <a:t>Copyright ©2017 Pearson Education, Inc.</a:t>
            </a:r>
          </a:p>
        </p:txBody>
      </p:sp>
      <p:sp>
        <p:nvSpPr>
          <p:cNvPr id="4" name="Slide Number Placeholder 3"/>
          <p:cNvSpPr>
            <a:spLocks noGrp="1"/>
          </p:cNvSpPr>
          <p:nvPr>
            <p:ph type="sldNum" sz="quarter" idx="12"/>
          </p:nvPr>
        </p:nvSpPr>
        <p:spPr/>
        <p:txBody>
          <a:bodyPr/>
          <a:lstStyle/>
          <a:p>
            <a:r>
              <a:rPr lang="en-US" altLang="en-US" dirty="0"/>
              <a:t>6-</a:t>
            </a:r>
            <a:fld id="{79B3B6BB-AC9E-46EA-9070-A3EFB2B4376E}" type="slidenum">
              <a:rPr lang="en-US" altLang="en-US" smtClean="0"/>
              <a:pPr/>
              <a:t>9</a:t>
            </a:fld>
            <a:endParaRPr lang="en-US" alt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normAutofit/>
          </a:bodyPr>
          <a:lstStyle/>
          <a:p>
            <a:pPr eaLnBrk="1" hangingPunct="1">
              <a:defRPr/>
            </a:pPr>
            <a:r>
              <a:rPr lang="en-US" altLang="en-US" sz="3200" dirty="0">
                <a:solidFill>
                  <a:schemeClr val="tx1"/>
                </a:solidFill>
                <a:latin typeface="Arial" charset="0"/>
                <a:ea typeface="+mj-ea"/>
                <a:cs typeface="Arial" charset="0"/>
              </a:rPr>
              <a:t>Matching Key External and Internal Factors to Formulate Alternative Strategies</a:t>
            </a:r>
          </a:p>
        </p:txBody>
      </p:sp>
      <p:pic>
        <p:nvPicPr>
          <p:cNvPr id="1843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 y="1981200"/>
            <a:ext cx="8763000" cy="33527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Footer Placeholder 1"/>
          <p:cNvSpPr>
            <a:spLocks noGrp="1"/>
          </p:cNvSpPr>
          <p:nvPr>
            <p:ph type="ftr" sz="quarter" idx="11"/>
          </p:nvPr>
        </p:nvSpPr>
        <p:spPr>
          <a:xfrm>
            <a:off x="3048000" y="635635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r>
              <a:rPr lang="en-US"/>
              <a:t>Copyright ©2017 Pearson Education, Inc.</a:t>
            </a:r>
            <a:endParaRPr lang="en-US" dirty="0"/>
          </a:p>
        </p:txBody>
      </p:sp>
      <p:sp>
        <p:nvSpPr>
          <p:cNvPr id="4" name="Slide Number Placeholder 3"/>
          <p:cNvSpPr>
            <a:spLocks noGrp="1"/>
          </p:cNvSpPr>
          <p:nvPr>
            <p:ph type="sldNum" sz="quarter" idx="12"/>
          </p:nvPr>
        </p:nvSpPr>
        <p:spPr/>
        <p:txBody>
          <a:bodyPr/>
          <a:lstStyle/>
          <a:p>
            <a:r>
              <a:rPr lang="en-US" altLang="en-US" dirty="0"/>
              <a:t>6-</a:t>
            </a:r>
            <a:fld id="{2390A775-B135-469A-AD31-4AA41ABAE945}" type="slidenum">
              <a:rPr lang="en-US" altLang="en-US" smtClean="0"/>
              <a:pPr/>
              <a:t>10</a:t>
            </a:fld>
            <a:endParaRPr lang="en-US" alt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The Matching Stage</a:t>
            </a:r>
          </a:p>
        </p:txBody>
      </p:sp>
      <p:sp>
        <p:nvSpPr>
          <p:cNvPr id="26627" name="Content Placeholder 2"/>
          <p:cNvSpPr>
            <a:spLocks noGrp="1"/>
          </p:cNvSpPr>
          <p:nvPr>
            <p:ph idx="1"/>
          </p:nvPr>
        </p:nvSpPr>
        <p:spPr/>
        <p:txBody>
          <a:bodyPr>
            <a:normAutofit lnSpcReduction="10000"/>
          </a:bodyPr>
          <a:lstStyle/>
          <a:p>
            <a:pPr eaLnBrk="1" hangingPunct="1">
              <a:defRPr/>
            </a:pPr>
            <a:r>
              <a:rPr lang="en-US" altLang="en-US" dirty="0">
                <a:solidFill>
                  <a:schemeClr val="tx1"/>
                </a:solidFill>
                <a:latin typeface="Arial" charset="0"/>
                <a:ea typeface="+mn-ea"/>
                <a:cs typeface="Arial" charset="0"/>
              </a:rPr>
              <a:t>The </a:t>
            </a:r>
            <a:r>
              <a:rPr lang="en-US" altLang="en-US" b="1" dirty="0">
                <a:solidFill>
                  <a:schemeClr val="tx1"/>
                </a:solidFill>
                <a:latin typeface="Arial" charset="0"/>
                <a:ea typeface="+mn-ea"/>
                <a:cs typeface="Arial" charset="0"/>
              </a:rPr>
              <a:t>Strengths-Weaknesses-Opportunities-Threats (SWOT) Matrix </a:t>
            </a:r>
            <a:r>
              <a:rPr lang="en-US" altLang="en-US" dirty="0">
                <a:solidFill>
                  <a:schemeClr val="tx1"/>
                </a:solidFill>
                <a:latin typeface="Arial" charset="0"/>
                <a:ea typeface="+mn-ea"/>
                <a:cs typeface="Arial" charset="0"/>
              </a:rPr>
              <a:t>helps managers develop four types of strategies: </a:t>
            </a:r>
          </a:p>
          <a:p>
            <a:pPr lvl="1" eaLnBrk="1" hangingPunct="1">
              <a:defRPr/>
            </a:pPr>
            <a:r>
              <a:rPr lang="en-US" altLang="en-US" dirty="0">
                <a:solidFill>
                  <a:schemeClr val="tx1"/>
                </a:solidFill>
                <a:latin typeface="Arial" charset="0"/>
                <a:ea typeface="+mn-ea"/>
                <a:cs typeface="Arial" charset="0"/>
              </a:rPr>
              <a:t>SO (strengths-opportunities) Strategies </a:t>
            </a:r>
          </a:p>
          <a:p>
            <a:pPr lvl="1" eaLnBrk="1" hangingPunct="1">
              <a:defRPr/>
            </a:pPr>
            <a:r>
              <a:rPr lang="en-US" altLang="en-US" dirty="0">
                <a:solidFill>
                  <a:schemeClr val="tx1"/>
                </a:solidFill>
                <a:latin typeface="Arial" charset="0"/>
                <a:ea typeface="+mn-ea"/>
                <a:cs typeface="Arial" charset="0"/>
              </a:rPr>
              <a:t>WO (weaknesses-opportunities) Strategies </a:t>
            </a:r>
          </a:p>
          <a:p>
            <a:pPr lvl="1" eaLnBrk="1" hangingPunct="1">
              <a:defRPr/>
            </a:pPr>
            <a:r>
              <a:rPr lang="en-US" altLang="en-US" dirty="0">
                <a:solidFill>
                  <a:schemeClr val="tx1"/>
                </a:solidFill>
                <a:latin typeface="Arial" charset="0"/>
                <a:ea typeface="+mn-ea"/>
                <a:cs typeface="Arial" charset="0"/>
              </a:rPr>
              <a:t>ST (strengths-threats) Strategies</a:t>
            </a:r>
          </a:p>
          <a:p>
            <a:pPr lvl="1" eaLnBrk="1" hangingPunct="1">
              <a:defRPr/>
            </a:pPr>
            <a:r>
              <a:rPr lang="en-US" altLang="en-US" dirty="0">
                <a:solidFill>
                  <a:schemeClr val="tx1"/>
                </a:solidFill>
                <a:latin typeface="Arial" charset="0"/>
                <a:ea typeface="+mn-ea"/>
                <a:cs typeface="Arial" charset="0"/>
              </a:rPr>
              <a:t>WT (weaknesses-threats) Strategies</a:t>
            </a:r>
          </a:p>
        </p:txBody>
      </p:sp>
      <p:sp>
        <p:nvSpPr>
          <p:cNvPr id="2" name="Footer Placeholder 1"/>
          <p:cNvSpPr>
            <a:spLocks noGrp="1"/>
          </p:cNvSpPr>
          <p:nvPr>
            <p:ph type="ftr" sz="quarter" idx="11"/>
          </p:nvPr>
        </p:nvSpPr>
        <p:spPr/>
        <p:txBody>
          <a:bodyPr/>
          <a:lstStyle/>
          <a:p>
            <a:r>
              <a:rPr lang="en-US" dirty="0"/>
              <a:t>Copyright ©2017 Pearson Education, Inc.</a:t>
            </a:r>
          </a:p>
        </p:txBody>
      </p:sp>
      <p:sp>
        <p:nvSpPr>
          <p:cNvPr id="4" name="Slide Number Placeholder 3"/>
          <p:cNvSpPr>
            <a:spLocks noGrp="1"/>
          </p:cNvSpPr>
          <p:nvPr>
            <p:ph type="sldNum" sz="quarter" idx="12"/>
          </p:nvPr>
        </p:nvSpPr>
        <p:spPr/>
        <p:txBody>
          <a:bodyPr/>
          <a:lstStyle/>
          <a:p>
            <a:r>
              <a:rPr lang="en-US" altLang="en-US" dirty="0"/>
              <a:t>6-</a:t>
            </a:r>
            <a:fld id="{79B3B6BB-AC9E-46EA-9070-A3EFB2B4376E}" type="slidenum">
              <a:rPr lang="en-US" altLang="en-US" smtClean="0"/>
              <a:pPr/>
              <a:t>11</a:t>
            </a:fld>
            <a:endParaRPr lang="en-US" alt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The Matching Stage</a:t>
            </a:r>
          </a:p>
        </p:txBody>
      </p:sp>
      <p:sp>
        <p:nvSpPr>
          <p:cNvPr id="20482" name="Content Placeholder 2"/>
          <p:cNvSpPr>
            <a:spLocks noGrp="1"/>
          </p:cNvSpPr>
          <p:nvPr>
            <p:ph sz="half" idx="1"/>
          </p:nvPr>
        </p:nvSpPr>
        <p:spPr/>
        <p:txBody>
          <a:bodyPr/>
          <a:lstStyle/>
          <a:p>
            <a:pPr eaLnBrk="1" hangingPunct="1"/>
            <a:r>
              <a:rPr lang="en-US" altLang="en-US" b="1" i="1" dirty="0">
                <a:solidFill>
                  <a:schemeClr val="tx1"/>
                </a:solidFill>
                <a:latin typeface="Arial" pitchFamily="34" charset="0"/>
                <a:cs typeface="Arial" pitchFamily="34" charset="0"/>
              </a:rPr>
              <a:t>SO</a:t>
            </a:r>
            <a:r>
              <a:rPr lang="en-US" altLang="en-US" b="1" dirty="0">
                <a:solidFill>
                  <a:schemeClr val="tx1"/>
                </a:solidFill>
                <a:latin typeface="Arial" pitchFamily="34" charset="0"/>
                <a:cs typeface="Arial" pitchFamily="34" charset="0"/>
              </a:rPr>
              <a:t> Strategies </a:t>
            </a:r>
          </a:p>
          <a:p>
            <a:pPr lvl="1" eaLnBrk="1" hangingPunct="1"/>
            <a:r>
              <a:rPr lang="en-US" altLang="en-US" dirty="0">
                <a:solidFill>
                  <a:schemeClr val="tx1"/>
                </a:solidFill>
                <a:latin typeface="Arial" pitchFamily="34" charset="0"/>
                <a:cs typeface="Arial" pitchFamily="34" charset="0"/>
              </a:rPr>
              <a:t>use a firm</a:t>
            </a:r>
            <a:r>
              <a:rPr lang="en-US" altLang="ja-JP" dirty="0">
                <a:solidFill>
                  <a:schemeClr val="tx1"/>
                </a:solidFill>
                <a:latin typeface="Arial" pitchFamily="34" charset="0"/>
                <a:cs typeface="Arial" pitchFamily="34" charset="0"/>
              </a:rPr>
              <a:t>'s internal strengths to take advantage of external opportunities</a:t>
            </a:r>
            <a:endParaRPr lang="en-US" altLang="en-US" dirty="0">
              <a:solidFill>
                <a:schemeClr val="tx1"/>
              </a:solidFill>
              <a:latin typeface="Arial" pitchFamily="34" charset="0"/>
              <a:cs typeface="Arial" pitchFamily="34" charset="0"/>
            </a:endParaRPr>
          </a:p>
        </p:txBody>
      </p:sp>
      <p:sp>
        <p:nvSpPr>
          <p:cNvPr id="20483" name="Content Placeholder 3"/>
          <p:cNvSpPr>
            <a:spLocks noGrp="1"/>
          </p:cNvSpPr>
          <p:nvPr>
            <p:ph sz="half" idx="2"/>
          </p:nvPr>
        </p:nvSpPr>
        <p:spPr/>
        <p:txBody>
          <a:bodyPr/>
          <a:lstStyle/>
          <a:p>
            <a:pPr eaLnBrk="1" hangingPunct="1"/>
            <a:r>
              <a:rPr lang="en-US" altLang="en-US" b="1" i="1" dirty="0">
                <a:solidFill>
                  <a:schemeClr val="tx1"/>
                </a:solidFill>
                <a:latin typeface="Arial" pitchFamily="34" charset="0"/>
                <a:cs typeface="Arial" pitchFamily="34" charset="0"/>
              </a:rPr>
              <a:t>WO</a:t>
            </a:r>
            <a:r>
              <a:rPr lang="en-US" altLang="en-US" b="1" dirty="0">
                <a:solidFill>
                  <a:schemeClr val="tx1"/>
                </a:solidFill>
                <a:latin typeface="Arial" pitchFamily="34" charset="0"/>
                <a:cs typeface="Arial" pitchFamily="34" charset="0"/>
              </a:rPr>
              <a:t> Strategies </a:t>
            </a:r>
          </a:p>
          <a:p>
            <a:pPr lvl="1" eaLnBrk="1" hangingPunct="1"/>
            <a:r>
              <a:rPr lang="en-US" altLang="en-US" dirty="0">
                <a:solidFill>
                  <a:schemeClr val="tx1"/>
                </a:solidFill>
                <a:latin typeface="Arial" pitchFamily="34" charset="0"/>
                <a:cs typeface="Arial" pitchFamily="34" charset="0"/>
              </a:rPr>
              <a:t>aim at improving internal weaknesses by taking advantage of external opportunities</a:t>
            </a:r>
          </a:p>
        </p:txBody>
      </p:sp>
      <p:sp>
        <p:nvSpPr>
          <p:cNvPr id="2" name="Footer Placeholder 1"/>
          <p:cNvSpPr>
            <a:spLocks noGrp="1"/>
          </p:cNvSpPr>
          <p:nvPr>
            <p:ph type="ftr" sz="quarter" idx="11"/>
          </p:nvPr>
        </p:nvSpPr>
        <p:spPr>
          <a:xfrm>
            <a:off x="3048000" y="635635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r>
              <a:rPr lang="en-US"/>
              <a:t>Copyright ©2017 Pearson Education, Inc.</a:t>
            </a:r>
            <a:endParaRPr lang="en-US" dirty="0"/>
          </a:p>
        </p:txBody>
      </p:sp>
      <p:sp>
        <p:nvSpPr>
          <p:cNvPr id="4" name="Slide Number Placeholder 3"/>
          <p:cNvSpPr>
            <a:spLocks noGrp="1"/>
          </p:cNvSpPr>
          <p:nvPr>
            <p:ph type="sldNum" sz="quarter" idx="12"/>
          </p:nvPr>
        </p:nvSpPr>
        <p:spPr/>
        <p:txBody>
          <a:bodyPr/>
          <a:lstStyle/>
          <a:p>
            <a:r>
              <a:rPr lang="en-US" altLang="en-US" dirty="0"/>
              <a:t>6-</a:t>
            </a:r>
            <a:fld id="{358F893F-6708-4457-8BEC-8C755E885C5B}" type="slidenum">
              <a:rPr lang="en-US" altLang="en-US" smtClean="0"/>
              <a:pPr/>
              <a:t>12</a:t>
            </a:fld>
            <a:endParaRPr lang="en-US" alt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The Matching Stage</a:t>
            </a:r>
          </a:p>
        </p:txBody>
      </p:sp>
      <p:sp>
        <p:nvSpPr>
          <p:cNvPr id="21506" name="Content Placeholder 2"/>
          <p:cNvSpPr>
            <a:spLocks noGrp="1"/>
          </p:cNvSpPr>
          <p:nvPr>
            <p:ph sz="half" idx="1"/>
          </p:nvPr>
        </p:nvSpPr>
        <p:spPr/>
        <p:txBody>
          <a:bodyPr/>
          <a:lstStyle/>
          <a:p>
            <a:pPr eaLnBrk="1" hangingPunct="1"/>
            <a:r>
              <a:rPr lang="en-US" altLang="en-US" b="1" i="1" dirty="0">
                <a:solidFill>
                  <a:schemeClr val="tx1"/>
                </a:solidFill>
                <a:latin typeface="Arial" pitchFamily="34" charset="0"/>
                <a:cs typeface="Arial" pitchFamily="34" charset="0"/>
              </a:rPr>
              <a:t>ST</a:t>
            </a:r>
            <a:r>
              <a:rPr lang="en-US" altLang="en-US" b="1" dirty="0">
                <a:solidFill>
                  <a:schemeClr val="tx1"/>
                </a:solidFill>
                <a:latin typeface="Arial" pitchFamily="34" charset="0"/>
                <a:cs typeface="Arial" pitchFamily="34" charset="0"/>
              </a:rPr>
              <a:t> Strategies </a:t>
            </a:r>
          </a:p>
          <a:p>
            <a:pPr lvl="1" eaLnBrk="1" hangingPunct="1"/>
            <a:r>
              <a:rPr lang="en-US" altLang="en-US" dirty="0">
                <a:solidFill>
                  <a:schemeClr val="tx1"/>
                </a:solidFill>
                <a:latin typeface="Arial" pitchFamily="34" charset="0"/>
                <a:cs typeface="Arial" pitchFamily="34" charset="0"/>
              </a:rPr>
              <a:t>use a firm</a:t>
            </a:r>
            <a:r>
              <a:rPr lang="en-US" altLang="ja-JP" dirty="0">
                <a:solidFill>
                  <a:schemeClr val="tx1"/>
                </a:solidFill>
                <a:latin typeface="Arial" pitchFamily="34" charset="0"/>
                <a:cs typeface="Arial" pitchFamily="34" charset="0"/>
              </a:rPr>
              <a:t>'s strengths to avoid or reduce the impact of external threats</a:t>
            </a:r>
            <a:endParaRPr lang="en-US" altLang="en-US" dirty="0">
              <a:solidFill>
                <a:schemeClr val="tx1"/>
              </a:solidFill>
              <a:latin typeface="Arial" pitchFamily="34" charset="0"/>
              <a:cs typeface="Arial" pitchFamily="34" charset="0"/>
            </a:endParaRPr>
          </a:p>
        </p:txBody>
      </p:sp>
      <p:sp>
        <p:nvSpPr>
          <p:cNvPr id="21507" name="Content Placeholder 3"/>
          <p:cNvSpPr>
            <a:spLocks noGrp="1"/>
          </p:cNvSpPr>
          <p:nvPr>
            <p:ph sz="half" idx="2"/>
          </p:nvPr>
        </p:nvSpPr>
        <p:spPr/>
        <p:txBody>
          <a:bodyPr/>
          <a:lstStyle/>
          <a:p>
            <a:pPr eaLnBrk="1" hangingPunct="1"/>
            <a:r>
              <a:rPr lang="en-US" altLang="en-US" b="1" i="1" dirty="0">
                <a:solidFill>
                  <a:schemeClr val="tx1"/>
                </a:solidFill>
                <a:latin typeface="Arial" pitchFamily="34" charset="0"/>
                <a:cs typeface="Arial" pitchFamily="34" charset="0"/>
              </a:rPr>
              <a:t>WT</a:t>
            </a:r>
            <a:r>
              <a:rPr lang="en-US" altLang="en-US" b="1" dirty="0">
                <a:solidFill>
                  <a:schemeClr val="tx1"/>
                </a:solidFill>
                <a:latin typeface="Arial" pitchFamily="34" charset="0"/>
                <a:cs typeface="Arial" pitchFamily="34" charset="0"/>
              </a:rPr>
              <a:t> Strategies </a:t>
            </a:r>
          </a:p>
          <a:p>
            <a:pPr lvl="1" eaLnBrk="1" hangingPunct="1"/>
            <a:r>
              <a:rPr lang="en-US" altLang="en-US" dirty="0">
                <a:solidFill>
                  <a:schemeClr val="tx1"/>
                </a:solidFill>
                <a:latin typeface="Arial" pitchFamily="34" charset="0"/>
                <a:cs typeface="Arial" pitchFamily="34" charset="0"/>
              </a:rPr>
              <a:t>defensive tactics directed at reducing internal weakness and avoiding external threats</a:t>
            </a:r>
          </a:p>
        </p:txBody>
      </p:sp>
      <p:sp>
        <p:nvSpPr>
          <p:cNvPr id="2" name="Footer Placeholder 1"/>
          <p:cNvSpPr>
            <a:spLocks noGrp="1"/>
          </p:cNvSpPr>
          <p:nvPr>
            <p:ph type="ftr" sz="quarter" idx="11"/>
          </p:nvPr>
        </p:nvSpPr>
        <p:spPr>
          <a:xfrm>
            <a:off x="3048000" y="635635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r>
              <a:rPr lang="en-US"/>
              <a:t>Copyright ©2017 Pearson Education, Inc.</a:t>
            </a:r>
            <a:endParaRPr lang="en-US" dirty="0"/>
          </a:p>
        </p:txBody>
      </p:sp>
      <p:sp>
        <p:nvSpPr>
          <p:cNvPr id="4" name="Slide Number Placeholder 3"/>
          <p:cNvSpPr>
            <a:spLocks noGrp="1"/>
          </p:cNvSpPr>
          <p:nvPr>
            <p:ph type="sldNum" sz="quarter" idx="12"/>
          </p:nvPr>
        </p:nvSpPr>
        <p:spPr/>
        <p:txBody>
          <a:bodyPr/>
          <a:lstStyle/>
          <a:p>
            <a:r>
              <a:rPr lang="en-US" altLang="en-US" dirty="0"/>
              <a:t>6-</a:t>
            </a:r>
            <a:fld id="{358F893F-6708-4457-8BEC-8C755E885C5B}" type="slidenum">
              <a:rPr lang="en-US" altLang="en-US" smtClean="0"/>
              <a:pPr/>
              <a:t>13</a:t>
            </a:fld>
            <a:endParaRPr lang="en-US" alt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SWOT Matrix</a:t>
            </a:r>
          </a:p>
        </p:txBody>
      </p:sp>
      <p:sp>
        <p:nvSpPr>
          <p:cNvPr id="22530" name="Content Placeholder 2"/>
          <p:cNvSpPr>
            <a:spLocks noGrp="1"/>
          </p:cNvSpPr>
          <p:nvPr>
            <p:ph idx="1"/>
          </p:nvPr>
        </p:nvSpPr>
        <p:spPr/>
        <p:txBody>
          <a:bodyPr>
            <a:normAutofit lnSpcReduction="10000"/>
          </a:bodyPr>
          <a:lstStyle/>
          <a:p>
            <a:pPr marL="0" indent="0" eaLnBrk="1" hangingPunct="1">
              <a:spcBef>
                <a:spcPts val="768"/>
              </a:spcBef>
              <a:buClr>
                <a:srgbClr val="376092"/>
              </a:buClr>
              <a:buFont typeface="Franklin Gothic Book" pitchFamily="-84" charset="0"/>
              <a:buNone/>
            </a:pPr>
            <a:r>
              <a:rPr lang="en-US" altLang="en-US" b="1" dirty="0">
                <a:solidFill>
                  <a:schemeClr val="tx1"/>
                </a:solidFill>
                <a:latin typeface="Arial" pitchFamily="34" charset="0"/>
                <a:cs typeface="Arial" pitchFamily="34" charset="0"/>
              </a:rPr>
              <a:t>1</a:t>
            </a:r>
            <a:r>
              <a:rPr lang="en-US" altLang="en-US" dirty="0">
                <a:solidFill>
                  <a:schemeClr val="tx1"/>
                </a:solidFill>
                <a:latin typeface="Arial" pitchFamily="34" charset="0"/>
                <a:cs typeface="Arial" pitchFamily="34" charset="0"/>
              </a:rPr>
              <a:t>. List the firm</a:t>
            </a:r>
            <a:r>
              <a:rPr lang="en-US" altLang="ja-JP" dirty="0">
                <a:solidFill>
                  <a:schemeClr val="tx1"/>
                </a:solidFill>
                <a:latin typeface="Arial" pitchFamily="34" charset="0"/>
                <a:cs typeface="Arial" pitchFamily="34" charset="0"/>
              </a:rPr>
              <a:t>'s key external opportunities.</a:t>
            </a:r>
          </a:p>
          <a:p>
            <a:pPr marL="0" indent="0" eaLnBrk="1" hangingPunct="1">
              <a:spcBef>
                <a:spcPts val="768"/>
              </a:spcBef>
              <a:buClr>
                <a:srgbClr val="376092"/>
              </a:buClr>
              <a:buFont typeface="Franklin Gothic Book" pitchFamily="-84" charset="0"/>
              <a:buNone/>
            </a:pPr>
            <a:r>
              <a:rPr lang="en-US" altLang="en-US" b="1" dirty="0">
                <a:solidFill>
                  <a:schemeClr val="tx1"/>
                </a:solidFill>
                <a:latin typeface="Arial" pitchFamily="34" charset="0"/>
                <a:cs typeface="Arial" pitchFamily="34" charset="0"/>
              </a:rPr>
              <a:t>2. </a:t>
            </a:r>
            <a:r>
              <a:rPr lang="en-US" altLang="en-US" dirty="0">
                <a:solidFill>
                  <a:schemeClr val="tx1"/>
                </a:solidFill>
                <a:latin typeface="Arial" pitchFamily="34" charset="0"/>
                <a:cs typeface="Arial" pitchFamily="34" charset="0"/>
              </a:rPr>
              <a:t>List the firm</a:t>
            </a:r>
            <a:r>
              <a:rPr lang="en-US" altLang="ja-JP" dirty="0">
                <a:solidFill>
                  <a:schemeClr val="tx1"/>
                </a:solidFill>
                <a:latin typeface="Arial" pitchFamily="34" charset="0"/>
                <a:cs typeface="Arial" pitchFamily="34" charset="0"/>
              </a:rPr>
              <a:t>'s key external threats.</a:t>
            </a:r>
          </a:p>
          <a:p>
            <a:pPr marL="0" indent="0" eaLnBrk="1" hangingPunct="1">
              <a:spcBef>
                <a:spcPts val="768"/>
              </a:spcBef>
              <a:buClr>
                <a:srgbClr val="376092"/>
              </a:buClr>
              <a:buFont typeface="Franklin Gothic Book" pitchFamily="-84" charset="0"/>
              <a:buNone/>
            </a:pPr>
            <a:r>
              <a:rPr lang="en-US" altLang="en-US" b="1" dirty="0">
                <a:solidFill>
                  <a:schemeClr val="tx1"/>
                </a:solidFill>
                <a:latin typeface="Arial" pitchFamily="34" charset="0"/>
                <a:cs typeface="Arial" pitchFamily="34" charset="0"/>
              </a:rPr>
              <a:t>3. </a:t>
            </a:r>
            <a:r>
              <a:rPr lang="en-US" altLang="en-US" dirty="0">
                <a:solidFill>
                  <a:schemeClr val="tx1"/>
                </a:solidFill>
                <a:latin typeface="Arial" pitchFamily="34" charset="0"/>
                <a:cs typeface="Arial" pitchFamily="34" charset="0"/>
              </a:rPr>
              <a:t>List the firm</a:t>
            </a:r>
            <a:r>
              <a:rPr lang="en-US" altLang="ja-JP" dirty="0">
                <a:solidFill>
                  <a:schemeClr val="tx1"/>
                </a:solidFill>
                <a:latin typeface="Arial" pitchFamily="34" charset="0"/>
                <a:cs typeface="Arial" pitchFamily="34" charset="0"/>
              </a:rPr>
              <a:t>'s key internal strengths.</a:t>
            </a:r>
          </a:p>
          <a:p>
            <a:pPr marL="0" indent="0" eaLnBrk="1" hangingPunct="1">
              <a:spcBef>
                <a:spcPts val="768"/>
              </a:spcBef>
              <a:buClr>
                <a:srgbClr val="376092"/>
              </a:buClr>
              <a:buFont typeface="Franklin Gothic Book" pitchFamily="-84" charset="0"/>
              <a:buNone/>
            </a:pPr>
            <a:r>
              <a:rPr lang="en-US" altLang="en-US" b="1" dirty="0">
                <a:solidFill>
                  <a:schemeClr val="tx1"/>
                </a:solidFill>
                <a:latin typeface="Arial" pitchFamily="34" charset="0"/>
                <a:cs typeface="Arial" pitchFamily="34" charset="0"/>
              </a:rPr>
              <a:t>4. </a:t>
            </a:r>
            <a:r>
              <a:rPr lang="en-US" altLang="en-US" dirty="0">
                <a:solidFill>
                  <a:schemeClr val="tx1"/>
                </a:solidFill>
                <a:latin typeface="Arial" pitchFamily="34" charset="0"/>
                <a:cs typeface="Arial" pitchFamily="34" charset="0"/>
              </a:rPr>
              <a:t>List the firm</a:t>
            </a:r>
            <a:r>
              <a:rPr lang="en-US" altLang="ja-JP" dirty="0">
                <a:solidFill>
                  <a:schemeClr val="tx1"/>
                </a:solidFill>
                <a:latin typeface="Arial" pitchFamily="34" charset="0"/>
                <a:cs typeface="Arial" pitchFamily="34" charset="0"/>
              </a:rPr>
              <a:t>'s key internal weaknesses.</a:t>
            </a:r>
          </a:p>
          <a:p>
            <a:pPr marL="457200" indent="-457200" eaLnBrk="1" hangingPunct="1">
              <a:spcBef>
                <a:spcPts val="768"/>
              </a:spcBef>
              <a:buClr>
                <a:srgbClr val="376092"/>
              </a:buClr>
              <a:buFont typeface="Franklin Gothic Book" pitchFamily="-84" charset="0"/>
              <a:buNone/>
            </a:pPr>
            <a:r>
              <a:rPr lang="en-US" altLang="en-US" b="1" dirty="0">
                <a:solidFill>
                  <a:schemeClr val="tx1"/>
                </a:solidFill>
                <a:latin typeface="Arial" pitchFamily="34" charset="0"/>
                <a:cs typeface="Arial" pitchFamily="34" charset="0"/>
              </a:rPr>
              <a:t>5. </a:t>
            </a:r>
            <a:r>
              <a:rPr lang="en-US" altLang="en-US" dirty="0">
                <a:solidFill>
                  <a:schemeClr val="tx1"/>
                </a:solidFill>
                <a:latin typeface="Arial" pitchFamily="34" charset="0"/>
                <a:cs typeface="Arial" pitchFamily="34" charset="0"/>
              </a:rPr>
              <a:t>Match internal strengths with external </a:t>
            </a:r>
          </a:p>
          <a:p>
            <a:pPr marL="457200" indent="0" eaLnBrk="1" hangingPunct="1">
              <a:spcBef>
                <a:spcPts val="768"/>
              </a:spcBef>
              <a:buClr>
                <a:srgbClr val="376092"/>
              </a:buClr>
              <a:buFont typeface="Franklin Gothic Book" pitchFamily="-84" charset="0"/>
              <a:buNone/>
            </a:pPr>
            <a:r>
              <a:rPr lang="en-US" altLang="en-US" dirty="0">
                <a:solidFill>
                  <a:schemeClr val="tx1"/>
                </a:solidFill>
                <a:latin typeface="Arial" pitchFamily="34" charset="0"/>
                <a:cs typeface="Arial" pitchFamily="34" charset="0"/>
              </a:rPr>
              <a:t>opportunities, and record the resultant SO strategies.</a:t>
            </a:r>
          </a:p>
        </p:txBody>
      </p:sp>
      <p:sp>
        <p:nvSpPr>
          <p:cNvPr id="2" name="Footer Placeholder 1"/>
          <p:cNvSpPr>
            <a:spLocks noGrp="1"/>
          </p:cNvSpPr>
          <p:nvPr>
            <p:ph type="ftr" sz="quarter" idx="11"/>
          </p:nvPr>
        </p:nvSpPr>
        <p:spPr/>
        <p:txBody>
          <a:bodyPr/>
          <a:lstStyle/>
          <a:p>
            <a:r>
              <a:rPr lang="en-US" dirty="0"/>
              <a:t>Copyright ©2017 Pearson Education, Inc.</a:t>
            </a:r>
          </a:p>
        </p:txBody>
      </p:sp>
      <p:sp>
        <p:nvSpPr>
          <p:cNvPr id="4" name="Slide Number Placeholder 3"/>
          <p:cNvSpPr>
            <a:spLocks noGrp="1"/>
          </p:cNvSpPr>
          <p:nvPr>
            <p:ph type="sldNum" sz="quarter" idx="12"/>
          </p:nvPr>
        </p:nvSpPr>
        <p:spPr/>
        <p:txBody>
          <a:bodyPr/>
          <a:lstStyle/>
          <a:p>
            <a:r>
              <a:rPr lang="en-US" altLang="en-US" dirty="0"/>
              <a:t>6-</a:t>
            </a:r>
            <a:fld id="{79B3B6BB-AC9E-46EA-9070-A3EFB2B4376E}" type="slidenum">
              <a:rPr lang="en-US" altLang="en-US" smtClean="0"/>
              <a:pPr/>
              <a:t>14</a:t>
            </a:fld>
            <a:endParaRPr lang="en-US" alt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SWOT Matrix (cont.)</a:t>
            </a:r>
          </a:p>
        </p:txBody>
      </p:sp>
      <p:sp>
        <p:nvSpPr>
          <p:cNvPr id="23554" name="Content Placeholder 2"/>
          <p:cNvSpPr>
            <a:spLocks noGrp="1"/>
          </p:cNvSpPr>
          <p:nvPr>
            <p:ph idx="1"/>
          </p:nvPr>
        </p:nvSpPr>
        <p:spPr/>
        <p:txBody>
          <a:bodyPr>
            <a:normAutofit fontScale="92500" lnSpcReduction="10000"/>
          </a:bodyPr>
          <a:lstStyle/>
          <a:p>
            <a:pPr marL="517525" indent="-517525" eaLnBrk="1" hangingPunct="1">
              <a:spcBef>
                <a:spcPct val="0"/>
              </a:spcBef>
              <a:buClr>
                <a:srgbClr val="CB6804"/>
              </a:buClr>
              <a:buFont typeface="Franklin Gothic Book" pitchFamily="-84" charset="0"/>
              <a:buNone/>
            </a:pPr>
            <a:r>
              <a:rPr lang="en-US" altLang="en-US" sz="3000" b="1" dirty="0">
                <a:solidFill>
                  <a:schemeClr val="tx1"/>
                </a:solidFill>
                <a:latin typeface="Arial" pitchFamily="34" charset="0"/>
                <a:cs typeface="Arial" pitchFamily="34" charset="0"/>
              </a:rPr>
              <a:t>6</a:t>
            </a:r>
            <a:r>
              <a:rPr lang="en-US" altLang="en-US" b="1" dirty="0">
                <a:solidFill>
                  <a:schemeClr val="tx1"/>
                </a:solidFill>
                <a:latin typeface="Arial" pitchFamily="34" charset="0"/>
                <a:cs typeface="Arial" pitchFamily="34" charset="0"/>
              </a:rPr>
              <a:t>.  </a:t>
            </a:r>
            <a:r>
              <a:rPr lang="en-US" altLang="en-US" dirty="0">
                <a:solidFill>
                  <a:schemeClr val="tx1"/>
                </a:solidFill>
                <a:latin typeface="Arial" pitchFamily="34" charset="0"/>
                <a:cs typeface="Arial" pitchFamily="34" charset="0"/>
              </a:rPr>
              <a:t>Match internal weaknesses with external </a:t>
            </a:r>
          </a:p>
          <a:p>
            <a:pPr marL="517525" indent="-517525" eaLnBrk="1" hangingPunct="1">
              <a:spcBef>
                <a:spcPct val="0"/>
              </a:spcBef>
              <a:buClr>
                <a:srgbClr val="CB6804"/>
              </a:buClr>
              <a:buFont typeface="Franklin Gothic Book" pitchFamily="-84" charset="0"/>
              <a:buNone/>
            </a:pPr>
            <a:r>
              <a:rPr lang="en-US" altLang="en-US" dirty="0">
                <a:solidFill>
                  <a:schemeClr val="tx1"/>
                </a:solidFill>
                <a:latin typeface="Arial" pitchFamily="34" charset="0"/>
                <a:cs typeface="Arial" pitchFamily="34" charset="0"/>
              </a:rPr>
              <a:t>     opportunities, and record the resultant WO </a:t>
            </a:r>
            <a:r>
              <a:rPr lang="en-US" altLang="en-US" dirty="0"/>
              <a:t>s</a:t>
            </a:r>
            <a:r>
              <a:rPr lang="en-US" altLang="en-US" dirty="0">
                <a:solidFill>
                  <a:schemeClr val="tx1"/>
                </a:solidFill>
                <a:latin typeface="Arial" pitchFamily="34" charset="0"/>
                <a:cs typeface="Arial" pitchFamily="34" charset="0"/>
              </a:rPr>
              <a:t>trategies.</a:t>
            </a:r>
          </a:p>
          <a:p>
            <a:pPr marL="517525" indent="-517525" eaLnBrk="1" hangingPunct="1">
              <a:spcBef>
                <a:spcPct val="0"/>
              </a:spcBef>
              <a:buClr>
                <a:srgbClr val="CB6804"/>
              </a:buClr>
              <a:buFont typeface="Franklin Gothic Book" pitchFamily="-84" charset="0"/>
              <a:buNone/>
            </a:pPr>
            <a:r>
              <a:rPr lang="en-US" altLang="en-US" b="1" dirty="0">
                <a:solidFill>
                  <a:schemeClr val="tx1"/>
                </a:solidFill>
                <a:latin typeface="Arial" pitchFamily="34" charset="0"/>
                <a:cs typeface="Arial" pitchFamily="34" charset="0"/>
              </a:rPr>
              <a:t>7. </a:t>
            </a:r>
            <a:r>
              <a:rPr lang="en-US" altLang="en-US" dirty="0">
                <a:solidFill>
                  <a:schemeClr val="tx1"/>
                </a:solidFill>
                <a:latin typeface="Arial" pitchFamily="34" charset="0"/>
                <a:cs typeface="Arial" pitchFamily="34" charset="0"/>
              </a:rPr>
              <a:t> Match internal strengths with external threats, and record the resultant ST strategies.</a:t>
            </a:r>
          </a:p>
          <a:p>
            <a:pPr marL="517525" indent="-517525" eaLnBrk="1" hangingPunct="1">
              <a:spcBef>
                <a:spcPct val="0"/>
              </a:spcBef>
              <a:buClr>
                <a:srgbClr val="CB6804"/>
              </a:buClr>
              <a:buFont typeface="Franklin Gothic Book" pitchFamily="-84" charset="0"/>
              <a:buNone/>
            </a:pPr>
            <a:r>
              <a:rPr lang="en-US" altLang="en-US" b="1" dirty="0">
                <a:solidFill>
                  <a:schemeClr val="tx1"/>
                </a:solidFill>
                <a:latin typeface="Arial" pitchFamily="34" charset="0"/>
                <a:cs typeface="Arial" pitchFamily="34" charset="0"/>
              </a:rPr>
              <a:t>8.  </a:t>
            </a:r>
            <a:r>
              <a:rPr lang="en-US" altLang="en-US" dirty="0">
                <a:solidFill>
                  <a:schemeClr val="tx1"/>
                </a:solidFill>
                <a:latin typeface="Arial" pitchFamily="34" charset="0"/>
                <a:cs typeface="Arial" pitchFamily="34" charset="0"/>
              </a:rPr>
              <a:t>Match internal weaknesses with external </a:t>
            </a:r>
          </a:p>
          <a:p>
            <a:pPr marL="517525" indent="-517525" eaLnBrk="1" hangingPunct="1">
              <a:spcBef>
                <a:spcPct val="0"/>
              </a:spcBef>
              <a:buClr>
                <a:srgbClr val="CB6804"/>
              </a:buClr>
              <a:buFont typeface="Franklin Gothic Book" pitchFamily="-84" charset="0"/>
              <a:buNone/>
            </a:pPr>
            <a:r>
              <a:rPr lang="en-US" altLang="en-US" dirty="0">
                <a:solidFill>
                  <a:schemeClr val="tx1"/>
                </a:solidFill>
                <a:latin typeface="Arial" pitchFamily="34" charset="0"/>
                <a:cs typeface="Arial" pitchFamily="34" charset="0"/>
              </a:rPr>
              <a:t>     threats, and record the resultant WT strategies.</a:t>
            </a:r>
          </a:p>
        </p:txBody>
      </p:sp>
      <p:sp>
        <p:nvSpPr>
          <p:cNvPr id="2" name="Footer Placeholder 1"/>
          <p:cNvSpPr>
            <a:spLocks noGrp="1"/>
          </p:cNvSpPr>
          <p:nvPr>
            <p:ph type="ftr" sz="quarter" idx="11"/>
          </p:nvPr>
        </p:nvSpPr>
        <p:spPr/>
        <p:txBody>
          <a:bodyPr/>
          <a:lstStyle/>
          <a:p>
            <a:r>
              <a:rPr lang="en-US" dirty="0"/>
              <a:t>Copyright ©2017 Pearson Education, Inc.</a:t>
            </a:r>
          </a:p>
        </p:txBody>
      </p:sp>
      <p:sp>
        <p:nvSpPr>
          <p:cNvPr id="4" name="Slide Number Placeholder 3"/>
          <p:cNvSpPr>
            <a:spLocks noGrp="1"/>
          </p:cNvSpPr>
          <p:nvPr>
            <p:ph type="sldNum" sz="quarter" idx="12"/>
          </p:nvPr>
        </p:nvSpPr>
        <p:spPr/>
        <p:txBody>
          <a:bodyPr/>
          <a:lstStyle/>
          <a:p>
            <a:r>
              <a:rPr lang="en-US" altLang="en-US" dirty="0"/>
              <a:t>6-</a:t>
            </a:r>
            <a:fld id="{79B3B6BB-AC9E-46EA-9070-A3EFB2B4376E}" type="slidenum">
              <a:rPr lang="en-US" altLang="en-US" smtClean="0"/>
              <a:pPr/>
              <a:t>15</a:t>
            </a:fld>
            <a:endParaRPr lang="en-US" alt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The SPACE Matrix</a:t>
            </a:r>
          </a:p>
        </p:txBody>
      </p:sp>
      <p:sp>
        <p:nvSpPr>
          <p:cNvPr id="4" name="Slide Number Placeholder 3"/>
          <p:cNvSpPr>
            <a:spLocks noGrp="1"/>
          </p:cNvSpPr>
          <p:nvPr>
            <p:ph type="sldNum" sz="quarter" idx="12"/>
          </p:nvPr>
        </p:nvSpPr>
        <p:spPr/>
        <p:txBody>
          <a:bodyPr/>
          <a:lstStyle/>
          <a:p>
            <a:r>
              <a:rPr lang="en-US" altLang="en-US" dirty="0"/>
              <a:t>6-</a:t>
            </a:r>
            <a:fld id="{2390A775-B135-469A-AD31-4AA41ABAE945}" type="slidenum">
              <a:rPr lang="en-US" altLang="en-US" smtClean="0"/>
              <a:pPr/>
              <a:t>16</a:t>
            </a:fld>
            <a:endParaRPr lang="en-US" altLang="en-US" dirty="0"/>
          </a:p>
        </p:txBody>
      </p:sp>
      <p:pic>
        <p:nvPicPr>
          <p:cNvPr id="3" name="Picture 2" descr="fig06_04.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3400" y="1524000"/>
            <a:ext cx="7924800" cy="495300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normAutofit/>
          </a:bodyPr>
          <a:lstStyle/>
          <a:p>
            <a:pPr eaLnBrk="1" hangingPunct="1">
              <a:defRPr/>
            </a:pPr>
            <a:r>
              <a:rPr lang="en-US" altLang="en-US" dirty="0">
                <a:solidFill>
                  <a:schemeClr val="tx1"/>
                </a:solidFill>
                <a:latin typeface="Arial" charset="0"/>
                <a:ea typeface="+mj-ea"/>
                <a:cs typeface="Arial" charset="0"/>
              </a:rPr>
              <a:t>The SPACE Matrix</a:t>
            </a:r>
          </a:p>
        </p:txBody>
      </p:sp>
      <p:sp>
        <p:nvSpPr>
          <p:cNvPr id="34819" name="Content Placeholder 2"/>
          <p:cNvSpPr>
            <a:spLocks noGrp="1"/>
          </p:cNvSpPr>
          <p:nvPr>
            <p:ph idx="1"/>
          </p:nvPr>
        </p:nvSpPr>
        <p:spPr/>
        <p:txBody>
          <a:bodyPr/>
          <a:lstStyle/>
          <a:p>
            <a:pPr eaLnBrk="1" hangingPunct="1">
              <a:defRPr/>
            </a:pPr>
            <a:r>
              <a:rPr lang="en-US" altLang="en-US" b="1" dirty="0">
                <a:solidFill>
                  <a:schemeClr val="tx1"/>
                </a:solidFill>
                <a:latin typeface="Arial" charset="0"/>
                <a:ea typeface="+mn-ea"/>
                <a:cs typeface="Arial" charset="0"/>
              </a:rPr>
              <a:t>Strategic Position and Action Evaluation (SPACE) Matrix</a:t>
            </a:r>
          </a:p>
          <a:p>
            <a:pPr lvl="1" eaLnBrk="1" hangingPunct="1">
              <a:defRPr/>
            </a:pPr>
            <a:r>
              <a:rPr lang="en-US" altLang="en-US" dirty="0">
                <a:solidFill>
                  <a:schemeClr val="tx1"/>
                </a:solidFill>
                <a:latin typeface="Arial" charset="0"/>
                <a:ea typeface="+mn-ea"/>
                <a:cs typeface="Arial" charset="0"/>
              </a:rPr>
              <a:t>four-quadrant framework indicates whether aggressive, conservative, defensive, or competitive strategies are most appropriate for a given organization</a:t>
            </a:r>
          </a:p>
        </p:txBody>
      </p:sp>
      <p:sp>
        <p:nvSpPr>
          <p:cNvPr id="2" name="Footer Placeholder 1"/>
          <p:cNvSpPr>
            <a:spLocks noGrp="1"/>
          </p:cNvSpPr>
          <p:nvPr>
            <p:ph type="ftr" sz="quarter" idx="11"/>
          </p:nvPr>
        </p:nvSpPr>
        <p:spPr/>
        <p:txBody>
          <a:bodyPr/>
          <a:lstStyle/>
          <a:p>
            <a:r>
              <a:rPr lang="en-US" dirty="0"/>
              <a:t>Copyright ©2017 Pearson Education, Inc.</a:t>
            </a:r>
          </a:p>
        </p:txBody>
      </p:sp>
      <p:sp>
        <p:nvSpPr>
          <p:cNvPr id="4" name="Slide Number Placeholder 3"/>
          <p:cNvSpPr>
            <a:spLocks noGrp="1"/>
          </p:cNvSpPr>
          <p:nvPr>
            <p:ph type="sldNum" sz="quarter" idx="12"/>
          </p:nvPr>
        </p:nvSpPr>
        <p:spPr/>
        <p:txBody>
          <a:bodyPr/>
          <a:lstStyle/>
          <a:p>
            <a:r>
              <a:rPr lang="en-US" altLang="en-US" dirty="0"/>
              <a:t>6-</a:t>
            </a:r>
            <a:fld id="{79B3B6BB-AC9E-46EA-9070-A3EFB2B4376E}" type="slidenum">
              <a:rPr lang="en-US" altLang="en-US" smtClean="0"/>
              <a:pPr/>
              <a:t>17</a:t>
            </a:fld>
            <a:endParaRPr lang="en-US" alt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normAutofit/>
          </a:bodyPr>
          <a:lstStyle/>
          <a:p>
            <a:pPr eaLnBrk="1" hangingPunct="1">
              <a:defRPr/>
            </a:pPr>
            <a:r>
              <a:rPr lang="en-US" altLang="en-US" dirty="0">
                <a:solidFill>
                  <a:schemeClr val="tx1"/>
                </a:solidFill>
                <a:latin typeface="Arial" charset="0"/>
                <a:ea typeface="+mj-ea"/>
                <a:cs typeface="Arial" charset="0"/>
              </a:rPr>
              <a:t>The SPACE Matrix</a:t>
            </a:r>
          </a:p>
        </p:txBody>
      </p:sp>
      <p:sp>
        <p:nvSpPr>
          <p:cNvPr id="28674" name="Content Placeholder 2"/>
          <p:cNvSpPr>
            <a:spLocks noGrp="1"/>
          </p:cNvSpPr>
          <p:nvPr>
            <p:ph idx="1"/>
          </p:nvPr>
        </p:nvSpPr>
        <p:spPr/>
        <p:txBody>
          <a:bodyPr/>
          <a:lstStyle/>
          <a:p>
            <a:pPr marL="342900" indent="-342900" eaLnBrk="1" hangingPunct="1"/>
            <a:r>
              <a:rPr lang="en-US" altLang="en-US" dirty="0">
                <a:solidFill>
                  <a:schemeClr val="tx1"/>
                </a:solidFill>
                <a:latin typeface="Arial" pitchFamily="34" charset="0"/>
                <a:cs typeface="Arial" pitchFamily="34" charset="0"/>
              </a:rPr>
              <a:t>Two internal dimensions (financial position [FP] and competitive position [CP]) </a:t>
            </a:r>
          </a:p>
          <a:p>
            <a:pPr marL="342900" indent="-342900" eaLnBrk="1" hangingPunct="1"/>
            <a:r>
              <a:rPr lang="en-US" altLang="en-US" dirty="0">
                <a:solidFill>
                  <a:schemeClr val="tx1"/>
                </a:solidFill>
                <a:latin typeface="Arial" pitchFamily="34" charset="0"/>
                <a:cs typeface="Arial" pitchFamily="34" charset="0"/>
              </a:rPr>
              <a:t>Two external dimensions (stability position [SP] and industry position [IP])</a:t>
            </a:r>
          </a:p>
          <a:p>
            <a:pPr marL="342900" indent="-342900" eaLnBrk="1" hangingPunct="1"/>
            <a:r>
              <a:rPr lang="en-US" altLang="en-US" dirty="0">
                <a:solidFill>
                  <a:schemeClr val="tx1"/>
                </a:solidFill>
                <a:latin typeface="Arial" pitchFamily="34" charset="0"/>
                <a:cs typeface="Arial" pitchFamily="34" charset="0"/>
              </a:rPr>
              <a:t>Most important determinants of an organization</a:t>
            </a:r>
            <a:r>
              <a:rPr lang="en-US" altLang="ja-JP" dirty="0">
                <a:solidFill>
                  <a:schemeClr val="tx1"/>
                </a:solidFill>
                <a:latin typeface="Arial" pitchFamily="34" charset="0"/>
                <a:cs typeface="Arial" pitchFamily="34" charset="0"/>
              </a:rPr>
              <a:t>'s overall strategic position</a:t>
            </a:r>
            <a:endParaRPr lang="en-US" altLang="en-US" dirty="0">
              <a:solidFill>
                <a:schemeClr val="tx1"/>
              </a:solidFill>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US" dirty="0"/>
              <a:t>Copyright ©2017 Pearson Education, Inc.</a:t>
            </a:r>
          </a:p>
        </p:txBody>
      </p:sp>
      <p:sp>
        <p:nvSpPr>
          <p:cNvPr id="4" name="Slide Number Placeholder 3"/>
          <p:cNvSpPr>
            <a:spLocks noGrp="1"/>
          </p:cNvSpPr>
          <p:nvPr>
            <p:ph type="sldNum" sz="quarter" idx="12"/>
          </p:nvPr>
        </p:nvSpPr>
        <p:spPr/>
        <p:txBody>
          <a:bodyPr/>
          <a:lstStyle/>
          <a:p>
            <a:r>
              <a:rPr lang="en-US" altLang="en-US" dirty="0"/>
              <a:t>6-</a:t>
            </a:r>
            <a:fld id="{79B3B6BB-AC9E-46EA-9070-A3EFB2B4376E}" type="slidenum">
              <a:rPr lang="en-US" altLang="en-US" smtClean="0"/>
              <a:pPr/>
              <a:t>18</a:t>
            </a:fld>
            <a:endParaRPr lang="en-US" alt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normAutofit/>
          </a:bodyPr>
          <a:lstStyle/>
          <a:p>
            <a:pPr eaLnBrk="1" hangingPunct="1">
              <a:defRPr/>
            </a:pPr>
            <a:r>
              <a:rPr lang="en-US" altLang="en-US" dirty="0">
                <a:solidFill>
                  <a:schemeClr val="tx1"/>
                </a:solidFill>
                <a:latin typeface="Arial" charset="0"/>
                <a:ea typeface="+mj-ea"/>
                <a:cs typeface="Arial" charset="0"/>
              </a:rPr>
              <a:t>SPACE Matrix Axes</a:t>
            </a:r>
          </a:p>
        </p:txBody>
      </p:sp>
      <p:pic>
        <p:nvPicPr>
          <p:cNvPr id="29699"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66863" y="1524000"/>
            <a:ext cx="6010275" cy="49482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Footer Placeholder 1"/>
          <p:cNvSpPr>
            <a:spLocks noGrp="1"/>
          </p:cNvSpPr>
          <p:nvPr>
            <p:ph type="ftr" sz="quarter" idx="11"/>
          </p:nvPr>
        </p:nvSpPr>
        <p:spPr>
          <a:xfrm>
            <a:off x="3048000" y="635635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r>
              <a:rPr lang="en-US"/>
              <a:t>Copyright ©2017 Pearson Education, Inc.</a:t>
            </a:r>
            <a:endParaRPr lang="en-US" dirty="0"/>
          </a:p>
        </p:txBody>
      </p:sp>
      <p:sp>
        <p:nvSpPr>
          <p:cNvPr id="4" name="Slide Number Placeholder 3"/>
          <p:cNvSpPr>
            <a:spLocks noGrp="1"/>
          </p:cNvSpPr>
          <p:nvPr>
            <p:ph type="sldNum" sz="quarter" idx="12"/>
          </p:nvPr>
        </p:nvSpPr>
        <p:spPr/>
        <p:txBody>
          <a:bodyPr/>
          <a:lstStyle/>
          <a:p>
            <a:r>
              <a:rPr lang="en-US" altLang="en-US" dirty="0"/>
              <a:t>6-</a:t>
            </a:r>
            <a:fld id="{2390A775-B135-469A-AD31-4AA41ABAE945}" type="slidenum">
              <a:rPr lang="en-US" altLang="en-US" smtClean="0"/>
              <a:pPr/>
              <a:t>19</a:t>
            </a:fld>
            <a:endParaRPr lang="en-US" alt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normAutofit fontScale="90000"/>
          </a:bodyPr>
          <a:lstStyle/>
          <a:p>
            <a:pPr eaLnBrk="1" hangingPunct="1">
              <a:defRPr/>
            </a:pPr>
            <a:r>
              <a:rPr lang="en-US" altLang="en-US" dirty="0">
                <a:solidFill>
                  <a:schemeClr val="tx1"/>
                </a:solidFill>
                <a:latin typeface="Arial" charset="0"/>
                <a:ea typeface="+mj-ea"/>
                <a:cs typeface="Arial" charset="0"/>
              </a:rPr>
              <a:t>Steps to Develop a SPACE Matrix</a:t>
            </a:r>
          </a:p>
        </p:txBody>
      </p:sp>
      <p:sp>
        <p:nvSpPr>
          <p:cNvPr id="30722" name="Content Placeholder 2"/>
          <p:cNvSpPr>
            <a:spLocks noGrp="1"/>
          </p:cNvSpPr>
          <p:nvPr>
            <p:ph idx="1"/>
          </p:nvPr>
        </p:nvSpPr>
        <p:spPr/>
        <p:txBody>
          <a:bodyPr/>
          <a:lstStyle/>
          <a:p>
            <a:pPr marL="0" indent="0" eaLnBrk="1" hangingPunct="1">
              <a:buClr>
                <a:srgbClr val="CB6804"/>
              </a:buClr>
              <a:buFont typeface="Franklin Gothic Book" pitchFamily="-84" charset="0"/>
              <a:buNone/>
            </a:pPr>
            <a:r>
              <a:rPr lang="en-US" altLang="en-US" b="1" dirty="0">
                <a:solidFill>
                  <a:schemeClr val="tx1"/>
                </a:solidFill>
                <a:latin typeface="Arial" pitchFamily="34" charset="0"/>
                <a:cs typeface="Arial" pitchFamily="34" charset="0"/>
              </a:rPr>
              <a:t>1.  </a:t>
            </a:r>
            <a:r>
              <a:rPr lang="en-US" altLang="en-US" dirty="0">
                <a:solidFill>
                  <a:schemeClr val="tx1"/>
                </a:solidFill>
                <a:latin typeface="Arial" pitchFamily="34" charset="0"/>
                <a:cs typeface="Arial" pitchFamily="34" charset="0"/>
              </a:rPr>
              <a:t>Select a set of variables to define financial  position (FP), competitive position (CP), stability position (SP), and industry position (IP).</a:t>
            </a:r>
          </a:p>
        </p:txBody>
      </p:sp>
      <p:sp>
        <p:nvSpPr>
          <p:cNvPr id="2" name="Footer Placeholder 1"/>
          <p:cNvSpPr>
            <a:spLocks noGrp="1"/>
          </p:cNvSpPr>
          <p:nvPr>
            <p:ph type="ftr" sz="quarter" idx="11"/>
          </p:nvPr>
        </p:nvSpPr>
        <p:spPr/>
        <p:txBody>
          <a:bodyPr/>
          <a:lstStyle/>
          <a:p>
            <a:r>
              <a:rPr lang="en-US" dirty="0"/>
              <a:t>Copyright ©2017 Pearson Education, Inc.</a:t>
            </a:r>
          </a:p>
        </p:txBody>
      </p:sp>
      <p:sp>
        <p:nvSpPr>
          <p:cNvPr id="4" name="Slide Number Placeholder 3"/>
          <p:cNvSpPr>
            <a:spLocks noGrp="1"/>
          </p:cNvSpPr>
          <p:nvPr>
            <p:ph type="sldNum" sz="quarter" idx="12"/>
          </p:nvPr>
        </p:nvSpPr>
        <p:spPr/>
        <p:txBody>
          <a:bodyPr/>
          <a:lstStyle/>
          <a:p>
            <a:r>
              <a:rPr lang="en-US" altLang="en-US" dirty="0"/>
              <a:t>6-</a:t>
            </a:r>
            <a:fld id="{79B3B6BB-AC9E-46EA-9070-A3EFB2B4376E}" type="slidenum">
              <a:rPr lang="en-US" altLang="en-US" smtClean="0"/>
              <a:pPr/>
              <a:t>20</a:t>
            </a:fld>
            <a:endParaRPr lang="en-US" alt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normAutofit fontScale="90000"/>
          </a:bodyPr>
          <a:lstStyle/>
          <a:p>
            <a:pPr eaLnBrk="1" hangingPunct="1">
              <a:defRPr/>
            </a:pPr>
            <a:r>
              <a:rPr lang="en-US" altLang="en-US" dirty="0">
                <a:solidFill>
                  <a:schemeClr val="tx1"/>
                </a:solidFill>
                <a:latin typeface="Arial" charset="0"/>
                <a:ea typeface="+mj-ea"/>
                <a:cs typeface="Arial" charset="0"/>
              </a:rPr>
              <a:t>Steps to Develop a SPACE Matrix</a:t>
            </a:r>
          </a:p>
        </p:txBody>
      </p:sp>
      <p:sp>
        <p:nvSpPr>
          <p:cNvPr id="31746" name="Content Placeholder 2"/>
          <p:cNvSpPr>
            <a:spLocks noGrp="1"/>
          </p:cNvSpPr>
          <p:nvPr>
            <p:ph idx="1"/>
          </p:nvPr>
        </p:nvSpPr>
        <p:spPr/>
        <p:txBody>
          <a:bodyPr>
            <a:normAutofit lnSpcReduction="10000"/>
          </a:bodyPr>
          <a:lstStyle/>
          <a:p>
            <a:pPr marL="579438" indent="-579438" eaLnBrk="1" hangingPunct="1">
              <a:buClr>
                <a:srgbClr val="376092"/>
              </a:buClr>
              <a:buFont typeface="Franklin Gothic Book" pitchFamily="-84" charset="0"/>
              <a:buNone/>
            </a:pPr>
            <a:r>
              <a:rPr lang="en-US" altLang="en-US" b="1" dirty="0">
                <a:solidFill>
                  <a:schemeClr val="tx1"/>
                </a:solidFill>
                <a:latin typeface="Arial" pitchFamily="34" charset="0"/>
                <a:cs typeface="Arial" pitchFamily="34" charset="0"/>
              </a:rPr>
              <a:t>2.  </a:t>
            </a:r>
            <a:r>
              <a:rPr lang="en-US" altLang="en-US" dirty="0">
                <a:solidFill>
                  <a:schemeClr val="tx1"/>
                </a:solidFill>
                <a:latin typeface="Arial" pitchFamily="34" charset="0"/>
                <a:cs typeface="Arial" pitchFamily="34" charset="0"/>
              </a:rPr>
              <a:t>Assign a numerical value ranging from +1  </a:t>
            </a:r>
          </a:p>
          <a:p>
            <a:pPr marL="579438" indent="-579438" eaLnBrk="1" hangingPunct="1">
              <a:buClr>
                <a:srgbClr val="376092"/>
              </a:buClr>
              <a:buFont typeface="Franklin Gothic Book" pitchFamily="-84" charset="0"/>
              <a:buNone/>
            </a:pPr>
            <a:r>
              <a:rPr lang="en-US" altLang="en-US" dirty="0">
                <a:solidFill>
                  <a:schemeClr val="tx1"/>
                </a:solidFill>
                <a:latin typeface="Arial" pitchFamily="34" charset="0"/>
                <a:cs typeface="Arial" pitchFamily="34" charset="0"/>
              </a:rPr>
              <a:t>     (worst) to +7 (best) to each of the variables that make up the FP and IP dimensions. </a:t>
            </a:r>
          </a:p>
          <a:p>
            <a:pPr marL="579438" indent="-579438" eaLnBrk="1" hangingPunct="1">
              <a:buClr>
                <a:srgbClr val="376092"/>
              </a:buClr>
              <a:buFont typeface="Franklin Gothic Book" pitchFamily="-84" charset="0"/>
              <a:buNone/>
            </a:pPr>
            <a:r>
              <a:rPr lang="en-US" altLang="en-US" dirty="0">
                <a:solidFill>
                  <a:schemeClr val="tx1"/>
                </a:solidFill>
                <a:latin typeface="Arial" pitchFamily="34" charset="0"/>
                <a:cs typeface="Arial" pitchFamily="34" charset="0"/>
              </a:rPr>
              <a:t>     Assign a numerical value ranging from –1 </a:t>
            </a:r>
          </a:p>
          <a:p>
            <a:pPr marL="579438" indent="-579438" eaLnBrk="1" hangingPunct="1">
              <a:buClr>
                <a:srgbClr val="376092"/>
              </a:buClr>
              <a:buFont typeface="Franklin Gothic Book" pitchFamily="-84" charset="0"/>
              <a:buNone/>
            </a:pPr>
            <a:r>
              <a:rPr lang="en-US" altLang="en-US" dirty="0">
                <a:solidFill>
                  <a:schemeClr val="tx1"/>
                </a:solidFill>
                <a:latin typeface="Arial" pitchFamily="34" charset="0"/>
                <a:cs typeface="Arial" pitchFamily="34" charset="0"/>
              </a:rPr>
              <a:t>     (best) to –7 (worst) to each of the variables that make up the SP and CP dimensions.</a:t>
            </a:r>
          </a:p>
          <a:p>
            <a:pPr marL="0" indent="0" eaLnBrk="1" hangingPunct="1">
              <a:buFont typeface="Franklin Gothic Book" pitchFamily="-84" charset="0"/>
              <a:buChar char="►"/>
            </a:pPr>
            <a:endParaRPr lang="en-US" altLang="en-US" dirty="0">
              <a:solidFill>
                <a:schemeClr val="tx1"/>
              </a:solidFill>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US" dirty="0"/>
              <a:t>Copyright ©2017 Pearson Education, Inc.</a:t>
            </a:r>
          </a:p>
        </p:txBody>
      </p:sp>
      <p:sp>
        <p:nvSpPr>
          <p:cNvPr id="4" name="Slide Number Placeholder 3"/>
          <p:cNvSpPr>
            <a:spLocks noGrp="1"/>
          </p:cNvSpPr>
          <p:nvPr>
            <p:ph type="sldNum" sz="quarter" idx="12"/>
          </p:nvPr>
        </p:nvSpPr>
        <p:spPr/>
        <p:txBody>
          <a:bodyPr/>
          <a:lstStyle/>
          <a:p>
            <a:r>
              <a:rPr lang="en-US" altLang="en-US" dirty="0"/>
              <a:t>6-</a:t>
            </a:r>
            <a:fld id="{79B3B6BB-AC9E-46EA-9070-A3EFB2B4376E}" type="slidenum">
              <a:rPr lang="en-US" altLang="en-US" smtClean="0"/>
              <a:pPr/>
              <a:t>21</a:t>
            </a:fld>
            <a:endParaRPr lang="en-US" alt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normAutofit fontScale="90000"/>
          </a:bodyPr>
          <a:lstStyle/>
          <a:p>
            <a:pPr eaLnBrk="1" hangingPunct="1">
              <a:defRPr/>
            </a:pPr>
            <a:r>
              <a:rPr lang="en-US" altLang="en-US" dirty="0">
                <a:solidFill>
                  <a:schemeClr val="tx1"/>
                </a:solidFill>
                <a:latin typeface="Arial" charset="0"/>
                <a:ea typeface="+mj-ea"/>
                <a:cs typeface="Arial" charset="0"/>
              </a:rPr>
              <a:t>Steps to Develop a SPACE Matrix</a:t>
            </a:r>
          </a:p>
        </p:txBody>
      </p:sp>
      <p:sp>
        <p:nvSpPr>
          <p:cNvPr id="32770" name="Content Placeholder 2"/>
          <p:cNvSpPr>
            <a:spLocks noGrp="1"/>
          </p:cNvSpPr>
          <p:nvPr>
            <p:ph idx="1"/>
          </p:nvPr>
        </p:nvSpPr>
        <p:spPr/>
        <p:txBody>
          <a:bodyPr>
            <a:normAutofit fontScale="92500"/>
          </a:bodyPr>
          <a:lstStyle/>
          <a:p>
            <a:pPr marL="0" indent="0" eaLnBrk="1" hangingPunct="1">
              <a:spcBef>
                <a:spcPct val="0"/>
              </a:spcBef>
              <a:buClr>
                <a:srgbClr val="CB6804"/>
              </a:buClr>
              <a:buFont typeface="Franklin Gothic Book" pitchFamily="-84" charset="0"/>
              <a:buNone/>
            </a:pPr>
            <a:r>
              <a:rPr lang="en-US" altLang="en-US" b="1" dirty="0">
                <a:solidFill>
                  <a:schemeClr val="tx1"/>
                </a:solidFill>
                <a:latin typeface="Arial" pitchFamily="34" charset="0"/>
                <a:cs typeface="Arial" pitchFamily="34" charset="0"/>
              </a:rPr>
              <a:t>3.  </a:t>
            </a:r>
            <a:r>
              <a:rPr lang="en-US" altLang="en-US" dirty="0">
                <a:solidFill>
                  <a:schemeClr val="tx1"/>
                </a:solidFill>
                <a:latin typeface="Arial" pitchFamily="34" charset="0"/>
                <a:cs typeface="Arial" pitchFamily="34" charset="0"/>
              </a:rPr>
              <a:t>Compute an average score for FP, CP, IP, </a:t>
            </a:r>
          </a:p>
          <a:p>
            <a:pPr marL="0" indent="0" eaLnBrk="1" hangingPunct="1">
              <a:spcBef>
                <a:spcPct val="0"/>
              </a:spcBef>
              <a:buClr>
                <a:srgbClr val="CB6804"/>
              </a:buClr>
              <a:buFont typeface="Franklin Gothic Book" pitchFamily="-84" charset="0"/>
              <a:buNone/>
            </a:pPr>
            <a:r>
              <a:rPr lang="en-US" altLang="en-US" dirty="0">
                <a:solidFill>
                  <a:schemeClr val="tx1"/>
                </a:solidFill>
                <a:latin typeface="Arial" pitchFamily="34" charset="0"/>
                <a:cs typeface="Arial" pitchFamily="34" charset="0"/>
              </a:rPr>
              <a:t>     and SP.</a:t>
            </a:r>
          </a:p>
          <a:p>
            <a:pPr marL="0" indent="0" eaLnBrk="1" hangingPunct="1">
              <a:spcBef>
                <a:spcPct val="0"/>
              </a:spcBef>
              <a:buClr>
                <a:srgbClr val="CB6804"/>
              </a:buClr>
              <a:buFont typeface="Franklin Gothic Book" pitchFamily="-84" charset="0"/>
              <a:buNone/>
            </a:pPr>
            <a:r>
              <a:rPr lang="en-US" altLang="en-US" b="1" dirty="0">
                <a:solidFill>
                  <a:schemeClr val="tx1"/>
                </a:solidFill>
                <a:latin typeface="Arial" pitchFamily="34" charset="0"/>
                <a:cs typeface="Arial" pitchFamily="34" charset="0"/>
              </a:rPr>
              <a:t>4.  </a:t>
            </a:r>
            <a:r>
              <a:rPr lang="en-US" altLang="en-US" dirty="0">
                <a:solidFill>
                  <a:schemeClr val="tx1"/>
                </a:solidFill>
                <a:latin typeface="Arial" pitchFamily="34" charset="0"/>
                <a:cs typeface="Arial" pitchFamily="34" charset="0"/>
              </a:rPr>
              <a:t>Plot the average scores for FP, IP, SP, and </a:t>
            </a:r>
          </a:p>
          <a:p>
            <a:pPr marL="0" indent="0" eaLnBrk="1" hangingPunct="1">
              <a:spcBef>
                <a:spcPct val="0"/>
              </a:spcBef>
              <a:buClr>
                <a:srgbClr val="CB6804"/>
              </a:buClr>
              <a:buFont typeface="Franklin Gothic Book" pitchFamily="-84" charset="0"/>
              <a:buNone/>
            </a:pPr>
            <a:r>
              <a:rPr lang="en-US" altLang="en-US" dirty="0">
                <a:solidFill>
                  <a:schemeClr val="tx1"/>
                </a:solidFill>
                <a:latin typeface="Arial" pitchFamily="34" charset="0"/>
                <a:cs typeface="Arial" pitchFamily="34" charset="0"/>
              </a:rPr>
              <a:t>     CP on the appropriate axis.</a:t>
            </a:r>
          </a:p>
          <a:p>
            <a:pPr marL="0" indent="0" eaLnBrk="1" hangingPunct="1">
              <a:spcBef>
                <a:spcPct val="0"/>
              </a:spcBef>
              <a:buClr>
                <a:srgbClr val="CB6804"/>
              </a:buClr>
              <a:buFont typeface="Franklin Gothic Book" pitchFamily="-84" charset="0"/>
              <a:buNone/>
            </a:pPr>
            <a:r>
              <a:rPr lang="en-US" altLang="en-US" b="1" dirty="0">
                <a:solidFill>
                  <a:schemeClr val="tx1"/>
                </a:solidFill>
                <a:latin typeface="Arial" pitchFamily="34" charset="0"/>
                <a:cs typeface="Arial" pitchFamily="34" charset="0"/>
              </a:rPr>
              <a:t>5.  </a:t>
            </a:r>
            <a:r>
              <a:rPr lang="en-US" altLang="en-US" dirty="0">
                <a:solidFill>
                  <a:schemeClr val="tx1"/>
                </a:solidFill>
                <a:latin typeface="Arial" pitchFamily="34" charset="0"/>
                <a:cs typeface="Arial" pitchFamily="34" charset="0"/>
              </a:rPr>
              <a:t>Add the two scores on the </a:t>
            </a:r>
            <a:r>
              <a:rPr lang="en-US" altLang="en-US" i="1" dirty="0">
                <a:solidFill>
                  <a:schemeClr val="tx1"/>
                </a:solidFill>
                <a:latin typeface="Arial" pitchFamily="34" charset="0"/>
                <a:cs typeface="Arial" pitchFamily="34" charset="0"/>
              </a:rPr>
              <a:t>x</a:t>
            </a:r>
            <a:r>
              <a:rPr lang="en-US" altLang="en-US" dirty="0">
                <a:solidFill>
                  <a:schemeClr val="tx1"/>
                </a:solidFill>
                <a:latin typeface="Arial" pitchFamily="34" charset="0"/>
                <a:cs typeface="Arial" pitchFamily="34" charset="0"/>
              </a:rPr>
              <a:t>-axis and plot  </a:t>
            </a:r>
          </a:p>
          <a:p>
            <a:pPr marL="0" indent="0" eaLnBrk="1" hangingPunct="1">
              <a:spcBef>
                <a:spcPct val="0"/>
              </a:spcBef>
              <a:buClr>
                <a:srgbClr val="CB6804"/>
              </a:buClr>
              <a:buFont typeface="Franklin Gothic Book" pitchFamily="-84" charset="0"/>
              <a:buNone/>
            </a:pPr>
            <a:r>
              <a:rPr lang="en-US" altLang="en-US" dirty="0">
                <a:solidFill>
                  <a:schemeClr val="tx1"/>
                </a:solidFill>
                <a:latin typeface="Arial" pitchFamily="34" charset="0"/>
                <a:cs typeface="Arial" pitchFamily="34" charset="0"/>
              </a:rPr>
              <a:t>     the resultant point on </a:t>
            </a:r>
            <a:r>
              <a:rPr lang="en-US" altLang="en-US" i="1" dirty="0">
                <a:solidFill>
                  <a:schemeClr val="tx1"/>
                </a:solidFill>
                <a:latin typeface="Arial" pitchFamily="34" charset="0"/>
                <a:cs typeface="Arial" pitchFamily="34" charset="0"/>
              </a:rPr>
              <a:t>X. </a:t>
            </a:r>
            <a:r>
              <a:rPr lang="en-US" altLang="en-US" dirty="0">
                <a:solidFill>
                  <a:schemeClr val="tx1"/>
                </a:solidFill>
                <a:latin typeface="Arial" pitchFamily="34" charset="0"/>
                <a:cs typeface="Arial" pitchFamily="34" charset="0"/>
              </a:rPr>
              <a:t>Add the two scores </a:t>
            </a:r>
          </a:p>
          <a:p>
            <a:pPr marL="0" indent="0" eaLnBrk="1" hangingPunct="1">
              <a:spcBef>
                <a:spcPct val="0"/>
              </a:spcBef>
              <a:buClr>
                <a:srgbClr val="CB6804"/>
              </a:buClr>
              <a:buFont typeface="Franklin Gothic Book" pitchFamily="-84" charset="0"/>
              <a:buNone/>
            </a:pPr>
            <a:r>
              <a:rPr lang="en-US" altLang="en-US" dirty="0">
                <a:solidFill>
                  <a:schemeClr val="tx1"/>
                </a:solidFill>
                <a:latin typeface="Arial" pitchFamily="34" charset="0"/>
                <a:cs typeface="Arial" pitchFamily="34" charset="0"/>
              </a:rPr>
              <a:t>     on the </a:t>
            </a:r>
            <a:r>
              <a:rPr lang="en-US" altLang="en-US" i="1" dirty="0">
                <a:solidFill>
                  <a:schemeClr val="tx1"/>
                </a:solidFill>
                <a:latin typeface="Arial" pitchFamily="34" charset="0"/>
                <a:cs typeface="Arial" pitchFamily="34" charset="0"/>
              </a:rPr>
              <a:t>y</a:t>
            </a:r>
            <a:r>
              <a:rPr lang="en-US" altLang="en-US" dirty="0">
                <a:solidFill>
                  <a:schemeClr val="tx1"/>
                </a:solidFill>
                <a:latin typeface="Arial" pitchFamily="34" charset="0"/>
                <a:cs typeface="Arial" pitchFamily="34" charset="0"/>
              </a:rPr>
              <a:t>-axis and plot the resultant point on  </a:t>
            </a:r>
          </a:p>
          <a:p>
            <a:pPr marL="0" indent="0" eaLnBrk="1" hangingPunct="1">
              <a:spcBef>
                <a:spcPct val="0"/>
              </a:spcBef>
              <a:buClr>
                <a:srgbClr val="CB6804"/>
              </a:buClr>
              <a:buFont typeface="Franklin Gothic Book" pitchFamily="-84" charset="0"/>
              <a:buNone/>
            </a:pPr>
            <a:r>
              <a:rPr lang="en-US" altLang="en-US" i="1" dirty="0">
                <a:solidFill>
                  <a:schemeClr val="tx1"/>
                </a:solidFill>
                <a:latin typeface="Arial" pitchFamily="34" charset="0"/>
                <a:cs typeface="Arial" pitchFamily="34" charset="0"/>
              </a:rPr>
              <a:t>    Y. </a:t>
            </a:r>
            <a:r>
              <a:rPr lang="en-US" altLang="en-US" dirty="0">
                <a:solidFill>
                  <a:schemeClr val="tx1"/>
                </a:solidFill>
                <a:latin typeface="Arial" pitchFamily="34" charset="0"/>
                <a:cs typeface="Arial" pitchFamily="34" charset="0"/>
              </a:rPr>
              <a:t>Plot the intersection of the new </a:t>
            </a:r>
            <a:r>
              <a:rPr lang="en-US" altLang="en-US" i="1" dirty="0">
                <a:solidFill>
                  <a:schemeClr val="tx1"/>
                </a:solidFill>
                <a:latin typeface="Arial" pitchFamily="34" charset="0"/>
                <a:cs typeface="Arial" pitchFamily="34" charset="0"/>
              </a:rPr>
              <a:t>xy </a:t>
            </a:r>
            <a:r>
              <a:rPr lang="en-US" altLang="en-US" dirty="0">
                <a:solidFill>
                  <a:schemeClr val="tx1"/>
                </a:solidFill>
                <a:latin typeface="Arial" pitchFamily="34" charset="0"/>
                <a:cs typeface="Arial" pitchFamily="34" charset="0"/>
              </a:rPr>
              <a:t>point.</a:t>
            </a:r>
          </a:p>
        </p:txBody>
      </p:sp>
      <p:sp>
        <p:nvSpPr>
          <p:cNvPr id="2" name="Footer Placeholder 1"/>
          <p:cNvSpPr>
            <a:spLocks noGrp="1"/>
          </p:cNvSpPr>
          <p:nvPr>
            <p:ph type="ftr" sz="quarter" idx="11"/>
          </p:nvPr>
        </p:nvSpPr>
        <p:spPr/>
        <p:txBody>
          <a:bodyPr/>
          <a:lstStyle/>
          <a:p>
            <a:r>
              <a:rPr lang="en-US" dirty="0"/>
              <a:t>Copyright ©2017 Pearson Education, Inc.</a:t>
            </a:r>
          </a:p>
        </p:txBody>
      </p:sp>
      <p:sp>
        <p:nvSpPr>
          <p:cNvPr id="4" name="Slide Number Placeholder 3"/>
          <p:cNvSpPr>
            <a:spLocks noGrp="1"/>
          </p:cNvSpPr>
          <p:nvPr>
            <p:ph type="sldNum" sz="quarter" idx="12"/>
          </p:nvPr>
        </p:nvSpPr>
        <p:spPr/>
        <p:txBody>
          <a:bodyPr/>
          <a:lstStyle/>
          <a:p>
            <a:r>
              <a:rPr lang="en-US" altLang="en-US" dirty="0"/>
              <a:t>6-</a:t>
            </a:r>
            <a:fld id="{79B3B6BB-AC9E-46EA-9070-A3EFB2B4376E}" type="slidenum">
              <a:rPr lang="en-US" altLang="en-US" smtClean="0"/>
              <a:pPr/>
              <a:t>22</a:t>
            </a:fld>
            <a:endParaRPr lang="en-US" alt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normAutofit fontScale="90000"/>
          </a:bodyPr>
          <a:lstStyle/>
          <a:p>
            <a:pPr eaLnBrk="1" hangingPunct="1">
              <a:defRPr/>
            </a:pPr>
            <a:r>
              <a:rPr lang="en-US" altLang="en-US" dirty="0">
                <a:solidFill>
                  <a:schemeClr val="tx1"/>
                </a:solidFill>
                <a:latin typeface="Arial" charset="0"/>
                <a:ea typeface="+mj-ea"/>
                <a:cs typeface="Arial" charset="0"/>
              </a:rPr>
              <a:t>Steps to Develop a SPACE Matrix</a:t>
            </a:r>
          </a:p>
        </p:txBody>
      </p:sp>
      <p:sp>
        <p:nvSpPr>
          <p:cNvPr id="33794" name="Content Placeholder 2"/>
          <p:cNvSpPr>
            <a:spLocks noGrp="1"/>
          </p:cNvSpPr>
          <p:nvPr>
            <p:ph idx="1"/>
          </p:nvPr>
        </p:nvSpPr>
        <p:spPr/>
        <p:txBody>
          <a:bodyPr/>
          <a:lstStyle/>
          <a:p>
            <a:pPr marL="457200" indent="-457200" eaLnBrk="1" hangingPunct="1">
              <a:buClr>
                <a:srgbClr val="376092"/>
              </a:buClr>
              <a:buFont typeface="Franklin Gothic Book" pitchFamily="-84" charset="0"/>
              <a:buNone/>
            </a:pPr>
            <a:r>
              <a:rPr lang="en-US" altLang="en-US" b="1" dirty="0">
                <a:solidFill>
                  <a:schemeClr val="tx1"/>
                </a:solidFill>
                <a:latin typeface="Arial" pitchFamily="34" charset="0"/>
                <a:cs typeface="Arial" pitchFamily="34" charset="0"/>
              </a:rPr>
              <a:t>6. </a:t>
            </a:r>
            <a:r>
              <a:rPr lang="en-US" altLang="en-US" dirty="0">
                <a:solidFill>
                  <a:schemeClr val="tx1"/>
                </a:solidFill>
                <a:latin typeface="Arial" pitchFamily="34" charset="0"/>
                <a:cs typeface="Arial" pitchFamily="34" charset="0"/>
              </a:rPr>
              <a:t>Draw a </a:t>
            </a:r>
            <a:r>
              <a:rPr lang="en-US" altLang="en-US" i="1" dirty="0">
                <a:solidFill>
                  <a:schemeClr val="tx1"/>
                </a:solidFill>
                <a:latin typeface="Arial" pitchFamily="34" charset="0"/>
                <a:cs typeface="Arial" pitchFamily="34" charset="0"/>
              </a:rPr>
              <a:t>directional vector </a:t>
            </a:r>
            <a:r>
              <a:rPr lang="en-US" altLang="en-US" dirty="0">
                <a:solidFill>
                  <a:schemeClr val="tx1"/>
                </a:solidFill>
                <a:latin typeface="Arial" pitchFamily="34" charset="0"/>
                <a:cs typeface="Arial" pitchFamily="34" charset="0"/>
              </a:rPr>
              <a:t>from the origin of the SPACE Matrix through the new </a:t>
            </a:r>
          </a:p>
          <a:p>
            <a:pPr marL="457200" indent="-457200" eaLnBrk="1" hangingPunct="1">
              <a:buClr>
                <a:srgbClr val="376092"/>
              </a:buClr>
              <a:buFont typeface="Franklin Gothic Book" pitchFamily="-84" charset="0"/>
              <a:buNone/>
            </a:pPr>
            <a:r>
              <a:rPr lang="en-US" altLang="en-US" dirty="0">
                <a:solidFill>
                  <a:schemeClr val="tx1"/>
                </a:solidFill>
                <a:latin typeface="Arial" pitchFamily="34" charset="0"/>
                <a:cs typeface="Arial" pitchFamily="34" charset="0"/>
              </a:rPr>
              <a:t>    intersection point.</a:t>
            </a:r>
          </a:p>
          <a:p>
            <a:pPr marL="866775" lvl="1" indent="-514350" eaLnBrk="1" hangingPunct="1">
              <a:buClr>
                <a:srgbClr val="376092"/>
              </a:buClr>
              <a:buFont typeface="Franklin Gothic Book" pitchFamily="-84" charset="0"/>
              <a:buChar char="►"/>
            </a:pPr>
            <a:r>
              <a:rPr lang="en-US" altLang="en-US" dirty="0">
                <a:solidFill>
                  <a:schemeClr val="tx1"/>
                </a:solidFill>
                <a:latin typeface="Arial" pitchFamily="34" charset="0"/>
                <a:cs typeface="Arial" pitchFamily="34" charset="0"/>
              </a:rPr>
              <a:t>This vector reveals the type of strategies recommended for the organization: aggressive, competitive, defensive, or conservative</a:t>
            </a:r>
          </a:p>
        </p:txBody>
      </p:sp>
      <p:sp>
        <p:nvSpPr>
          <p:cNvPr id="2" name="Footer Placeholder 1"/>
          <p:cNvSpPr>
            <a:spLocks noGrp="1"/>
          </p:cNvSpPr>
          <p:nvPr>
            <p:ph type="ftr" sz="quarter" idx="11"/>
          </p:nvPr>
        </p:nvSpPr>
        <p:spPr/>
        <p:txBody>
          <a:bodyPr/>
          <a:lstStyle/>
          <a:p>
            <a:r>
              <a:rPr lang="en-US" dirty="0"/>
              <a:t>Copyright ©2017 Pearson Education, Inc.</a:t>
            </a:r>
          </a:p>
        </p:txBody>
      </p:sp>
      <p:sp>
        <p:nvSpPr>
          <p:cNvPr id="4" name="Slide Number Placeholder 3"/>
          <p:cNvSpPr>
            <a:spLocks noGrp="1"/>
          </p:cNvSpPr>
          <p:nvPr>
            <p:ph type="sldNum" sz="quarter" idx="12"/>
          </p:nvPr>
        </p:nvSpPr>
        <p:spPr/>
        <p:txBody>
          <a:bodyPr/>
          <a:lstStyle/>
          <a:p>
            <a:r>
              <a:rPr lang="en-US" altLang="en-US" dirty="0"/>
              <a:t>6-</a:t>
            </a:r>
            <a:fld id="{79B3B6BB-AC9E-46EA-9070-A3EFB2B4376E}" type="slidenum">
              <a:rPr lang="en-US" altLang="en-US" smtClean="0"/>
              <a:pPr/>
              <a:t>23</a:t>
            </a:fld>
            <a:endParaRPr lang="en-US" alt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Example Strategy Profiles</a:t>
            </a:r>
          </a:p>
        </p:txBody>
      </p:sp>
      <p:pic>
        <p:nvPicPr>
          <p:cNvPr id="34819"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9350" y="1447800"/>
            <a:ext cx="6845300" cy="4876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Footer Placeholder 1"/>
          <p:cNvSpPr>
            <a:spLocks noGrp="1"/>
          </p:cNvSpPr>
          <p:nvPr>
            <p:ph type="ftr" sz="quarter" idx="11"/>
          </p:nvPr>
        </p:nvSpPr>
        <p:spPr>
          <a:xfrm>
            <a:off x="3048000" y="635635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r>
              <a:rPr lang="en-US"/>
              <a:t>Copyright ©2017 Pearson Education, Inc.</a:t>
            </a:r>
            <a:endParaRPr lang="en-US" dirty="0"/>
          </a:p>
        </p:txBody>
      </p:sp>
      <p:sp>
        <p:nvSpPr>
          <p:cNvPr id="4" name="Slide Number Placeholder 3"/>
          <p:cNvSpPr>
            <a:spLocks noGrp="1"/>
          </p:cNvSpPr>
          <p:nvPr>
            <p:ph type="sldNum" sz="quarter" idx="12"/>
          </p:nvPr>
        </p:nvSpPr>
        <p:spPr/>
        <p:txBody>
          <a:bodyPr/>
          <a:lstStyle/>
          <a:p>
            <a:r>
              <a:rPr lang="en-US" altLang="en-US" dirty="0"/>
              <a:t>6-</a:t>
            </a:r>
            <a:fld id="{2390A775-B135-469A-AD31-4AA41ABAE945}" type="slidenum">
              <a:rPr lang="en-US" altLang="en-US" smtClean="0"/>
              <a:pPr/>
              <a:t>24</a:t>
            </a:fld>
            <a:endParaRPr lang="en-US" alt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Example Strategy Profiles</a:t>
            </a:r>
          </a:p>
        </p:txBody>
      </p:sp>
      <p:pic>
        <p:nvPicPr>
          <p:cNvPr id="3584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63638" y="1905000"/>
            <a:ext cx="6858000" cy="41465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35844" name="Picture 7"/>
          <p:cNvPicPr>
            <a:picLocks noChangeAspect="1" noChangeArrowheads="1"/>
          </p:cNvPicPr>
          <p:nvPr/>
        </p:nvPicPr>
        <p:blipFill>
          <a:blip r:embed="rId4">
            <a:extLst>
              <a:ext uri="{28A0092B-C50C-407E-A947-70E740481C1C}">
                <a14:useLocalDpi xmlns:a14="http://schemas.microsoft.com/office/drawing/2010/main" val="0"/>
              </a:ext>
            </a:extLst>
          </a:blip>
          <a:srcRect r="8163"/>
          <a:stretch>
            <a:fillRect/>
          </a:stretch>
        </p:blipFill>
        <p:spPr bwMode="auto">
          <a:xfrm>
            <a:off x="1163638" y="1495425"/>
            <a:ext cx="6858000" cy="4095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Footer Placeholder 1"/>
          <p:cNvSpPr>
            <a:spLocks noGrp="1"/>
          </p:cNvSpPr>
          <p:nvPr>
            <p:ph type="ftr" sz="quarter" idx="11"/>
          </p:nvPr>
        </p:nvSpPr>
        <p:spPr>
          <a:xfrm>
            <a:off x="3048000" y="635635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r>
              <a:rPr lang="en-US"/>
              <a:t>Copyright ©2017 Pearson Education, Inc.</a:t>
            </a:r>
            <a:endParaRPr lang="en-US" dirty="0"/>
          </a:p>
        </p:txBody>
      </p:sp>
      <p:sp>
        <p:nvSpPr>
          <p:cNvPr id="4" name="Slide Number Placeholder 3"/>
          <p:cNvSpPr>
            <a:spLocks noGrp="1"/>
          </p:cNvSpPr>
          <p:nvPr>
            <p:ph type="sldNum" sz="quarter" idx="12"/>
          </p:nvPr>
        </p:nvSpPr>
        <p:spPr/>
        <p:txBody>
          <a:bodyPr/>
          <a:lstStyle/>
          <a:p>
            <a:r>
              <a:rPr lang="en-US" altLang="en-US" dirty="0"/>
              <a:t>6-</a:t>
            </a:r>
            <a:fld id="{2390A775-B135-469A-AD31-4AA41ABAE945}" type="slidenum">
              <a:rPr lang="en-US" altLang="en-US" smtClean="0"/>
              <a:pPr/>
              <a:t>25</a:t>
            </a:fld>
            <a:endParaRPr lang="en-US" alt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p:txBody>
          <a:bodyPr>
            <a:normAutofit fontScale="90000"/>
          </a:bodyPr>
          <a:lstStyle/>
          <a:p>
            <a:pPr eaLnBrk="1" hangingPunct="1">
              <a:defRPr/>
            </a:pPr>
            <a:r>
              <a:rPr lang="en-US" altLang="en-US" dirty="0">
                <a:solidFill>
                  <a:schemeClr val="tx1"/>
                </a:solidFill>
                <a:latin typeface="Arial" charset="0"/>
                <a:ea typeface="+mj-ea"/>
                <a:cs typeface="Arial" charset="0"/>
              </a:rPr>
              <a:t>The Boston Consulting Group (BCG) Matrix</a:t>
            </a:r>
          </a:p>
        </p:txBody>
      </p:sp>
      <p:sp>
        <p:nvSpPr>
          <p:cNvPr id="44035" name="Content Placeholder 2"/>
          <p:cNvSpPr>
            <a:spLocks noGrp="1"/>
          </p:cNvSpPr>
          <p:nvPr>
            <p:ph idx="1"/>
          </p:nvPr>
        </p:nvSpPr>
        <p:spPr/>
        <p:txBody>
          <a:bodyPr>
            <a:normAutofit fontScale="92500"/>
          </a:bodyPr>
          <a:lstStyle/>
          <a:p>
            <a:pPr eaLnBrk="1" hangingPunct="1">
              <a:defRPr/>
            </a:pPr>
            <a:r>
              <a:rPr lang="en-US" altLang="en-US" b="1" dirty="0">
                <a:solidFill>
                  <a:schemeClr val="tx1"/>
                </a:solidFill>
                <a:latin typeface="Arial" charset="0"/>
                <a:ea typeface="+mn-ea"/>
                <a:cs typeface="Arial" charset="0"/>
              </a:rPr>
              <a:t>BCG Matrix </a:t>
            </a:r>
          </a:p>
          <a:p>
            <a:pPr lvl="1" eaLnBrk="1" hangingPunct="1">
              <a:defRPr/>
            </a:pPr>
            <a:r>
              <a:rPr lang="en-US" altLang="en-US" dirty="0">
                <a:solidFill>
                  <a:schemeClr val="tx1"/>
                </a:solidFill>
                <a:latin typeface="Arial" charset="0"/>
                <a:ea typeface="+mn-ea"/>
                <a:cs typeface="Arial" charset="0"/>
              </a:rPr>
              <a:t>graphically portrays differences among divisions in terms of relative market share position and industry growth rate</a:t>
            </a:r>
          </a:p>
          <a:p>
            <a:pPr lvl="1" eaLnBrk="1" hangingPunct="1">
              <a:defRPr/>
            </a:pPr>
            <a:r>
              <a:rPr lang="en-US" altLang="en-US" dirty="0">
                <a:solidFill>
                  <a:schemeClr val="tx1"/>
                </a:solidFill>
                <a:latin typeface="Arial" charset="0"/>
                <a:ea typeface="+mn-ea"/>
                <a:cs typeface="Arial" charset="0"/>
              </a:rPr>
              <a:t>allows a multidivisional organization to manage its portfolio of businesses by examining the relative market share position and the industry growth rate of each division relative to all other divisions in the organization</a:t>
            </a:r>
          </a:p>
        </p:txBody>
      </p:sp>
      <p:sp>
        <p:nvSpPr>
          <p:cNvPr id="2" name="Footer Placeholder 1"/>
          <p:cNvSpPr>
            <a:spLocks noGrp="1"/>
          </p:cNvSpPr>
          <p:nvPr>
            <p:ph type="ftr" sz="quarter" idx="11"/>
          </p:nvPr>
        </p:nvSpPr>
        <p:spPr/>
        <p:txBody>
          <a:bodyPr/>
          <a:lstStyle/>
          <a:p>
            <a:r>
              <a:rPr lang="en-US" dirty="0"/>
              <a:t>Copyright ©2017 Pearson Education, Inc.</a:t>
            </a:r>
          </a:p>
        </p:txBody>
      </p:sp>
      <p:sp>
        <p:nvSpPr>
          <p:cNvPr id="4" name="Slide Number Placeholder 3"/>
          <p:cNvSpPr>
            <a:spLocks noGrp="1"/>
          </p:cNvSpPr>
          <p:nvPr>
            <p:ph type="sldNum" sz="quarter" idx="12"/>
          </p:nvPr>
        </p:nvSpPr>
        <p:spPr/>
        <p:txBody>
          <a:bodyPr/>
          <a:lstStyle/>
          <a:p>
            <a:r>
              <a:rPr lang="en-US" altLang="en-US" dirty="0"/>
              <a:t>6-</a:t>
            </a:r>
            <a:fld id="{79B3B6BB-AC9E-46EA-9070-A3EFB2B4376E}" type="slidenum">
              <a:rPr lang="en-US" altLang="en-US" smtClean="0"/>
              <a:pPr/>
              <a:t>26</a:t>
            </a:fld>
            <a:endParaRPr lang="en-US" alt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The BCG Matrix</a:t>
            </a:r>
          </a:p>
        </p:txBody>
      </p:sp>
      <p:sp>
        <p:nvSpPr>
          <p:cNvPr id="4" name="Slide Number Placeholder 3"/>
          <p:cNvSpPr>
            <a:spLocks noGrp="1"/>
          </p:cNvSpPr>
          <p:nvPr>
            <p:ph type="sldNum" sz="quarter" idx="12"/>
          </p:nvPr>
        </p:nvSpPr>
        <p:spPr/>
        <p:txBody>
          <a:bodyPr/>
          <a:lstStyle/>
          <a:p>
            <a:r>
              <a:rPr lang="en-US" altLang="en-US" dirty="0"/>
              <a:t>6-</a:t>
            </a:r>
            <a:fld id="{2390A775-B135-469A-AD31-4AA41ABAE945}" type="slidenum">
              <a:rPr lang="en-US" altLang="en-US" smtClean="0"/>
              <a:pPr/>
              <a:t>27</a:t>
            </a:fld>
            <a:endParaRPr lang="en-US" altLang="en-US" dirty="0"/>
          </a:p>
        </p:txBody>
      </p:sp>
      <p:pic>
        <p:nvPicPr>
          <p:cNvPr id="3" name="Picture 2" descr="fig06_07.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372" y="1295400"/>
            <a:ext cx="9144000" cy="5181600"/>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The BCG Matrix</a:t>
            </a:r>
          </a:p>
        </p:txBody>
      </p:sp>
      <p:sp>
        <p:nvSpPr>
          <p:cNvPr id="38914" name="Content Placeholder 2"/>
          <p:cNvSpPr>
            <a:spLocks noGrp="1"/>
          </p:cNvSpPr>
          <p:nvPr>
            <p:ph idx="1"/>
          </p:nvPr>
        </p:nvSpPr>
        <p:spPr/>
        <p:txBody>
          <a:bodyPr>
            <a:normAutofit fontScale="92500"/>
          </a:bodyPr>
          <a:lstStyle/>
          <a:p>
            <a:pPr marL="342900" indent="-342900" eaLnBrk="1" hangingPunct="1"/>
            <a:r>
              <a:rPr lang="en-US" altLang="en-US" b="1" dirty="0">
                <a:solidFill>
                  <a:schemeClr val="tx1"/>
                </a:solidFill>
                <a:latin typeface="Arial" pitchFamily="34" charset="0"/>
                <a:cs typeface="Arial" pitchFamily="34" charset="0"/>
              </a:rPr>
              <a:t>Question Marks – Quadrant I</a:t>
            </a:r>
          </a:p>
          <a:p>
            <a:pPr marL="742950" lvl="1" indent="-285750" eaLnBrk="1" hangingPunct="1"/>
            <a:r>
              <a:rPr lang="en-US" altLang="en-US" dirty="0">
                <a:solidFill>
                  <a:schemeClr val="tx1"/>
                </a:solidFill>
                <a:latin typeface="Arial" pitchFamily="34" charset="0"/>
                <a:cs typeface="Arial" pitchFamily="34" charset="0"/>
              </a:rPr>
              <a:t>Organization must decide whether to strengthen them by pursuing an intensive strategy (market penetration, market development, or product development) or to sell them</a:t>
            </a:r>
          </a:p>
          <a:p>
            <a:pPr marL="342900" indent="-342900" eaLnBrk="1" hangingPunct="1"/>
            <a:r>
              <a:rPr lang="en-US" altLang="en-US" b="1" dirty="0">
                <a:solidFill>
                  <a:schemeClr val="tx1"/>
                </a:solidFill>
                <a:latin typeface="Arial" pitchFamily="34" charset="0"/>
                <a:cs typeface="Arial" pitchFamily="34" charset="0"/>
              </a:rPr>
              <a:t>Stars – Quadrant II </a:t>
            </a:r>
          </a:p>
          <a:p>
            <a:pPr marL="742950" lvl="1" indent="-285750" eaLnBrk="1" hangingPunct="1"/>
            <a:r>
              <a:rPr lang="en-US" altLang="en-US" dirty="0">
                <a:solidFill>
                  <a:schemeClr val="tx1"/>
                </a:solidFill>
                <a:latin typeface="Arial" pitchFamily="34" charset="0"/>
                <a:cs typeface="Arial" pitchFamily="34" charset="0"/>
              </a:rPr>
              <a:t>represent the organization</a:t>
            </a:r>
            <a:r>
              <a:rPr lang="en-US" altLang="en-US" dirty="0"/>
              <a:t>’</a:t>
            </a:r>
            <a:r>
              <a:rPr lang="en-US" altLang="ja-JP" dirty="0">
                <a:solidFill>
                  <a:schemeClr val="tx1"/>
                </a:solidFill>
                <a:latin typeface="Arial" pitchFamily="34" charset="0"/>
                <a:cs typeface="Arial" pitchFamily="34" charset="0"/>
              </a:rPr>
              <a:t>s best long-run opportunities for growth and profitability</a:t>
            </a:r>
            <a:endParaRPr lang="en-US" altLang="en-US" dirty="0">
              <a:solidFill>
                <a:schemeClr val="tx1"/>
              </a:solidFill>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US" dirty="0"/>
              <a:t>Copyright ©2017 Pearson Education, Inc.</a:t>
            </a:r>
          </a:p>
        </p:txBody>
      </p:sp>
      <p:sp>
        <p:nvSpPr>
          <p:cNvPr id="4" name="Slide Number Placeholder 3"/>
          <p:cNvSpPr>
            <a:spLocks noGrp="1"/>
          </p:cNvSpPr>
          <p:nvPr>
            <p:ph type="sldNum" sz="quarter" idx="12"/>
          </p:nvPr>
        </p:nvSpPr>
        <p:spPr/>
        <p:txBody>
          <a:bodyPr/>
          <a:lstStyle/>
          <a:p>
            <a:r>
              <a:rPr lang="en-US" altLang="en-US" dirty="0"/>
              <a:t>6-</a:t>
            </a:r>
            <a:fld id="{79B3B6BB-AC9E-46EA-9070-A3EFB2B4376E}" type="slidenum">
              <a:rPr lang="en-US" altLang="en-US" smtClean="0"/>
              <a:pPr/>
              <a:t>28</a:t>
            </a:fld>
            <a:endParaRPr lang="en-US" alt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The BCG Matrix</a:t>
            </a:r>
          </a:p>
        </p:txBody>
      </p:sp>
      <p:sp>
        <p:nvSpPr>
          <p:cNvPr id="39938" name="Content Placeholder 2"/>
          <p:cNvSpPr>
            <a:spLocks noGrp="1"/>
          </p:cNvSpPr>
          <p:nvPr>
            <p:ph idx="1"/>
          </p:nvPr>
        </p:nvSpPr>
        <p:spPr/>
        <p:txBody>
          <a:bodyPr>
            <a:normAutofit fontScale="92500"/>
          </a:bodyPr>
          <a:lstStyle/>
          <a:p>
            <a:pPr marL="342900" indent="-342900" eaLnBrk="1" hangingPunct="1"/>
            <a:r>
              <a:rPr lang="en-US" altLang="en-US" b="1" dirty="0">
                <a:solidFill>
                  <a:schemeClr val="tx1"/>
                </a:solidFill>
                <a:latin typeface="Arial" pitchFamily="34" charset="0"/>
                <a:cs typeface="Arial" pitchFamily="34" charset="0"/>
              </a:rPr>
              <a:t>Cash Cows – Quadrant III </a:t>
            </a:r>
          </a:p>
          <a:p>
            <a:pPr marL="742950" lvl="1" indent="-285750" eaLnBrk="1" hangingPunct="1"/>
            <a:r>
              <a:rPr lang="en-US" altLang="en-US" dirty="0">
                <a:solidFill>
                  <a:schemeClr val="tx1"/>
                </a:solidFill>
                <a:latin typeface="Arial" pitchFamily="34" charset="0"/>
                <a:cs typeface="Arial" pitchFamily="34" charset="0"/>
              </a:rPr>
              <a:t>generate cash in excess of their needs </a:t>
            </a:r>
          </a:p>
          <a:p>
            <a:pPr marL="742950" lvl="1" indent="-285750" eaLnBrk="1" hangingPunct="1"/>
            <a:r>
              <a:rPr lang="en-US" altLang="en-US" dirty="0">
                <a:solidFill>
                  <a:schemeClr val="tx1"/>
                </a:solidFill>
                <a:latin typeface="Arial" pitchFamily="34" charset="0"/>
                <a:cs typeface="Arial" pitchFamily="34" charset="0"/>
              </a:rPr>
              <a:t>should be managed to maintain their strong position for as long as possible</a:t>
            </a:r>
          </a:p>
          <a:p>
            <a:pPr marL="342900" indent="-342900" eaLnBrk="1" hangingPunct="1"/>
            <a:r>
              <a:rPr lang="en-US" altLang="en-US" b="1" dirty="0">
                <a:solidFill>
                  <a:schemeClr val="tx1"/>
                </a:solidFill>
                <a:latin typeface="Arial" pitchFamily="34" charset="0"/>
                <a:cs typeface="Arial" pitchFamily="34" charset="0"/>
              </a:rPr>
              <a:t>Dogs – Quadrant IV</a:t>
            </a:r>
          </a:p>
          <a:p>
            <a:pPr marL="742950" lvl="1" indent="-285750" eaLnBrk="1" hangingPunct="1"/>
            <a:r>
              <a:rPr lang="en-US" altLang="en-US" dirty="0">
                <a:solidFill>
                  <a:schemeClr val="tx1"/>
                </a:solidFill>
                <a:latin typeface="Arial" pitchFamily="34" charset="0"/>
                <a:cs typeface="Arial" pitchFamily="34" charset="0"/>
              </a:rPr>
              <a:t>compete in a slow- or no-market-growth industry</a:t>
            </a:r>
          </a:p>
          <a:p>
            <a:pPr marL="742950" lvl="1" indent="-285750" eaLnBrk="1" hangingPunct="1"/>
            <a:r>
              <a:rPr lang="en-US" altLang="en-US" dirty="0">
                <a:solidFill>
                  <a:schemeClr val="tx1"/>
                </a:solidFill>
                <a:latin typeface="Arial" pitchFamily="34" charset="0"/>
                <a:cs typeface="Arial" pitchFamily="34" charset="0"/>
              </a:rPr>
              <a:t>businesses are often liquidated, divested, or trimmed down through retrenchment</a:t>
            </a:r>
            <a:endParaRPr lang="en-US" altLang="en-US" b="1" dirty="0">
              <a:solidFill>
                <a:schemeClr val="tx1"/>
              </a:solidFill>
              <a:latin typeface="Arial" pitchFamily="34" charset="0"/>
              <a:cs typeface="Arial" pitchFamily="34" charset="0"/>
            </a:endParaRPr>
          </a:p>
          <a:p>
            <a:pPr lvl="1" eaLnBrk="1" hangingPunct="1">
              <a:buFont typeface="Franklin Gothic Book" pitchFamily="-84" charset="0"/>
              <a:buChar char="►"/>
            </a:pPr>
            <a:endParaRPr lang="en-US" altLang="en-US" dirty="0">
              <a:solidFill>
                <a:schemeClr val="tx1"/>
              </a:solidFill>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US" dirty="0"/>
              <a:t>Copyright ©2017 Pearson Education, Inc.</a:t>
            </a:r>
          </a:p>
        </p:txBody>
      </p:sp>
      <p:sp>
        <p:nvSpPr>
          <p:cNvPr id="4" name="Slide Number Placeholder 3"/>
          <p:cNvSpPr>
            <a:spLocks noGrp="1"/>
          </p:cNvSpPr>
          <p:nvPr>
            <p:ph type="sldNum" sz="quarter" idx="12"/>
          </p:nvPr>
        </p:nvSpPr>
        <p:spPr/>
        <p:txBody>
          <a:bodyPr/>
          <a:lstStyle/>
          <a:p>
            <a:r>
              <a:rPr lang="en-US" altLang="en-US" dirty="0"/>
              <a:t>6-</a:t>
            </a:r>
            <a:fld id="{79B3B6BB-AC9E-46EA-9070-A3EFB2B4376E}" type="slidenum">
              <a:rPr lang="en-US" altLang="en-US" smtClean="0"/>
              <a:pPr/>
              <a:t>29</a:t>
            </a:fld>
            <a:endParaRPr lang="en-US" altLang="en-US"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The BCG Matrix</a:t>
            </a:r>
          </a:p>
        </p:txBody>
      </p:sp>
      <p:sp>
        <p:nvSpPr>
          <p:cNvPr id="40962" name="Content Placeholder 2"/>
          <p:cNvSpPr>
            <a:spLocks noGrp="1"/>
          </p:cNvSpPr>
          <p:nvPr>
            <p:ph idx="1"/>
          </p:nvPr>
        </p:nvSpPr>
        <p:spPr/>
        <p:txBody>
          <a:bodyPr/>
          <a:lstStyle/>
          <a:p>
            <a:pPr marL="342900" indent="-342900" eaLnBrk="1" hangingPunct="1"/>
            <a:r>
              <a:rPr lang="en-US" altLang="en-US" dirty="0">
                <a:solidFill>
                  <a:schemeClr val="tx1"/>
                </a:solidFill>
                <a:latin typeface="Arial" pitchFamily="34" charset="0"/>
                <a:cs typeface="Arial" pitchFamily="34" charset="0"/>
              </a:rPr>
              <a:t>The major benefit of the BCG Matrix is that it draws attention to the cash flow, investment characteristics, and needs of an organization</a:t>
            </a:r>
            <a:r>
              <a:rPr lang="en-US" altLang="ja-JP" dirty="0">
                <a:solidFill>
                  <a:schemeClr val="tx1"/>
                </a:solidFill>
                <a:latin typeface="Arial" pitchFamily="34" charset="0"/>
                <a:cs typeface="Arial" pitchFamily="34" charset="0"/>
              </a:rPr>
              <a:t>'s various divisions.</a:t>
            </a:r>
            <a:endParaRPr lang="en-US" altLang="en-US" dirty="0">
              <a:solidFill>
                <a:schemeClr val="tx1"/>
              </a:solidFill>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US" dirty="0"/>
              <a:t>Copyright ©2017 Pearson Education, Inc.</a:t>
            </a:r>
          </a:p>
        </p:txBody>
      </p:sp>
      <p:sp>
        <p:nvSpPr>
          <p:cNvPr id="4" name="Slide Number Placeholder 3"/>
          <p:cNvSpPr>
            <a:spLocks noGrp="1"/>
          </p:cNvSpPr>
          <p:nvPr>
            <p:ph type="sldNum" sz="quarter" idx="12"/>
          </p:nvPr>
        </p:nvSpPr>
        <p:spPr/>
        <p:txBody>
          <a:bodyPr/>
          <a:lstStyle/>
          <a:p>
            <a:r>
              <a:rPr lang="en-US" altLang="en-US" dirty="0"/>
              <a:t>6-</a:t>
            </a:r>
            <a:fld id="{79B3B6BB-AC9E-46EA-9070-A3EFB2B4376E}" type="slidenum">
              <a:rPr lang="en-US" altLang="en-US" smtClean="0"/>
              <a:pPr/>
              <a:t>30</a:t>
            </a:fld>
            <a:endParaRPr lang="en-US" altLang="en-US"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title"/>
          </p:nvPr>
        </p:nvSpPr>
        <p:spPr/>
        <p:txBody>
          <a:bodyPr>
            <a:normAutofit/>
          </a:bodyPr>
          <a:lstStyle/>
          <a:p>
            <a:pPr eaLnBrk="1" hangingPunct="1">
              <a:defRPr/>
            </a:pPr>
            <a:r>
              <a:rPr lang="en-US" altLang="en-US" dirty="0">
                <a:solidFill>
                  <a:schemeClr val="tx1"/>
                </a:solidFill>
                <a:latin typeface="Arial" charset="0"/>
                <a:ea typeface="+mj-ea"/>
                <a:cs typeface="Arial" charset="0"/>
              </a:rPr>
              <a:t>The Internal-External (IE) Matrix</a:t>
            </a:r>
          </a:p>
        </p:txBody>
      </p:sp>
      <p:sp>
        <p:nvSpPr>
          <p:cNvPr id="4" name="Slide Number Placeholder 3"/>
          <p:cNvSpPr>
            <a:spLocks noGrp="1"/>
          </p:cNvSpPr>
          <p:nvPr>
            <p:ph type="sldNum" sz="quarter" idx="12"/>
          </p:nvPr>
        </p:nvSpPr>
        <p:spPr/>
        <p:txBody>
          <a:bodyPr/>
          <a:lstStyle/>
          <a:p>
            <a:r>
              <a:rPr lang="en-US" altLang="en-US" dirty="0"/>
              <a:t>6-</a:t>
            </a:r>
            <a:fld id="{2390A775-B135-469A-AD31-4AA41ABAE945}" type="slidenum">
              <a:rPr lang="en-US" altLang="en-US" smtClean="0"/>
              <a:pPr/>
              <a:t>31</a:t>
            </a:fld>
            <a:endParaRPr lang="en-US" altLang="en-US" dirty="0"/>
          </a:p>
        </p:txBody>
      </p:sp>
      <p:pic>
        <p:nvPicPr>
          <p:cNvPr id="3" name="Picture 2" descr="fig06_10.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4800" y="1524000"/>
            <a:ext cx="8458200" cy="4800600"/>
          </a:xfrm>
          <a:prstGeom prst="rect">
            <a:avLst/>
          </a:pr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The Grand Strategy Matrix</a:t>
            </a:r>
          </a:p>
        </p:txBody>
      </p:sp>
      <p:sp>
        <p:nvSpPr>
          <p:cNvPr id="52227" name="Content Placeholder 2"/>
          <p:cNvSpPr>
            <a:spLocks noGrp="1"/>
          </p:cNvSpPr>
          <p:nvPr>
            <p:ph idx="1"/>
          </p:nvPr>
        </p:nvSpPr>
        <p:spPr/>
        <p:txBody>
          <a:bodyPr/>
          <a:lstStyle/>
          <a:p>
            <a:pPr eaLnBrk="1" hangingPunct="1">
              <a:defRPr/>
            </a:pPr>
            <a:r>
              <a:rPr lang="en-US" altLang="en-US" b="1" dirty="0">
                <a:solidFill>
                  <a:schemeClr val="tx1"/>
                </a:solidFill>
                <a:latin typeface="Arial" charset="0"/>
                <a:ea typeface="+mn-ea"/>
                <a:cs typeface="Arial" charset="0"/>
              </a:rPr>
              <a:t>Grand Strategy Matrix</a:t>
            </a:r>
          </a:p>
          <a:p>
            <a:pPr lvl="1" eaLnBrk="1" hangingPunct="1">
              <a:defRPr/>
            </a:pPr>
            <a:r>
              <a:rPr lang="en-US" altLang="en-US" dirty="0">
                <a:solidFill>
                  <a:schemeClr val="tx1"/>
                </a:solidFill>
                <a:latin typeface="Arial" charset="0"/>
                <a:ea typeface="+mn-ea"/>
                <a:cs typeface="Arial" charset="0"/>
              </a:rPr>
              <a:t>based on two evaluative dimensions: competitive position and market (industry) growth</a:t>
            </a:r>
          </a:p>
        </p:txBody>
      </p:sp>
      <p:sp>
        <p:nvSpPr>
          <p:cNvPr id="2" name="Footer Placeholder 1"/>
          <p:cNvSpPr>
            <a:spLocks noGrp="1"/>
          </p:cNvSpPr>
          <p:nvPr>
            <p:ph type="ftr" sz="quarter" idx="11"/>
          </p:nvPr>
        </p:nvSpPr>
        <p:spPr/>
        <p:txBody>
          <a:bodyPr/>
          <a:lstStyle/>
          <a:p>
            <a:r>
              <a:rPr lang="en-US" dirty="0"/>
              <a:t>Copyright ©2017 Pearson Education, Inc.</a:t>
            </a:r>
          </a:p>
        </p:txBody>
      </p:sp>
      <p:sp>
        <p:nvSpPr>
          <p:cNvPr id="4" name="Slide Number Placeholder 3"/>
          <p:cNvSpPr>
            <a:spLocks noGrp="1"/>
          </p:cNvSpPr>
          <p:nvPr>
            <p:ph type="sldNum" sz="quarter" idx="12"/>
          </p:nvPr>
        </p:nvSpPr>
        <p:spPr/>
        <p:txBody>
          <a:bodyPr/>
          <a:lstStyle/>
          <a:p>
            <a:r>
              <a:rPr lang="en-US" altLang="en-US" dirty="0"/>
              <a:t>6-</a:t>
            </a:r>
            <a:fld id="{79B3B6BB-AC9E-46EA-9070-A3EFB2B4376E}" type="slidenum">
              <a:rPr lang="en-US" altLang="en-US" smtClean="0"/>
              <a:pPr/>
              <a:t>32</a:t>
            </a:fld>
            <a:endParaRPr lang="en-US" altLang="en-US"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The Grand Strategy Matrix</a:t>
            </a:r>
          </a:p>
        </p:txBody>
      </p:sp>
      <p:sp>
        <p:nvSpPr>
          <p:cNvPr id="4" name="Slide Number Placeholder 3"/>
          <p:cNvSpPr>
            <a:spLocks noGrp="1"/>
          </p:cNvSpPr>
          <p:nvPr>
            <p:ph type="sldNum" sz="quarter" idx="12"/>
          </p:nvPr>
        </p:nvSpPr>
        <p:spPr/>
        <p:txBody>
          <a:bodyPr/>
          <a:lstStyle/>
          <a:p>
            <a:r>
              <a:rPr lang="en-US" altLang="en-US" dirty="0"/>
              <a:t>6-</a:t>
            </a:r>
            <a:fld id="{2390A775-B135-469A-AD31-4AA41ABAE945}" type="slidenum">
              <a:rPr lang="en-US" altLang="en-US" smtClean="0"/>
              <a:pPr/>
              <a:t>33</a:t>
            </a:fld>
            <a:endParaRPr lang="en-US" altLang="en-US" dirty="0"/>
          </a:p>
        </p:txBody>
      </p:sp>
      <p:pic>
        <p:nvPicPr>
          <p:cNvPr id="3" name="Picture 2" descr="fig06_13.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286443"/>
            <a:ext cx="9144000" cy="5190557"/>
          </a:xfrm>
          <a:prstGeom prst="rect">
            <a:avLst/>
          </a:prstGeo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The Grand Strategy Matrix</a:t>
            </a:r>
          </a:p>
        </p:txBody>
      </p:sp>
      <p:sp>
        <p:nvSpPr>
          <p:cNvPr id="47106" name="Content Placeholder 2"/>
          <p:cNvSpPr>
            <a:spLocks noGrp="1"/>
          </p:cNvSpPr>
          <p:nvPr>
            <p:ph idx="1"/>
          </p:nvPr>
        </p:nvSpPr>
        <p:spPr/>
        <p:txBody>
          <a:bodyPr>
            <a:normAutofit fontScale="92500"/>
          </a:bodyPr>
          <a:lstStyle/>
          <a:p>
            <a:pPr marL="342900" indent="-342900" eaLnBrk="1" hangingPunct="1"/>
            <a:r>
              <a:rPr lang="en-US" altLang="en-US" b="1" dirty="0">
                <a:solidFill>
                  <a:schemeClr val="tx1"/>
                </a:solidFill>
                <a:latin typeface="Arial" pitchFamily="34" charset="0"/>
                <a:cs typeface="Arial" pitchFamily="34" charset="0"/>
              </a:rPr>
              <a:t>Quadrant I </a:t>
            </a:r>
          </a:p>
          <a:p>
            <a:pPr marL="742950" lvl="1" indent="-285750" eaLnBrk="1" hangingPunct="1"/>
            <a:r>
              <a:rPr lang="en-US" altLang="en-US" sz="2600" dirty="0">
                <a:solidFill>
                  <a:schemeClr val="tx1"/>
                </a:solidFill>
                <a:latin typeface="Arial" pitchFamily="34" charset="0"/>
                <a:cs typeface="Arial" pitchFamily="34" charset="0"/>
              </a:rPr>
              <a:t>continued concentration on current markets (market penetration and market development) and products (product development) is an appropriate strategy</a:t>
            </a:r>
          </a:p>
          <a:p>
            <a:pPr marL="342900" indent="-342900" eaLnBrk="1" hangingPunct="1"/>
            <a:r>
              <a:rPr lang="en-US" altLang="en-US" b="1" dirty="0">
                <a:solidFill>
                  <a:schemeClr val="tx1"/>
                </a:solidFill>
                <a:latin typeface="Arial" pitchFamily="34" charset="0"/>
                <a:cs typeface="Arial" pitchFamily="34" charset="0"/>
              </a:rPr>
              <a:t>Quadrant II </a:t>
            </a:r>
          </a:p>
          <a:p>
            <a:pPr marL="742950" lvl="1" indent="-285750" eaLnBrk="1" hangingPunct="1"/>
            <a:r>
              <a:rPr lang="en-US" altLang="en-US" sz="2600" dirty="0">
                <a:solidFill>
                  <a:schemeClr val="tx1"/>
                </a:solidFill>
                <a:latin typeface="Arial" pitchFamily="34" charset="0"/>
                <a:cs typeface="Arial" pitchFamily="34" charset="0"/>
              </a:rPr>
              <a:t>unable to compete effectively</a:t>
            </a:r>
          </a:p>
          <a:p>
            <a:pPr marL="742950" lvl="1" indent="-285750" eaLnBrk="1" hangingPunct="1"/>
            <a:r>
              <a:rPr lang="en-US" altLang="en-US" sz="2600" dirty="0">
                <a:solidFill>
                  <a:schemeClr val="tx1"/>
                </a:solidFill>
                <a:latin typeface="Arial" pitchFamily="34" charset="0"/>
                <a:cs typeface="Arial" pitchFamily="34" charset="0"/>
              </a:rPr>
              <a:t>need to determine why the firm</a:t>
            </a:r>
            <a:r>
              <a:rPr lang="en-US" altLang="ja-JP" sz="2600" dirty="0">
                <a:solidFill>
                  <a:schemeClr val="tx1"/>
                </a:solidFill>
                <a:latin typeface="Arial" pitchFamily="34" charset="0"/>
                <a:cs typeface="Arial" pitchFamily="34" charset="0"/>
              </a:rPr>
              <a:t>'s current approach is ineffective and how the company can best change to improve its competitiveness</a:t>
            </a:r>
            <a:endParaRPr lang="en-US" altLang="en-US" sz="2600" dirty="0">
              <a:solidFill>
                <a:schemeClr val="tx1"/>
              </a:solidFill>
              <a:latin typeface="Arial" pitchFamily="34" charset="0"/>
              <a:cs typeface="Arial" pitchFamily="34" charset="0"/>
            </a:endParaRPr>
          </a:p>
        </p:txBody>
      </p:sp>
      <p:sp>
        <p:nvSpPr>
          <p:cNvPr id="2" name="Footer Placeholder 1"/>
          <p:cNvSpPr>
            <a:spLocks noGrp="1"/>
          </p:cNvSpPr>
          <p:nvPr>
            <p:ph type="ftr" sz="quarter" idx="11"/>
          </p:nvPr>
        </p:nvSpPr>
        <p:spPr/>
        <p:txBody>
          <a:bodyPr/>
          <a:lstStyle/>
          <a:p>
            <a:r>
              <a:rPr lang="en-US" dirty="0"/>
              <a:t>Copyright ©2017 Pearson Education, Inc.</a:t>
            </a:r>
          </a:p>
        </p:txBody>
      </p:sp>
      <p:sp>
        <p:nvSpPr>
          <p:cNvPr id="4" name="Slide Number Placeholder 3"/>
          <p:cNvSpPr>
            <a:spLocks noGrp="1"/>
          </p:cNvSpPr>
          <p:nvPr>
            <p:ph type="sldNum" sz="quarter" idx="12"/>
          </p:nvPr>
        </p:nvSpPr>
        <p:spPr/>
        <p:txBody>
          <a:bodyPr/>
          <a:lstStyle/>
          <a:p>
            <a:r>
              <a:rPr lang="en-US" altLang="en-US" dirty="0"/>
              <a:t>6-</a:t>
            </a:r>
            <a:fld id="{79B3B6BB-AC9E-46EA-9070-A3EFB2B4376E}" type="slidenum">
              <a:rPr lang="en-US" altLang="en-US" smtClean="0"/>
              <a:pPr/>
              <a:t>34</a:t>
            </a:fld>
            <a:endParaRPr lang="en-US" altLang="en-US"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The Grand Strategy Matrix</a:t>
            </a:r>
          </a:p>
        </p:txBody>
      </p:sp>
      <p:sp>
        <p:nvSpPr>
          <p:cNvPr id="55299" name="Content Placeholder 2"/>
          <p:cNvSpPr>
            <a:spLocks noGrp="1"/>
          </p:cNvSpPr>
          <p:nvPr>
            <p:ph idx="1"/>
          </p:nvPr>
        </p:nvSpPr>
        <p:spPr/>
        <p:txBody>
          <a:bodyPr>
            <a:normAutofit fontScale="92500"/>
          </a:bodyPr>
          <a:lstStyle/>
          <a:p>
            <a:pPr eaLnBrk="1" hangingPunct="1">
              <a:defRPr/>
            </a:pPr>
            <a:r>
              <a:rPr lang="en-US" altLang="en-US" b="1" dirty="0">
                <a:solidFill>
                  <a:schemeClr val="tx1"/>
                </a:solidFill>
                <a:latin typeface="Arial" charset="0"/>
                <a:ea typeface="+mn-ea"/>
                <a:cs typeface="Arial" charset="0"/>
              </a:rPr>
              <a:t>Quadrant III </a:t>
            </a:r>
          </a:p>
          <a:p>
            <a:pPr lvl="1" eaLnBrk="1" hangingPunct="1">
              <a:defRPr/>
            </a:pPr>
            <a:r>
              <a:rPr lang="en-US" altLang="en-US" sz="2600" dirty="0">
                <a:solidFill>
                  <a:schemeClr val="tx1"/>
                </a:solidFill>
                <a:latin typeface="Arial" charset="0"/>
                <a:ea typeface="+mn-ea"/>
                <a:cs typeface="Arial" charset="0"/>
              </a:rPr>
              <a:t>must make some drastic changes quickly to avoid further decline and possible liquidation </a:t>
            </a:r>
          </a:p>
          <a:p>
            <a:pPr lvl="1" eaLnBrk="1" hangingPunct="1">
              <a:defRPr/>
            </a:pPr>
            <a:r>
              <a:rPr lang="en-US" altLang="en-US" sz="2600" dirty="0">
                <a:solidFill>
                  <a:schemeClr val="tx1"/>
                </a:solidFill>
                <a:latin typeface="Arial" charset="0"/>
                <a:ea typeface="+mn-ea"/>
                <a:cs typeface="Arial" charset="0"/>
              </a:rPr>
              <a:t>Extensive cost and asset reduction (retrenchment) should be pursued first</a:t>
            </a:r>
          </a:p>
          <a:p>
            <a:pPr eaLnBrk="1" hangingPunct="1">
              <a:defRPr/>
            </a:pPr>
            <a:r>
              <a:rPr lang="en-US" altLang="en-US" b="1" dirty="0">
                <a:solidFill>
                  <a:schemeClr val="tx1"/>
                </a:solidFill>
                <a:latin typeface="Arial" charset="0"/>
                <a:ea typeface="+mn-ea"/>
                <a:cs typeface="Arial" charset="0"/>
              </a:rPr>
              <a:t>Quadrant IV </a:t>
            </a:r>
          </a:p>
          <a:p>
            <a:pPr lvl="1" eaLnBrk="1" hangingPunct="1">
              <a:defRPr/>
            </a:pPr>
            <a:r>
              <a:rPr lang="en-US" altLang="en-US" sz="2600" dirty="0">
                <a:solidFill>
                  <a:schemeClr val="tx1"/>
                </a:solidFill>
                <a:latin typeface="Arial" charset="0"/>
                <a:ea typeface="+mn-ea"/>
                <a:cs typeface="Arial" charset="0"/>
              </a:rPr>
              <a:t>have characteristically high cash-flow levels and limited internal growth needs and often can pursue related or unrelated diversification successfully</a:t>
            </a:r>
          </a:p>
        </p:txBody>
      </p:sp>
      <p:sp>
        <p:nvSpPr>
          <p:cNvPr id="2" name="Footer Placeholder 1"/>
          <p:cNvSpPr>
            <a:spLocks noGrp="1"/>
          </p:cNvSpPr>
          <p:nvPr>
            <p:ph type="ftr" sz="quarter" idx="11"/>
          </p:nvPr>
        </p:nvSpPr>
        <p:spPr/>
        <p:txBody>
          <a:bodyPr/>
          <a:lstStyle/>
          <a:p>
            <a:r>
              <a:rPr lang="en-US" dirty="0"/>
              <a:t>Copyright ©2017 Pearson Education, Inc.</a:t>
            </a:r>
          </a:p>
        </p:txBody>
      </p:sp>
      <p:sp>
        <p:nvSpPr>
          <p:cNvPr id="4" name="Slide Number Placeholder 3"/>
          <p:cNvSpPr>
            <a:spLocks noGrp="1"/>
          </p:cNvSpPr>
          <p:nvPr>
            <p:ph type="sldNum" sz="quarter" idx="12"/>
          </p:nvPr>
        </p:nvSpPr>
        <p:spPr/>
        <p:txBody>
          <a:bodyPr/>
          <a:lstStyle/>
          <a:p>
            <a:r>
              <a:rPr lang="en-US" altLang="en-US" dirty="0"/>
              <a:t>6-</a:t>
            </a:r>
            <a:fld id="{79B3B6BB-AC9E-46EA-9070-A3EFB2B4376E}" type="slidenum">
              <a:rPr lang="en-US" altLang="en-US" smtClean="0"/>
              <a:pPr/>
              <a:t>35</a:t>
            </a:fld>
            <a:endParaRPr lang="en-US" altLang="en-US"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C2611-1C7A-4DA6-A4F1-795FFD0ADB0D}"/>
              </a:ext>
            </a:extLst>
          </p:cNvPr>
          <p:cNvSpPr>
            <a:spLocks noGrp="1"/>
          </p:cNvSpPr>
          <p:nvPr>
            <p:ph type="title"/>
          </p:nvPr>
        </p:nvSpPr>
        <p:spPr/>
        <p:txBody>
          <a:bodyPr/>
          <a:lstStyle/>
          <a:p>
            <a:r>
              <a:rPr lang="en-GB" dirty="0"/>
              <a:t>References </a:t>
            </a:r>
            <a:endParaRPr lang="en-US" dirty="0"/>
          </a:p>
        </p:txBody>
      </p:sp>
      <p:sp>
        <p:nvSpPr>
          <p:cNvPr id="3" name="Content Placeholder 2">
            <a:extLst>
              <a:ext uri="{FF2B5EF4-FFF2-40B4-BE49-F238E27FC236}">
                <a16:creationId xmlns:a16="http://schemas.microsoft.com/office/drawing/2014/main" id="{316F0FAF-5CD7-49EA-B9B9-5CC0E528D85F}"/>
              </a:ext>
            </a:extLst>
          </p:cNvPr>
          <p:cNvSpPr>
            <a:spLocks noGrp="1"/>
          </p:cNvSpPr>
          <p:nvPr>
            <p:ph idx="1"/>
          </p:nvPr>
        </p:nvSpPr>
        <p:spPr/>
        <p:txBody>
          <a:bodyPr>
            <a:normAutofit fontScale="77500" lnSpcReduction="20000"/>
          </a:bodyPr>
          <a:lstStyle/>
          <a:p>
            <a:r>
              <a:rPr lang="en-US" dirty="0"/>
              <a:t>Chapter 6 from: David, F. R., &amp; David, F. R., 2017. </a:t>
            </a:r>
            <a:r>
              <a:rPr lang="en-US" i="1" dirty="0"/>
              <a:t>Strategic management: A competitive advantage approach, concepts and cases</a:t>
            </a:r>
            <a:r>
              <a:rPr lang="en-US" dirty="0"/>
              <a:t>. 16th ed. Boston, MA: Pearson.</a:t>
            </a:r>
          </a:p>
          <a:p>
            <a:r>
              <a:rPr lang="en-US" dirty="0"/>
              <a:t>Thompson, A., </a:t>
            </a:r>
            <a:r>
              <a:rPr lang="en-US" dirty="0" err="1"/>
              <a:t>Peteraf</a:t>
            </a:r>
            <a:r>
              <a:rPr lang="en-US" dirty="0"/>
              <a:t>, M., Gamble, J. and Strickland, A., 2016. </a:t>
            </a:r>
            <a:r>
              <a:rPr lang="en-US" i="1" dirty="0"/>
              <a:t>Crafting And Executing Strategy: The Quest For Competitive Advantage, Concepts And Cases</a:t>
            </a:r>
            <a:r>
              <a:rPr lang="en-US" dirty="0"/>
              <a:t>. 20th ed. New York: McGraw-Hill Education.</a:t>
            </a:r>
          </a:p>
          <a:p>
            <a:r>
              <a:rPr lang="en-US" dirty="0"/>
              <a:t>Slack, N., Brandon-Jones, A., Johnston, R. and Betts, A., 2015. </a:t>
            </a:r>
            <a:r>
              <a:rPr lang="en-US" i="1" dirty="0"/>
              <a:t>Operations And Process Management - Principles And Practice For Strategic Impact</a:t>
            </a:r>
            <a:r>
              <a:rPr lang="en-US" dirty="0"/>
              <a:t>. 4th ed. Harlow, United Kingdom: Pearson Education Limited.</a:t>
            </a:r>
          </a:p>
          <a:p>
            <a:endParaRPr lang="en-US" dirty="0"/>
          </a:p>
        </p:txBody>
      </p:sp>
    </p:spTree>
    <p:extLst>
      <p:ext uri="{BB962C8B-B14F-4D97-AF65-F5344CB8AC3E}">
        <p14:creationId xmlns:p14="http://schemas.microsoft.com/office/powerpoint/2010/main" val="380540343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66</TotalTime>
  <Words>2837</Words>
  <Application>Microsoft Office PowerPoint</Application>
  <PresentationFormat>On-screen Show (4:3)</PresentationFormat>
  <Paragraphs>275</Paragraphs>
  <Slides>36</Slides>
  <Notes>29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Arial</vt:lpstr>
      <vt:lpstr>Calibri</vt:lpstr>
      <vt:lpstr>Franklin Gothic Book</vt:lpstr>
      <vt:lpstr>Myriad Pro</vt:lpstr>
      <vt:lpstr>20140311PresentationUWTSDTemplate</vt:lpstr>
      <vt:lpstr>Strategy Analysis and Choice</vt:lpstr>
      <vt:lpstr>Learning Objectives</vt:lpstr>
      <vt:lpstr>The Process of Generating and Selecting Strategies</vt:lpstr>
      <vt:lpstr>The Process of Generating and Selecting Strategies</vt:lpstr>
      <vt:lpstr>The Process of Generating and Selecting Strategies</vt:lpstr>
      <vt:lpstr>The Strategy-Formulation Analytical Framework</vt:lpstr>
      <vt:lpstr>A Comprehensive Strategy-Formulation Framework</vt:lpstr>
      <vt:lpstr>A Comprehensive Strategy-Formulation Framework</vt:lpstr>
      <vt:lpstr>A Comprehensive Strategy-Formulation Framework</vt:lpstr>
      <vt:lpstr>Matching Key External and Internal Factors to Formulate Alternative Strategies</vt:lpstr>
      <vt:lpstr>The Matching Stage</vt:lpstr>
      <vt:lpstr>The Matching Stage</vt:lpstr>
      <vt:lpstr>The Matching Stage</vt:lpstr>
      <vt:lpstr>SWOT Matrix</vt:lpstr>
      <vt:lpstr>SWOT Matrix (cont.)</vt:lpstr>
      <vt:lpstr>The SPACE Matrix</vt:lpstr>
      <vt:lpstr>The SPACE Matrix</vt:lpstr>
      <vt:lpstr>The SPACE Matrix</vt:lpstr>
      <vt:lpstr>SPACE Matrix Axes</vt:lpstr>
      <vt:lpstr>Steps to Develop a SPACE Matrix</vt:lpstr>
      <vt:lpstr>Steps to Develop a SPACE Matrix</vt:lpstr>
      <vt:lpstr>Steps to Develop a SPACE Matrix</vt:lpstr>
      <vt:lpstr>Steps to Develop a SPACE Matrix</vt:lpstr>
      <vt:lpstr>Example Strategy Profiles</vt:lpstr>
      <vt:lpstr>Example Strategy Profiles</vt:lpstr>
      <vt:lpstr>The Boston Consulting Group (BCG) Matrix</vt:lpstr>
      <vt:lpstr>The BCG Matrix</vt:lpstr>
      <vt:lpstr>The BCG Matrix</vt:lpstr>
      <vt:lpstr>The BCG Matrix</vt:lpstr>
      <vt:lpstr>The BCG Matrix</vt:lpstr>
      <vt:lpstr>The Internal-External (IE) Matrix</vt:lpstr>
      <vt:lpstr>The Grand Strategy Matrix</vt:lpstr>
      <vt:lpstr>The Grand Strategy Matrix</vt:lpstr>
      <vt:lpstr>The Grand Strategy Matrix</vt:lpstr>
      <vt:lpstr>The Grand Strategy Matrix</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Husam Helmi</cp:lastModifiedBy>
  <cp:revision>8</cp:revision>
  <dcterms:created xsi:type="dcterms:W3CDTF">2015-04-14T15:21:28Z</dcterms:created>
  <dcterms:modified xsi:type="dcterms:W3CDTF">2020-06-08T16:56:44Z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