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407" r:id="rId2"/>
    <p:sldId id="398" r:id="rId3"/>
    <p:sldId id="405" r:id="rId4"/>
    <p:sldId id="404" r:id="rId5"/>
    <p:sldId id="403" r:id="rId6"/>
    <p:sldId id="408" r:id="rId7"/>
    <p:sldId id="406" r:id="rId8"/>
    <p:sldId id="394" r:id="rId9"/>
    <p:sldId id="409" r:id="rId10"/>
    <p:sldId id="397" r:id="rId11"/>
    <p:sldId id="410" r:id="rId12"/>
    <p:sldId id="399" r:id="rId13"/>
    <p:sldId id="400" r:id="rId14"/>
    <p:sldId id="385" r:id="rId15"/>
    <p:sldId id="391" r:id="rId16"/>
    <p:sldId id="392" r:id="rId17"/>
    <p:sldId id="393" r:id="rId18"/>
    <p:sldId id="411" r:id="rId19"/>
    <p:sldId id="386" r:id="rId20"/>
    <p:sldId id="383" r:id="rId21"/>
    <p:sldId id="384" r:id="rId22"/>
    <p:sldId id="366" r:id="rId23"/>
    <p:sldId id="365" r:id="rId24"/>
    <p:sldId id="389" r:id="rId25"/>
    <p:sldId id="322" r:id="rId26"/>
    <p:sldId id="323" r:id="rId27"/>
    <p:sldId id="333" r:id="rId28"/>
    <p:sldId id="324" r:id="rId29"/>
    <p:sldId id="335" r:id="rId30"/>
    <p:sldId id="387" r:id="rId31"/>
    <p:sldId id="330" r:id="rId32"/>
    <p:sldId id="367" r:id="rId33"/>
    <p:sldId id="327" r:id="rId34"/>
    <p:sldId id="338" r:id="rId35"/>
    <p:sldId id="349" r:id="rId36"/>
    <p:sldId id="326" r:id="rId37"/>
    <p:sldId id="298" r:id="rId38"/>
    <p:sldId id="262" r:id="rId39"/>
    <p:sldId id="401" r:id="rId40"/>
    <p:sldId id="359" r:id="rId41"/>
    <p:sldId id="360" r:id="rId42"/>
    <p:sldId id="390" r:id="rId43"/>
    <p:sldId id="412" r:id="rId44"/>
    <p:sldId id="362" r:id="rId45"/>
    <p:sldId id="402"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79" autoAdjust="0"/>
    <p:restoredTop sz="94620"/>
  </p:normalViewPr>
  <p:slideViewPr>
    <p:cSldViewPr>
      <p:cViewPr varScale="1">
        <p:scale>
          <a:sx n="87" d="100"/>
          <a:sy n="87" d="100"/>
        </p:scale>
        <p:origin x="2264" y="1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FEE454-5F0E-4DBE-A48E-5CA3859FD1C7}" type="datetimeFigureOut">
              <a:rPr lang="en-GB" smtClean="0"/>
              <a:pPr/>
              <a:t>09/12/2021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A981E2-3A80-491A-AC3D-356CD3EBA3AA}" type="slidenum">
              <a:rPr lang="en-GB" smtClean="0"/>
              <a:pPr/>
              <a:t>‹#›</a:t>
            </a:fld>
            <a:endParaRPr lang="en-GB"/>
          </a:p>
        </p:txBody>
      </p:sp>
    </p:spTree>
    <p:extLst>
      <p:ext uri="{BB962C8B-B14F-4D97-AF65-F5344CB8AC3E}">
        <p14:creationId xmlns:p14="http://schemas.microsoft.com/office/powerpoint/2010/main" val="1070987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A981E2-3A80-491A-AC3D-356CD3EBA3AA}" type="slidenum">
              <a:rPr lang="en-GB" smtClean="0"/>
              <a:pPr/>
              <a:t>25</a:t>
            </a:fld>
            <a:endParaRPr lang="en-GB"/>
          </a:p>
        </p:txBody>
      </p:sp>
    </p:spTree>
    <p:extLst>
      <p:ext uri="{BB962C8B-B14F-4D97-AF65-F5344CB8AC3E}">
        <p14:creationId xmlns:p14="http://schemas.microsoft.com/office/powerpoint/2010/main" val="1125106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BC2A871-C65E-405F-B266-A9EB1725EC9F}" type="datetimeFigureOut">
              <a:rPr lang="en-GB" smtClean="0"/>
              <a:pPr/>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C82E9E-3821-41F3-B213-2C9DB67C888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C2A871-C65E-405F-B266-A9EB1725EC9F}" type="datetimeFigureOut">
              <a:rPr lang="en-GB" smtClean="0"/>
              <a:pPr/>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C82E9E-3821-41F3-B213-2C9DB67C888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C2A871-C65E-405F-B266-A9EB1725EC9F}" type="datetimeFigureOut">
              <a:rPr lang="en-GB" smtClean="0"/>
              <a:pPr/>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C82E9E-3821-41F3-B213-2C9DB67C888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BC2A871-C65E-405F-B266-A9EB1725EC9F}" type="datetimeFigureOut">
              <a:rPr lang="en-GB" smtClean="0"/>
              <a:pPr/>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C82E9E-3821-41F3-B213-2C9DB67C888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BC2A871-C65E-405F-B266-A9EB1725EC9F}" type="datetimeFigureOut">
              <a:rPr lang="en-GB" smtClean="0"/>
              <a:pPr/>
              <a:t>09/12/2021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C82E9E-3821-41F3-B213-2C9DB67C888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BC2A871-C65E-405F-B266-A9EB1725EC9F}" type="datetimeFigureOut">
              <a:rPr lang="en-GB" smtClean="0"/>
              <a:pPr/>
              <a:t>09/12/2021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C82E9E-3821-41F3-B213-2C9DB67C888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C2A871-C65E-405F-B266-A9EB1725EC9F}" type="datetimeFigureOut">
              <a:rPr lang="en-GB" smtClean="0"/>
              <a:pPr/>
              <a:t>09/12/2021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C82E9E-3821-41F3-B213-2C9DB67C888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C2A871-C65E-405F-B266-A9EB1725EC9F}" type="datetimeFigureOut">
              <a:rPr lang="en-GB" smtClean="0"/>
              <a:pPr/>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C82E9E-3821-41F3-B213-2C9DB67C888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C2A871-C65E-405F-B266-A9EB1725EC9F}" type="datetimeFigureOut">
              <a:rPr lang="en-GB" smtClean="0"/>
              <a:pPr/>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C82E9E-3821-41F3-B213-2C9DB67C888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C2A871-C65E-405F-B266-A9EB1725EC9F}" type="datetimeFigureOut">
              <a:rPr lang="en-GB" smtClean="0"/>
              <a:pPr/>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C82E9E-3821-41F3-B213-2C9DB67C888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C2A871-C65E-405F-B266-A9EB1725EC9F}" type="datetimeFigureOut">
              <a:rPr lang="en-GB" smtClean="0"/>
              <a:pPr/>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C82E9E-3821-41F3-B213-2C9DB67C888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alpha val="37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C2A871-C65E-405F-B266-A9EB1725EC9F}" type="datetimeFigureOut">
              <a:rPr lang="en-GB" smtClean="0"/>
              <a:pPr/>
              <a:t>09/12/2021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C82E9E-3821-41F3-B213-2C9DB67C888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hyperlink" Target="http://en.wikipedia.org/wiki/Book_of_Exodus"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tiff"/><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image" Target="../media/image38.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B2ADA-27DB-584C-8A1D-5864A746F745}"/>
              </a:ext>
            </a:extLst>
          </p:cNvPr>
          <p:cNvSpPr>
            <a:spLocks noGrp="1"/>
          </p:cNvSpPr>
          <p:nvPr>
            <p:ph type="title"/>
          </p:nvPr>
        </p:nvSpPr>
        <p:spPr>
          <a:xfrm>
            <a:off x="395536" y="2420888"/>
            <a:ext cx="8229600" cy="1143000"/>
          </a:xfrm>
        </p:spPr>
        <p:txBody>
          <a:bodyPr>
            <a:normAutofit fontScale="90000"/>
          </a:bodyPr>
          <a:lstStyle/>
          <a:p>
            <a:r>
              <a:rPr lang="en-US" b="1" dirty="0">
                <a:solidFill>
                  <a:srgbClr val="0070C0"/>
                </a:solidFill>
              </a:rPr>
              <a:t>Introduction</a:t>
            </a:r>
            <a:br>
              <a:rPr lang="en-US" b="1" dirty="0">
                <a:solidFill>
                  <a:srgbClr val="0070C0"/>
                </a:solidFill>
              </a:rPr>
            </a:br>
            <a:br>
              <a:rPr lang="en-US" b="1" dirty="0">
                <a:solidFill>
                  <a:srgbClr val="0070C0"/>
                </a:solidFill>
              </a:rPr>
            </a:br>
            <a:r>
              <a:rPr lang="en-US" b="1" dirty="0">
                <a:solidFill>
                  <a:srgbClr val="0070C0"/>
                </a:solidFill>
              </a:rPr>
              <a:t>General points</a:t>
            </a:r>
          </a:p>
        </p:txBody>
      </p:sp>
    </p:spTree>
    <p:extLst>
      <p:ext uri="{BB962C8B-B14F-4D97-AF65-F5344CB8AC3E}">
        <p14:creationId xmlns:p14="http://schemas.microsoft.com/office/powerpoint/2010/main" val="1879703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2A8C7-F5A4-334E-AD09-D48EBBAD34DD}"/>
              </a:ext>
            </a:extLst>
          </p:cNvPr>
          <p:cNvSpPr>
            <a:spLocks noGrp="1"/>
          </p:cNvSpPr>
          <p:nvPr>
            <p:ph type="title"/>
          </p:nvPr>
        </p:nvSpPr>
        <p:spPr>
          <a:xfrm>
            <a:off x="323528" y="2276872"/>
            <a:ext cx="8229600" cy="1143000"/>
          </a:xfrm>
        </p:spPr>
        <p:txBody>
          <a:bodyPr>
            <a:normAutofit fontScale="90000"/>
          </a:bodyPr>
          <a:lstStyle/>
          <a:p>
            <a:r>
              <a:rPr lang="en-US" b="1" dirty="0">
                <a:solidFill>
                  <a:schemeClr val="tx2"/>
                </a:solidFill>
              </a:rPr>
              <a:t>Attitudes to depicting the divine in Judaism, Christianity and Islam </a:t>
            </a:r>
          </a:p>
        </p:txBody>
      </p:sp>
    </p:spTree>
    <p:extLst>
      <p:ext uri="{BB962C8B-B14F-4D97-AF65-F5344CB8AC3E}">
        <p14:creationId xmlns:p14="http://schemas.microsoft.com/office/powerpoint/2010/main" val="3126580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FA380-75BD-294C-8F6F-A9B91C5A5EBD}"/>
              </a:ext>
            </a:extLst>
          </p:cNvPr>
          <p:cNvSpPr>
            <a:spLocks noGrp="1"/>
          </p:cNvSpPr>
          <p:nvPr>
            <p:ph type="ctrTitle"/>
          </p:nvPr>
        </p:nvSpPr>
        <p:spPr/>
        <p:txBody>
          <a:bodyPr>
            <a:normAutofit fontScale="90000"/>
          </a:bodyPr>
          <a:lstStyle/>
          <a:p>
            <a:r>
              <a:rPr lang="en-GB" dirty="0">
                <a:solidFill>
                  <a:schemeClr val="tx2"/>
                </a:solidFill>
              </a:rPr>
              <a:t>Judaism</a:t>
            </a:r>
            <a:r>
              <a:rPr lang="en-GB" dirty="0"/>
              <a:t> </a:t>
            </a:r>
            <a:br>
              <a:rPr lang="en-GB" dirty="0"/>
            </a:br>
            <a:r>
              <a:rPr lang="en-GB" dirty="0"/>
              <a:t>"</a:t>
            </a:r>
            <a:r>
              <a:rPr lang="en-GB" sz="2700" dirty="0"/>
              <a:t>You shall have no other gods before me. You shall not make for yourself a graven image, or any likeness of anything that is in heaven above, or that is in the earth beneath, or that is in the water under the earth; you shall not bow down to them or serve them; for I the Lord your God am a jealous God, visiting the iniquity of the fathers upon the children to the third and the fourth generation of those who hate me, but showing steadfast love to thousands of those who love me and keep my commandments." </a:t>
            </a:r>
            <a:br>
              <a:rPr lang="en-GB" sz="2700" dirty="0"/>
            </a:br>
            <a:br>
              <a:rPr lang="en-GB" sz="2700" dirty="0"/>
            </a:br>
            <a:r>
              <a:rPr lang="en-GB" sz="2700" dirty="0"/>
              <a:t>(</a:t>
            </a:r>
            <a:r>
              <a:rPr lang="en-GB" sz="2700" u="sng" dirty="0">
                <a:hlinkClick r:id="rId2" tooltip="Book of Exodus"/>
              </a:rPr>
              <a:t>Exodus</a:t>
            </a:r>
            <a:r>
              <a:rPr lang="en-GB" sz="2700" dirty="0"/>
              <a:t> 20:3-6).</a:t>
            </a:r>
            <a:br>
              <a:rPr lang="en-GB" sz="2700" dirty="0"/>
            </a:br>
            <a:endParaRPr lang="en-US" sz="2700" dirty="0"/>
          </a:p>
        </p:txBody>
      </p:sp>
      <p:sp>
        <p:nvSpPr>
          <p:cNvPr id="3" name="Subtitle 2">
            <a:extLst>
              <a:ext uri="{FF2B5EF4-FFF2-40B4-BE49-F238E27FC236}">
                <a16:creationId xmlns:a16="http://schemas.microsoft.com/office/drawing/2014/main" id="{5BF3EBC7-CAB9-C84A-ABE1-EC524549AE90}"/>
              </a:ext>
            </a:extLst>
          </p:cNvPr>
          <p:cNvSpPr>
            <a:spLocks noGrp="1"/>
          </p:cNvSpPr>
          <p:nvPr>
            <p:ph type="subTitle" idx="1"/>
          </p:nvPr>
        </p:nvSpPr>
        <p:spPr>
          <a:xfrm>
            <a:off x="1371600" y="3886200"/>
            <a:ext cx="7086600" cy="1752600"/>
          </a:xfrm>
        </p:spPr>
        <p:txBody>
          <a:bodyPr/>
          <a:lstStyle/>
          <a:p>
            <a:endParaRPr lang="en-US" dirty="0"/>
          </a:p>
          <a:p>
            <a:r>
              <a:rPr lang="en-US" dirty="0"/>
              <a:t> </a:t>
            </a:r>
          </a:p>
        </p:txBody>
      </p:sp>
    </p:spTree>
    <p:extLst>
      <p:ext uri="{BB962C8B-B14F-4D97-AF65-F5344CB8AC3E}">
        <p14:creationId xmlns:p14="http://schemas.microsoft.com/office/powerpoint/2010/main" val="4082799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74FF8-28A1-1648-BBDB-C3C963DDD1CE}"/>
              </a:ext>
            </a:extLst>
          </p:cNvPr>
          <p:cNvSpPr>
            <a:spLocks noGrp="1"/>
          </p:cNvSpPr>
          <p:nvPr>
            <p:ph type="ctrTitle"/>
          </p:nvPr>
        </p:nvSpPr>
        <p:spPr>
          <a:xfrm>
            <a:off x="827584" y="1916832"/>
            <a:ext cx="7772400" cy="1470025"/>
          </a:xfrm>
        </p:spPr>
        <p:txBody>
          <a:bodyPr>
            <a:normAutofit fontScale="90000"/>
          </a:bodyPr>
          <a:lstStyle/>
          <a:p>
            <a:pPr algn="l"/>
            <a:br>
              <a:rPr lang="en-GB" i="1" dirty="0"/>
            </a:br>
            <a:br>
              <a:rPr lang="en-GB" i="1" dirty="0"/>
            </a:br>
            <a:r>
              <a:rPr lang="en-GB" dirty="0">
                <a:solidFill>
                  <a:schemeClr val="tx2"/>
                </a:solidFill>
              </a:rPr>
              <a:t>Islam</a:t>
            </a:r>
            <a:r>
              <a:rPr lang="en-GB" i="1" dirty="0"/>
              <a:t> </a:t>
            </a:r>
            <a:br>
              <a:rPr lang="en-GB" i="1" dirty="0"/>
            </a:br>
            <a:br>
              <a:rPr lang="en-GB" i="1" dirty="0"/>
            </a:br>
            <a:r>
              <a:rPr lang="en-GB" i="1" dirty="0"/>
              <a:t>‘</a:t>
            </a:r>
            <a:r>
              <a:rPr lang="en-GB" dirty="0"/>
              <a:t>Allah's Messenger (</a:t>
            </a:r>
            <a:r>
              <a:rPr lang="he-IL" dirty="0" err="1"/>
              <a:t>ﷺ</a:t>
            </a:r>
            <a:r>
              <a:rPr lang="en-GB" dirty="0"/>
              <a:t>) said, "The painter of these pictures will be punished on the Day of Resurrection, and it will be said to them, ‘Make alive what you have created.’”</a:t>
            </a:r>
            <a:br>
              <a:rPr lang="en-GB" dirty="0"/>
            </a:br>
            <a:br>
              <a:rPr lang="en-GB" sz="3100" dirty="0"/>
            </a:br>
            <a:endParaRPr lang="en-US" sz="3100" dirty="0"/>
          </a:p>
        </p:txBody>
      </p:sp>
      <p:sp>
        <p:nvSpPr>
          <p:cNvPr id="3" name="Subtitle 2">
            <a:extLst>
              <a:ext uri="{FF2B5EF4-FFF2-40B4-BE49-F238E27FC236}">
                <a16:creationId xmlns:a16="http://schemas.microsoft.com/office/drawing/2014/main" id="{341A2F42-1FCB-A546-B9DF-85C2DE353966}"/>
              </a:ext>
            </a:extLst>
          </p:cNvPr>
          <p:cNvSpPr>
            <a:spLocks noGrp="1"/>
          </p:cNvSpPr>
          <p:nvPr>
            <p:ph type="subTitle" idx="1"/>
          </p:nvPr>
        </p:nvSpPr>
        <p:spPr/>
        <p:txBody>
          <a:bodyPr/>
          <a:lstStyle/>
          <a:p>
            <a:endParaRPr lang="en-US" dirty="0"/>
          </a:p>
          <a:p>
            <a:endParaRPr lang="en-US" dirty="0"/>
          </a:p>
          <a:p>
            <a:r>
              <a:rPr lang="en-US" sz="2000" b="1" dirty="0">
                <a:solidFill>
                  <a:srgbClr val="FF0000"/>
                </a:solidFill>
              </a:rPr>
              <a:t>Al-Bukhari, hadith. </a:t>
            </a:r>
          </a:p>
        </p:txBody>
      </p:sp>
    </p:spTree>
    <p:extLst>
      <p:ext uri="{BB962C8B-B14F-4D97-AF65-F5344CB8AC3E}">
        <p14:creationId xmlns:p14="http://schemas.microsoft.com/office/powerpoint/2010/main" val="2632660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BFEB4-2403-6344-8B21-EA6068C65A04}"/>
              </a:ext>
            </a:extLst>
          </p:cNvPr>
          <p:cNvSpPr>
            <a:spLocks noGrp="1"/>
          </p:cNvSpPr>
          <p:nvPr>
            <p:ph type="title"/>
          </p:nvPr>
        </p:nvSpPr>
        <p:spPr>
          <a:xfrm>
            <a:off x="395536" y="2780928"/>
            <a:ext cx="8229600" cy="1143000"/>
          </a:xfrm>
        </p:spPr>
        <p:txBody>
          <a:bodyPr>
            <a:normAutofit fontScale="90000"/>
          </a:bodyPr>
          <a:lstStyle/>
          <a:p>
            <a:r>
              <a:rPr lang="en-GB" dirty="0">
                <a:solidFill>
                  <a:schemeClr val="accent1"/>
                </a:solidFill>
              </a:rPr>
              <a:t>Christianity</a:t>
            </a:r>
            <a:r>
              <a:rPr lang="en-GB" dirty="0"/>
              <a:t> </a:t>
            </a:r>
            <a:br>
              <a:rPr lang="en-GB" dirty="0"/>
            </a:br>
            <a:br>
              <a:rPr lang="en-GB" dirty="0"/>
            </a:br>
            <a:r>
              <a:rPr lang="en-GB" dirty="0"/>
              <a:t>“</a:t>
            </a:r>
            <a:r>
              <a:rPr lang="en-GB" sz="3600" dirty="0"/>
              <a:t>Christ is the image </a:t>
            </a:r>
            <a:r>
              <a:rPr lang="en-GB" sz="3600" dirty="0">
                <a:solidFill>
                  <a:srgbClr val="FF0000"/>
                </a:solidFill>
              </a:rPr>
              <a:t>[</a:t>
            </a:r>
            <a:r>
              <a:rPr lang="el-GR" dirty="0" err="1">
                <a:solidFill>
                  <a:srgbClr val="FF0000"/>
                </a:solidFill>
              </a:rPr>
              <a:t>εἰκὼν</a:t>
            </a:r>
            <a:r>
              <a:rPr lang="en-US" dirty="0">
                <a:solidFill>
                  <a:srgbClr val="FF0000"/>
                </a:solidFill>
              </a:rPr>
              <a:t>]</a:t>
            </a:r>
            <a:r>
              <a:rPr lang="en-GB" sz="3600" dirty="0">
                <a:solidFill>
                  <a:srgbClr val="FF0000"/>
                </a:solidFill>
              </a:rPr>
              <a:t>  </a:t>
            </a:r>
            <a:r>
              <a:rPr lang="en-GB" sz="3600" dirty="0"/>
              <a:t>of the invisible God”</a:t>
            </a:r>
            <a:br>
              <a:rPr lang="en-GB" sz="3600" dirty="0"/>
            </a:br>
            <a:r>
              <a:rPr lang="en-GB" sz="3600" dirty="0">
                <a:solidFill>
                  <a:schemeClr val="accent1"/>
                </a:solidFill>
              </a:rPr>
              <a:t> </a:t>
            </a:r>
            <a:r>
              <a:rPr lang="en-GB" sz="2700" dirty="0">
                <a:solidFill>
                  <a:srgbClr val="FF0000"/>
                </a:solidFill>
              </a:rPr>
              <a:t>(Colossians 1.15).</a:t>
            </a:r>
            <a:br>
              <a:rPr lang="en-GB" sz="3600" dirty="0"/>
            </a:br>
            <a:br>
              <a:rPr lang="en-GB" sz="3600" dirty="0"/>
            </a:br>
            <a:r>
              <a:rPr lang="en-GB" sz="3600" dirty="0"/>
              <a:t>“The Word became flesh and lived among us and we have </a:t>
            </a:r>
            <a:r>
              <a:rPr lang="en-GB" sz="3600" dirty="0">
                <a:solidFill>
                  <a:srgbClr val="FF0000"/>
                </a:solidFill>
              </a:rPr>
              <a:t>seen</a:t>
            </a:r>
            <a:r>
              <a:rPr lang="en-GB" sz="3600" dirty="0"/>
              <a:t> his glory”.</a:t>
            </a:r>
            <a:br>
              <a:rPr lang="en-GB" sz="3600" dirty="0"/>
            </a:br>
            <a:br>
              <a:rPr lang="en-GB" sz="3600" dirty="0"/>
            </a:br>
            <a:r>
              <a:rPr lang="en-GB" sz="2700" b="1" dirty="0">
                <a:solidFill>
                  <a:srgbClr val="FF0000"/>
                </a:solidFill>
              </a:rPr>
              <a:t>(John 1. 14).</a:t>
            </a:r>
            <a:br>
              <a:rPr lang="en-GB" sz="3600" dirty="0"/>
            </a:br>
            <a:endParaRPr lang="en-US" sz="3600" dirty="0"/>
          </a:p>
        </p:txBody>
      </p:sp>
    </p:spTree>
    <p:extLst>
      <p:ext uri="{BB962C8B-B14F-4D97-AF65-F5344CB8AC3E}">
        <p14:creationId xmlns:p14="http://schemas.microsoft.com/office/powerpoint/2010/main" val="1753196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2C485-D7D2-C640-AF8E-C0C32F52B84C}"/>
              </a:ext>
            </a:extLst>
          </p:cNvPr>
          <p:cNvSpPr>
            <a:spLocks noGrp="1"/>
          </p:cNvSpPr>
          <p:nvPr>
            <p:ph type="title"/>
          </p:nvPr>
        </p:nvSpPr>
        <p:spPr>
          <a:xfrm>
            <a:off x="467544" y="1916832"/>
            <a:ext cx="8229600" cy="1143000"/>
          </a:xfrm>
        </p:spPr>
        <p:txBody>
          <a:bodyPr/>
          <a:lstStyle/>
          <a:p>
            <a:r>
              <a:rPr lang="en-US" dirty="0">
                <a:solidFill>
                  <a:srgbClr val="0070C0"/>
                </a:solidFill>
              </a:rPr>
              <a:t>Judaism (and Old Testament)</a:t>
            </a:r>
          </a:p>
        </p:txBody>
      </p:sp>
    </p:spTree>
    <p:extLst>
      <p:ext uri="{BB962C8B-B14F-4D97-AF65-F5344CB8AC3E}">
        <p14:creationId xmlns:p14="http://schemas.microsoft.com/office/powerpoint/2010/main" val="2844259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9CF08E-0098-CF43-8D44-A03B9D92FA52}"/>
              </a:ext>
            </a:extLst>
          </p:cNvPr>
          <p:cNvPicPr>
            <a:picLocks noChangeAspect="1"/>
          </p:cNvPicPr>
          <p:nvPr/>
        </p:nvPicPr>
        <p:blipFill>
          <a:blip r:embed="rId2"/>
          <a:stretch>
            <a:fillRect/>
          </a:stretch>
        </p:blipFill>
        <p:spPr>
          <a:xfrm>
            <a:off x="1589" y="2155"/>
            <a:ext cx="228600" cy="114300"/>
          </a:xfrm>
          <a:prstGeom prst="rect">
            <a:avLst/>
          </a:prstGeom>
        </p:spPr>
      </p:pic>
      <p:pic>
        <p:nvPicPr>
          <p:cNvPr id="3" name="Picture 2">
            <a:extLst>
              <a:ext uri="{FF2B5EF4-FFF2-40B4-BE49-F238E27FC236}">
                <a16:creationId xmlns:a16="http://schemas.microsoft.com/office/drawing/2014/main" id="{4672370D-C89F-1641-A6A2-FBD603AA5D50}"/>
              </a:ext>
            </a:extLst>
          </p:cNvPr>
          <p:cNvPicPr>
            <a:picLocks noChangeAspect="1"/>
          </p:cNvPicPr>
          <p:nvPr/>
        </p:nvPicPr>
        <p:blipFill>
          <a:blip r:embed="rId2"/>
          <a:stretch>
            <a:fillRect/>
          </a:stretch>
        </p:blipFill>
        <p:spPr>
          <a:xfrm>
            <a:off x="6866" y="1245"/>
            <a:ext cx="228600" cy="114300"/>
          </a:xfrm>
          <a:prstGeom prst="rect">
            <a:avLst/>
          </a:prstGeom>
        </p:spPr>
      </p:pic>
      <p:graphicFrame>
        <p:nvGraphicFramePr>
          <p:cNvPr id="4" name="Table 3">
            <a:extLst>
              <a:ext uri="{FF2B5EF4-FFF2-40B4-BE49-F238E27FC236}">
                <a16:creationId xmlns:a16="http://schemas.microsoft.com/office/drawing/2014/main" id="{F1788A76-456D-FD40-9E26-0E48B58FBB6F}"/>
              </a:ext>
            </a:extLst>
          </p:cNvPr>
          <p:cNvGraphicFramePr>
            <a:graphicFrameLocks noGrp="1"/>
          </p:cNvGraphicFramePr>
          <p:nvPr>
            <p:extLst>
              <p:ext uri="{D42A27DB-BD31-4B8C-83A1-F6EECF244321}">
                <p14:modId xmlns:p14="http://schemas.microsoft.com/office/powerpoint/2010/main" val="3245588715"/>
              </p:ext>
            </p:extLst>
          </p:nvPr>
        </p:nvGraphicFramePr>
        <p:xfrm>
          <a:off x="-5688852" y="-4452739"/>
          <a:ext cx="4031230" cy="1371600"/>
        </p:xfrm>
        <a:graphic>
          <a:graphicData uri="http://schemas.openxmlformats.org/drawingml/2006/table">
            <a:tbl>
              <a:tblPr/>
              <a:tblGrid>
                <a:gridCol w="4031230">
                  <a:extLst>
                    <a:ext uri="{9D8B030D-6E8A-4147-A177-3AD203B41FA5}">
                      <a16:colId xmlns:a16="http://schemas.microsoft.com/office/drawing/2014/main" val="3582037203"/>
                    </a:ext>
                  </a:extLst>
                </a:gridCol>
              </a:tblGrid>
              <a:tr h="362317">
                <a:tc>
                  <a:txBody>
                    <a:bodyPr/>
                    <a:lstStyle/>
                    <a:p>
                      <a:pPr algn="ctr"/>
                      <a:r>
                        <a:rPr lang="en-GB" b="1">
                          <a:solidFill>
                            <a:srgbClr val="000000"/>
                          </a:solidFill>
                          <a:effectLst/>
                          <a:latin typeface="Verdana" panose="020B0604030504040204" pitchFamily="34" charset="0"/>
                        </a:rPr>
                        <a:t>King's 5  f. 15 </a:t>
                      </a:r>
                      <a:r>
                        <a:rPr lang="en-GB">
                          <a:solidFill>
                            <a:srgbClr val="000000"/>
                          </a:solidFill>
                          <a:effectLst/>
                          <a:latin typeface="Verdana" panose="020B0604030504040204" pitchFamily="34" charset="0"/>
                        </a:rPr>
                        <a:t> Mocking of Christ</a:t>
                      </a:r>
                    </a:p>
                  </a:txBody>
                  <a:tcPr anchor="ctr">
                    <a:lnL>
                      <a:noFill/>
                    </a:lnL>
                    <a:lnR>
                      <a:noFill/>
                    </a:lnR>
                    <a:lnT>
                      <a:noFill/>
                    </a:lnT>
                    <a:lnB>
                      <a:noFill/>
                    </a:lnB>
                    <a:solidFill>
                      <a:srgbClr val="FFFFFF"/>
                    </a:solidFill>
                  </a:tcPr>
                </a:tc>
                <a:extLst>
                  <a:ext uri="{0D108BD9-81ED-4DB2-BD59-A6C34878D82A}">
                    <a16:rowId xmlns:a16="http://schemas.microsoft.com/office/drawing/2014/main" val="1173843651"/>
                  </a:ext>
                </a:extLst>
              </a:tr>
              <a:tr h="362317">
                <a:tc>
                  <a:txBody>
                    <a:bodyPr/>
                    <a:lstStyle/>
                    <a:p>
                      <a:pPr algn="ctr"/>
                      <a:endParaRPr lang="en-GB"/>
                    </a:p>
                  </a:txBody>
                  <a:tcPr anchor="ctr">
                    <a:lnL>
                      <a:noFill/>
                    </a:lnL>
                    <a:lnR>
                      <a:noFill/>
                    </a:lnR>
                    <a:lnT>
                      <a:noFill/>
                    </a:lnT>
                    <a:lnB>
                      <a:noFill/>
                    </a:lnB>
                    <a:solidFill>
                      <a:srgbClr val="FFFFFF"/>
                    </a:solidFill>
                  </a:tcPr>
                </a:tc>
                <a:extLst>
                  <a:ext uri="{0D108BD9-81ED-4DB2-BD59-A6C34878D82A}">
                    <a16:rowId xmlns:a16="http://schemas.microsoft.com/office/drawing/2014/main" val="2501018019"/>
                  </a:ext>
                </a:extLst>
              </a:tr>
              <a:tr h="362317">
                <a:tc>
                  <a:txBody>
                    <a:bodyPr/>
                    <a:lstStyle/>
                    <a:p>
                      <a:pPr algn="ctr"/>
                      <a:endParaRPr lang="en-GB" dirty="0"/>
                    </a:p>
                  </a:txBody>
                  <a:tcPr anchor="ctr">
                    <a:lnL>
                      <a:noFill/>
                    </a:lnL>
                    <a:lnR>
                      <a:noFill/>
                    </a:lnR>
                    <a:lnT>
                      <a:noFill/>
                    </a:lnT>
                    <a:lnB>
                      <a:noFill/>
                    </a:lnB>
                    <a:solidFill>
                      <a:srgbClr val="FFFFFF"/>
                    </a:solidFill>
                  </a:tcPr>
                </a:tc>
                <a:extLst>
                  <a:ext uri="{0D108BD9-81ED-4DB2-BD59-A6C34878D82A}">
                    <a16:rowId xmlns:a16="http://schemas.microsoft.com/office/drawing/2014/main" val="1199291835"/>
                  </a:ext>
                </a:extLst>
              </a:tr>
            </a:tbl>
          </a:graphicData>
        </a:graphic>
      </p:graphicFrame>
      <p:pic>
        <p:nvPicPr>
          <p:cNvPr id="4097" name="Picture 1" descr="https://www.bl.uk/catalogues/illuminatedmanuscripts/images/spacer.gif">
            <a:extLst>
              <a:ext uri="{FF2B5EF4-FFF2-40B4-BE49-F238E27FC236}">
                <a16:creationId xmlns:a16="http://schemas.microsoft.com/office/drawing/2014/main" id="{07B87E81-49D7-F646-8EB1-09EDF938F7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2812" y="-4485597"/>
            <a:ext cx="457190" cy="45719"/>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ttps://www.bl.uk/catalogues/illuminatedmanuscripts/images/spacer.gif">
            <a:extLst>
              <a:ext uri="{FF2B5EF4-FFF2-40B4-BE49-F238E27FC236}">
                <a16:creationId xmlns:a16="http://schemas.microsoft.com/office/drawing/2014/main" id="{614AA870-550B-704C-A431-9D0D5F7269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7907" y="-4485597"/>
            <a:ext cx="685785" cy="45719"/>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https://www.bl.uk/catalogues/illuminatedmanuscripts/images/spacer.gif">
            <a:extLst>
              <a:ext uri="{FF2B5EF4-FFF2-40B4-BE49-F238E27FC236}">
                <a16:creationId xmlns:a16="http://schemas.microsoft.com/office/drawing/2014/main" id="{16E14F4E-BB90-ED4F-B105-FC0EC1443A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5641" y="-4617673"/>
            <a:ext cx="45719" cy="22859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ocking of Christ">
            <a:extLst>
              <a:ext uri="{FF2B5EF4-FFF2-40B4-BE49-F238E27FC236}">
                <a16:creationId xmlns:a16="http://schemas.microsoft.com/office/drawing/2014/main" id="{B522B466-973C-1B4C-A85E-015AD60D8A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71781"/>
            <a:ext cx="8329513" cy="430358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CC459C66-6495-7842-B547-99C16F963460}"/>
              </a:ext>
            </a:extLst>
          </p:cNvPr>
          <p:cNvSpPr/>
          <p:nvPr/>
        </p:nvSpPr>
        <p:spPr>
          <a:xfrm>
            <a:off x="1475656" y="4725724"/>
            <a:ext cx="6840760" cy="1569660"/>
          </a:xfrm>
          <a:prstGeom prst="rect">
            <a:avLst/>
          </a:prstGeom>
        </p:spPr>
        <p:txBody>
          <a:bodyPr wrap="square">
            <a:spAutoFit/>
          </a:bodyPr>
          <a:lstStyle/>
          <a:p>
            <a:r>
              <a:rPr lang="en-GB" sz="2400" dirty="0"/>
              <a:t>Miniatures of the Drunkenness of Noah, the Mocking of Christ,</a:t>
            </a:r>
          </a:p>
          <a:p>
            <a:r>
              <a:rPr lang="en-GB" sz="2400" dirty="0"/>
              <a:t> and the jeering at the prophet Elisha,</a:t>
            </a:r>
          </a:p>
          <a:p>
            <a:r>
              <a:rPr lang="en-GB" sz="2400" dirty="0"/>
              <a:t> including bears devouring boys who mock him. </a:t>
            </a:r>
            <a:endParaRPr lang="en-US" sz="2400" dirty="0"/>
          </a:p>
        </p:txBody>
      </p:sp>
    </p:spTree>
    <p:extLst>
      <p:ext uri="{BB962C8B-B14F-4D97-AF65-F5344CB8AC3E}">
        <p14:creationId xmlns:p14="http://schemas.microsoft.com/office/powerpoint/2010/main" val="678430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B7968A-6AA4-2148-96A8-622AD31DBE38}"/>
              </a:ext>
            </a:extLst>
          </p:cNvPr>
          <p:cNvPicPr>
            <a:picLocks noChangeAspect="1"/>
          </p:cNvPicPr>
          <p:nvPr/>
        </p:nvPicPr>
        <p:blipFill>
          <a:blip r:embed="rId2"/>
          <a:stretch>
            <a:fillRect/>
          </a:stretch>
        </p:blipFill>
        <p:spPr>
          <a:xfrm>
            <a:off x="467544" y="260648"/>
            <a:ext cx="4472004" cy="6221919"/>
          </a:xfrm>
          <a:prstGeom prst="rect">
            <a:avLst/>
          </a:prstGeom>
        </p:spPr>
      </p:pic>
      <p:sp>
        <p:nvSpPr>
          <p:cNvPr id="3" name="TextBox 2">
            <a:extLst>
              <a:ext uri="{FF2B5EF4-FFF2-40B4-BE49-F238E27FC236}">
                <a16:creationId xmlns:a16="http://schemas.microsoft.com/office/drawing/2014/main" id="{ED58E939-A6BE-6E4C-8E44-755557848464}"/>
              </a:ext>
            </a:extLst>
          </p:cNvPr>
          <p:cNvSpPr txBox="1"/>
          <p:nvPr/>
        </p:nvSpPr>
        <p:spPr>
          <a:xfrm>
            <a:off x="5580112" y="2780928"/>
            <a:ext cx="2353080" cy="830997"/>
          </a:xfrm>
          <a:prstGeom prst="rect">
            <a:avLst/>
          </a:prstGeom>
          <a:noFill/>
        </p:spPr>
        <p:txBody>
          <a:bodyPr wrap="none" rtlCol="0">
            <a:spAutoFit/>
          </a:bodyPr>
          <a:lstStyle/>
          <a:p>
            <a:r>
              <a:rPr lang="en-US" sz="2400" b="1" dirty="0">
                <a:solidFill>
                  <a:srgbClr val="0070C0"/>
                </a:solidFill>
              </a:rPr>
              <a:t>Jewish artists </a:t>
            </a:r>
          </a:p>
          <a:p>
            <a:r>
              <a:rPr lang="en-US" sz="2400" b="1" dirty="0">
                <a:solidFill>
                  <a:srgbClr val="0070C0"/>
                </a:solidFill>
              </a:rPr>
              <a:t>of the Holocaust </a:t>
            </a:r>
          </a:p>
        </p:txBody>
      </p:sp>
    </p:spTree>
    <p:extLst>
      <p:ext uri="{BB962C8B-B14F-4D97-AF65-F5344CB8AC3E}">
        <p14:creationId xmlns:p14="http://schemas.microsoft.com/office/powerpoint/2010/main" val="2377901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C24E7-BC83-9649-90CD-A549E03FF1C3}"/>
              </a:ext>
            </a:extLst>
          </p:cNvPr>
          <p:cNvSpPr>
            <a:spLocks noGrp="1"/>
          </p:cNvSpPr>
          <p:nvPr>
            <p:ph type="title"/>
          </p:nvPr>
        </p:nvSpPr>
        <p:spPr>
          <a:xfrm>
            <a:off x="395536" y="2276872"/>
            <a:ext cx="8229600" cy="1143000"/>
          </a:xfrm>
        </p:spPr>
        <p:txBody>
          <a:bodyPr>
            <a:normAutofit fontScale="90000"/>
          </a:bodyPr>
          <a:lstStyle/>
          <a:p>
            <a:r>
              <a:rPr lang="en-US" b="1" dirty="0">
                <a:solidFill>
                  <a:srgbClr val="0070C0"/>
                </a:solidFill>
              </a:rPr>
              <a:t>Islam:</a:t>
            </a:r>
            <a:br>
              <a:rPr lang="en-US" b="1" dirty="0">
                <a:solidFill>
                  <a:srgbClr val="0070C0"/>
                </a:solidFill>
              </a:rPr>
            </a:br>
            <a:br>
              <a:rPr lang="en-US" b="1" dirty="0">
                <a:solidFill>
                  <a:srgbClr val="0070C0"/>
                </a:solidFill>
              </a:rPr>
            </a:br>
            <a:r>
              <a:rPr lang="en-US" b="1" dirty="0">
                <a:solidFill>
                  <a:srgbClr val="0070C0"/>
                </a:solidFill>
              </a:rPr>
              <a:t>Traditional interpretation and contemporary Islamic culture(s)</a:t>
            </a:r>
          </a:p>
        </p:txBody>
      </p:sp>
    </p:spTree>
    <p:extLst>
      <p:ext uri="{BB962C8B-B14F-4D97-AF65-F5344CB8AC3E}">
        <p14:creationId xmlns:p14="http://schemas.microsoft.com/office/powerpoint/2010/main" val="4166496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1417" y="178106"/>
            <a:ext cx="5968603" cy="4441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2" name="TextBox 2"/>
          <p:cNvSpPr txBox="1">
            <a:spLocks noChangeArrowheads="1"/>
          </p:cNvSpPr>
          <p:nvPr/>
        </p:nvSpPr>
        <p:spPr bwMode="auto">
          <a:xfrm>
            <a:off x="102492" y="4619138"/>
            <a:ext cx="6966844" cy="1408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Georgia" charset="0"/>
              </a:defRPr>
            </a:lvl1pPr>
            <a:lvl2pPr marL="742950" indent="-285750">
              <a:spcBef>
                <a:spcPct val="20000"/>
              </a:spcBef>
              <a:buFont typeface="Arial" charset="0"/>
              <a:buChar char="–"/>
              <a:defRPr sz="2800">
                <a:solidFill>
                  <a:schemeClr val="tx1"/>
                </a:solidFill>
                <a:latin typeface="Georgia" charset="0"/>
              </a:defRPr>
            </a:lvl2pPr>
            <a:lvl3pPr marL="1143000" indent="-228600">
              <a:spcBef>
                <a:spcPct val="20000"/>
              </a:spcBef>
              <a:buFont typeface="Arial" charset="0"/>
              <a:buChar char="•"/>
              <a:defRPr sz="2400">
                <a:solidFill>
                  <a:schemeClr val="tx1"/>
                </a:solidFill>
                <a:latin typeface="Georgia" charset="0"/>
              </a:defRPr>
            </a:lvl3pPr>
            <a:lvl4pPr marL="1600200" indent="-228600">
              <a:spcBef>
                <a:spcPct val="20000"/>
              </a:spcBef>
              <a:buFont typeface="Arial" charset="0"/>
              <a:buChar char="–"/>
              <a:defRPr sz="2000">
                <a:solidFill>
                  <a:schemeClr val="tx1"/>
                </a:solidFill>
                <a:latin typeface="Georgia" charset="0"/>
              </a:defRPr>
            </a:lvl4pPr>
            <a:lvl5pPr marL="2057400" indent="-228600">
              <a:spcBef>
                <a:spcPct val="20000"/>
              </a:spcBef>
              <a:buFont typeface="Arial" charset="0"/>
              <a:buChar char="»"/>
              <a:defRPr sz="2000">
                <a:solidFill>
                  <a:schemeClr val="tx1"/>
                </a:solidFill>
                <a:latin typeface="Georgia" charset="0"/>
              </a:defRPr>
            </a:lvl5pPr>
            <a:lvl6pPr marL="2514600" indent="-228600" eaLnBrk="0" fontAlgn="base" hangingPunct="0">
              <a:spcBef>
                <a:spcPct val="20000"/>
              </a:spcBef>
              <a:spcAft>
                <a:spcPct val="0"/>
              </a:spcAft>
              <a:buFont typeface="Arial" charset="0"/>
              <a:buChar char="»"/>
              <a:defRPr sz="2000">
                <a:solidFill>
                  <a:schemeClr val="tx1"/>
                </a:solidFill>
                <a:latin typeface="Georgia" charset="0"/>
              </a:defRPr>
            </a:lvl6pPr>
            <a:lvl7pPr marL="2971800" indent="-228600" eaLnBrk="0" fontAlgn="base" hangingPunct="0">
              <a:spcBef>
                <a:spcPct val="20000"/>
              </a:spcBef>
              <a:spcAft>
                <a:spcPct val="0"/>
              </a:spcAft>
              <a:buFont typeface="Arial" charset="0"/>
              <a:buChar char="»"/>
              <a:defRPr sz="2000">
                <a:solidFill>
                  <a:schemeClr val="tx1"/>
                </a:solidFill>
                <a:latin typeface="Georgia" charset="0"/>
              </a:defRPr>
            </a:lvl7pPr>
            <a:lvl8pPr marL="3429000" indent="-228600" eaLnBrk="0" fontAlgn="base" hangingPunct="0">
              <a:spcBef>
                <a:spcPct val="20000"/>
              </a:spcBef>
              <a:spcAft>
                <a:spcPct val="0"/>
              </a:spcAft>
              <a:buFont typeface="Arial" charset="0"/>
              <a:buChar char="»"/>
              <a:defRPr sz="2000">
                <a:solidFill>
                  <a:schemeClr val="tx1"/>
                </a:solidFill>
                <a:latin typeface="Georgia" charset="0"/>
              </a:defRPr>
            </a:lvl8pPr>
            <a:lvl9pPr marL="3886200" indent="-228600" eaLnBrk="0" fontAlgn="base" hangingPunct="0">
              <a:spcBef>
                <a:spcPct val="20000"/>
              </a:spcBef>
              <a:spcAft>
                <a:spcPct val="0"/>
              </a:spcAft>
              <a:buFont typeface="Arial" charset="0"/>
              <a:buChar char="»"/>
              <a:defRPr sz="2000">
                <a:solidFill>
                  <a:schemeClr val="tx1"/>
                </a:solidFill>
                <a:latin typeface="Georgia" charset="0"/>
              </a:defRPr>
            </a:lvl9pPr>
          </a:lstStyle>
          <a:p>
            <a:pPr>
              <a:spcBef>
                <a:spcPct val="0"/>
              </a:spcBef>
              <a:buFontTx/>
              <a:buNone/>
            </a:pPr>
            <a:endParaRPr lang="en-US" altLang="en-US" sz="1350" b="1" dirty="0">
              <a:latin typeface="Arial" charset="0"/>
            </a:endParaRPr>
          </a:p>
          <a:p>
            <a:pPr>
              <a:spcBef>
                <a:spcPct val="0"/>
              </a:spcBef>
              <a:buFontTx/>
              <a:buNone/>
            </a:pPr>
            <a:r>
              <a:rPr lang="en-US" altLang="en-US" sz="1800" b="1" dirty="0">
                <a:solidFill>
                  <a:schemeClr val="accent1"/>
                </a:solidFill>
                <a:latin typeface="Calibri" charset="0"/>
                <a:ea typeface="Calibri" charset="0"/>
                <a:cs typeface="Calibri" charset="0"/>
              </a:rPr>
              <a:t>Isaiah's vision of Jesus riding a donkey and Muhammad riding a camel, </a:t>
            </a:r>
          </a:p>
          <a:p>
            <a:pPr>
              <a:spcBef>
                <a:spcPct val="0"/>
              </a:spcBef>
              <a:buFontTx/>
              <a:buNone/>
            </a:pPr>
            <a:r>
              <a:rPr lang="en-US" altLang="en-US" sz="1800" b="1" i="1" dirty="0">
                <a:solidFill>
                  <a:schemeClr val="accent1"/>
                </a:solidFill>
                <a:latin typeface="Calibri" charset="0"/>
                <a:ea typeface="Calibri" charset="0"/>
                <a:cs typeface="Calibri" charset="0"/>
              </a:rPr>
              <a:t>al-</a:t>
            </a:r>
            <a:r>
              <a:rPr lang="en-US" altLang="en-US" sz="1800" b="1" i="1" dirty="0" err="1">
                <a:solidFill>
                  <a:schemeClr val="accent1"/>
                </a:solidFill>
                <a:latin typeface="Calibri" charset="0"/>
                <a:ea typeface="Calibri" charset="0"/>
                <a:cs typeface="Calibri" charset="0"/>
              </a:rPr>
              <a:t>Biruni</a:t>
            </a:r>
            <a:r>
              <a:rPr lang="en-US" altLang="en-US" sz="1800" b="1" i="1" dirty="0">
                <a:solidFill>
                  <a:schemeClr val="accent1"/>
                </a:solidFill>
                <a:latin typeface="Calibri" charset="0"/>
                <a:ea typeface="Calibri" charset="0"/>
                <a:cs typeface="Calibri" charset="0"/>
              </a:rPr>
              <a:t>, al-Athar al-</a:t>
            </a:r>
            <a:r>
              <a:rPr lang="en-US" altLang="en-US" sz="1800" b="1" i="1" dirty="0" err="1">
                <a:solidFill>
                  <a:schemeClr val="accent1"/>
                </a:solidFill>
                <a:latin typeface="Calibri" charset="0"/>
                <a:ea typeface="Calibri" charset="0"/>
                <a:cs typeface="Calibri" charset="0"/>
              </a:rPr>
              <a:t>Baqiyya</a:t>
            </a:r>
            <a:r>
              <a:rPr lang="en-US" altLang="en-US" sz="1800" b="1" i="1" dirty="0">
                <a:solidFill>
                  <a:schemeClr val="accent1"/>
                </a:solidFill>
                <a:latin typeface="Calibri" charset="0"/>
                <a:ea typeface="Calibri" charset="0"/>
                <a:cs typeface="Calibri" charset="0"/>
              </a:rPr>
              <a:t> 'an al-</a:t>
            </a:r>
            <a:r>
              <a:rPr lang="en-US" altLang="en-US" sz="1800" b="1" i="1" dirty="0" err="1">
                <a:solidFill>
                  <a:schemeClr val="accent1"/>
                </a:solidFill>
                <a:latin typeface="Calibri" charset="0"/>
                <a:ea typeface="Calibri" charset="0"/>
                <a:cs typeface="Calibri" charset="0"/>
              </a:rPr>
              <a:t>Qurun</a:t>
            </a:r>
            <a:r>
              <a:rPr lang="en-US" altLang="en-US" sz="1800" b="1" i="1" dirty="0">
                <a:solidFill>
                  <a:schemeClr val="accent1"/>
                </a:solidFill>
                <a:latin typeface="Calibri" charset="0"/>
                <a:ea typeface="Calibri" charset="0"/>
                <a:cs typeface="Calibri" charset="0"/>
              </a:rPr>
              <a:t> al-</a:t>
            </a:r>
            <a:r>
              <a:rPr lang="en-US" altLang="en-US" sz="1800" b="1" i="1" dirty="0" err="1">
                <a:solidFill>
                  <a:schemeClr val="accent1"/>
                </a:solidFill>
                <a:latin typeface="Calibri" charset="0"/>
                <a:ea typeface="Calibri" charset="0"/>
                <a:cs typeface="Calibri" charset="0"/>
              </a:rPr>
              <a:t>Khaliyya</a:t>
            </a:r>
            <a:endParaRPr lang="en-US" altLang="en-US" sz="1800" b="1" i="1" dirty="0">
              <a:solidFill>
                <a:schemeClr val="accent1"/>
              </a:solidFill>
              <a:latin typeface="Calibri" charset="0"/>
              <a:ea typeface="Calibri" charset="0"/>
              <a:cs typeface="Calibri" charset="0"/>
            </a:endParaRPr>
          </a:p>
          <a:p>
            <a:pPr>
              <a:spcBef>
                <a:spcPct val="0"/>
              </a:spcBef>
              <a:buFontTx/>
              <a:buNone/>
            </a:pPr>
            <a:endParaRPr lang="en-US" altLang="en-US" sz="1800" b="1" dirty="0">
              <a:solidFill>
                <a:schemeClr val="accent1"/>
              </a:solidFill>
              <a:latin typeface="Calibri" charset="0"/>
              <a:ea typeface="Calibri" charset="0"/>
              <a:cs typeface="Calibri" charset="0"/>
            </a:endParaRPr>
          </a:p>
          <a:p>
            <a:pPr>
              <a:spcBef>
                <a:spcPct val="0"/>
              </a:spcBef>
              <a:buFontTx/>
              <a:buNone/>
            </a:pPr>
            <a:r>
              <a:rPr lang="en-US" altLang="en-US" sz="1800" b="1" dirty="0">
                <a:solidFill>
                  <a:schemeClr val="accent1"/>
                </a:solidFill>
                <a:latin typeface="Calibri" charset="0"/>
                <a:ea typeface="Calibri" charset="0"/>
                <a:cs typeface="Calibri" charset="0"/>
              </a:rPr>
              <a:t>Tabriz, Iran, 1307-8. </a:t>
            </a:r>
            <a:endParaRPr lang="en-US" altLang="en-US" sz="1800" dirty="0">
              <a:solidFill>
                <a:schemeClr val="accent1"/>
              </a:solidFill>
              <a:latin typeface="Calibri" charset="0"/>
              <a:ea typeface="Calibri" charset="0"/>
              <a:cs typeface="Calibri" charset="0"/>
            </a:endParaRPr>
          </a:p>
        </p:txBody>
      </p:sp>
      <p:sp>
        <p:nvSpPr>
          <p:cNvPr id="2" name="TextBox 1">
            <a:extLst>
              <a:ext uri="{FF2B5EF4-FFF2-40B4-BE49-F238E27FC236}">
                <a16:creationId xmlns:a16="http://schemas.microsoft.com/office/drawing/2014/main" id="{93A4B261-8CB6-D648-AE36-045542D97BD1}"/>
              </a:ext>
            </a:extLst>
          </p:cNvPr>
          <p:cNvSpPr txBox="1"/>
          <p:nvPr/>
        </p:nvSpPr>
        <p:spPr>
          <a:xfrm>
            <a:off x="5837185" y="2144110"/>
            <a:ext cx="3494192" cy="1131079"/>
          </a:xfrm>
          <a:prstGeom prst="rect">
            <a:avLst/>
          </a:prstGeom>
          <a:noFill/>
        </p:spPr>
        <p:txBody>
          <a:bodyPr wrap="square" rtlCol="0">
            <a:spAutoFit/>
          </a:bodyPr>
          <a:lstStyle/>
          <a:p>
            <a:r>
              <a:rPr lang="en-US" sz="1350" b="1" dirty="0"/>
              <a:t>‘When he sees riders,</a:t>
            </a:r>
          </a:p>
          <a:p>
            <a:r>
              <a:rPr lang="en-US" sz="1350" b="1" dirty="0"/>
              <a:t> horsemen in pairs, riders on donkeys,</a:t>
            </a:r>
          </a:p>
          <a:p>
            <a:r>
              <a:rPr lang="en-US" sz="1350" b="1" dirty="0"/>
              <a:t> riders on camels, let him listen diligently’</a:t>
            </a:r>
          </a:p>
          <a:p>
            <a:endParaRPr lang="en-US" sz="1350" dirty="0"/>
          </a:p>
          <a:p>
            <a:r>
              <a:rPr lang="en-US" sz="1350" dirty="0"/>
              <a:t> </a:t>
            </a:r>
            <a:r>
              <a:rPr lang="en-US" sz="1350" b="1" dirty="0">
                <a:solidFill>
                  <a:srgbClr val="FF0000"/>
                </a:solidFill>
              </a:rPr>
              <a:t>Isaiah 21.7</a:t>
            </a:r>
          </a:p>
        </p:txBody>
      </p:sp>
    </p:spTree>
    <p:extLst>
      <p:ext uri="{BB962C8B-B14F-4D97-AF65-F5344CB8AC3E}">
        <p14:creationId xmlns:p14="http://schemas.microsoft.com/office/powerpoint/2010/main" val="1310148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706AB1-6D0A-844D-920A-CC1B4B0C0431}"/>
              </a:ext>
            </a:extLst>
          </p:cNvPr>
          <p:cNvPicPr>
            <a:picLocks noChangeAspect="1"/>
          </p:cNvPicPr>
          <p:nvPr/>
        </p:nvPicPr>
        <p:blipFill>
          <a:blip r:embed="rId2"/>
          <a:stretch>
            <a:fillRect/>
          </a:stretch>
        </p:blipFill>
        <p:spPr>
          <a:xfrm>
            <a:off x="827584" y="620688"/>
            <a:ext cx="7933656" cy="3534083"/>
          </a:xfrm>
          <a:prstGeom prst="rect">
            <a:avLst/>
          </a:prstGeom>
        </p:spPr>
      </p:pic>
      <p:sp>
        <p:nvSpPr>
          <p:cNvPr id="3" name="TextBox 2">
            <a:extLst>
              <a:ext uri="{FF2B5EF4-FFF2-40B4-BE49-F238E27FC236}">
                <a16:creationId xmlns:a16="http://schemas.microsoft.com/office/drawing/2014/main" id="{870C1166-C14C-5244-842E-31DFDA6A9803}"/>
              </a:ext>
            </a:extLst>
          </p:cNvPr>
          <p:cNvSpPr txBox="1"/>
          <p:nvPr/>
        </p:nvSpPr>
        <p:spPr>
          <a:xfrm>
            <a:off x="1763688" y="4797152"/>
            <a:ext cx="5163208" cy="523220"/>
          </a:xfrm>
          <a:prstGeom prst="rect">
            <a:avLst/>
          </a:prstGeom>
          <a:noFill/>
        </p:spPr>
        <p:txBody>
          <a:bodyPr wrap="none" rtlCol="0">
            <a:spAutoFit/>
          </a:bodyPr>
          <a:lstStyle/>
          <a:p>
            <a:r>
              <a:rPr lang="en-US" sz="2800" b="1" dirty="0">
                <a:solidFill>
                  <a:srgbClr val="FF0000"/>
                </a:solidFill>
              </a:rPr>
              <a:t>Birth of the Prophet Mohammed </a:t>
            </a:r>
          </a:p>
        </p:txBody>
      </p:sp>
    </p:spTree>
    <p:extLst>
      <p:ext uri="{BB962C8B-B14F-4D97-AF65-F5344CB8AC3E}">
        <p14:creationId xmlns:p14="http://schemas.microsoft.com/office/powerpoint/2010/main" val="3095578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987EE3AD-FD31-DD44-A12C-4A2AFE156BC5}"/>
              </a:ext>
            </a:extLst>
          </p:cNvPr>
          <p:cNvPicPr>
            <a:picLocks noChangeAspect="1"/>
          </p:cNvPicPr>
          <p:nvPr/>
        </p:nvPicPr>
        <p:blipFill>
          <a:blip r:embed="rId2"/>
          <a:stretch>
            <a:fillRect/>
          </a:stretch>
        </p:blipFill>
        <p:spPr>
          <a:xfrm>
            <a:off x="4499992" y="404664"/>
            <a:ext cx="3752572" cy="5420382"/>
          </a:xfrm>
          <a:prstGeom prst="rect">
            <a:avLst/>
          </a:prstGeom>
        </p:spPr>
      </p:pic>
      <p:pic>
        <p:nvPicPr>
          <p:cNvPr id="21" name="Picture 20">
            <a:extLst>
              <a:ext uri="{FF2B5EF4-FFF2-40B4-BE49-F238E27FC236}">
                <a16:creationId xmlns:a16="http://schemas.microsoft.com/office/drawing/2014/main" id="{B8ABB82C-C8E4-2A4D-8E62-41DFECEDE6D9}"/>
              </a:ext>
            </a:extLst>
          </p:cNvPr>
          <p:cNvPicPr>
            <a:picLocks noChangeAspect="1"/>
          </p:cNvPicPr>
          <p:nvPr/>
        </p:nvPicPr>
        <p:blipFill>
          <a:blip r:embed="rId3"/>
          <a:stretch>
            <a:fillRect/>
          </a:stretch>
        </p:blipFill>
        <p:spPr>
          <a:xfrm>
            <a:off x="395536" y="404663"/>
            <a:ext cx="3600400" cy="5420383"/>
          </a:xfrm>
          <a:prstGeom prst="rect">
            <a:avLst/>
          </a:prstGeom>
        </p:spPr>
      </p:pic>
      <p:sp>
        <p:nvSpPr>
          <p:cNvPr id="22" name="TextBox 21">
            <a:extLst>
              <a:ext uri="{FF2B5EF4-FFF2-40B4-BE49-F238E27FC236}">
                <a16:creationId xmlns:a16="http://schemas.microsoft.com/office/drawing/2014/main" id="{7779C162-D8E5-4746-B039-B6F680C6AD7A}"/>
              </a:ext>
            </a:extLst>
          </p:cNvPr>
          <p:cNvSpPr txBox="1"/>
          <p:nvPr/>
        </p:nvSpPr>
        <p:spPr>
          <a:xfrm>
            <a:off x="2555776" y="5877272"/>
            <a:ext cx="4104456" cy="369332"/>
          </a:xfrm>
          <a:prstGeom prst="rect">
            <a:avLst/>
          </a:prstGeom>
          <a:noFill/>
        </p:spPr>
        <p:txBody>
          <a:bodyPr wrap="square" rtlCol="0">
            <a:spAutoFit/>
          </a:bodyPr>
          <a:lstStyle/>
          <a:p>
            <a:r>
              <a:rPr lang="en-US" b="1" dirty="0">
                <a:solidFill>
                  <a:srgbClr val="FF0000"/>
                </a:solidFill>
              </a:rPr>
              <a:t>Read Christiane Gruber on similarities</a:t>
            </a:r>
          </a:p>
        </p:txBody>
      </p:sp>
    </p:spTree>
    <p:extLst>
      <p:ext uri="{BB962C8B-B14F-4D97-AF65-F5344CB8AC3E}">
        <p14:creationId xmlns:p14="http://schemas.microsoft.com/office/powerpoint/2010/main" val="167181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7AB0E-EAEB-0C4D-AC77-BAB0794B385C}"/>
              </a:ext>
            </a:extLst>
          </p:cNvPr>
          <p:cNvSpPr>
            <a:spLocks noGrp="1"/>
          </p:cNvSpPr>
          <p:nvPr>
            <p:ph type="title"/>
          </p:nvPr>
        </p:nvSpPr>
        <p:spPr>
          <a:xfrm>
            <a:off x="395536" y="2132856"/>
            <a:ext cx="8229600" cy="1143000"/>
          </a:xfrm>
        </p:spPr>
        <p:txBody>
          <a:bodyPr/>
          <a:lstStyle/>
          <a:p>
            <a:r>
              <a:rPr lang="en-US" b="1" dirty="0">
                <a:solidFill>
                  <a:schemeClr val="accent1"/>
                </a:solidFill>
              </a:rPr>
              <a:t>The Role of the Viewer</a:t>
            </a:r>
          </a:p>
        </p:txBody>
      </p:sp>
    </p:spTree>
    <p:extLst>
      <p:ext uri="{BB962C8B-B14F-4D97-AF65-F5344CB8AC3E}">
        <p14:creationId xmlns:p14="http://schemas.microsoft.com/office/powerpoint/2010/main" val="4247689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ichef.bbci.co.uk/arts/yourpaintings/images/paintings/bifa/large/brm_bifa_94_2_lar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14328"/>
            <a:ext cx="7883502" cy="587896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339752" y="6268670"/>
            <a:ext cx="4176464" cy="369332"/>
          </a:xfrm>
          <a:prstGeom prst="rect">
            <a:avLst/>
          </a:prstGeom>
          <a:noFill/>
        </p:spPr>
        <p:txBody>
          <a:bodyPr wrap="square" rtlCol="0">
            <a:spAutoFit/>
          </a:bodyPr>
          <a:lstStyle/>
          <a:p>
            <a:r>
              <a:rPr lang="en-GB" dirty="0" err="1"/>
              <a:t>Stom</a:t>
            </a:r>
            <a:r>
              <a:rPr lang="en-GB" dirty="0"/>
              <a:t>, </a:t>
            </a:r>
            <a:r>
              <a:rPr lang="en-GB" b="1" i="1" dirty="0"/>
              <a:t>Deception of Isaac   (Genesis 27)</a:t>
            </a:r>
          </a:p>
        </p:txBody>
      </p:sp>
    </p:spTree>
    <p:extLst>
      <p:ext uri="{BB962C8B-B14F-4D97-AF65-F5344CB8AC3E}">
        <p14:creationId xmlns:p14="http://schemas.microsoft.com/office/powerpoint/2010/main" val="1191347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35C6FF-2FE6-F440-9DA7-DFEDDC58BA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93" y="188640"/>
            <a:ext cx="9144000" cy="5624385"/>
          </a:xfrm>
          <a:prstGeom prst="rect">
            <a:avLst/>
          </a:prstGeom>
        </p:spPr>
      </p:pic>
      <p:sp>
        <p:nvSpPr>
          <p:cNvPr id="4" name="TextBox 3">
            <a:extLst>
              <a:ext uri="{FF2B5EF4-FFF2-40B4-BE49-F238E27FC236}">
                <a16:creationId xmlns:a16="http://schemas.microsoft.com/office/drawing/2014/main" id="{E13C735F-2637-B84C-8DE4-DBF037D77709}"/>
              </a:ext>
            </a:extLst>
          </p:cNvPr>
          <p:cNvSpPr txBox="1"/>
          <p:nvPr/>
        </p:nvSpPr>
        <p:spPr>
          <a:xfrm>
            <a:off x="3203848" y="6021288"/>
            <a:ext cx="1438279" cy="369332"/>
          </a:xfrm>
          <a:prstGeom prst="rect">
            <a:avLst/>
          </a:prstGeom>
          <a:noFill/>
        </p:spPr>
        <p:txBody>
          <a:bodyPr wrap="none" rtlCol="0">
            <a:spAutoFit/>
          </a:bodyPr>
          <a:lstStyle/>
          <a:p>
            <a:r>
              <a:rPr lang="en-US" b="1" dirty="0">
                <a:solidFill>
                  <a:schemeClr val="tx2"/>
                </a:solidFill>
              </a:rPr>
              <a:t>Gerard David</a:t>
            </a:r>
          </a:p>
        </p:txBody>
      </p:sp>
    </p:spTree>
    <p:extLst>
      <p:ext uri="{BB962C8B-B14F-4D97-AF65-F5344CB8AC3E}">
        <p14:creationId xmlns:p14="http://schemas.microsoft.com/office/powerpoint/2010/main" val="38861195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6132A9-A4F4-F540-99A1-6A589B886E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3928" y="0"/>
            <a:ext cx="3814450" cy="6858000"/>
          </a:xfrm>
          <a:prstGeom prst="rect">
            <a:avLst/>
          </a:prstGeom>
        </p:spPr>
      </p:pic>
      <p:sp>
        <p:nvSpPr>
          <p:cNvPr id="4" name="TextBox 3">
            <a:extLst>
              <a:ext uri="{FF2B5EF4-FFF2-40B4-BE49-F238E27FC236}">
                <a16:creationId xmlns:a16="http://schemas.microsoft.com/office/drawing/2014/main" id="{46DD6FB9-1460-614A-A397-BA61F05B5540}"/>
              </a:ext>
            </a:extLst>
          </p:cNvPr>
          <p:cNvSpPr txBox="1"/>
          <p:nvPr/>
        </p:nvSpPr>
        <p:spPr>
          <a:xfrm>
            <a:off x="904752" y="3373474"/>
            <a:ext cx="2674450" cy="461665"/>
          </a:xfrm>
          <a:prstGeom prst="rect">
            <a:avLst/>
          </a:prstGeom>
          <a:noFill/>
        </p:spPr>
        <p:txBody>
          <a:bodyPr wrap="none" rtlCol="0">
            <a:spAutoFit/>
          </a:bodyPr>
          <a:lstStyle/>
          <a:p>
            <a:r>
              <a:rPr lang="en-US" sz="2400" dirty="0">
                <a:solidFill>
                  <a:schemeClr val="tx2"/>
                </a:solidFill>
              </a:rPr>
              <a:t>Veronese, Visitation</a:t>
            </a:r>
          </a:p>
        </p:txBody>
      </p:sp>
    </p:spTree>
    <p:extLst>
      <p:ext uri="{BB962C8B-B14F-4D97-AF65-F5344CB8AC3E}">
        <p14:creationId xmlns:p14="http://schemas.microsoft.com/office/powerpoint/2010/main" val="2153705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EFF9C0F-82E3-D443-8DEC-077199037D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189" y="0"/>
            <a:ext cx="7620000" cy="5549900"/>
          </a:xfrm>
          <a:prstGeom prst="rect">
            <a:avLst/>
          </a:prstGeom>
        </p:spPr>
      </p:pic>
      <p:sp>
        <p:nvSpPr>
          <p:cNvPr id="4" name="TextBox 3">
            <a:extLst>
              <a:ext uri="{FF2B5EF4-FFF2-40B4-BE49-F238E27FC236}">
                <a16:creationId xmlns:a16="http://schemas.microsoft.com/office/drawing/2014/main" id="{175B7A91-7B6A-A041-8446-90530D42B122}"/>
              </a:ext>
            </a:extLst>
          </p:cNvPr>
          <p:cNvSpPr txBox="1"/>
          <p:nvPr/>
        </p:nvSpPr>
        <p:spPr>
          <a:xfrm>
            <a:off x="2843808" y="6021288"/>
            <a:ext cx="3114763" cy="369332"/>
          </a:xfrm>
          <a:prstGeom prst="rect">
            <a:avLst/>
          </a:prstGeom>
          <a:noFill/>
        </p:spPr>
        <p:txBody>
          <a:bodyPr wrap="none" rtlCol="0">
            <a:spAutoFit/>
          </a:bodyPr>
          <a:lstStyle/>
          <a:p>
            <a:r>
              <a:rPr lang="en-US" b="1" dirty="0">
                <a:solidFill>
                  <a:schemeClr val="tx2"/>
                </a:solidFill>
              </a:rPr>
              <a:t>Bassano, The Visit of the Magi </a:t>
            </a:r>
          </a:p>
        </p:txBody>
      </p:sp>
    </p:spTree>
    <p:extLst>
      <p:ext uri="{BB962C8B-B14F-4D97-AF65-F5344CB8AC3E}">
        <p14:creationId xmlns:p14="http://schemas.microsoft.com/office/powerpoint/2010/main" val="4038896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D264B-CDA8-494F-BED3-206F952ED190}"/>
              </a:ext>
            </a:extLst>
          </p:cNvPr>
          <p:cNvSpPr>
            <a:spLocks noGrp="1"/>
          </p:cNvSpPr>
          <p:nvPr>
            <p:ph type="title"/>
          </p:nvPr>
        </p:nvSpPr>
        <p:spPr>
          <a:xfrm>
            <a:off x="395536" y="1916832"/>
            <a:ext cx="8229600" cy="1143000"/>
          </a:xfrm>
        </p:spPr>
        <p:txBody>
          <a:bodyPr/>
          <a:lstStyle/>
          <a:p>
            <a:r>
              <a:rPr lang="en-US" b="1" dirty="0">
                <a:solidFill>
                  <a:srgbClr val="0070C0"/>
                </a:solidFill>
              </a:rPr>
              <a:t>The Role of the Artist </a:t>
            </a:r>
          </a:p>
        </p:txBody>
      </p:sp>
    </p:spTree>
    <p:extLst>
      <p:ext uri="{BB962C8B-B14F-4D97-AF65-F5344CB8AC3E}">
        <p14:creationId xmlns:p14="http://schemas.microsoft.com/office/powerpoint/2010/main" val="6378228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3996" y="2542257"/>
            <a:ext cx="7539628" cy="2123658"/>
          </a:xfrm>
          <a:prstGeom prst="rect">
            <a:avLst/>
          </a:prstGeom>
          <a:noFill/>
        </p:spPr>
        <p:txBody>
          <a:bodyPr wrap="none" rtlCol="0">
            <a:spAutoFit/>
          </a:bodyPr>
          <a:lstStyle/>
          <a:p>
            <a:pPr algn="ctr"/>
            <a:r>
              <a:rPr lang="en-GB" sz="4400" b="1" dirty="0">
                <a:solidFill>
                  <a:schemeClr val="tx2">
                    <a:lumMod val="60000"/>
                    <a:lumOff val="40000"/>
                  </a:schemeClr>
                </a:solidFill>
              </a:rPr>
              <a:t>Artists’  “biblical”  self-portraits</a:t>
            </a:r>
          </a:p>
          <a:p>
            <a:pPr algn="ctr"/>
            <a:endParaRPr lang="en-GB" sz="4400" b="1" dirty="0">
              <a:solidFill>
                <a:schemeClr val="tx2">
                  <a:lumMod val="60000"/>
                  <a:lumOff val="40000"/>
                </a:schemeClr>
              </a:solidFill>
            </a:endParaRPr>
          </a:p>
          <a:p>
            <a:pPr algn="ctr"/>
            <a:r>
              <a:rPr lang="en-GB" sz="4400" b="1" dirty="0">
                <a:solidFill>
                  <a:schemeClr val="tx2">
                    <a:lumMod val="60000"/>
                    <a:lumOff val="40000"/>
                  </a:schemeClr>
                </a:solidFill>
              </a:rPr>
              <a:t>Artists as prophets</a:t>
            </a:r>
            <a:r>
              <a:rPr lang="en-GB" dirty="0"/>
              <a:t>.</a:t>
            </a:r>
          </a:p>
        </p:txBody>
      </p:sp>
    </p:spTree>
    <p:extLst>
      <p:ext uri="{BB962C8B-B14F-4D97-AF65-F5344CB8AC3E}">
        <p14:creationId xmlns:p14="http://schemas.microsoft.com/office/powerpoint/2010/main" val="25498235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628800"/>
            <a:ext cx="8372933" cy="4339650"/>
          </a:xfrm>
          <a:prstGeom prst="rect">
            <a:avLst/>
          </a:prstGeom>
          <a:noFill/>
        </p:spPr>
        <p:txBody>
          <a:bodyPr wrap="none" rtlCol="0">
            <a:spAutoFit/>
          </a:bodyPr>
          <a:lstStyle/>
          <a:p>
            <a:r>
              <a:rPr lang="en-GB" sz="2400" dirty="0"/>
              <a:t>The artist Jacopo Bassano (1518–1592) was “a painter and</a:t>
            </a:r>
          </a:p>
          <a:p>
            <a:r>
              <a:rPr lang="en-GB" sz="2400" b="1" dirty="0">
                <a:solidFill>
                  <a:srgbClr val="FF0000"/>
                </a:solidFill>
              </a:rPr>
              <a:t>reader of Scripture. </a:t>
            </a:r>
            <a:r>
              <a:rPr lang="en-GB" sz="2400" dirty="0"/>
              <a:t>The list of subjects he took from the Bible</a:t>
            </a:r>
          </a:p>
          <a:p>
            <a:r>
              <a:rPr lang="en-GB" sz="2400" dirty="0"/>
              <a:t>for his painting is impressive in its number and variety,</a:t>
            </a:r>
          </a:p>
          <a:p>
            <a:r>
              <a:rPr lang="en-GB" sz="2400" dirty="0"/>
              <a:t> and includes parables and pronouncement stories </a:t>
            </a:r>
          </a:p>
          <a:p>
            <a:r>
              <a:rPr lang="en-GB" sz="2400" dirty="0"/>
              <a:t>that are seldom visually represented. </a:t>
            </a:r>
          </a:p>
          <a:p>
            <a:r>
              <a:rPr lang="en-GB" sz="2400" dirty="0"/>
              <a:t> </a:t>
            </a:r>
          </a:p>
          <a:p>
            <a:r>
              <a:rPr lang="en-GB" sz="2400" dirty="0"/>
              <a:t>Bassano’s engagement with Scripture, though, was hardly limited </a:t>
            </a:r>
          </a:p>
          <a:p>
            <a:r>
              <a:rPr lang="en-GB" sz="2400" dirty="0"/>
              <a:t>to such professional expertise.  His biographers tell us that, </a:t>
            </a:r>
          </a:p>
          <a:p>
            <a:r>
              <a:rPr lang="en-GB" sz="2400" dirty="0"/>
              <a:t>when fatigued by painting, </a:t>
            </a:r>
            <a:r>
              <a:rPr lang="en-GB" sz="2400" b="1" dirty="0">
                <a:solidFill>
                  <a:srgbClr val="FF0000"/>
                </a:solidFill>
              </a:rPr>
              <a:t>he resorted to scriptural reading</a:t>
            </a:r>
            <a:r>
              <a:rPr lang="en-GB" sz="2400" dirty="0"/>
              <a:t>. </a:t>
            </a:r>
          </a:p>
          <a:p>
            <a:r>
              <a:rPr lang="en-GB" sz="2400" b="1" dirty="0">
                <a:solidFill>
                  <a:srgbClr val="FF0000"/>
                </a:solidFill>
              </a:rPr>
              <a:t> Reading </a:t>
            </a:r>
            <a:r>
              <a:rPr lang="en-GB" sz="2400" dirty="0"/>
              <a:t>was his virtuous activity” </a:t>
            </a:r>
          </a:p>
          <a:p>
            <a:endParaRPr lang="en-GB" dirty="0"/>
          </a:p>
          <a:p>
            <a:pPr algn="ctr"/>
            <a:r>
              <a:rPr lang="en-GB" dirty="0">
                <a:solidFill>
                  <a:schemeClr val="accent5">
                    <a:lumMod val="75000"/>
                  </a:schemeClr>
                </a:solidFill>
              </a:rPr>
              <a:t>                                                                  </a:t>
            </a:r>
            <a:r>
              <a:rPr lang="en-GB" b="1" dirty="0">
                <a:solidFill>
                  <a:schemeClr val="accent5">
                    <a:lumMod val="75000"/>
                  </a:schemeClr>
                </a:solidFill>
              </a:rPr>
              <a:t>(</a:t>
            </a:r>
            <a:r>
              <a:rPr lang="en-GB" b="1" dirty="0" err="1">
                <a:solidFill>
                  <a:schemeClr val="accent5">
                    <a:lumMod val="75000"/>
                  </a:schemeClr>
                </a:solidFill>
              </a:rPr>
              <a:t>Berdini</a:t>
            </a:r>
            <a:r>
              <a:rPr lang="en-GB" b="1" dirty="0">
                <a:solidFill>
                  <a:schemeClr val="accent5">
                    <a:lumMod val="75000"/>
                  </a:schemeClr>
                </a:solidFill>
              </a:rPr>
              <a:t>, </a:t>
            </a:r>
            <a:r>
              <a:rPr lang="en-GB" b="1" i="1" dirty="0">
                <a:solidFill>
                  <a:schemeClr val="accent5">
                    <a:lumMod val="75000"/>
                  </a:schemeClr>
                </a:solidFill>
              </a:rPr>
              <a:t>The Religious Art of Jacopo Bassano,</a:t>
            </a:r>
            <a:r>
              <a:rPr lang="en-GB" b="1" dirty="0">
                <a:solidFill>
                  <a:schemeClr val="accent5">
                    <a:lumMod val="75000"/>
                  </a:schemeClr>
                </a:solidFill>
              </a:rPr>
              <a:t> xi).</a:t>
            </a:r>
          </a:p>
        </p:txBody>
      </p:sp>
    </p:spTree>
    <p:extLst>
      <p:ext uri="{BB962C8B-B14F-4D97-AF65-F5344CB8AC3E}">
        <p14:creationId xmlns:p14="http://schemas.microsoft.com/office/powerpoint/2010/main" val="39682782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0167" y="1772816"/>
            <a:ext cx="8510663" cy="2492990"/>
          </a:xfrm>
          <a:prstGeom prst="rect">
            <a:avLst/>
          </a:prstGeom>
          <a:noFill/>
        </p:spPr>
        <p:txBody>
          <a:bodyPr wrap="none" rtlCol="0">
            <a:spAutoFit/>
          </a:bodyPr>
          <a:lstStyle/>
          <a:p>
            <a:r>
              <a:rPr lang="en-GB" sz="2400" dirty="0"/>
              <a:t>“The images in the Sistine Chapel owe</a:t>
            </a:r>
          </a:p>
          <a:p>
            <a:r>
              <a:rPr lang="en-GB" sz="2400" dirty="0"/>
              <a:t> so little to the traditions of medieval and renaissance art, </a:t>
            </a:r>
          </a:p>
          <a:p>
            <a:r>
              <a:rPr lang="en-GB" sz="2400" dirty="0"/>
              <a:t>and so much to the naked words of scripture itself, </a:t>
            </a:r>
          </a:p>
          <a:p>
            <a:r>
              <a:rPr lang="en-GB" sz="2400" dirty="0"/>
              <a:t>that Michelangelo must have </a:t>
            </a:r>
            <a:r>
              <a:rPr lang="en-GB" sz="2400" b="1" dirty="0">
                <a:solidFill>
                  <a:srgbClr val="FF0000"/>
                </a:solidFill>
              </a:rPr>
              <a:t>read and re-read the Old Testament</a:t>
            </a:r>
          </a:p>
          <a:p>
            <a:r>
              <a:rPr lang="en-GB" sz="2400" dirty="0"/>
              <a:t> continually while he was painting them.</a:t>
            </a:r>
          </a:p>
          <a:p>
            <a:r>
              <a:rPr lang="en-GB" dirty="0"/>
              <a:t> </a:t>
            </a:r>
          </a:p>
          <a:p>
            <a:pPr algn="r"/>
            <a:r>
              <a:rPr lang="en-GB" dirty="0">
                <a:solidFill>
                  <a:srgbClr val="0070C0"/>
                </a:solidFill>
              </a:rPr>
              <a:t>Andrew Graham-Dixon, </a:t>
            </a:r>
            <a:r>
              <a:rPr lang="en-GB" i="1" dirty="0">
                <a:solidFill>
                  <a:srgbClr val="0070C0"/>
                </a:solidFill>
              </a:rPr>
              <a:t>Michelangelo and the Sistine Chapel</a:t>
            </a:r>
            <a:r>
              <a:rPr lang="en-GB" dirty="0">
                <a:solidFill>
                  <a:srgbClr val="0070C0"/>
                </a:solidFill>
              </a:rPr>
              <a:t> </a:t>
            </a:r>
          </a:p>
        </p:txBody>
      </p:sp>
    </p:spTree>
    <p:extLst>
      <p:ext uri="{BB962C8B-B14F-4D97-AF65-F5344CB8AC3E}">
        <p14:creationId xmlns:p14="http://schemas.microsoft.com/office/powerpoint/2010/main" val="7037868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1172" y="1268760"/>
            <a:ext cx="8235948" cy="4031873"/>
          </a:xfrm>
          <a:prstGeom prst="rect">
            <a:avLst/>
          </a:prstGeom>
          <a:noFill/>
        </p:spPr>
        <p:txBody>
          <a:bodyPr wrap="square" rtlCol="0">
            <a:spAutoFit/>
          </a:bodyPr>
          <a:lstStyle/>
          <a:p>
            <a:r>
              <a:rPr lang="en-GB" sz="3200" b="1" dirty="0"/>
              <a:t>“I too </a:t>
            </a:r>
            <a:r>
              <a:rPr lang="en-GB" sz="3200" b="1" dirty="0">
                <a:solidFill>
                  <a:srgbClr val="FF0000"/>
                </a:solidFill>
              </a:rPr>
              <a:t>read the Bible</a:t>
            </a:r>
            <a:r>
              <a:rPr lang="en-GB" sz="3200" b="1" dirty="0"/>
              <a:t>, just as I read Michelet,</a:t>
            </a:r>
          </a:p>
          <a:p>
            <a:r>
              <a:rPr lang="en-GB" sz="3200" b="1" dirty="0"/>
              <a:t> Balzac or Eliot  but I see quite different things in the Bible from what Father does, </a:t>
            </a:r>
          </a:p>
          <a:p>
            <a:r>
              <a:rPr lang="en-GB" sz="3200" b="1" dirty="0"/>
              <a:t>and what Father in his little academic way gleans from it, I cannot find at all.”</a:t>
            </a:r>
          </a:p>
          <a:p>
            <a:pPr algn="r"/>
            <a:endParaRPr lang="en-GB" sz="3200" b="1" dirty="0"/>
          </a:p>
          <a:p>
            <a:pPr algn="r"/>
            <a:r>
              <a:rPr lang="en-GB" sz="3200" b="1" dirty="0">
                <a:solidFill>
                  <a:srgbClr val="FF0000"/>
                </a:solidFill>
              </a:rPr>
              <a:t>Vincent van Gogh</a:t>
            </a:r>
          </a:p>
          <a:p>
            <a:r>
              <a:rPr lang="en-GB" sz="3200" b="1" dirty="0"/>
              <a:t> </a:t>
            </a:r>
          </a:p>
        </p:txBody>
      </p:sp>
    </p:spTree>
    <p:extLst>
      <p:ext uri="{BB962C8B-B14F-4D97-AF65-F5344CB8AC3E}">
        <p14:creationId xmlns:p14="http://schemas.microsoft.com/office/powerpoint/2010/main" val="42928461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60648"/>
            <a:ext cx="4928725" cy="5877272"/>
          </a:xfrm>
          <a:prstGeom prst="rect">
            <a:avLst/>
          </a:prstGeom>
          <a:ln>
            <a:noFill/>
          </a:ln>
          <a:effectLst>
            <a:outerShdw blurRad="292100" dist="139700" dir="2700000" algn="tl" rotWithShape="0">
              <a:srgbClr val="333333">
                <a:alpha val="65000"/>
              </a:srgbClr>
            </a:outerShdw>
          </a:effectLst>
        </p:spPr>
      </p:pic>
      <p:sp>
        <p:nvSpPr>
          <p:cNvPr id="2" name="TextBox 1"/>
          <p:cNvSpPr txBox="1"/>
          <p:nvPr/>
        </p:nvSpPr>
        <p:spPr>
          <a:xfrm>
            <a:off x="6012160" y="5204773"/>
            <a:ext cx="2279150" cy="954107"/>
          </a:xfrm>
          <a:prstGeom prst="rect">
            <a:avLst/>
          </a:prstGeom>
          <a:noFill/>
        </p:spPr>
        <p:txBody>
          <a:bodyPr wrap="none" rtlCol="0">
            <a:spAutoFit/>
          </a:bodyPr>
          <a:lstStyle/>
          <a:p>
            <a:r>
              <a:rPr lang="en-GB" sz="2800" b="1" i="1" dirty="0"/>
              <a:t>Jonah</a:t>
            </a:r>
          </a:p>
          <a:p>
            <a:r>
              <a:rPr lang="en-GB" sz="2800" b="1" dirty="0"/>
              <a:t>Michelangelo </a:t>
            </a:r>
          </a:p>
        </p:txBody>
      </p:sp>
    </p:spTree>
    <p:extLst>
      <p:ext uri="{BB962C8B-B14F-4D97-AF65-F5344CB8AC3E}">
        <p14:creationId xmlns:p14="http://schemas.microsoft.com/office/powerpoint/2010/main" val="14862562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620688"/>
            <a:ext cx="8568444" cy="571229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186784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upload.wikimedia.org/wikipedia/commons/a/a6/Rembrandt_Harmensz._van_Rijn_07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116632"/>
            <a:ext cx="4824536" cy="657739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779912" y="6237312"/>
            <a:ext cx="1881936" cy="369332"/>
          </a:xfrm>
          <a:prstGeom prst="rect">
            <a:avLst/>
          </a:prstGeom>
          <a:noFill/>
        </p:spPr>
        <p:txBody>
          <a:bodyPr wrap="square" rtlCol="0">
            <a:spAutoFit/>
          </a:bodyPr>
          <a:lstStyle/>
          <a:p>
            <a:r>
              <a:rPr lang="en-GB" dirty="0"/>
              <a:t>Rembrandt</a:t>
            </a:r>
          </a:p>
        </p:txBody>
      </p:sp>
      <p:sp>
        <p:nvSpPr>
          <p:cNvPr id="3" name="TextBox 2"/>
          <p:cNvSpPr txBox="1"/>
          <p:nvPr/>
        </p:nvSpPr>
        <p:spPr>
          <a:xfrm>
            <a:off x="5364088" y="4869160"/>
            <a:ext cx="3719288" cy="954107"/>
          </a:xfrm>
          <a:prstGeom prst="rect">
            <a:avLst/>
          </a:prstGeom>
          <a:noFill/>
        </p:spPr>
        <p:txBody>
          <a:bodyPr wrap="none" rtlCol="0">
            <a:spAutoFit/>
          </a:bodyPr>
          <a:lstStyle/>
          <a:p>
            <a:r>
              <a:rPr lang="en-GB" sz="2800" b="1" i="1" dirty="0"/>
              <a:t>The Raising of the Cross</a:t>
            </a:r>
          </a:p>
          <a:p>
            <a:r>
              <a:rPr lang="en-GB" sz="2800" dirty="0"/>
              <a:t>Rembrandt </a:t>
            </a:r>
          </a:p>
        </p:txBody>
      </p:sp>
    </p:spTree>
    <p:extLst>
      <p:ext uri="{BB962C8B-B14F-4D97-AF65-F5344CB8AC3E}">
        <p14:creationId xmlns:p14="http://schemas.microsoft.com/office/powerpoint/2010/main" val="16144425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Albrecht_Durer_Self-Portrait_age_28_"/>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34334"/>
            <a:ext cx="4484104" cy="61749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940152" y="5355213"/>
            <a:ext cx="1968937" cy="954107"/>
          </a:xfrm>
          <a:prstGeom prst="rect">
            <a:avLst/>
          </a:prstGeom>
          <a:noFill/>
        </p:spPr>
        <p:txBody>
          <a:bodyPr wrap="none" rtlCol="0">
            <a:spAutoFit/>
          </a:bodyPr>
          <a:lstStyle/>
          <a:p>
            <a:r>
              <a:rPr lang="en-GB" sz="2800" b="1" dirty="0"/>
              <a:t>Self portrait</a:t>
            </a:r>
          </a:p>
          <a:p>
            <a:r>
              <a:rPr lang="en-GB" sz="2800" b="1" dirty="0" err="1"/>
              <a:t>Dürer</a:t>
            </a:r>
            <a:endParaRPr lang="en-GB" sz="2800" b="1" dirty="0"/>
          </a:p>
        </p:txBody>
      </p:sp>
    </p:spTree>
    <p:extLst>
      <p:ext uri="{BB962C8B-B14F-4D97-AF65-F5344CB8AC3E}">
        <p14:creationId xmlns:p14="http://schemas.microsoft.com/office/powerpoint/2010/main" val="12903385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jameswoodward.files.wordpress.com/2010/11/gauguin-at-the-tate-00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67" y="-8950"/>
            <a:ext cx="2016224" cy="252991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 name="Picture 2" descr="http://www.1artclub.com/uploads/22-004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4692" y="1124744"/>
            <a:ext cx="6644446" cy="552302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9512" y="5157192"/>
            <a:ext cx="2221057" cy="1077218"/>
          </a:xfrm>
          <a:prstGeom prst="rect">
            <a:avLst/>
          </a:prstGeom>
          <a:noFill/>
        </p:spPr>
        <p:txBody>
          <a:bodyPr wrap="none" rtlCol="0">
            <a:spAutoFit/>
          </a:bodyPr>
          <a:lstStyle/>
          <a:p>
            <a:r>
              <a:rPr lang="en-GB" sz="3200" b="1" dirty="0"/>
              <a:t>Self portrait</a:t>
            </a:r>
          </a:p>
          <a:p>
            <a:r>
              <a:rPr lang="en-GB" sz="3200" b="1" dirty="0"/>
              <a:t>Gauguin</a:t>
            </a:r>
          </a:p>
        </p:txBody>
      </p:sp>
    </p:spTree>
    <p:extLst>
      <p:ext uri="{BB962C8B-B14F-4D97-AF65-F5344CB8AC3E}">
        <p14:creationId xmlns:p14="http://schemas.microsoft.com/office/powerpoint/2010/main" val="29388721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upload.wikimedia.org/wikipedia/commons/thumb/b/b2/Gauguin-christ-in-garden.jpg/611px-Gauguin-christ-in-garde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16632"/>
            <a:ext cx="5780011" cy="453650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9512" y="4941168"/>
            <a:ext cx="8676456" cy="1077218"/>
          </a:xfrm>
          <a:prstGeom prst="rect">
            <a:avLst/>
          </a:prstGeom>
          <a:noFill/>
        </p:spPr>
        <p:txBody>
          <a:bodyPr wrap="square" rtlCol="0">
            <a:spAutoFit/>
          </a:bodyPr>
          <a:lstStyle/>
          <a:p>
            <a:r>
              <a:rPr lang="en-GB" b="1" dirty="0"/>
              <a:t>“There I have painted my own portrait... but it also represents the crushing of an ideal, and a pain that is both divine and human. Jesus is totally abandoned; his disciples are leaving him, in a setting as sad as his soul</a:t>
            </a:r>
            <a:r>
              <a:rPr lang="en-GB" sz="2800" dirty="0"/>
              <a:t>. “</a:t>
            </a:r>
          </a:p>
        </p:txBody>
      </p:sp>
    </p:spTree>
    <p:extLst>
      <p:ext uri="{BB962C8B-B14F-4D97-AF65-F5344CB8AC3E}">
        <p14:creationId xmlns:p14="http://schemas.microsoft.com/office/powerpoint/2010/main" val="3149448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Gauguin_Caricature_Self-Portrait_188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4053097" cy="630932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868144" y="4869160"/>
            <a:ext cx="1968937" cy="1231106"/>
          </a:xfrm>
          <a:prstGeom prst="rect">
            <a:avLst/>
          </a:prstGeom>
          <a:noFill/>
        </p:spPr>
        <p:txBody>
          <a:bodyPr wrap="none" rtlCol="0">
            <a:spAutoFit/>
          </a:bodyPr>
          <a:lstStyle/>
          <a:p>
            <a:r>
              <a:rPr lang="en-GB" sz="2800" b="1" i="1" dirty="0"/>
              <a:t>Self portrait</a:t>
            </a:r>
          </a:p>
          <a:p>
            <a:r>
              <a:rPr lang="en-GB" sz="2800" b="1" dirty="0"/>
              <a:t>Gauguin</a:t>
            </a:r>
          </a:p>
          <a:p>
            <a:endParaRPr lang="en-GB" dirty="0"/>
          </a:p>
        </p:txBody>
      </p:sp>
    </p:spTree>
    <p:extLst>
      <p:ext uri="{BB962C8B-B14F-4D97-AF65-F5344CB8AC3E}">
        <p14:creationId xmlns:p14="http://schemas.microsoft.com/office/powerpoint/2010/main" val="32792341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https://encrypted-tbn0.gstatic.com/images?q=tbn:ANd9GcRVIk9MxLDaS9_KqOo0s0haG78rFOCCH0zuO4X_Yna0hYp65DlV"/>
          <p:cNvSpPr>
            <a:spLocks noChangeAspect="1" noChangeArrowheads="1"/>
          </p:cNvSpPr>
          <p:nvPr/>
        </p:nvSpPr>
        <p:spPr bwMode="auto">
          <a:xfrm>
            <a:off x="155575" y="-2484438"/>
            <a:ext cx="6905625" cy="5181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https://encrypted-tbn0.gstatic.com/images?q=tbn:ANd9GcRVIk9MxLDaS9_KqOo0s0haG78rFOCCH0zuO4X_Yna0hYp65DlV"/>
          <p:cNvSpPr>
            <a:spLocks noChangeAspect="1" noChangeArrowheads="1"/>
          </p:cNvSpPr>
          <p:nvPr/>
        </p:nvSpPr>
        <p:spPr bwMode="auto">
          <a:xfrm>
            <a:off x="307975" y="-2332038"/>
            <a:ext cx="6905625" cy="5181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https://encrypted-tbn0.gstatic.com/images?q=tbn:ANd9GcRVIk9MxLDaS9_KqOo0s0haG78rFOCCH0zuO4X_Yna0hYp65DlV"/>
          <p:cNvSpPr>
            <a:spLocks noChangeAspect="1" noChangeArrowheads="1"/>
          </p:cNvSpPr>
          <p:nvPr/>
        </p:nvSpPr>
        <p:spPr bwMode="auto">
          <a:xfrm>
            <a:off x="460375" y="-2179638"/>
            <a:ext cx="6905625" cy="5181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https://encrypted-tbn0.gstatic.com/images?q=tbn:ANd9GcRVIk9MxLDaS9_KqOo0s0haG78rFOCCH0zuO4X_Yna0hYp65DlV"/>
          <p:cNvSpPr>
            <a:spLocks noChangeAspect="1" noChangeArrowheads="1"/>
          </p:cNvSpPr>
          <p:nvPr/>
        </p:nvSpPr>
        <p:spPr bwMode="auto">
          <a:xfrm>
            <a:off x="612775" y="-2027238"/>
            <a:ext cx="6905625" cy="5181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Pieta, 1890, Saint Rem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4202" y="106362"/>
            <a:ext cx="4934798" cy="61926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AutoShape 12" descr="Image result for van gogh self portrai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4" descr="Image result for van gogh self portrai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40" name="Picture 16" descr="http://www.davidpaulkirkpatrick.com/wp-content/uploads/2013/03/van-Gogh-Self-Potrait_1889_189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0828" y="106362"/>
            <a:ext cx="2580752" cy="18001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757108" y="5081669"/>
            <a:ext cx="1728192" cy="830997"/>
          </a:xfrm>
          <a:prstGeom prst="rect">
            <a:avLst/>
          </a:prstGeom>
          <a:noFill/>
        </p:spPr>
        <p:txBody>
          <a:bodyPr wrap="square" rtlCol="0">
            <a:spAutoFit/>
          </a:bodyPr>
          <a:lstStyle/>
          <a:p>
            <a:r>
              <a:rPr lang="en-GB" sz="2400" b="1" i="1" dirty="0"/>
              <a:t>Pieta</a:t>
            </a:r>
          </a:p>
          <a:p>
            <a:r>
              <a:rPr lang="en-GB" sz="2400" b="1" dirty="0"/>
              <a:t>Van Gogh </a:t>
            </a:r>
          </a:p>
        </p:txBody>
      </p:sp>
    </p:spTree>
    <p:extLst>
      <p:ext uri="{BB962C8B-B14F-4D97-AF65-F5344CB8AC3E}">
        <p14:creationId xmlns:p14="http://schemas.microsoft.com/office/powerpoint/2010/main" val="3698576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http://www.1artclub.com/uploads/26-002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55450"/>
            <a:ext cx="7488832" cy="634537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203848" y="6211669"/>
            <a:ext cx="2575513" cy="646331"/>
          </a:xfrm>
          <a:prstGeom prst="rect">
            <a:avLst/>
          </a:prstGeom>
          <a:noFill/>
        </p:spPr>
        <p:txBody>
          <a:bodyPr wrap="none" rtlCol="0">
            <a:spAutoFit/>
          </a:bodyPr>
          <a:lstStyle/>
          <a:p>
            <a:pPr algn="ctr"/>
            <a:r>
              <a:rPr lang="en-GB" b="1" i="1" dirty="0">
                <a:solidFill>
                  <a:srgbClr val="0070C0"/>
                </a:solidFill>
              </a:rPr>
              <a:t>Still Life with Open Bible </a:t>
            </a:r>
          </a:p>
          <a:p>
            <a:pPr algn="ctr"/>
            <a:r>
              <a:rPr lang="en-GB" b="1" dirty="0">
                <a:solidFill>
                  <a:srgbClr val="0070C0"/>
                </a:solidFill>
              </a:rPr>
              <a:t>Van Gogh</a:t>
            </a:r>
          </a:p>
        </p:txBody>
      </p:sp>
    </p:spTree>
    <p:extLst>
      <p:ext uri="{BB962C8B-B14F-4D97-AF65-F5344CB8AC3E}">
        <p14:creationId xmlns:p14="http://schemas.microsoft.com/office/powerpoint/2010/main" val="21793224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www.1artclub.com/uploads/26-002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052736"/>
            <a:ext cx="4334185" cy="367240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3426" y="231439"/>
            <a:ext cx="3667125" cy="6286500"/>
          </a:xfrm>
          <a:prstGeom prst="rect">
            <a:avLst/>
          </a:prstGeom>
          <a:ln>
            <a:noFill/>
          </a:ln>
          <a:effectLst>
            <a:outerShdw blurRad="292100" dist="139700" dir="2700000" algn="tl" rotWithShape="0">
              <a:srgbClr val="333333">
                <a:alpha val="65000"/>
              </a:srgbClr>
            </a:outerShdw>
          </a:effectLst>
        </p:spPr>
      </p:pic>
      <p:sp>
        <p:nvSpPr>
          <p:cNvPr id="4" name="TextBox 3"/>
          <p:cNvSpPr txBox="1"/>
          <p:nvPr/>
        </p:nvSpPr>
        <p:spPr>
          <a:xfrm>
            <a:off x="2915816" y="5733256"/>
            <a:ext cx="1694118" cy="954107"/>
          </a:xfrm>
          <a:prstGeom prst="rect">
            <a:avLst/>
          </a:prstGeom>
          <a:noFill/>
        </p:spPr>
        <p:txBody>
          <a:bodyPr wrap="none" rtlCol="0">
            <a:spAutoFit/>
          </a:bodyPr>
          <a:lstStyle/>
          <a:p>
            <a:r>
              <a:rPr lang="en-GB" sz="2800" b="1" i="1" dirty="0">
                <a:solidFill>
                  <a:srgbClr val="0070C0"/>
                </a:solidFill>
              </a:rPr>
              <a:t>Sorrow</a:t>
            </a:r>
          </a:p>
          <a:p>
            <a:r>
              <a:rPr lang="en-GB" sz="2800" b="1" dirty="0">
                <a:solidFill>
                  <a:srgbClr val="0070C0"/>
                </a:solidFill>
              </a:rPr>
              <a:t>Van Gogh </a:t>
            </a:r>
          </a:p>
        </p:txBody>
      </p:sp>
    </p:spTree>
    <p:extLst>
      <p:ext uri="{BB962C8B-B14F-4D97-AF65-F5344CB8AC3E}">
        <p14:creationId xmlns:p14="http://schemas.microsoft.com/office/powerpoint/2010/main" val="11544987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23728" y="692696"/>
            <a:ext cx="5904656" cy="4955203"/>
          </a:xfrm>
          <a:prstGeom prst="rect">
            <a:avLst/>
          </a:prstGeom>
        </p:spPr>
        <p:txBody>
          <a:bodyPr wrap="square">
            <a:spAutoFit/>
          </a:bodyPr>
          <a:lstStyle/>
          <a:p>
            <a:r>
              <a:rPr lang="en-GB" dirty="0"/>
              <a:t>“</a:t>
            </a:r>
            <a:r>
              <a:rPr lang="en-GB" sz="2800" b="1" dirty="0"/>
              <a:t>For me, Christ has always symbolized the true type of the Jewish martyr. That is how I understood him in 1908 when I used this figure for the first time [. . .] It was under the influence of the pogroms. Then I painted and drew him in pictures about ghettos, surrounded by Jewish troubles, by Jewish mothers, running terrified with little children in their arms” </a:t>
            </a:r>
          </a:p>
          <a:p>
            <a:endParaRPr lang="en-GB" dirty="0"/>
          </a:p>
          <a:p>
            <a:pPr algn="r"/>
            <a:r>
              <a:rPr lang="en-GB" b="1" dirty="0">
                <a:solidFill>
                  <a:srgbClr val="FF0000"/>
                </a:solidFill>
              </a:rPr>
              <a:t>Chagall</a:t>
            </a:r>
          </a:p>
        </p:txBody>
      </p:sp>
    </p:spTree>
    <p:extLst>
      <p:ext uri="{BB962C8B-B14F-4D97-AF65-F5344CB8AC3E}">
        <p14:creationId xmlns:p14="http://schemas.microsoft.com/office/powerpoint/2010/main" val="22315510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cruciality.files.wordpress.com/2009/07/chagall-the-white-crucifixion-193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4380996" cy="504711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 name="Picture 4" descr="http://1vze7o2h8a2b2tyahl3i0t6812c3.wpengine.netdna-cdn.com/wp-content/uploads/2013/09/Persecution_Chagall_60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960" y="2132856"/>
            <a:ext cx="2376264" cy="339220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7" name="Picture 2" descr="http://ogpdn1wn2d93vut8u40tokx1dl7.wpengine.netdna-cdn.com/wp-content/uploads/2014/01/thumbRNS-CHAGALL-PAINT011614b.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7921" y="2715888"/>
            <a:ext cx="2901580" cy="414211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802528" y="764704"/>
            <a:ext cx="1571392" cy="646331"/>
          </a:xfrm>
          <a:prstGeom prst="rect">
            <a:avLst/>
          </a:prstGeom>
          <a:noFill/>
        </p:spPr>
        <p:txBody>
          <a:bodyPr wrap="none" rtlCol="0">
            <a:spAutoFit/>
          </a:bodyPr>
          <a:lstStyle/>
          <a:p>
            <a:r>
              <a:rPr lang="en-GB" sz="3600" b="1" dirty="0">
                <a:solidFill>
                  <a:srgbClr val="FF0000"/>
                </a:solidFill>
              </a:rPr>
              <a:t>Chagall</a:t>
            </a:r>
          </a:p>
        </p:txBody>
      </p:sp>
    </p:spTree>
    <p:extLst>
      <p:ext uri="{BB962C8B-B14F-4D97-AF65-F5344CB8AC3E}">
        <p14:creationId xmlns:p14="http://schemas.microsoft.com/office/powerpoint/2010/main" val="18595396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haberarts.com/images/A_C/chaga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08" y="743224"/>
            <a:ext cx="4352934" cy="53285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364088" y="764704"/>
            <a:ext cx="3097899" cy="954107"/>
          </a:xfrm>
          <a:prstGeom prst="rect">
            <a:avLst/>
          </a:prstGeom>
          <a:noFill/>
        </p:spPr>
        <p:txBody>
          <a:bodyPr wrap="none" rtlCol="0">
            <a:spAutoFit/>
          </a:bodyPr>
          <a:lstStyle/>
          <a:p>
            <a:r>
              <a:rPr lang="en-GB" sz="2800" b="1" i="1" dirty="0"/>
              <a:t>Self portrait </a:t>
            </a:r>
          </a:p>
          <a:p>
            <a:r>
              <a:rPr lang="en-GB" sz="2800" b="1" i="1" dirty="0"/>
              <a:t>The Crucified Artist </a:t>
            </a:r>
          </a:p>
        </p:txBody>
      </p:sp>
      <p:sp>
        <p:nvSpPr>
          <p:cNvPr id="3" name="TextBox 2"/>
          <p:cNvSpPr txBox="1"/>
          <p:nvPr/>
        </p:nvSpPr>
        <p:spPr>
          <a:xfrm>
            <a:off x="4720564" y="1916832"/>
            <a:ext cx="4384945" cy="4154984"/>
          </a:xfrm>
          <a:prstGeom prst="rect">
            <a:avLst/>
          </a:prstGeom>
          <a:noFill/>
        </p:spPr>
        <p:txBody>
          <a:bodyPr wrap="square" rtlCol="0">
            <a:spAutoFit/>
          </a:bodyPr>
          <a:lstStyle/>
          <a:p>
            <a:r>
              <a:rPr lang="en-GB" sz="2400" b="1" dirty="0"/>
              <a:t>Every day I carry a cross</a:t>
            </a:r>
            <a:br>
              <a:rPr lang="en-GB" sz="2400" b="1" dirty="0"/>
            </a:br>
            <a:r>
              <a:rPr lang="en-GB" sz="2400" b="1" dirty="0"/>
              <a:t>They push me and drag me by the hand</a:t>
            </a:r>
            <a:br>
              <a:rPr lang="en-GB" sz="2400" b="1" dirty="0"/>
            </a:br>
            <a:r>
              <a:rPr lang="en-GB" sz="2400" b="1" dirty="0"/>
              <a:t>Already the dark of night surrounds me</a:t>
            </a:r>
            <a:br>
              <a:rPr lang="en-GB" sz="2400" b="1" dirty="0"/>
            </a:br>
            <a:r>
              <a:rPr lang="en-GB" sz="2400" b="1" dirty="0"/>
              <a:t>You have deserted me, my God? Why? . . .</a:t>
            </a:r>
            <a:br>
              <a:rPr lang="en-GB" sz="2400" b="1" dirty="0"/>
            </a:br>
            <a:r>
              <a:rPr lang="en-GB" sz="2400" b="1" dirty="0"/>
              <a:t>I run upstairs</a:t>
            </a:r>
            <a:br>
              <a:rPr lang="en-GB" sz="2400" b="1" dirty="0"/>
            </a:br>
            <a:r>
              <a:rPr lang="en-GB" sz="2400" b="1" dirty="0"/>
              <a:t>To my dry brushes</a:t>
            </a:r>
            <a:br>
              <a:rPr lang="en-GB" sz="2400" b="1" dirty="0"/>
            </a:br>
            <a:r>
              <a:rPr lang="en-GB" sz="2400" b="1" dirty="0"/>
              <a:t>And am crucified like Christ</a:t>
            </a:r>
            <a:br>
              <a:rPr lang="en-GB" sz="2400" b="1" dirty="0"/>
            </a:br>
            <a:r>
              <a:rPr lang="en-GB" sz="2400" b="1" dirty="0"/>
              <a:t>Fixed with nails to the easel.</a:t>
            </a:r>
          </a:p>
        </p:txBody>
      </p:sp>
    </p:spTree>
    <p:extLst>
      <p:ext uri="{BB962C8B-B14F-4D97-AF65-F5344CB8AC3E}">
        <p14:creationId xmlns:p14="http://schemas.microsoft.com/office/powerpoint/2010/main" val="24463705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95936" y="6021288"/>
            <a:ext cx="1191801" cy="646331"/>
          </a:xfrm>
          <a:prstGeom prst="rect">
            <a:avLst/>
          </a:prstGeom>
          <a:noFill/>
        </p:spPr>
        <p:txBody>
          <a:bodyPr wrap="none" rtlCol="0">
            <a:spAutoFit/>
          </a:bodyPr>
          <a:lstStyle/>
          <a:p>
            <a:r>
              <a:rPr lang="en-GB" b="1" i="1" dirty="0">
                <a:solidFill>
                  <a:schemeClr val="accent1"/>
                </a:solidFill>
              </a:rPr>
              <a:t>Obsession</a:t>
            </a:r>
            <a:r>
              <a:rPr lang="en-GB" dirty="0">
                <a:solidFill>
                  <a:schemeClr val="accent1"/>
                </a:solidFill>
              </a:rPr>
              <a:t> </a:t>
            </a:r>
          </a:p>
          <a:p>
            <a:r>
              <a:rPr lang="en-GB" dirty="0">
                <a:solidFill>
                  <a:schemeClr val="accent1"/>
                </a:solidFill>
              </a:rPr>
              <a:t>1942</a:t>
            </a:r>
          </a:p>
        </p:txBody>
      </p:sp>
      <p:pic>
        <p:nvPicPr>
          <p:cNvPr id="1026" name="Picture 2" descr="http://www.juilliard.edu/sites/default/files/styles/journalslide_tabland/public/journal/2013/11/1312-art-obsession.jpg?itok=BfVv5fz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6270" y="382994"/>
            <a:ext cx="7931131" cy="564303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1909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descr="eNG6573"/>
          <p:cNvPicPr>
            <a:picLocks noChangeAspect="1" noChangeArrowheads="1"/>
          </p:cNvPicPr>
          <p:nvPr/>
        </p:nvPicPr>
        <p:blipFill>
          <a:blip r:embed="rId2" cstate="print"/>
          <a:srcRect/>
          <a:stretch>
            <a:fillRect/>
          </a:stretch>
        </p:blipFill>
        <p:spPr bwMode="auto">
          <a:xfrm>
            <a:off x="539551" y="188640"/>
            <a:ext cx="4174933" cy="6386039"/>
          </a:xfrm>
          <a:prstGeom prst="rect">
            <a:avLst/>
          </a:prstGeom>
          <a:ln>
            <a:noFill/>
          </a:ln>
          <a:effectLst>
            <a:outerShdw blurRad="292100" dist="139700" dir="2700000" algn="tl" rotWithShape="0">
              <a:srgbClr val="333333">
                <a:alpha val="65000"/>
              </a:srgbClr>
            </a:outerShdw>
          </a:effectLst>
        </p:spPr>
      </p:pic>
      <p:sp>
        <p:nvSpPr>
          <p:cNvPr id="9219" name="Text Box 5"/>
          <p:cNvSpPr txBox="1">
            <a:spLocks noChangeArrowheads="1"/>
          </p:cNvSpPr>
          <p:nvPr/>
        </p:nvSpPr>
        <p:spPr bwMode="auto">
          <a:xfrm>
            <a:off x="5436096" y="3342816"/>
            <a:ext cx="2733675" cy="1015663"/>
          </a:xfrm>
          <a:prstGeom prst="rect">
            <a:avLst/>
          </a:prstGeom>
          <a:noFill/>
          <a:ln w="9525">
            <a:noFill/>
            <a:miter lim="800000"/>
            <a:headEnd/>
            <a:tailEnd/>
          </a:ln>
        </p:spPr>
        <p:txBody>
          <a:bodyPr>
            <a:spAutoFit/>
          </a:bodyPr>
          <a:lstStyle/>
          <a:p>
            <a:r>
              <a:rPr lang="en-GB" sz="2000" b="1" i="1" dirty="0">
                <a:solidFill>
                  <a:schemeClr val="accent1"/>
                </a:solidFill>
              </a:rPr>
              <a:t>The Man of Sorrows</a:t>
            </a:r>
          </a:p>
          <a:p>
            <a:endParaRPr lang="en-GB" sz="2000" b="1" i="1" dirty="0">
              <a:solidFill>
                <a:schemeClr val="accent1"/>
              </a:solidFill>
            </a:endParaRPr>
          </a:p>
          <a:p>
            <a:r>
              <a:rPr lang="en-GB" sz="2000" b="1" i="1" dirty="0">
                <a:solidFill>
                  <a:schemeClr val="accent1"/>
                </a:solidFill>
              </a:rPr>
              <a:t>Umbrian Master, 1260</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4">
            <a:extLst>
              <a:ext uri="{FF2B5EF4-FFF2-40B4-BE49-F238E27FC236}">
                <a16:creationId xmlns:a16="http://schemas.microsoft.com/office/drawing/2014/main" id="{E6C6A7E0-8580-E94A-B3F5-314DA52CFB02}"/>
              </a:ext>
            </a:extLst>
          </p:cNvPr>
          <p:cNvSpPr>
            <a:spLocks noGrp="1" noChangeArrowheads="1"/>
          </p:cNvSpPr>
          <p:nvPr>
            <p:ph type="title"/>
          </p:nvPr>
        </p:nvSpPr>
        <p:spPr>
          <a:xfrm>
            <a:off x="457200" y="274638"/>
            <a:ext cx="8229600" cy="74612"/>
          </a:xfrm>
        </p:spPr>
        <p:txBody>
          <a:bodyPr>
            <a:normAutofit fontScale="90000"/>
          </a:bodyPr>
          <a:lstStyle/>
          <a:p>
            <a:pPr eaLnBrk="1" hangingPunct="1"/>
            <a:endParaRPr lang="en-US" altLang="en-US" sz="4000"/>
          </a:p>
        </p:txBody>
      </p:sp>
      <p:pic>
        <p:nvPicPr>
          <p:cNvPr id="24578" name="Picture 7" descr="vdolorum1">
            <a:extLst>
              <a:ext uri="{FF2B5EF4-FFF2-40B4-BE49-F238E27FC236}">
                <a16:creationId xmlns:a16="http://schemas.microsoft.com/office/drawing/2014/main" id="{EAADF63C-D5AA-C149-AE05-1EB0DFDC0BC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68313" y="611188"/>
            <a:ext cx="3455987" cy="5410200"/>
          </a:xfrm>
          <a:noFill/>
        </p:spPr>
      </p:pic>
      <p:pic>
        <p:nvPicPr>
          <p:cNvPr id="24579" name="Picture 8" descr="vir_dolo2">
            <a:extLst>
              <a:ext uri="{FF2B5EF4-FFF2-40B4-BE49-F238E27FC236}">
                <a16:creationId xmlns:a16="http://schemas.microsoft.com/office/drawing/2014/main" id="{AE79B573-BAEB-ED4A-A077-9CDF238A02F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500563" y="511175"/>
            <a:ext cx="3671887" cy="5510213"/>
          </a:xfrm>
          <a:noFill/>
        </p:spPr>
      </p:pic>
      <p:sp>
        <p:nvSpPr>
          <p:cNvPr id="2" name="TextBox 1">
            <a:extLst>
              <a:ext uri="{FF2B5EF4-FFF2-40B4-BE49-F238E27FC236}">
                <a16:creationId xmlns:a16="http://schemas.microsoft.com/office/drawing/2014/main" id="{7BF28D07-ECB5-D64B-8F65-FD87E0A838B5}"/>
              </a:ext>
            </a:extLst>
          </p:cNvPr>
          <p:cNvSpPr txBox="1"/>
          <p:nvPr/>
        </p:nvSpPr>
        <p:spPr>
          <a:xfrm>
            <a:off x="3362288" y="6182057"/>
            <a:ext cx="2998513" cy="584775"/>
          </a:xfrm>
          <a:prstGeom prst="rect">
            <a:avLst/>
          </a:prstGeom>
          <a:noFill/>
        </p:spPr>
        <p:txBody>
          <a:bodyPr wrap="none" rtlCol="0">
            <a:spAutoFit/>
          </a:bodyPr>
          <a:lstStyle/>
          <a:p>
            <a:r>
              <a:rPr lang="en-US" sz="3200" b="1" dirty="0">
                <a:solidFill>
                  <a:schemeClr val="tx2"/>
                </a:solidFill>
              </a:rPr>
              <a:t>Meister </a:t>
            </a:r>
            <a:r>
              <a:rPr lang="en-US" sz="3200" b="1" dirty="0" err="1">
                <a:solidFill>
                  <a:schemeClr val="tx2"/>
                </a:solidFill>
              </a:rPr>
              <a:t>Francke</a:t>
            </a:r>
            <a:r>
              <a:rPr lang="en-US" sz="3200" b="1" dirty="0">
                <a:solidFill>
                  <a:schemeClr val="tx2"/>
                </a:solidFill>
              </a:rPr>
              <a:t> </a:t>
            </a:r>
          </a:p>
        </p:txBody>
      </p:sp>
    </p:spTree>
    <p:extLst>
      <p:ext uri="{BB962C8B-B14F-4D97-AF65-F5344CB8AC3E}">
        <p14:creationId xmlns:p14="http://schemas.microsoft.com/office/powerpoint/2010/main" val="2254961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6EC6E-6D7E-B243-8BD6-8D65F11A04A9}"/>
              </a:ext>
            </a:extLst>
          </p:cNvPr>
          <p:cNvSpPr>
            <a:spLocks noGrp="1"/>
          </p:cNvSpPr>
          <p:nvPr>
            <p:ph type="title"/>
          </p:nvPr>
        </p:nvSpPr>
        <p:spPr>
          <a:xfrm>
            <a:off x="323528" y="2348880"/>
            <a:ext cx="8229600" cy="1143000"/>
          </a:xfrm>
        </p:spPr>
        <p:txBody>
          <a:bodyPr>
            <a:normAutofit fontScale="90000"/>
          </a:bodyPr>
          <a:lstStyle/>
          <a:p>
            <a:r>
              <a:rPr lang="en-US" sz="5400" dirty="0">
                <a:solidFill>
                  <a:schemeClr val="accent1"/>
                </a:solidFill>
              </a:rPr>
              <a:t>Background to images of Christ </a:t>
            </a:r>
          </a:p>
        </p:txBody>
      </p:sp>
    </p:spTree>
    <p:extLst>
      <p:ext uri="{BB962C8B-B14F-4D97-AF65-F5344CB8AC3E}">
        <p14:creationId xmlns:p14="http://schemas.microsoft.com/office/powerpoint/2010/main" val="1575833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imagingthebible.llgc.org.uk/display_image.php?id=2174&amp;type=m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14750" y="285750"/>
            <a:ext cx="5165875" cy="61675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TextBox 2"/>
          <p:cNvSpPr txBox="1">
            <a:spLocks noChangeArrowheads="1"/>
          </p:cNvSpPr>
          <p:nvPr/>
        </p:nvSpPr>
        <p:spPr bwMode="auto">
          <a:xfrm>
            <a:off x="642938" y="1785938"/>
            <a:ext cx="22828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a:solidFill>
                  <a:srgbClr val="002060"/>
                </a:solidFill>
              </a:rPr>
              <a:t>Archie Rhys Griffiths</a:t>
            </a:r>
          </a:p>
          <a:p>
            <a:pPr eaLnBrk="1" hangingPunct="1"/>
            <a:endParaRPr lang="en-GB" altLang="en-US" dirty="0">
              <a:solidFill>
                <a:srgbClr val="002060"/>
              </a:solidFill>
            </a:endParaRPr>
          </a:p>
          <a:p>
            <a:pPr eaLnBrk="1" hangingPunct="1"/>
            <a:r>
              <a:rPr lang="en-GB" altLang="en-US" i="1" dirty="0">
                <a:solidFill>
                  <a:srgbClr val="002060"/>
                </a:solidFill>
              </a:rPr>
              <a:t>On the Coal Tips </a:t>
            </a:r>
          </a:p>
        </p:txBody>
      </p:sp>
    </p:spTree>
    <p:extLst>
      <p:ext uri="{BB962C8B-B14F-4D97-AF65-F5344CB8AC3E}">
        <p14:creationId xmlns:p14="http://schemas.microsoft.com/office/powerpoint/2010/main" val="28474268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http://imagingthebible.llgc.org.uk/display_image.php?id=3103&amp;type=m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5" y="214313"/>
            <a:ext cx="8108950" cy="592931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19" name="TextBox 2"/>
          <p:cNvSpPr txBox="1">
            <a:spLocks noChangeArrowheads="1"/>
          </p:cNvSpPr>
          <p:nvPr/>
        </p:nvSpPr>
        <p:spPr bwMode="auto">
          <a:xfrm>
            <a:off x="3131840" y="6309320"/>
            <a:ext cx="1905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a:solidFill>
                  <a:srgbClr val="0070C0"/>
                </a:solidFill>
              </a:rPr>
              <a:t>Evan Walters</a:t>
            </a:r>
          </a:p>
        </p:txBody>
      </p:sp>
    </p:spTree>
    <p:extLst>
      <p:ext uri="{BB962C8B-B14F-4D97-AF65-F5344CB8AC3E}">
        <p14:creationId xmlns:p14="http://schemas.microsoft.com/office/powerpoint/2010/main" val="41759386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bbc.co.uk/staticarchive/854651c0e0992c4ec3084e4da8de02d18452277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116632"/>
            <a:ext cx="4361238" cy="660416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DE67158-43E5-F547-8993-F5BD9FCDD288}"/>
              </a:ext>
            </a:extLst>
          </p:cNvPr>
          <p:cNvSpPr txBox="1"/>
          <p:nvPr/>
        </p:nvSpPr>
        <p:spPr>
          <a:xfrm>
            <a:off x="251520" y="1844824"/>
            <a:ext cx="2455031" cy="1200329"/>
          </a:xfrm>
          <a:prstGeom prst="rect">
            <a:avLst/>
          </a:prstGeom>
          <a:noFill/>
        </p:spPr>
        <p:txBody>
          <a:bodyPr wrap="none" rtlCol="0">
            <a:spAutoFit/>
          </a:bodyPr>
          <a:lstStyle/>
          <a:p>
            <a:r>
              <a:rPr lang="en-GB" altLang="en-US" b="1" dirty="0">
                <a:solidFill>
                  <a:srgbClr val="0070C0"/>
                </a:solidFill>
              </a:rPr>
              <a:t>Nicholas Evans</a:t>
            </a:r>
            <a:br>
              <a:rPr lang="en-GB" altLang="en-US" b="1" dirty="0">
                <a:solidFill>
                  <a:srgbClr val="0070C0"/>
                </a:solidFill>
              </a:rPr>
            </a:br>
            <a:br>
              <a:rPr lang="en-GB" altLang="en-US" b="1" dirty="0">
                <a:solidFill>
                  <a:srgbClr val="0070C0"/>
                </a:solidFill>
              </a:rPr>
            </a:br>
            <a:r>
              <a:rPr lang="en-GB" altLang="en-US" b="1" i="1" dirty="0">
                <a:solidFill>
                  <a:srgbClr val="0070C0"/>
                </a:solidFill>
              </a:rPr>
              <a:t>Entombed. </a:t>
            </a:r>
            <a:br>
              <a:rPr lang="en-GB" altLang="en-US" b="1" i="1" dirty="0">
                <a:solidFill>
                  <a:srgbClr val="0070C0"/>
                </a:solidFill>
              </a:rPr>
            </a:br>
            <a:r>
              <a:rPr lang="en-GB" altLang="en-US" b="1" i="1" dirty="0">
                <a:solidFill>
                  <a:srgbClr val="0070C0"/>
                </a:solidFill>
              </a:rPr>
              <a:t>With Jesus in the Midst </a:t>
            </a:r>
            <a:endParaRPr lang="en-US" b="1" dirty="0">
              <a:solidFill>
                <a:srgbClr val="0070C0"/>
              </a:solidFill>
            </a:endParaRPr>
          </a:p>
        </p:txBody>
      </p:sp>
    </p:spTree>
    <p:extLst>
      <p:ext uri="{BB962C8B-B14F-4D97-AF65-F5344CB8AC3E}">
        <p14:creationId xmlns:p14="http://schemas.microsoft.com/office/powerpoint/2010/main" val="23097716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1385F-A23D-F14F-885A-6F228B15466A}"/>
              </a:ext>
            </a:extLst>
          </p:cNvPr>
          <p:cNvSpPr>
            <a:spLocks noGrp="1"/>
          </p:cNvSpPr>
          <p:nvPr>
            <p:ph type="title"/>
          </p:nvPr>
        </p:nvSpPr>
        <p:spPr>
          <a:xfrm>
            <a:off x="539552" y="1988840"/>
            <a:ext cx="8229600" cy="1143000"/>
          </a:xfrm>
        </p:spPr>
        <p:txBody>
          <a:bodyPr>
            <a:normAutofit fontScale="90000"/>
          </a:bodyPr>
          <a:lstStyle/>
          <a:p>
            <a:r>
              <a:rPr lang="en-US" b="1" dirty="0">
                <a:solidFill>
                  <a:srgbClr val="FF0000"/>
                </a:solidFill>
              </a:rPr>
              <a:t>Imitating or Subverting Iconographical Traditions </a:t>
            </a:r>
          </a:p>
        </p:txBody>
      </p:sp>
    </p:spTree>
    <p:extLst>
      <p:ext uri="{BB962C8B-B14F-4D97-AF65-F5344CB8AC3E}">
        <p14:creationId xmlns:p14="http://schemas.microsoft.com/office/powerpoint/2010/main" val="41875209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eaLnBrk="1" hangingPunct="1"/>
            <a:endParaRPr lang="en-GB" altLang="en-US"/>
          </a:p>
        </p:txBody>
      </p:sp>
      <p:pic>
        <p:nvPicPr>
          <p:cNvPr id="36868" name="Picture 2" descr="U:\My Pictures\SPCK\fig. 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332723"/>
            <a:ext cx="3635375" cy="58150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55976" y="548680"/>
            <a:ext cx="4432206" cy="523901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814998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E844719-6D89-3342-BF40-B85E2FFB2472}"/>
              </a:ext>
            </a:extLst>
          </p:cNvPr>
          <p:cNvPicPr>
            <a:picLocks noChangeAspect="1"/>
          </p:cNvPicPr>
          <p:nvPr/>
        </p:nvPicPr>
        <p:blipFill>
          <a:blip r:embed="rId2"/>
          <a:stretch>
            <a:fillRect/>
          </a:stretch>
        </p:blipFill>
        <p:spPr>
          <a:xfrm>
            <a:off x="4067944" y="315871"/>
            <a:ext cx="4608512" cy="6506135"/>
          </a:xfrm>
          <a:prstGeom prst="rect">
            <a:avLst/>
          </a:prstGeom>
        </p:spPr>
      </p:pic>
      <p:sp>
        <p:nvSpPr>
          <p:cNvPr id="3" name="TextBox 2">
            <a:extLst>
              <a:ext uri="{FF2B5EF4-FFF2-40B4-BE49-F238E27FC236}">
                <a16:creationId xmlns:a16="http://schemas.microsoft.com/office/drawing/2014/main" id="{099B91F1-389C-2145-9176-1AC7A338A350}"/>
              </a:ext>
            </a:extLst>
          </p:cNvPr>
          <p:cNvSpPr txBox="1"/>
          <p:nvPr/>
        </p:nvSpPr>
        <p:spPr>
          <a:xfrm>
            <a:off x="251520" y="2564904"/>
            <a:ext cx="3186257" cy="1754326"/>
          </a:xfrm>
          <a:prstGeom prst="rect">
            <a:avLst/>
          </a:prstGeom>
          <a:noFill/>
        </p:spPr>
        <p:txBody>
          <a:bodyPr wrap="none" rtlCol="0">
            <a:spAutoFit/>
          </a:bodyPr>
          <a:lstStyle/>
          <a:p>
            <a:r>
              <a:rPr lang="en-GB" b="1" dirty="0">
                <a:solidFill>
                  <a:schemeClr val="tx2"/>
                </a:solidFill>
              </a:rPr>
              <a:t>David Jones</a:t>
            </a:r>
          </a:p>
          <a:p>
            <a:endParaRPr lang="en-GB" b="1" dirty="0">
              <a:solidFill>
                <a:schemeClr val="tx2"/>
              </a:solidFill>
            </a:endParaRPr>
          </a:p>
          <a:p>
            <a:r>
              <a:rPr lang="en-GB" b="1" dirty="0">
                <a:solidFill>
                  <a:schemeClr val="tx2"/>
                </a:solidFill>
              </a:rPr>
              <a:t>Sanctus Christus de Capel-y-</a:t>
            </a:r>
            <a:r>
              <a:rPr lang="en-GB" b="1" dirty="0" err="1">
                <a:solidFill>
                  <a:schemeClr val="tx2"/>
                </a:solidFill>
              </a:rPr>
              <a:t>ffin</a:t>
            </a:r>
            <a:endParaRPr lang="en-GB" b="1" dirty="0">
              <a:solidFill>
                <a:schemeClr val="tx2"/>
              </a:solidFill>
            </a:endParaRPr>
          </a:p>
          <a:p>
            <a:endParaRPr lang="en-GB" b="1" dirty="0">
              <a:solidFill>
                <a:schemeClr val="tx2"/>
              </a:solidFill>
            </a:endParaRPr>
          </a:p>
          <a:p>
            <a:r>
              <a:rPr lang="en-GB" b="1" dirty="0">
                <a:solidFill>
                  <a:schemeClr val="tx2"/>
                </a:solidFill>
              </a:rPr>
              <a:t>1925</a:t>
            </a:r>
          </a:p>
          <a:p>
            <a:endParaRPr lang="en-US" dirty="0"/>
          </a:p>
        </p:txBody>
      </p:sp>
      <p:pic>
        <p:nvPicPr>
          <p:cNvPr id="4" name="Picture 3">
            <a:extLst>
              <a:ext uri="{FF2B5EF4-FFF2-40B4-BE49-F238E27FC236}">
                <a16:creationId xmlns:a16="http://schemas.microsoft.com/office/drawing/2014/main" id="{3E1AD1BA-2957-5640-BEFB-FE49CC596E16}"/>
              </a:ext>
            </a:extLst>
          </p:cNvPr>
          <p:cNvPicPr>
            <a:picLocks noChangeAspect="1"/>
          </p:cNvPicPr>
          <p:nvPr/>
        </p:nvPicPr>
        <p:blipFill>
          <a:blip r:embed="rId3"/>
          <a:stretch>
            <a:fillRect/>
          </a:stretch>
        </p:blipFill>
        <p:spPr>
          <a:xfrm>
            <a:off x="10116616" y="4341313"/>
            <a:ext cx="2197100" cy="1778000"/>
          </a:xfrm>
          <a:prstGeom prst="rect">
            <a:avLst/>
          </a:prstGeom>
        </p:spPr>
      </p:pic>
    </p:spTree>
    <p:extLst>
      <p:ext uri="{BB962C8B-B14F-4D97-AF65-F5344CB8AC3E}">
        <p14:creationId xmlns:p14="http://schemas.microsoft.com/office/powerpoint/2010/main" val="27531175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987</TotalTime>
  <Words>893</Words>
  <Application>Microsoft Macintosh PowerPoint</Application>
  <PresentationFormat>On-screen Show (4:3)</PresentationFormat>
  <Paragraphs>108</Paragraphs>
  <Slides>45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Times New Roman</vt:lpstr>
      <vt:lpstr>Verdana</vt:lpstr>
      <vt:lpstr>Office Theme</vt:lpstr>
      <vt:lpstr>Introduction  General points</vt:lpstr>
      <vt:lpstr>Attitudes to depicting the divine in Judaism, Christianity and Islam </vt:lpstr>
      <vt:lpstr>Judaism  "You shall have no other gods before me. You shall not make for yourself a graven image, or any likeness of anything that is in heaven above, or that is in the earth beneath, or that is in the water under the earth; you shall not bow down to them or serve them; for I the Lord your God am a jealous God, visiting the iniquity of the fathers upon the children to the third and the fourth generation of those who hate me, but showing steadfast love to thousands of those who love me and keep my commandments."   (Exodus 20:3-6). </vt:lpstr>
      <vt:lpstr>  Islam   ‘Allah's Messenger (ﷺ) said, "The painter of these pictures will be punished on the Day of Resurrection, and it will be said to them, ‘Make alive what you have created.’”  </vt:lpstr>
      <vt:lpstr>Christianity   “Christ is the image [εἰκὼν]  of the invisible God”  (Colossians 1.15).  “The Word became flesh and lived among us and we have seen his glory”.  (John 1. 14). </vt:lpstr>
      <vt:lpstr>Judaism (and Old Testament)</vt:lpstr>
      <vt:lpstr>PowerPoint Presentation</vt:lpstr>
      <vt:lpstr>PowerPoint Presentation</vt:lpstr>
      <vt:lpstr>Islam:  Traditional interpretation and contemporary Islamic culture(s)</vt:lpstr>
      <vt:lpstr>PowerPoint Presentation</vt:lpstr>
      <vt:lpstr>PowerPoint Presentation</vt:lpstr>
      <vt:lpstr>PowerPoint Presentation</vt:lpstr>
      <vt:lpstr>The Role of the Viewer</vt:lpstr>
      <vt:lpstr>PowerPoint Presentation</vt:lpstr>
      <vt:lpstr>PowerPoint Presentation</vt:lpstr>
      <vt:lpstr>PowerPoint Presentation</vt:lpstr>
      <vt:lpstr>PowerPoint Presentation</vt:lpstr>
      <vt:lpstr>The Role of the Artist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Background to images of Christ </vt:lpstr>
      <vt:lpstr>PowerPoint Presentation</vt:lpstr>
      <vt:lpstr>PowerPoint Presentation</vt:lpstr>
      <vt:lpstr>PowerPoint Presentation</vt:lpstr>
      <vt:lpstr>Imitating or Subverting Iconographical Traditions </vt:lpstr>
      <vt:lpstr>PowerPoint Presentation</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sa002</dc:creator>
  <cp:lastModifiedBy>Martin O'Kane</cp:lastModifiedBy>
  <cp:revision>105</cp:revision>
  <dcterms:created xsi:type="dcterms:W3CDTF">2014-07-07T11:17:20Z</dcterms:created>
  <dcterms:modified xsi:type="dcterms:W3CDTF">2021-12-09T10:04:06Z</dcterms:modified>
</cp:coreProperties>
</file>