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Ex1.xml" ContentType="application/vnd.ms-office.chartex+xml"/>
  <Override PartName="/ppt/charts/style5.xml" ContentType="application/vnd.ms-office.chartstyle+xml"/>
  <Override PartName="/ppt/charts/colors5.xml" ContentType="application/vnd.ms-office.chartcolorstyle+xml"/>
  <Override PartName="/ppt/charts/chartEx2.xml" ContentType="application/vnd.ms-office.chartex+xml"/>
  <Override PartName="/ppt/charts/style6.xml" ContentType="application/vnd.ms-office.chartstyle+xml"/>
  <Override PartName="/ppt/charts/colors6.xml" ContentType="application/vnd.ms-office.chartcolorstyle+xml"/>
  <Override PartName="/ppt/charts/chart5.xml" ContentType="application/vnd.openxmlformats-officedocument.drawingml.chart+xml"/>
  <Override PartName="/ppt/charts/style7.xml" ContentType="application/vnd.ms-office.chartstyle+xml"/>
  <Override PartName="/ppt/charts/colors7.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686" y="90"/>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D:\Users\Osve\Desktop\AE%20Attendance%20Summer%202019.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D:\Users\Osve\Desktop\AE%20Attendance%20Summer%202019.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D:\Users\Osve\Desktop\AE%20Attendance%20Summer%202019.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D:\Users\Osve\Desktop\AE%20Attendance%20Summer%202019.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D:\Users\Osve\Desktop\aes\AE%20Attendance%20Summer%202019.xlsx" TargetMode="External"/><Relationship Id="rId2" Type="http://schemas.microsoft.com/office/2011/relationships/chartColorStyle" Target="colors7.xml"/><Relationship Id="rId1" Type="http://schemas.microsoft.com/office/2011/relationships/chartStyle" Target="style7.xml"/></Relationships>
</file>

<file path=ppt/charts/_rels/chartEx1.xml.rels><?xml version="1.0" encoding="UTF-8" standalone="yes"?>
<Relationships xmlns="http://schemas.openxmlformats.org/package/2006/relationships"><Relationship Id="rId3" Type="http://schemas.microsoft.com/office/2011/relationships/chartColorStyle" Target="colors5.xml"/><Relationship Id="rId2" Type="http://schemas.microsoft.com/office/2011/relationships/chartStyle" Target="style5.xml"/><Relationship Id="rId1" Type="http://schemas.openxmlformats.org/officeDocument/2006/relationships/oleObject" Target="file:///D:\Users\Osve\Desktop\AE%20Attendance%20Summer%202019.xlsx" TargetMode="External"/></Relationships>
</file>

<file path=ppt/charts/_rels/chartEx2.xml.rels><?xml version="1.0" encoding="UTF-8" standalone="yes"?>
<Relationships xmlns="http://schemas.openxmlformats.org/package/2006/relationships"><Relationship Id="rId3" Type="http://schemas.microsoft.com/office/2011/relationships/chartColorStyle" Target="colors6.xml"/><Relationship Id="rId2" Type="http://schemas.microsoft.com/office/2011/relationships/chartStyle" Target="style6.xml"/><Relationship Id="rId1" Type="http://schemas.openxmlformats.org/officeDocument/2006/relationships/oleObject" Target="file:///D:\Users\Osve\Desktop\AE%20Attendance%20Summer%202019.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r>
              <a:rPr lang="en-GB"/>
              <a:t>Total number of patients</a:t>
            </a:r>
          </a:p>
        </c:rich>
      </c:tx>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2225" cap="rnd">
              <a:solidFill>
                <a:schemeClr val="accent1"/>
              </a:solidFill>
              <a:round/>
            </a:ln>
            <a:effectLst/>
          </c:spPr>
          <c:marker>
            <c:symbol val="diamond"/>
            <c:size val="6"/>
            <c:spPr>
              <a:solidFill>
                <a:schemeClr val="accent1"/>
              </a:solidFill>
              <a:ln w="9525">
                <a:solidFill>
                  <a:schemeClr val="accent1"/>
                </a:solidFill>
                <a:round/>
              </a:ln>
              <a:effectLst/>
            </c:spPr>
          </c:marker>
          <c:dLbls>
            <c:dLbl>
              <c:idx val="0"/>
              <c:layout>
                <c:manualLayout>
                  <c:x val="-6.5409681985734588E-2"/>
                  <c:y val="-9.920428270877169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594-40F6-8A23-0C33B3B2782A}"/>
                </c:ext>
              </c:extLst>
            </c:dLbl>
            <c:dLbl>
              <c:idx val="1"/>
              <c:layout>
                <c:manualLayout>
                  <c:x val="-7.102424696305086E-2"/>
                  <c:y val="-5.29089507780115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C594-40F6-8A23-0C33B3B2782A}"/>
                </c:ext>
              </c:extLst>
            </c:dLbl>
            <c:dLbl>
              <c:idx val="2"/>
              <c:layout>
                <c:manualLayout>
                  <c:x val="-4.2951422076469591E-2"/>
                  <c:y val="-0.1124315204032745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594-40F6-8A23-0C33B3B2782A}"/>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50000"/>
                        <a:lumOff val="5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Total!$L$3:$L$5</c:f>
              <c:strCache>
                <c:ptCount val="3"/>
                <c:pt idx="0">
                  <c:v>In JUNE 2019</c:v>
                </c:pt>
                <c:pt idx="1">
                  <c:v>In JULY 2019</c:v>
                </c:pt>
                <c:pt idx="2">
                  <c:v>In AUGUST 2019</c:v>
                </c:pt>
              </c:strCache>
            </c:strRef>
          </c:cat>
          <c:val>
            <c:numRef>
              <c:f>Total!$M$3:$M$5</c:f>
              <c:numCache>
                <c:formatCode>General</c:formatCode>
                <c:ptCount val="3"/>
                <c:pt idx="0">
                  <c:v>225029</c:v>
                </c:pt>
                <c:pt idx="1">
                  <c:v>251624</c:v>
                </c:pt>
                <c:pt idx="2">
                  <c:v>231182</c:v>
                </c:pt>
              </c:numCache>
            </c:numRef>
          </c:val>
          <c:smooth val="0"/>
          <c:extLst>
            <c:ext xmlns:c16="http://schemas.microsoft.com/office/drawing/2014/chart" uri="{C3380CC4-5D6E-409C-BE32-E72D297353CC}">
              <c16:uniqueId val="{00000000-C594-40F6-8A23-0C33B3B2782A}"/>
            </c:ext>
          </c:extLst>
        </c:ser>
        <c:dLbls>
          <c:dLblPos val="ctr"/>
          <c:showLegendKey val="0"/>
          <c:showVal val="1"/>
          <c:showCatName val="0"/>
          <c:showSerName val="0"/>
          <c:showPercent val="0"/>
          <c:showBubbleSize val="0"/>
        </c:dLbls>
        <c:marker val="1"/>
        <c:smooth val="0"/>
        <c:axId val="1503504287"/>
        <c:axId val="1492328111"/>
      </c:lineChart>
      <c:catAx>
        <c:axId val="150350428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1492328111"/>
        <c:crosses val="autoZero"/>
        <c:auto val="1"/>
        <c:lblAlgn val="ctr"/>
        <c:lblOffset val="100"/>
        <c:noMultiLvlLbl val="0"/>
      </c:catAx>
      <c:valAx>
        <c:axId val="1492328111"/>
        <c:scaling>
          <c:orientation val="minMax"/>
        </c:scaling>
        <c:delete val="0"/>
        <c:axPos val="l"/>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03504287"/>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The total number of patients were treated in June 2019</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tx>
            <c:v>Under 4 hours</c:v>
          </c:tx>
          <c:spPr>
            <a:solidFill>
              <a:schemeClr val="accent2"/>
            </a:solidFill>
            <a:ln>
              <a:noFill/>
            </a:ln>
            <a:effectLst/>
          </c:spPr>
          <c:invertIfNegative val="0"/>
          <c:cat>
            <c:strRef>
              <c:f>Sheet2!$C$2:$C$14</c:f>
              <c:strCache>
                <c:ptCount val="13"/>
                <c:pt idx="0">
                  <c:v>University Hospital of Wales</c:v>
                </c:pt>
                <c:pt idx="1">
                  <c:v>Morriston Hospital</c:v>
                </c:pt>
                <c:pt idx="2">
                  <c:v>The Royal Glamorgan Hospital</c:v>
                </c:pt>
                <c:pt idx="3">
                  <c:v>Prince Charles Hospital</c:v>
                </c:pt>
                <c:pt idx="4">
                  <c:v>Princess of Wales Hospital</c:v>
                </c:pt>
                <c:pt idx="5">
                  <c:v>Glangwili General Hospital</c:v>
                </c:pt>
                <c:pt idx="6">
                  <c:v>Neath Port Talbot Hospital</c:v>
                </c:pt>
                <c:pt idx="7">
                  <c:v>Withybush General Hospital</c:v>
                </c:pt>
                <c:pt idx="8">
                  <c:v>Prince Philip Hospital</c:v>
                </c:pt>
                <c:pt idx="9">
                  <c:v>Bronglais General Hospital</c:v>
                </c:pt>
                <c:pt idx="10">
                  <c:v>Cardiff and Vale University LHB MIUs</c:v>
                </c:pt>
                <c:pt idx="11">
                  <c:v>Cwm Taf LHB MIUs</c:v>
                </c:pt>
                <c:pt idx="12">
                  <c:v>Hywel Dda LHB MIUs</c:v>
                </c:pt>
              </c:strCache>
            </c:strRef>
          </c:cat>
          <c:val>
            <c:numRef>
              <c:f>Sheet2!$E$2:$E$14</c:f>
              <c:numCache>
                <c:formatCode>General</c:formatCode>
                <c:ptCount val="13"/>
                <c:pt idx="0">
                  <c:v>9611</c:v>
                </c:pt>
                <c:pt idx="1">
                  <c:v>4327</c:v>
                </c:pt>
                <c:pt idx="2">
                  <c:v>4478</c:v>
                </c:pt>
                <c:pt idx="3">
                  <c:v>3913</c:v>
                </c:pt>
                <c:pt idx="4">
                  <c:v>3122</c:v>
                </c:pt>
                <c:pt idx="5">
                  <c:v>3128</c:v>
                </c:pt>
                <c:pt idx="6">
                  <c:v>3421</c:v>
                </c:pt>
                <c:pt idx="7">
                  <c:v>2596</c:v>
                </c:pt>
                <c:pt idx="8">
                  <c:v>2524</c:v>
                </c:pt>
                <c:pt idx="9">
                  <c:v>2058</c:v>
                </c:pt>
                <c:pt idx="10">
                  <c:v>786</c:v>
                </c:pt>
                <c:pt idx="11">
                  <c:v>762</c:v>
                </c:pt>
                <c:pt idx="12">
                  <c:v>653</c:v>
                </c:pt>
              </c:numCache>
            </c:numRef>
          </c:val>
          <c:extLst>
            <c:ext xmlns:c16="http://schemas.microsoft.com/office/drawing/2014/chart" uri="{C3380CC4-5D6E-409C-BE32-E72D297353CC}">
              <c16:uniqueId val="{00000000-7DA8-4B96-92A2-BEDF5B2BF68B}"/>
            </c:ext>
          </c:extLst>
        </c:ser>
        <c:ser>
          <c:idx val="2"/>
          <c:order val="2"/>
          <c:tx>
            <c:v>Under 8 hours</c:v>
          </c:tx>
          <c:spPr>
            <a:solidFill>
              <a:schemeClr val="accent3"/>
            </a:solidFill>
            <a:ln>
              <a:noFill/>
            </a:ln>
            <a:effectLst/>
          </c:spPr>
          <c:invertIfNegative val="0"/>
          <c:cat>
            <c:strRef>
              <c:f>Sheet2!$C$2:$C$14</c:f>
              <c:strCache>
                <c:ptCount val="13"/>
                <c:pt idx="0">
                  <c:v>University Hospital of Wales</c:v>
                </c:pt>
                <c:pt idx="1">
                  <c:v>Morriston Hospital</c:v>
                </c:pt>
                <c:pt idx="2">
                  <c:v>The Royal Glamorgan Hospital</c:v>
                </c:pt>
                <c:pt idx="3">
                  <c:v>Prince Charles Hospital</c:v>
                </c:pt>
                <c:pt idx="4">
                  <c:v>Princess of Wales Hospital</c:v>
                </c:pt>
                <c:pt idx="5">
                  <c:v>Glangwili General Hospital</c:v>
                </c:pt>
                <c:pt idx="6">
                  <c:v>Neath Port Talbot Hospital</c:v>
                </c:pt>
                <c:pt idx="7">
                  <c:v>Withybush General Hospital</c:v>
                </c:pt>
                <c:pt idx="8">
                  <c:v>Prince Philip Hospital</c:v>
                </c:pt>
                <c:pt idx="9">
                  <c:v>Bronglais General Hospital</c:v>
                </c:pt>
                <c:pt idx="10">
                  <c:v>Cardiff and Vale University LHB MIUs</c:v>
                </c:pt>
                <c:pt idx="11">
                  <c:v>Cwm Taf LHB MIUs</c:v>
                </c:pt>
                <c:pt idx="12">
                  <c:v>Hywel Dda LHB MIUs</c:v>
                </c:pt>
              </c:strCache>
            </c:strRef>
          </c:cat>
          <c:val>
            <c:numRef>
              <c:f>Sheet2!$F$2:$F$14</c:f>
              <c:numCache>
                <c:formatCode>General</c:formatCode>
                <c:ptCount val="13"/>
                <c:pt idx="0">
                  <c:v>10965</c:v>
                </c:pt>
                <c:pt idx="1">
                  <c:v>5522</c:v>
                </c:pt>
                <c:pt idx="2">
                  <c:v>5084</c:v>
                </c:pt>
                <c:pt idx="3">
                  <c:v>4517</c:v>
                </c:pt>
                <c:pt idx="4">
                  <c:v>4230</c:v>
                </c:pt>
                <c:pt idx="5">
                  <c:v>3470</c:v>
                </c:pt>
                <c:pt idx="6">
                  <c:v>3511</c:v>
                </c:pt>
                <c:pt idx="7">
                  <c:v>2906</c:v>
                </c:pt>
                <c:pt idx="8">
                  <c:v>2661</c:v>
                </c:pt>
                <c:pt idx="9">
                  <c:v>2303</c:v>
                </c:pt>
                <c:pt idx="10">
                  <c:v>787</c:v>
                </c:pt>
                <c:pt idx="11">
                  <c:v>762</c:v>
                </c:pt>
                <c:pt idx="12">
                  <c:v>653</c:v>
                </c:pt>
              </c:numCache>
            </c:numRef>
          </c:val>
          <c:extLst>
            <c:ext xmlns:c16="http://schemas.microsoft.com/office/drawing/2014/chart" uri="{C3380CC4-5D6E-409C-BE32-E72D297353CC}">
              <c16:uniqueId val="{00000001-7DA8-4B96-92A2-BEDF5B2BF68B}"/>
            </c:ext>
          </c:extLst>
        </c:ser>
        <c:ser>
          <c:idx val="3"/>
          <c:order val="3"/>
          <c:tx>
            <c:v>Under 12 hours</c:v>
          </c:tx>
          <c:spPr>
            <a:solidFill>
              <a:schemeClr val="accent4"/>
            </a:solidFill>
            <a:ln>
              <a:noFill/>
            </a:ln>
            <a:effectLst/>
          </c:spPr>
          <c:invertIfNegative val="0"/>
          <c:cat>
            <c:strRef>
              <c:f>Sheet2!$C$2:$C$14</c:f>
              <c:strCache>
                <c:ptCount val="13"/>
                <c:pt idx="0">
                  <c:v>University Hospital of Wales</c:v>
                </c:pt>
                <c:pt idx="1">
                  <c:v>Morriston Hospital</c:v>
                </c:pt>
                <c:pt idx="2">
                  <c:v>The Royal Glamorgan Hospital</c:v>
                </c:pt>
                <c:pt idx="3">
                  <c:v>Prince Charles Hospital</c:v>
                </c:pt>
                <c:pt idx="4">
                  <c:v>Princess of Wales Hospital</c:v>
                </c:pt>
                <c:pt idx="5">
                  <c:v>Glangwili General Hospital</c:v>
                </c:pt>
                <c:pt idx="6">
                  <c:v>Neath Port Talbot Hospital</c:v>
                </c:pt>
                <c:pt idx="7">
                  <c:v>Withybush General Hospital</c:v>
                </c:pt>
                <c:pt idx="8">
                  <c:v>Prince Philip Hospital</c:v>
                </c:pt>
                <c:pt idx="9">
                  <c:v>Bronglais General Hospital</c:v>
                </c:pt>
                <c:pt idx="10">
                  <c:v>Cardiff and Vale University LHB MIUs</c:v>
                </c:pt>
                <c:pt idx="11">
                  <c:v>Cwm Taf LHB MIUs</c:v>
                </c:pt>
                <c:pt idx="12">
                  <c:v>Hywel Dda LHB MIUs</c:v>
                </c:pt>
              </c:strCache>
            </c:strRef>
          </c:cat>
          <c:val>
            <c:numRef>
              <c:f>Sheet2!$G$2:$G$14</c:f>
              <c:numCache>
                <c:formatCode>General</c:formatCode>
                <c:ptCount val="13"/>
                <c:pt idx="0">
                  <c:v>11716</c:v>
                </c:pt>
                <c:pt idx="1">
                  <c:v>6179</c:v>
                </c:pt>
                <c:pt idx="2">
                  <c:v>5195</c:v>
                </c:pt>
                <c:pt idx="3">
                  <c:v>4754</c:v>
                </c:pt>
                <c:pt idx="4">
                  <c:v>4503</c:v>
                </c:pt>
                <c:pt idx="5">
                  <c:v>3609</c:v>
                </c:pt>
                <c:pt idx="6">
                  <c:v>3511</c:v>
                </c:pt>
                <c:pt idx="7">
                  <c:v>3015</c:v>
                </c:pt>
                <c:pt idx="8">
                  <c:v>2681</c:v>
                </c:pt>
                <c:pt idx="9">
                  <c:v>2353</c:v>
                </c:pt>
                <c:pt idx="10">
                  <c:v>787</c:v>
                </c:pt>
                <c:pt idx="11">
                  <c:v>762</c:v>
                </c:pt>
                <c:pt idx="12">
                  <c:v>653</c:v>
                </c:pt>
              </c:numCache>
            </c:numRef>
          </c:val>
          <c:extLst>
            <c:ext xmlns:c16="http://schemas.microsoft.com/office/drawing/2014/chart" uri="{C3380CC4-5D6E-409C-BE32-E72D297353CC}">
              <c16:uniqueId val="{00000002-7DA8-4B96-92A2-BEDF5B2BF68B}"/>
            </c:ext>
          </c:extLst>
        </c:ser>
        <c:ser>
          <c:idx val="4"/>
          <c:order val="4"/>
          <c:tx>
            <c:v>12 hours plus</c:v>
          </c:tx>
          <c:spPr>
            <a:solidFill>
              <a:schemeClr val="accent5"/>
            </a:solidFill>
            <a:ln>
              <a:noFill/>
            </a:ln>
            <a:effectLst/>
          </c:spPr>
          <c:invertIfNegative val="0"/>
          <c:cat>
            <c:strRef>
              <c:f>Sheet2!$C$2:$C$14</c:f>
              <c:strCache>
                <c:ptCount val="13"/>
                <c:pt idx="0">
                  <c:v>University Hospital of Wales</c:v>
                </c:pt>
                <c:pt idx="1">
                  <c:v>Morriston Hospital</c:v>
                </c:pt>
                <c:pt idx="2">
                  <c:v>The Royal Glamorgan Hospital</c:v>
                </c:pt>
                <c:pt idx="3">
                  <c:v>Prince Charles Hospital</c:v>
                </c:pt>
                <c:pt idx="4">
                  <c:v>Princess of Wales Hospital</c:v>
                </c:pt>
                <c:pt idx="5">
                  <c:v>Glangwili General Hospital</c:v>
                </c:pt>
                <c:pt idx="6">
                  <c:v>Neath Port Talbot Hospital</c:v>
                </c:pt>
                <c:pt idx="7">
                  <c:v>Withybush General Hospital</c:v>
                </c:pt>
                <c:pt idx="8">
                  <c:v>Prince Philip Hospital</c:v>
                </c:pt>
                <c:pt idx="9">
                  <c:v>Bronglais General Hospital</c:v>
                </c:pt>
                <c:pt idx="10">
                  <c:v>Cardiff and Vale University LHB MIUs</c:v>
                </c:pt>
                <c:pt idx="11">
                  <c:v>Cwm Taf LHB MIUs</c:v>
                </c:pt>
                <c:pt idx="12">
                  <c:v>Hywel Dda LHB MIUs</c:v>
                </c:pt>
              </c:strCache>
            </c:strRef>
          </c:cat>
          <c:val>
            <c:numRef>
              <c:f>Sheet2!$H$2:$H$14</c:f>
              <c:numCache>
                <c:formatCode>General</c:formatCode>
                <c:ptCount val="13"/>
                <c:pt idx="0">
                  <c:v>11800</c:v>
                </c:pt>
                <c:pt idx="1">
                  <c:v>6823</c:v>
                </c:pt>
                <c:pt idx="2">
                  <c:v>5239</c:v>
                </c:pt>
                <c:pt idx="3">
                  <c:v>5030</c:v>
                </c:pt>
                <c:pt idx="4">
                  <c:v>4828</c:v>
                </c:pt>
                <c:pt idx="5">
                  <c:v>3925</c:v>
                </c:pt>
                <c:pt idx="6">
                  <c:v>3511</c:v>
                </c:pt>
                <c:pt idx="7">
                  <c:v>3414</c:v>
                </c:pt>
                <c:pt idx="8">
                  <c:v>2702</c:v>
                </c:pt>
                <c:pt idx="9">
                  <c:v>2433</c:v>
                </c:pt>
                <c:pt idx="10">
                  <c:v>787</c:v>
                </c:pt>
                <c:pt idx="11">
                  <c:v>762</c:v>
                </c:pt>
                <c:pt idx="12">
                  <c:v>653</c:v>
                </c:pt>
              </c:numCache>
            </c:numRef>
          </c:val>
          <c:extLst>
            <c:ext xmlns:c16="http://schemas.microsoft.com/office/drawing/2014/chart" uri="{C3380CC4-5D6E-409C-BE32-E72D297353CC}">
              <c16:uniqueId val="{00000003-7DA8-4B96-92A2-BEDF5B2BF68B}"/>
            </c:ext>
          </c:extLst>
        </c:ser>
        <c:dLbls>
          <c:showLegendKey val="0"/>
          <c:showVal val="0"/>
          <c:showCatName val="0"/>
          <c:showSerName val="0"/>
          <c:showPercent val="0"/>
          <c:showBubbleSize val="0"/>
        </c:dLbls>
        <c:gapWidth val="219"/>
        <c:overlap val="-27"/>
        <c:axId val="1584368383"/>
        <c:axId val="1644546367"/>
        <c:extLst>
          <c:ext xmlns:c15="http://schemas.microsoft.com/office/drawing/2012/chart" uri="{02D57815-91ED-43cb-92C2-25804820EDAC}">
            <c15:filteredBarSeries>
              <c15:ser>
                <c:idx val="0"/>
                <c:order val="0"/>
                <c:spPr>
                  <a:solidFill>
                    <a:schemeClr val="accent1"/>
                  </a:solidFill>
                  <a:ln>
                    <a:noFill/>
                  </a:ln>
                  <a:effectLst/>
                </c:spPr>
                <c:invertIfNegative val="0"/>
                <c:cat>
                  <c:strRef>
                    <c:extLst>
                      <c:ext uri="{02D57815-91ED-43cb-92C2-25804820EDAC}">
                        <c15:formulaRef>
                          <c15:sqref>Sheet2!$C$2:$C$14</c15:sqref>
                        </c15:formulaRef>
                      </c:ext>
                    </c:extLst>
                    <c:strCache>
                      <c:ptCount val="13"/>
                      <c:pt idx="0">
                        <c:v>University Hospital of Wales</c:v>
                      </c:pt>
                      <c:pt idx="1">
                        <c:v>Morriston Hospital</c:v>
                      </c:pt>
                      <c:pt idx="2">
                        <c:v>The Royal Glamorgan Hospital</c:v>
                      </c:pt>
                      <c:pt idx="3">
                        <c:v>Prince Charles Hospital</c:v>
                      </c:pt>
                      <c:pt idx="4">
                        <c:v>Princess of Wales Hospital</c:v>
                      </c:pt>
                      <c:pt idx="5">
                        <c:v>Glangwili General Hospital</c:v>
                      </c:pt>
                      <c:pt idx="6">
                        <c:v>Neath Port Talbot Hospital</c:v>
                      </c:pt>
                      <c:pt idx="7">
                        <c:v>Withybush General Hospital</c:v>
                      </c:pt>
                      <c:pt idx="8">
                        <c:v>Prince Philip Hospital</c:v>
                      </c:pt>
                      <c:pt idx="9">
                        <c:v>Bronglais General Hospital</c:v>
                      </c:pt>
                      <c:pt idx="10">
                        <c:v>Cardiff and Vale University LHB MIUs</c:v>
                      </c:pt>
                      <c:pt idx="11">
                        <c:v>Cwm Taf LHB MIUs</c:v>
                      </c:pt>
                      <c:pt idx="12">
                        <c:v>Hywel Dda LHB MIUs</c:v>
                      </c:pt>
                    </c:strCache>
                  </c:strRef>
                </c:cat>
                <c:val>
                  <c:numRef>
                    <c:extLst>
                      <c:ext uri="{02D57815-91ED-43cb-92C2-25804820EDAC}">
                        <c15:formulaRef>
                          <c15:sqref>Sheet2!$D$2:$D$14</c15:sqref>
                        </c15:formulaRef>
                      </c:ext>
                    </c:extLst>
                    <c:numCache>
                      <c:formatCode>General</c:formatCode>
                      <c:ptCount val="13"/>
                      <c:pt idx="0">
                        <c:v>11800</c:v>
                      </c:pt>
                      <c:pt idx="1">
                        <c:v>6823</c:v>
                      </c:pt>
                      <c:pt idx="2">
                        <c:v>5239</c:v>
                      </c:pt>
                      <c:pt idx="3">
                        <c:v>5030</c:v>
                      </c:pt>
                      <c:pt idx="4">
                        <c:v>4828</c:v>
                      </c:pt>
                      <c:pt idx="5">
                        <c:v>3925</c:v>
                      </c:pt>
                      <c:pt idx="6">
                        <c:v>3511</c:v>
                      </c:pt>
                      <c:pt idx="7">
                        <c:v>3414</c:v>
                      </c:pt>
                      <c:pt idx="8">
                        <c:v>2702</c:v>
                      </c:pt>
                      <c:pt idx="9">
                        <c:v>2433</c:v>
                      </c:pt>
                      <c:pt idx="10">
                        <c:v>787</c:v>
                      </c:pt>
                      <c:pt idx="11">
                        <c:v>762</c:v>
                      </c:pt>
                      <c:pt idx="12">
                        <c:v>653</c:v>
                      </c:pt>
                    </c:numCache>
                  </c:numRef>
                </c:val>
                <c:extLst>
                  <c:ext xmlns:c16="http://schemas.microsoft.com/office/drawing/2014/chart" uri="{C3380CC4-5D6E-409C-BE32-E72D297353CC}">
                    <c16:uniqueId val="{00000004-7DA8-4B96-92A2-BEDF5B2BF68B}"/>
                  </c:ext>
                </c:extLst>
              </c15:ser>
            </c15:filteredBarSeries>
          </c:ext>
        </c:extLst>
      </c:barChart>
      <c:catAx>
        <c:axId val="15843683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4546367"/>
        <c:crosses val="autoZero"/>
        <c:auto val="1"/>
        <c:lblAlgn val="ctr"/>
        <c:lblOffset val="100"/>
        <c:noMultiLvlLbl val="0"/>
      </c:catAx>
      <c:valAx>
        <c:axId val="164454636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43683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0" i="0" u="none" strike="noStrike" baseline="0">
                <a:effectLst/>
              </a:rPr>
              <a:t>The total number of patients were treated in July 2019</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tx>
            <c:strRef>
              <c:f>Sheet3!$E$1</c:f>
              <c:strCache>
                <c:ptCount val="1"/>
                <c:pt idx="0">
                  <c:v>Under 4 hours</c:v>
                </c:pt>
              </c:strCache>
            </c:strRef>
          </c:tx>
          <c:spPr>
            <a:solidFill>
              <a:schemeClr val="accent2"/>
            </a:solidFill>
            <a:ln>
              <a:noFill/>
            </a:ln>
            <a:effectLst/>
          </c:spPr>
          <c:invertIfNegative val="0"/>
          <c:cat>
            <c:strRef>
              <c:f>Sheet3!$C$2:$C$14</c:f>
              <c:strCache>
                <c:ptCount val="13"/>
                <c:pt idx="0">
                  <c:v>University Hospital of Wales</c:v>
                </c:pt>
                <c:pt idx="1">
                  <c:v>Morriston Hospital</c:v>
                </c:pt>
                <c:pt idx="2">
                  <c:v>The Royal Glamorgan Hospital</c:v>
                </c:pt>
                <c:pt idx="3">
                  <c:v>Princess of Wales Hospital</c:v>
                </c:pt>
                <c:pt idx="4">
                  <c:v>Prince Charles Hospital</c:v>
                </c:pt>
                <c:pt idx="5">
                  <c:v>Glangwili General Hospital</c:v>
                </c:pt>
                <c:pt idx="6">
                  <c:v>Withybush General Hospital</c:v>
                </c:pt>
                <c:pt idx="7">
                  <c:v>Neath Port Talbot Hospital</c:v>
                </c:pt>
                <c:pt idx="8">
                  <c:v>Prince Philip Hospital</c:v>
                </c:pt>
                <c:pt idx="9">
                  <c:v>Bronglais General Hospital</c:v>
                </c:pt>
                <c:pt idx="10">
                  <c:v>Cwm Taf LHB MIUs</c:v>
                </c:pt>
                <c:pt idx="11">
                  <c:v>Cardiff and Vale University LHB MIUs</c:v>
                </c:pt>
                <c:pt idx="12">
                  <c:v>Hywel Dda LHB MIUs</c:v>
                </c:pt>
              </c:strCache>
            </c:strRef>
          </c:cat>
          <c:val>
            <c:numRef>
              <c:f>Sheet3!$E$2:$E$14</c:f>
              <c:numCache>
                <c:formatCode>General</c:formatCode>
                <c:ptCount val="13"/>
                <c:pt idx="0">
                  <c:v>10381</c:v>
                </c:pt>
                <c:pt idx="1">
                  <c:v>4995</c:v>
                </c:pt>
                <c:pt idx="2">
                  <c:v>4815</c:v>
                </c:pt>
                <c:pt idx="3">
                  <c:v>3480</c:v>
                </c:pt>
                <c:pt idx="4">
                  <c:v>4112</c:v>
                </c:pt>
                <c:pt idx="5">
                  <c:v>3254</c:v>
                </c:pt>
                <c:pt idx="6">
                  <c:v>2993</c:v>
                </c:pt>
                <c:pt idx="7">
                  <c:v>3715</c:v>
                </c:pt>
                <c:pt idx="8">
                  <c:v>2789</c:v>
                </c:pt>
                <c:pt idx="9">
                  <c:v>2374</c:v>
                </c:pt>
                <c:pt idx="10">
                  <c:v>1027</c:v>
                </c:pt>
                <c:pt idx="11">
                  <c:v>979</c:v>
                </c:pt>
                <c:pt idx="12">
                  <c:v>958</c:v>
                </c:pt>
              </c:numCache>
            </c:numRef>
          </c:val>
          <c:extLst>
            <c:ext xmlns:c16="http://schemas.microsoft.com/office/drawing/2014/chart" uri="{C3380CC4-5D6E-409C-BE32-E72D297353CC}">
              <c16:uniqueId val="{00000000-3DE8-49BF-8A57-183DD519FC7F}"/>
            </c:ext>
          </c:extLst>
        </c:ser>
        <c:ser>
          <c:idx val="2"/>
          <c:order val="2"/>
          <c:tx>
            <c:strRef>
              <c:f>Sheet3!$F$1</c:f>
              <c:strCache>
                <c:ptCount val="1"/>
                <c:pt idx="0">
                  <c:v>Under 8 hours</c:v>
                </c:pt>
              </c:strCache>
            </c:strRef>
          </c:tx>
          <c:spPr>
            <a:solidFill>
              <a:schemeClr val="accent3"/>
            </a:solidFill>
            <a:ln>
              <a:noFill/>
            </a:ln>
            <a:effectLst/>
          </c:spPr>
          <c:invertIfNegative val="0"/>
          <c:cat>
            <c:strRef>
              <c:f>Sheet3!$C$2:$C$14</c:f>
              <c:strCache>
                <c:ptCount val="13"/>
                <c:pt idx="0">
                  <c:v>University Hospital of Wales</c:v>
                </c:pt>
                <c:pt idx="1">
                  <c:v>Morriston Hospital</c:v>
                </c:pt>
                <c:pt idx="2">
                  <c:v>The Royal Glamorgan Hospital</c:v>
                </c:pt>
                <c:pt idx="3">
                  <c:v>Princess of Wales Hospital</c:v>
                </c:pt>
                <c:pt idx="4">
                  <c:v>Prince Charles Hospital</c:v>
                </c:pt>
                <c:pt idx="5">
                  <c:v>Glangwili General Hospital</c:v>
                </c:pt>
                <c:pt idx="6">
                  <c:v>Withybush General Hospital</c:v>
                </c:pt>
                <c:pt idx="7">
                  <c:v>Neath Port Talbot Hospital</c:v>
                </c:pt>
                <c:pt idx="8">
                  <c:v>Prince Philip Hospital</c:v>
                </c:pt>
                <c:pt idx="9">
                  <c:v>Bronglais General Hospital</c:v>
                </c:pt>
                <c:pt idx="10">
                  <c:v>Cwm Taf LHB MIUs</c:v>
                </c:pt>
                <c:pt idx="11">
                  <c:v>Cardiff and Vale University LHB MIUs</c:v>
                </c:pt>
                <c:pt idx="12">
                  <c:v>Hywel Dda LHB MIUs</c:v>
                </c:pt>
              </c:strCache>
            </c:strRef>
          </c:cat>
          <c:val>
            <c:numRef>
              <c:f>Sheet3!$F$2:$F$14</c:f>
              <c:numCache>
                <c:formatCode>General</c:formatCode>
                <c:ptCount val="13"/>
                <c:pt idx="0">
                  <c:v>11818</c:v>
                </c:pt>
                <c:pt idx="1">
                  <c:v>6493</c:v>
                </c:pt>
                <c:pt idx="2">
                  <c:v>5493</c:v>
                </c:pt>
                <c:pt idx="3">
                  <c:v>4749</c:v>
                </c:pt>
                <c:pt idx="4">
                  <c:v>4825</c:v>
                </c:pt>
                <c:pt idx="5">
                  <c:v>3771</c:v>
                </c:pt>
                <c:pt idx="6">
                  <c:v>3471</c:v>
                </c:pt>
                <c:pt idx="7">
                  <c:v>3878</c:v>
                </c:pt>
                <c:pt idx="8">
                  <c:v>3019</c:v>
                </c:pt>
                <c:pt idx="9">
                  <c:v>2644</c:v>
                </c:pt>
                <c:pt idx="10">
                  <c:v>1035</c:v>
                </c:pt>
                <c:pt idx="11">
                  <c:v>979</c:v>
                </c:pt>
                <c:pt idx="12">
                  <c:v>961</c:v>
                </c:pt>
              </c:numCache>
            </c:numRef>
          </c:val>
          <c:extLst>
            <c:ext xmlns:c16="http://schemas.microsoft.com/office/drawing/2014/chart" uri="{C3380CC4-5D6E-409C-BE32-E72D297353CC}">
              <c16:uniqueId val="{00000001-3DE8-49BF-8A57-183DD519FC7F}"/>
            </c:ext>
          </c:extLst>
        </c:ser>
        <c:ser>
          <c:idx val="3"/>
          <c:order val="3"/>
          <c:tx>
            <c:strRef>
              <c:f>Sheet3!$G$1</c:f>
              <c:strCache>
                <c:ptCount val="1"/>
                <c:pt idx="0">
                  <c:v>Under 12 hours</c:v>
                </c:pt>
              </c:strCache>
            </c:strRef>
          </c:tx>
          <c:spPr>
            <a:solidFill>
              <a:schemeClr val="accent4"/>
            </a:solidFill>
            <a:ln>
              <a:noFill/>
            </a:ln>
            <a:effectLst/>
          </c:spPr>
          <c:invertIfNegative val="0"/>
          <c:cat>
            <c:strRef>
              <c:f>Sheet3!$C$2:$C$14</c:f>
              <c:strCache>
                <c:ptCount val="13"/>
                <c:pt idx="0">
                  <c:v>University Hospital of Wales</c:v>
                </c:pt>
                <c:pt idx="1">
                  <c:v>Morriston Hospital</c:v>
                </c:pt>
                <c:pt idx="2">
                  <c:v>The Royal Glamorgan Hospital</c:v>
                </c:pt>
                <c:pt idx="3">
                  <c:v>Princess of Wales Hospital</c:v>
                </c:pt>
                <c:pt idx="4">
                  <c:v>Prince Charles Hospital</c:v>
                </c:pt>
                <c:pt idx="5">
                  <c:v>Glangwili General Hospital</c:v>
                </c:pt>
                <c:pt idx="6">
                  <c:v>Withybush General Hospital</c:v>
                </c:pt>
                <c:pt idx="7">
                  <c:v>Neath Port Talbot Hospital</c:v>
                </c:pt>
                <c:pt idx="8">
                  <c:v>Prince Philip Hospital</c:v>
                </c:pt>
                <c:pt idx="9">
                  <c:v>Bronglais General Hospital</c:v>
                </c:pt>
                <c:pt idx="10">
                  <c:v>Cwm Taf LHB MIUs</c:v>
                </c:pt>
                <c:pt idx="11">
                  <c:v>Cardiff and Vale University LHB MIUs</c:v>
                </c:pt>
                <c:pt idx="12">
                  <c:v>Hywel Dda LHB MIUs</c:v>
                </c:pt>
              </c:strCache>
            </c:strRef>
          </c:cat>
          <c:val>
            <c:numRef>
              <c:f>Sheet3!$G$2:$G$14</c:f>
              <c:numCache>
                <c:formatCode>General</c:formatCode>
                <c:ptCount val="13"/>
                <c:pt idx="0">
                  <c:v>12516</c:v>
                </c:pt>
                <c:pt idx="1">
                  <c:v>7166</c:v>
                </c:pt>
                <c:pt idx="2">
                  <c:v>5610</c:v>
                </c:pt>
                <c:pt idx="3">
                  <c:v>5150</c:v>
                </c:pt>
                <c:pt idx="4">
                  <c:v>5128</c:v>
                </c:pt>
                <c:pt idx="5">
                  <c:v>3978</c:v>
                </c:pt>
                <c:pt idx="6">
                  <c:v>3652</c:v>
                </c:pt>
                <c:pt idx="7">
                  <c:v>3882</c:v>
                </c:pt>
                <c:pt idx="8">
                  <c:v>3034</c:v>
                </c:pt>
                <c:pt idx="9">
                  <c:v>2701</c:v>
                </c:pt>
                <c:pt idx="10">
                  <c:v>1035</c:v>
                </c:pt>
                <c:pt idx="11">
                  <c:v>979</c:v>
                </c:pt>
                <c:pt idx="12">
                  <c:v>961</c:v>
                </c:pt>
              </c:numCache>
            </c:numRef>
          </c:val>
          <c:extLst>
            <c:ext xmlns:c16="http://schemas.microsoft.com/office/drawing/2014/chart" uri="{C3380CC4-5D6E-409C-BE32-E72D297353CC}">
              <c16:uniqueId val="{00000002-3DE8-49BF-8A57-183DD519FC7F}"/>
            </c:ext>
          </c:extLst>
        </c:ser>
        <c:ser>
          <c:idx val="4"/>
          <c:order val="4"/>
          <c:tx>
            <c:strRef>
              <c:f>Sheet3!$H$1</c:f>
              <c:strCache>
                <c:ptCount val="1"/>
                <c:pt idx="0">
                  <c:v>12 hours plus</c:v>
                </c:pt>
              </c:strCache>
            </c:strRef>
          </c:tx>
          <c:spPr>
            <a:solidFill>
              <a:schemeClr val="accent5"/>
            </a:solidFill>
            <a:ln>
              <a:noFill/>
            </a:ln>
            <a:effectLst/>
          </c:spPr>
          <c:invertIfNegative val="0"/>
          <c:cat>
            <c:strRef>
              <c:f>Sheet3!$C$2:$C$14</c:f>
              <c:strCache>
                <c:ptCount val="13"/>
                <c:pt idx="0">
                  <c:v>University Hospital of Wales</c:v>
                </c:pt>
                <c:pt idx="1">
                  <c:v>Morriston Hospital</c:v>
                </c:pt>
                <c:pt idx="2">
                  <c:v>The Royal Glamorgan Hospital</c:v>
                </c:pt>
                <c:pt idx="3">
                  <c:v>Princess of Wales Hospital</c:v>
                </c:pt>
                <c:pt idx="4">
                  <c:v>Prince Charles Hospital</c:v>
                </c:pt>
                <c:pt idx="5">
                  <c:v>Glangwili General Hospital</c:v>
                </c:pt>
                <c:pt idx="6">
                  <c:v>Withybush General Hospital</c:v>
                </c:pt>
                <c:pt idx="7">
                  <c:v>Neath Port Talbot Hospital</c:v>
                </c:pt>
                <c:pt idx="8">
                  <c:v>Prince Philip Hospital</c:v>
                </c:pt>
                <c:pt idx="9">
                  <c:v>Bronglais General Hospital</c:v>
                </c:pt>
                <c:pt idx="10">
                  <c:v>Cwm Taf LHB MIUs</c:v>
                </c:pt>
                <c:pt idx="11">
                  <c:v>Cardiff and Vale University LHB MIUs</c:v>
                </c:pt>
                <c:pt idx="12">
                  <c:v>Hywel Dda LHB MIUs</c:v>
                </c:pt>
              </c:strCache>
            </c:strRef>
          </c:cat>
          <c:val>
            <c:numRef>
              <c:f>Sheet3!$H$2:$H$14</c:f>
              <c:numCache>
                <c:formatCode>General</c:formatCode>
                <c:ptCount val="13"/>
                <c:pt idx="0">
                  <c:v>12572</c:v>
                </c:pt>
                <c:pt idx="1">
                  <c:v>7808</c:v>
                </c:pt>
                <c:pt idx="2">
                  <c:v>5696</c:v>
                </c:pt>
                <c:pt idx="3">
                  <c:v>5485</c:v>
                </c:pt>
                <c:pt idx="4">
                  <c:v>5461</c:v>
                </c:pt>
                <c:pt idx="5">
                  <c:v>4323</c:v>
                </c:pt>
                <c:pt idx="6">
                  <c:v>3986</c:v>
                </c:pt>
                <c:pt idx="7">
                  <c:v>3882</c:v>
                </c:pt>
                <c:pt idx="8">
                  <c:v>3050</c:v>
                </c:pt>
                <c:pt idx="9">
                  <c:v>2738</c:v>
                </c:pt>
                <c:pt idx="10">
                  <c:v>1035</c:v>
                </c:pt>
                <c:pt idx="11">
                  <c:v>979</c:v>
                </c:pt>
                <c:pt idx="12">
                  <c:v>961</c:v>
                </c:pt>
              </c:numCache>
            </c:numRef>
          </c:val>
          <c:extLst>
            <c:ext xmlns:c16="http://schemas.microsoft.com/office/drawing/2014/chart" uri="{C3380CC4-5D6E-409C-BE32-E72D297353CC}">
              <c16:uniqueId val="{00000003-3DE8-49BF-8A57-183DD519FC7F}"/>
            </c:ext>
          </c:extLst>
        </c:ser>
        <c:dLbls>
          <c:showLegendKey val="0"/>
          <c:showVal val="0"/>
          <c:showCatName val="0"/>
          <c:showSerName val="0"/>
          <c:showPercent val="0"/>
          <c:showBubbleSize val="0"/>
        </c:dLbls>
        <c:gapWidth val="219"/>
        <c:overlap val="-27"/>
        <c:axId val="1639921391"/>
        <c:axId val="1644582143"/>
        <c:extLst>
          <c:ext xmlns:c15="http://schemas.microsoft.com/office/drawing/2012/chart" uri="{02D57815-91ED-43cb-92C2-25804820EDAC}">
            <c15:filteredBarSeries>
              <c15:ser>
                <c:idx val="0"/>
                <c:order val="0"/>
                <c:tx>
                  <c:strRef>
                    <c:extLst>
                      <c:ext uri="{02D57815-91ED-43cb-92C2-25804820EDAC}">
                        <c15:formulaRef>
                          <c15:sqref>Sheet3!$D$1</c15:sqref>
                        </c15:formulaRef>
                      </c:ext>
                    </c:extLst>
                    <c:strCache>
                      <c:ptCount val="1"/>
                      <c:pt idx="0">
                        <c:v>Attendances</c:v>
                      </c:pt>
                    </c:strCache>
                  </c:strRef>
                </c:tx>
                <c:spPr>
                  <a:solidFill>
                    <a:schemeClr val="accent1"/>
                  </a:solidFill>
                  <a:ln>
                    <a:noFill/>
                  </a:ln>
                  <a:effectLst/>
                </c:spPr>
                <c:invertIfNegative val="0"/>
                <c:cat>
                  <c:strRef>
                    <c:extLst>
                      <c:ext uri="{02D57815-91ED-43cb-92C2-25804820EDAC}">
                        <c15:formulaRef>
                          <c15:sqref>Sheet3!$C$2:$C$14</c15:sqref>
                        </c15:formulaRef>
                      </c:ext>
                    </c:extLst>
                    <c:strCache>
                      <c:ptCount val="13"/>
                      <c:pt idx="0">
                        <c:v>University Hospital of Wales</c:v>
                      </c:pt>
                      <c:pt idx="1">
                        <c:v>Morriston Hospital</c:v>
                      </c:pt>
                      <c:pt idx="2">
                        <c:v>The Royal Glamorgan Hospital</c:v>
                      </c:pt>
                      <c:pt idx="3">
                        <c:v>Princess of Wales Hospital</c:v>
                      </c:pt>
                      <c:pt idx="4">
                        <c:v>Prince Charles Hospital</c:v>
                      </c:pt>
                      <c:pt idx="5">
                        <c:v>Glangwili General Hospital</c:v>
                      </c:pt>
                      <c:pt idx="6">
                        <c:v>Withybush General Hospital</c:v>
                      </c:pt>
                      <c:pt idx="7">
                        <c:v>Neath Port Talbot Hospital</c:v>
                      </c:pt>
                      <c:pt idx="8">
                        <c:v>Prince Philip Hospital</c:v>
                      </c:pt>
                      <c:pt idx="9">
                        <c:v>Bronglais General Hospital</c:v>
                      </c:pt>
                      <c:pt idx="10">
                        <c:v>Cwm Taf LHB MIUs</c:v>
                      </c:pt>
                      <c:pt idx="11">
                        <c:v>Cardiff and Vale University LHB MIUs</c:v>
                      </c:pt>
                      <c:pt idx="12">
                        <c:v>Hywel Dda LHB MIUs</c:v>
                      </c:pt>
                    </c:strCache>
                  </c:strRef>
                </c:cat>
                <c:val>
                  <c:numRef>
                    <c:extLst>
                      <c:ext uri="{02D57815-91ED-43cb-92C2-25804820EDAC}">
                        <c15:formulaRef>
                          <c15:sqref>Sheet3!$D$2:$D$14</c15:sqref>
                        </c15:formulaRef>
                      </c:ext>
                    </c:extLst>
                    <c:numCache>
                      <c:formatCode>General</c:formatCode>
                      <c:ptCount val="13"/>
                      <c:pt idx="0">
                        <c:v>12572</c:v>
                      </c:pt>
                      <c:pt idx="1">
                        <c:v>7808</c:v>
                      </c:pt>
                      <c:pt idx="2">
                        <c:v>5696</c:v>
                      </c:pt>
                      <c:pt idx="3">
                        <c:v>5485</c:v>
                      </c:pt>
                      <c:pt idx="4">
                        <c:v>5461</c:v>
                      </c:pt>
                      <c:pt idx="5">
                        <c:v>4323</c:v>
                      </c:pt>
                      <c:pt idx="6">
                        <c:v>3986</c:v>
                      </c:pt>
                      <c:pt idx="7">
                        <c:v>3882</c:v>
                      </c:pt>
                      <c:pt idx="8">
                        <c:v>3050</c:v>
                      </c:pt>
                      <c:pt idx="9">
                        <c:v>2738</c:v>
                      </c:pt>
                      <c:pt idx="10">
                        <c:v>1035</c:v>
                      </c:pt>
                      <c:pt idx="11">
                        <c:v>979</c:v>
                      </c:pt>
                      <c:pt idx="12">
                        <c:v>961</c:v>
                      </c:pt>
                    </c:numCache>
                  </c:numRef>
                </c:val>
                <c:extLst>
                  <c:ext xmlns:c16="http://schemas.microsoft.com/office/drawing/2014/chart" uri="{C3380CC4-5D6E-409C-BE32-E72D297353CC}">
                    <c16:uniqueId val="{00000004-3DE8-49BF-8A57-183DD519FC7F}"/>
                  </c:ext>
                </c:extLst>
              </c15:ser>
            </c15:filteredBarSeries>
          </c:ext>
        </c:extLst>
      </c:barChart>
      <c:catAx>
        <c:axId val="16399213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4582143"/>
        <c:crosses val="autoZero"/>
        <c:auto val="1"/>
        <c:lblAlgn val="ctr"/>
        <c:lblOffset val="100"/>
        <c:noMultiLvlLbl val="0"/>
      </c:catAx>
      <c:valAx>
        <c:axId val="164458214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99213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0" i="0" u="none" strike="noStrike" baseline="0">
                <a:effectLst/>
              </a:rPr>
              <a:t>The total number of patients were treated in August 2019</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tx>
            <c:strRef>
              <c:f>Sheet4!$E$1</c:f>
              <c:strCache>
                <c:ptCount val="1"/>
                <c:pt idx="0">
                  <c:v>Under 4 hours</c:v>
                </c:pt>
              </c:strCache>
            </c:strRef>
          </c:tx>
          <c:spPr>
            <a:solidFill>
              <a:schemeClr val="accent2"/>
            </a:solidFill>
            <a:ln>
              <a:noFill/>
            </a:ln>
            <a:effectLst/>
          </c:spPr>
          <c:invertIfNegative val="0"/>
          <c:cat>
            <c:strRef>
              <c:f>Sheet4!$C$2:$C$14</c:f>
              <c:strCache>
                <c:ptCount val="13"/>
                <c:pt idx="0">
                  <c:v>University Hospital of Wales</c:v>
                </c:pt>
                <c:pt idx="1">
                  <c:v>Morriston Hospital</c:v>
                </c:pt>
                <c:pt idx="2">
                  <c:v>Prince Charles Hospital</c:v>
                </c:pt>
                <c:pt idx="3">
                  <c:v>The Royal Glamorgan Hospital</c:v>
                </c:pt>
                <c:pt idx="4">
                  <c:v>Princess of Wales Hospital</c:v>
                </c:pt>
                <c:pt idx="5">
                  <c:v>Glangwili General Hospital</c:v>
                </c:pt>
                <c:pt idx="6">
                  <c:v>Withybush General Hospital</c:v>
                </c:pt>
                <c:pt idx="7">
                  <c:v>Neath Port Talbot Hospital</c:v>
                </c:pt>
                <c:pt idx="8">
                  <c:v>Bronglais General Hospital</c:v>
                </c:pt>
                <c:pt idx="9">
                  <c:v>Prince Philip Hospital</c:v>
                </c:pt>
                <c:pt idx="10">
                  <c:v>Hywel Dda LHB MIUs</c:v>
                </c:pt>
                <c:pt idx="11">
                  <c:v>Cwm Taf LHB MIUs</c:v>
                </c:pt>
                <c:pt idx="12">
                  <c:v>Cardiff and Vale University LHB MIUs</c:v>
                </c:pt>
              </c:strCache>
            </c:strRef>
          </c:cat>
          <c:val>
            <c:numRef>
              <c:f>Sheet4!$E$2:$E$14</c:f>
              <c:numCache>
                <c:formatCode>#,##0</c:formatCode>
                <c:ptCount val="13"/>
                <c:pt idx="0">
                  <c:v>9350</c:v>
                </c:pt>
                <c:pt idx="1">
                  <c:v>4656</c:v>
                </c:pt>
                <c:pt idx="2">
                  <c:v>3678</c:v>
                </c:pt>
                <c:pt idx="3">
                  <c:v>4420</c:v>
                </c:pt>
                <c:pt idx="4">
                  <c:v>3104</c:v>
                </c:pt>
                <c:pt idx="5">
                  <c:v>3082</c:v>
                </c:pt>
                <c:pt idx="6">
                  <c:v>2965</c:v>
                </c:pt>
                <c:pt idx="7">
                  <c:v>3359</c:v>
                </c:pt>
                <c:pt idx="8">
                  <c:v>2503</c:v>
                </c:pt>
                <c:pt idx="9">
                  <c:v>2626</c:v>
                </c:pt>
                <c:pt idx="10" formatCode="General">
                  <c:v>932</c:v>
                </c:pt>
                <c:pt idx="11" formatCode="General">
                  <c:v>905</c:v>
                </c:pt>
                <c:pt idx="12" formatCode="General">
                  <c:v>757</c:v>
                </c:pt>
              </c:numCache>
            </c:numRef>
          </c:val>
          <c:extLst>
            <c:ext xmlns:c16="http://schemas.microsoft.com/office/drawing/2014/chart" uri="{C3380CC4-5D6E-409C-BE32-E72D297353CC}">
              <c16:uniqueId val="{00000000-E51E-4381-B075-8B562413E11B}"/>
            </c:ext>
          </c:extLst>
        </c:ser>
        <c:ser>
          <c:idx val="2"/>
          <c:order val="2"/>
          <c:tx>
            <c:strRef>
              <c:f>Sheet4!$F$1</c:f>
              <c:strCache>
                <c:ptCount val="1"/>
                <c:pt idx="0">
                  <c:v>Under 8 hours</c:v>
                </c:pt>
              </c:strCache>
            </c:strRef>
          </c:tx>
          <c:spPr>
            <a:solidFill>
              <a:schemeClr val="accent3"/>
            </a:solidFill>
            <a:ln>
              <a:noFill/>
            </a:ln>
            <a:effectLst/>
          </c:spPr>
          <c:invertIfNegative val="0"/>
          <c:cat>
            <c:strRef>
              <c:f>Sheet4!$C$2:$C$14</c:f>
              <c:strCache>
                <c:ptCount val="13"/>
                <c:pt idx="0">
                  <c:v>University Hospital of Wales</c:v>
                </c:pt>
                <c:pt idx="1">
                  <c:v>Morriston Hospital</c:v>
                </c:pt>
                <c:pt idx="2">
                  <c:v>Prince Charles Hospital</c:v>
                </c:pt>
                <c:pt idx="3">
                  <c:v>The Royal Glamorgan Hospital</c:v>
                </c:pt>
                <c:pt idx="4">
                  <c:v>Princess of Wales Hospital</c:v>
                </c:pt>
                <c:pt idx="5">
                  <c:v>Glangwili General Hospital</c:v>
                </c:pt>
                <c:pt idx="6">
                  <c:v>Withybush General Hospital</c:v>
                </c:pt>
                <c:pt idx="7">
                  <c:v>Neath Port Talbot Hospital</c:v>
                </c:pt>
                <c:pt idx="8">
                  <c:v>Bronglais General Hospital</c:v>
                </c:pt>
                <c:pt idx="9">
                  <c:v>Prince Philip Hospital</c:v>
                </c:pt>
                <c:pt idx="10">
                  <c:v>Hywel Dda LHB MIUs</c:v>
                </c:pt>
                <c:pt idx="11">
                  <c:v>Cwm Taf LHB MIUs</c:v>
                </c:pt>
                <c:pt idx="12">
                  <c:v>Cardiff and Vale University LHB MIUs</c:v>
                </c:pt>
              </c:strCache>
            </c:strRef>
          </c:cat>
          <c:val>
            <c:numRef>
              <c:f>Sheet4!$F$2:$F$14</c:f>
              <c:numCache>
                <c:formatCode>General</c:formatCode>
                <c:ptCount val="13"/>
                <c:pt idx="0">
                  <c:v>10549</c:v>
                </c:pt>
                <c:pt idx="1">
                  <c:v>5850</c:v>
                </c:pt>
                <c:pt idx="2">
                  <c:v>4585</c:v>
                </c:pt>
                <c:pt idx="3">
                  <c:v>4934</c:v>
                </c:pt>
                <c:pt idx="4">
                  <c:v>4208</c:v>
                </c:pt>
                <c:pt idx="5">
                  <c:v>3597</c:v>
                </c:pt>
                <c:pt idx="6">
                  <c:v>3421</c:v>
                </c:pt>
                <c:pt idx="7">
                  <c:v>3483</c:v>
                </c:pt>
                <c:pt idx="8">
                  <c:v>2774</c:v>
                </c:pt>
                <c:pt idx="9">
                  <c:v>2766</c:v>
                </c:pt>
                <c:pt idx="10">
                  <c:v>936</c:v>
                </c:pt>
                <c:pt idx="11">
                  <c:v>906</c:v>
                </c:pt>
                <c:pt idx="12">
                  <c:v>757</c:v>
                </c:pt>
              </c:numCache>
            </c:numRef>
          </c:val>
          <c:extLst>
            <c:ext xmlns:c16="http://schemas.microsoft.com/office/drawing/2014/chart" uri="{C3380CC4-5D6E-409C-BE32-E72D297353CC}">
              <c16:uniqueId val="{00000001-E51E-4381-B075-8B562413E11B}"/>
            </c:ext>
          </c:extLst>
        </c:ser>
        <c:ser>
          <c:idx val="3"/>
          <c:order val="3"/>
          <c:tx>
            <c:strRef>
              <c:f>Sheet4!$G$1</c:f>
              <c:strCache>
                <c:ptCount val="1"/>
                <c:pt idx="0">
                  <c:v>Under 12 hours</c:v>
                </c:pt>
              </c:strCache>
            </c:strRef>
          </c:tx>
          <c:spPr>
            <a:solidFill>
              <a:schemeClr val="accent4"/>
            </a:solidFill>
            <a:ln>
              <a:noFill/>
            </a:ln>
            <a:effectLst/>
          </c:spPr>
          <c:invertIfNegative val="0"/>
          <c:cat>
            <c:strRef>
              <c:f>Sheet4!$C$2:$C$14</c:f>
              <c:strCache>
                <c:ptCount val="13"/>
                <c:pt idx="0">
                  <c:v>University Hospital of Wales</c:v>
                </c:pt>
                <c:pt idx="1">
                  <c:v>Morriston Hospital</c:v>
                </c:pt>
                <c:pt idx="2">
                  <c:v>Prince Charles Hospital</c:v>
                </c:pt>
                <c:pt idx="3">
                  <c:v>The Royal Glamorgan Hospital</c:v>
                </c:pt>
                <c:pt idx="4">
                  <c:v>Princess of Wales Hospital</c:v>
                </c:pt>
                <c:pt idx="5">
                  <c:v>Glangwili General Hospital</c:v>
                </c:pt>
                <c:pt idx="6">
                  <c:v>Withybush General Hospital</c:v>
                </c:pt>
                <c:pt idx="7">
                  <c:v>Neath Port Talbot Hospital</c:v>
                </c:pt>
                <c:pt idx="8">
                  <c:v>Bronglais General Hospital</c:v>
                </c:pt>
                <c:pt idx="9">
                  <c:v>Prince Philip Hospital</c:v>
                </c:pt>
                <c:pt idx="10">
                  <c:v>Hywel Dda LHB MIUs</c:v>
                </c:pt>
                <c:pt idx="11">
                  <c:v>Cwm Taf LHB MIUs</c:v>
                </c:pt>
                <c:pt idx="12">
                  <c:v>Cardiff and Vale University LHB MIUs</c:v>
                </c:pt>
              </c:strCache>
            </c:strRef>
          </c:cat>
          <c:val>
            <c:numRef>
              <c:f>Sheet4!$G$2:$G$14</c:f>
              <c:numCache>
                <c:formatCode>General</c:formatCode>
                <c:ptCount val="13"/>
                <c:pt idx="0">
                  <c:v>11258</c:v>
                </c:pt>
                <c:pt idx="1">
                  <c:v>6570</c:v>
                </c:pt>
                <c:pt idx="2">
                  <c:v>4864</c:v>
                </c:pt>
                <c:pt idx="3">
                  <c:v>5016</c:v>
                </c:pt>
                <c:pt idx="4">
                  <c:v>4546</c:v>
                </c:pt>
                <c:pt idx="5">
                  <c:v>3792</c:v>
                </c:pt>
                <c:pt idx="6">
                  <c:v>3588</c:v>
                </c:pt>
                <c:pt idx="7">
                  <c:v>3484</c:v>
                </c:pt>
                <c:pt idx="8">
                  <c:v>2844</c:v>
                </c:pt>
                <c:pt idx="9">
                  <c:v>2779</c:v>
                </c:pt>
                <c:pt idx="10">
                  <c:v>936</c:v>
                </c:pt>
                <c:pt idx="11">
                  <c:v>906</c:v>
                </c:pt>
                <c:pt idx="12">
                  <c:v>757</c:v>
                </c:pt>
              </c:numCache>
            </c:numRef>
          </c:val>
          <c:extLst>
            <c:ext xmlns:c16="http://schemas.microsoft.com/office/drawing/2014/chart" uri="{C3380CC4-5D6E-409C-BE32-E72D297353CC}">
              <c16:uniqueId val="{00000002-E51E-4381-B075-8B562413E11B}"/>
            </c:ext>
          </c:extLst>
        </c:ser>
        <c:ser>
          <c:idx val="4"/>
          <c:order val="4"/>
          <c:tx>
            <c:strRef>
              <c:f>Sheet4!$H$1</c:f>
              <c:strCache>
                <c:ptCount val="1"/>
                <c:pt idx="0">
                  <c:v>12 hours plus</c:v>
                </c:pt>
              </c:strCache>
            </c:strRef>
          </c:tx>
          <c:spPr>
            <a:solidFill>
              <a:schemeClr val="accent5"/>
            </a:solidFill>
            <a:ln>
              <a:noFill/>
            </a:ln>
            <a:effectLst/>
          </c:spPr>
          <c:invertIfNegative val="0"/>
          <c:cat>
            <c:strRef>
              <c:f>Sheet4!$C$2:$C$14</c:f>
              <c:strCache>
                <c:ptCount val="13"/>
                <c:pt idx="0">
                  <c:v>University Hospital of Wales</c:v>
                </c:pt>
                <c:pt idx="1">
                  <c:v>Morriston Hospital</c:v>
                </c:pt>
                <c:pt idx="2">
                  <c:v>Prince Charles Hospital</c:v>
                </c:pt>
                <c:pt idx="3">
                  <c:v>The Royal Glamorgan Hospital</c:v>
                </c:pt>
                <c:pt idx="4">
                  <c:v>Princess of Wales Hospital</c:v>
                </c:pt>
                <c:pt idx="5">
                  <c:v>Glangwili General Hospital</c:v>
                </c:pt>
                <c:pt idx="6">
                  <c:v>Withybush General Hospital</c:v>
                </c:pt>
                <c:pt idx="7">
                  <c:v>Neath Port Talbot Hospital</c:v>
                </c:pt>
                <c:pt idx="8">
                  <c:v>Bronglais General Hospital</c:v>
                </c:pt>
                <c:pt idx="9">
                  <c:v>Prince Philip Hospital</c:v>
                </c:pt>
                <c:pt idx="10">
                  <c:v>Hywel Dda LHB MIUs</c:v>
                </c:pt>
                <c:pt idx="11">
                  <c:v>Cwm Taf LHB MIUs</c:v>
                </c:pt>
                <c:pt idx="12">
                  <c:v>Cardiff and Vale University LHB MIUs</c:v>
                </c:pt>
              </c:strCache>
            </c:strRef>
          </c:cat>
          <c:val>
            <c:numRef>
              <c:f>Sheet4!$H$2:$H$14</c:f>
              <c:numCache>
                <c:formatCode>General</c:formatCode>
                <c:ptCount val="13"/>
                <c:pt idx="0">
                  <c:v>11319</c:v>
                </c:pt>
                <c:pt idx="1">
                  <c:v>7310</c:v>
                </c:pt>
                <c:pt idx="2">
                  <c:v>5151</c:v>
                </c:pt>
                <c:pt idx="3">
                  <c:v>5064</c:v>
                </c:pt>
                <c:pt idx="4">
                  <c:v>4981</c:v>
                </c:pt>
                <c:pt idx="5">
                  <c:v>4065</c:v>
                </c:pt>
                <c:pt idx="6">
                  <c:v>4031</c:v>
                </c:pt>
                <c:pt idx="7">
                  <c:v>3484</c:v>
                </c:pt>
                <c:pt idx="8">
                  <c:v>2913</c:v>
                </c:pt>
                <c:pt idx="9">
                  <c:v>2787</c:v>
                </c:pt>
                <c:pt idx="10">
                  <c:v>936</c:v>
                </c:pt>
                <c:pt idx="11">
                  <c:v>906</c:v>
                </c:pt>
                <c:pt idx="12">
                  <c:v>757</c:v>
                </c:pt>
              </c:numCache>
            </c:numRef>
          </c:val>
          <c:extLst>
            <c:ext xmlns:c16="http://schemas.microsoft.com/office/drawing/2014/chart" uri="{C3380CC4-5D6E-409C-BE32-E72D297353CC}">
              <c16:uniqueId val="{00000003-E51E-4381-B075-8B562413E11B}"/>
            </c:ext>
          </c:extLst>
        </c:ser>
        <c:dLbls>
          <c:showLegendKey val="0"/>
          <c:showVal val="0"/>
          <c:showCatName val="0"/>
          <c:showSerName val="0"/>
          <c:showPercent val="0"/>
          <c:showBubbleSize val="0"/>
        </c:dLbls>
        <c:gapWidth val="219"/>
        <c:overlap val="-27"/>
        <c:axId val="1642638991"/>
        <c:axId val="1644584223"/>
        <c:extLst>
          <c:ext xmlns:c15="http://schemas.microsoft.com/office/drawing/2012/chart" uri="{02D57815-91ED-43cb-92C2-25804820EDAC}">
            <c15:filteredBarSeries>
              <c15:ser>
                <c:idx val="0"/>
                <c:order val="0"/>
                <c:tx>
                  <c:strRef>
                    <c:extLst>
                      <c:ext uri="{02D57815-91ED-43cb-92C2-25804820EDAC}">
                        <c15:formulaRef>
                          <c15:sqref>Sheet4!$D$1</c15:sqref>
                        </c15:formulaRef>
                      </c:ext>
                    </c:extLst>
                    <c:strCache>
                      <c:ptCount val="1"/>
                      <c:pt idx="0">
                        <c:v>Attendances</c:v>
                      </c:pt>
                    </c:strCache>
                  </c:strRef>
                </c:tx>
                <c:spPr>
                  <a:solidFill>
                    <a:schemeClr val="accent1"/>
                  </a:solidFill>
                  <a:ln>
                    <a:noFill/>
                  </a:ln>
                  <a:effectLst/>
                </c:spPr>
                <c:invertIfNegative val="0"/>
                <c:cat>
                  <c:strRef>
                    <c:extLst>
                      <c:ext uri="{02D57815-91ED-43cb-92C2-25804820EDAC}">
                        <c15:formulaRef>
                          <c15:sqref>Sheet4!$C$2:$C$14</c15:sqref>
                        </c15:formulaRef>
                      </c:ext>
                    </c:extLst>
                    <c:strCache>
                      <c:ptCount val="13"/>
                      <c:pt idx="0">
                        <c:v>University Hospital of Wales</c:v>
                      </c:pt>
                      <c:pt idx="1">
                        <c:v>Morriston Hospital</c:v>
                      </c:pt>
                      <c:pt idx="2">
                        <c:v>Prince Charles Hospital</c:v>
                      </c:pt>
                      <c:pt idx="3">
                        <c:v>The Royal Glamorgan Hospital</c:v>
                      </c:pt>
                      <c:pt idx="4">
                        <c:v>Princess of Wales Hospital</c:v>
                      </c:pt>
                      <c:pt idx="5">
                        <c:v>Glangwili General Hospital</c:v>
                      </c:pt>
                      <c:pt idx="6">
                        <c:v>Withybush General Hospital</c:v>
                      </c:pt>
                      <c:pt idx="7">
                        <c:v>Neath Port Talbot Hospital</c:v>
                      </c:pt>
                      <c:pt idx="8">
                        <c:v>Bronglais General Hospital</c:v>
                      </c:pt>
                      <c:pt idx="9">
                        <c:v>Prince Philip Hospital</c:v>
                      </c:pt>
                      <c:pt idx="10">
                        <c:v>Hywel Dda LHB MIUs</c:v>
                      </c:pt>
                      <c:pt idx="11">
                        <c:v>Cwm Taf LHB MIUs</c:v>
                      </c:pt>
                      <c:pt idx="12">
                        <c:v>Cardiff and Vale University LHB MIUs</c:v>
                      </c:pt>
                    </c:strCache>
                  </c:strRef>
                </c:cat>
                <c:val>
                  <c:numRef>
                    <c:extLst>
                      <c:ext uri="{02D57815-91ED-43cb-92C2-25804820EDAC}">
                        <c15:formulaRef>
                          <c15:sqref>Sheet4!$D$2:$D$14</c15:sqref>
                        </c15:formulaRef>
                      </c:ext>
                    </c:extLst>
                    <c:numCache>
                      <c:formatCode>#,##0</c:formatCode>
                      <c:ptCount val="13"/>
                      <c:pt idx="0">
                        <c:v>11319</c:v>
                      </c:pt>
                      <c:pt idx="1">
                        <c:v>7310</c:v>
                      </c:pt>
                      <c:pt idx="2">
                        <c:v>5151</c:v>
                      </c:pt>
                      <c:pt idx="3">
                        <c:v>5064</c:v>
                      </c:pt>
                      <c:pt idx="4">
                        <c:v>4981</c:v>
                      </c:pt>
                      <c:pt idx="5">
                        <c:v>4065</c:v>
                      </c:pt>
                      <c:pt idx="6">
                        <c:v>4031</c:v>
                      </c:pt>
                      <c:pt idx="7">
                        <c:v>3484</c:v>
                      </c:pt>
                      <c:pt idx="8">
                        <c:v>2913</c:v>
                      </c:pt>
                      <c:pt idx="9">
                        <c:v>2787</c:v>
                      </c:pt>
                      <c:pt idx="10" formatCode="General">
                        <c:v>936</c:v>
                      </c:pt>
                      <c:pt idx="11" formatCode="General">
                        <c:v>906</c:v>
                      </c:pt>
                      <c:pt idx="12" formatCode="General">
                        <c:v>757</c:v>
                      </c:pt>
                    </c:numCache>
                  </c:numRef>
                </c:val>
                <c:extLst>
                  <c:ext xmlns:c16="http://schemas.microsoft.com/office/drawing/2014/chart" uri="{C3380CC4-5D6E-409C-BE32-E72D297353CC}">
                    <c16:uniqueId val="{00000004-E51E-4381-B075-8B562413E11B}"/>
                  </c:ext>
                </c:extLst>
              </c15:ser>
            </c15:filteredBarSeries>
          </c:ext>
        </c:extLst>
      </c:barChart>
      <c:catAx>
        <c:axId val="16426389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4584223"/>
        <c:crosses val="autoZero"/>
        <c:auto val="1"/>
        <c:lblAlgn val="ctr"/>
        <c:lblOffset val="100"/>
        <c:noMultiLvlLbl val="0"/>
      </c:catAx>
      <c:valAx>
        <c:axId val="1644584223"/>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2638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r>
              <a:rPr lang="en-GB"/>
              <a:t>Chance of waiting less than 4hours</a:t>
            </a:r>
          </a:p>
        </c:rich>
      </c:tx>
      <c:overlay val="0"/>
      <c:spPr>
        <a:noFill/>
        <a:ln>
          <a:noFill/>
        </a:ln>
        <a:effectLst/>
      </c:spPr>
      <c:txPr>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6"/>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9343-4C59-9E58-A1085BB24E4F}"/>
              </c:ext>
            </c:extLst>
          </c:dPt>
          <c:dPt>
            <c:idx val="1"/>
            <c:bubble3D val="0"/>
            <c:spPr>
              <a:solidFill>
                <a:schemeClr val="accent5"/>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9343-4C59-9E58-A1085BB24E4F}"/>
              </c:ext>
            </c:extLst>
          </c:dPt>
          <c:dLbls>
            <c:dLbl>
              <c:idx val="0"/>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6"/>
                      </a:solidFill>
                      <a:latin typeface="+mn-lt"/>
                      <a:ea typeface="+mn-ea"/>
                      <a:cs typeface="+mn-cs"/>
                    </a:defRPr>
                  </a:pPr>
                  <a:endParaRPr lang="en-US"/>
                </a:p>
              </c:txPr>
              <c:dLblPos val="outEnd"/>
              <c:showLegendKey val="0"/>
              <c:showVal val="1"/>
              <c:showCatName val="1"/>
              <c:showSerName val="0"/>
              <c:showPercent val="1"/>
              <c:showBubbleSize val="0"/>
              <c:extLst>
                <c:ext xmlns:c16="http://schemas.microsoft.com/office/drawing/2014/chart" uri="{C3380CC4-5D6E-409C-BE32-E72D297353CC}">
                  <c16:uniqueId val="{00000001-9343-4C59-9E58-A1085BB24E4F}"/>
                </c:ext>
              </c:extLst>
            </c:dLbl>
            <c:dLbl>
              <c:idx val="1"/>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5"/>
                      </a:solidFill>
                      <a:latin typeface="+mn-lt"/>
                      <a:ea typeface="+mn-ea"/>
                      <a:cs typeface="+mn-cs"/>
                    </a:defRPr>
                  </a:pPr>
                  <a:endParaRPr lang="en-US"/>
                </a:p>
              </c:txPr>
              <c:dLblPos val="outEnd"/>
              <c:showLegendKey val="0"/>
              <c:showVal val="1"/>
              <c:showCatName val="1"/>
              <c:showSerName val="0"/>
              <c:showPercent val="1"/>
              <c:showBubbleSize val="0"/>
              <c:extLst>
                <c:ext xmlns:c16="http://schemas.microsoft.com/office/drawing/2014/chart" uri="{C3380CC4-5D6E-409C-BE32-E72D297353CC}">
                  <c16:uniqueId val="{00000003-9343-4C59-9E58-A1085BB24E4F}"/>
                </c:ext>
              </c:extLst>
            </c:dLbl>
            <c:spPr>
              <a:noFill/>
              <a:ln>
                <a:noFill/>
              </a:ln>
              <a:effectLst/>
            </c:spPr>
            <c:dLblPos val="outEnd"/>
            <c:showLegendKey val="0"/>
            <c:showVal val="1"/>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Sheet8!$A$2:$A$3</c:f>
              <c:strCache>
                <c:ptCount val="2"/>
                <c:pt idx="0">
                  <c:v>Major</c:v>
                </c:pt>
                <c:pt idx="1">
                  <c:v>Minor</c:v>
                </c:pt>
              </c:strCache>
            </c:strRef>
          </c:cat>
          <c:val>
            <c:numRef>
              <c:f>Sheet8!$B$2:$B$3</c:f>
              <c:numCache>
                <c:formatCode>0%</c:formatCode>
                <c:ptCount val="2"/>
                <c:pt idx="0">
                  <c:v>0.79</c:v>
                </c:pt>
                <c:pt idx="1">
                  <c:v>0.8</c:v>
                </c:pt>
              </c:numCache>
            </c:numRef>
          </c:val>
          <c:extLst>
            <c:ext xmlns:c16="http://schemas.microsoft.com/office/drawing/2014/chart" uri="{C3380CC4-5D6E-409C-BE32-E72D297353CC}">
              <c16:uniqueId val="{00000004-9343-4C59-9E58-A1085BB24E4F}"/>
            </c:ext>
          </c:extLst>
        </c:ser>
        <c:dLbls>
          <c:dLblPos val="outEnd"/>
          <c:showLegendKey val="0"/>
          <c:showVal val="0"/>
          <c:showCatName val="0"/>
          <c:showSerName val="0"/>
          <c:showPercent val="1"/>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Sheet6!$A$1:$A$4</cx:f>
        <cx:lvl ptCount="4">
          <cx:pt idx="0">Cardiff and Vale University Health Board</cx:pt>
          <cx:pt idx="1">Hywell Dda University Health Board</cx:pt>
          <cx:pt idx="2">Cwm Taf Morgannwg LHB</cx:pt>
          <cx:pt idx="3">Swansea Bay University LHB</cx:pt>
        </cx:lvl>
      </cx:strDim>
      <cx:numDim type="val">
        <cx:f>Sheet6!$B$1:$B$4</cx:f>
        <cx:lvl ptCount="4" formatCode="0%">
          <cx:pt idx="0">0.12</cx:pt>
          <cx:pt idx="1">0.16</cx:pt>
          <cx:pt idx="2">0.17999999999999999</cx:pt>
          <cx:pt idx="3">0.22</cx:pt>
        </cx:lvl>
      </cx:numDim>
    </cx:data>
  </cx:chartData>
  <cx:chart>
    <cx:title pos="t" align="ctr" overlay="0">
      <cx:tx>
        <cx:txData>
          <cx:v>Health boards</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Health boards</a:t>
          </a:r>
        </a:p>
      </cx:txPr>
    </cx:title>
    <cx:plotArea>
      <cx:plotAreaRegion>
        <cx:series layoutId="funnel" uniqueId="{10B49C22-5DEC-4939-A56B-CDB38EF54C58}">
          <cx:dataLabels>
            <cx:visibility seriesName="0" categoryName="0" value="1"/>
          </cx:dataLabels>
          <cx:dataId val="0"/>
        </cx:series>
      </cx:plotAreaRegion>
      <cx:axis id="0">
        <cx:catScaling gapWidth="0.0599999987"/>
        <cx:tickLabels/>
      </cx:axis>
    </cx:plotArea>
  </cx:chart>
</cx:chartSpace>
</file>

<file path=ppt/charts/chartEx2.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Sheet7!$A$1:$A$5</cx:f>
        <cx:lvl ptCount="5">
          <cx:pt idx="0">Cardiff and Vale University Health Board</cx:pt>
          <cx:pt idx="1">Cwm Taf Morgannwg LHB</cx:pt>
          <cx:pt idx="2">Swansea Bay University LHB</cx:pt>
          <cx:pt idx="3">Hywell Dda University Health Board</cx:pt>
        </cx:lvl>
      </cx:strDim>
      <cx:numDim type="val">
        <cx:f>Sheet7!$B$1:$B$5</cx:f>
        <cx:lvl ptCount="5" formatCode="0%">
          <cx:pt idx="0">0.17999999999999999</cx:pt>
          <cx:pt idx="1">0.37</cx:pt>
          <cx:pt idx="2">0.44</cx:pt>
          <cx:pt idx="3">0.68000000000000005</cx:pt>
        </cx:lvl>
      </cx:numDim>
    </cx:data>
    <cx:data id="1">
      <cx:strDim type="cat">
        <cx:f>Sheet7!$A$1:$A$5</cx:f>
        <cx:lvl ptCount="5">
          <cx:pt idx="0">Cardiff and Vale University Health Board</cx:pt>
          <cx:pt idx="1">Cwm Taf Morgannwg LHB</cx:pt>
          <cx:pt idx="2">Swansea Bay University LHB</cx:pt>
          <cx:pt idx="3">Hywell Dda University Health Board</cx:pt>
        </cx:lvl>
      </cx:strDim>
      <cx:numDim type="val">
        <cx:f>Sheet7!$C$1:$C$5</cx:f>
        <cx:lvl ptCount="5" formatCode="General"/>
      </cx:numDim>
    </cx:data>
  </cx:chartData>
  <cx:chart>
    <cx:title pos="t" align="ctr" overlay="0">
      <cx:tx>
        <cx:txData>
          <cx:v>Most likely to have to wait over 12 hours </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Most likely to have to wait over 12 hours </a:t>
          </a:r>
        </a:p>
      </cx:txPr>
    </cx:title>
    <cx:plotArea>
      <cx:plotAreaRegion>
        <cx:series layoutId="funnel" uniqueId="{32194B2F-EE2A-46DA-8D2D-31365049C523}" formatIdx="0">
          <cx:dataLabels>
            <cx:visibility seriesName="0" categoryName="0" value="1"/>
          </cx:dataLabels>
          <cx:dataId val="0"/>
        </cx:series>
        <cx:series layoutId="funnel" hidden="1" uniqueId="{DB91306C-7B2C-4EBA-8733-AFC2E1C14F80}" formatIdx="1">
          <cx:dataLabels>
            <cx:visibility seriesName="0" categoryName="0" value="1"/>
          </cx:dataLabels>
          <cx:dataId val="1"/>
        </cx:series>
      </cx:plotAreaRegion>
      <cx:axis id="0">
        <cx:catScaling gapWidth="0.0599999987"/>
        <cx:tickLabels/>
      </cx:axis>
    </cx:plotArea>
  </cx:chart>
</cx:chartSpace>
</file>

<file path=ppt/charts/colors1.xml><?xml version="1.0" encoding="utf-8"?>
<cs:colorStyle xmlns:cs="http://schemas.microsoft.com/office/drawing/2012/chartStyle" xmlns:a="http://schemas.openxmlformats.org/drawingml/2006/main" meth="withinLinear" id="14">
  <a:schemeClr val="accent1"/>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withinLinear" id="19">
  <a:schemeClr val="accent6"/>
</cs:colorStyle>
</file>

<file path=ppt/charts/colors6.xml><?xml version="1.0" encoding="utf-8"?>
<cs:colorStyle xmlns:cs="http://schemas.microsoft.com/office/drawing/2012/chartStyle" xmlns:a="http://schemas.openxmlformats.org/drawingml/2006/main" meth="withinLinear" id="17">
  <a:schemeClr val="accent4"/>
</cs:colorStyle>
</file>

<file path=ppt/charts/colors7.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197"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419">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6.xml><?xml version="1.0" encoding="utf-8"?>
<cs:chartStyle xmlns:cs="http://schemas.microsoft.com/office/drawing/2012/chartStyle" xmlns:a="http://schemas.openxmlformats.org/drawingml/2006/main" id="419">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7.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B16176-59D6-4783-9AC4-1FE7B298AF8E}" type="datetimeFigureOut">
              <a:rPr lang="en-GB" smtClean="0"/>
              <a:t>28/02/2020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2DE9A6-8FFF-4E4B-A0CA-690AE4F1B6CF}" type="slidenum">
              <a:rPr lang="en-GB" smtClean="0"/>
              <a:t>‹#›</a:t>
            </a:fld>
            <a:endParaRPr lang="en-GB"/>
          </a:p>
        </p:txBody>
      </p:sp>
    </p:spTree>
    <p:extLst>
      <p:ext uri="{BB962C8B-B14F-4D97-AF65-F5344CB8AC3E}">
        <p14:creationId xmlns:p14="http://schemas.microsoft.com/office/powerpoint/2010/main" val="556364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2DE9A6-8FFF-4E4B-A0CA-690AE4F1B6CF}" type="slidenum">
              <a:rPr lang="en-GB" smtClean="0"/>
              <a:t>1</a:t>
            </a:fld>
            <a:endParaRPr lang="en-GB"/>
          </a:p>
        </p:txBody>
      </p:sp>
    </p:spTree>
    <p:extLst>
      <p:ext uri="{BB962C8B-B14F-4D97-AF65-F5344CB8AC3E}">
        <p14:creationId xmlns:p14="http://schemas.microsoft.com/office/powerpoint/2010/main" val="2559691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39228" y="2477358"/>
            <a:ext cx="9912036" cy="2560321"/>
          </a:xfrm>
        </p:spPr>
        <p:txBody>
          <a:bodyPr anchor="b">
            <a:normAutofit/>
          </a:bodyPr>
          <a:lstStyle>
            <a:lvl1pPr algn="ctr">
              <a:defRPr sz="7560"/>
            </a:lvl1pPr>
          </a:lstStyle>
          <a:p>
            <a:r>
              <a:rPr lang="en-US"/>
              <a:t>Click to edit Master title style</a:t>
            </a:r>
            <a:endParaRPr lang="en-US" dirty="0"/>
          </a:p>
        </p:txBody>
      </p:sp>
      <p:sp>
        <p:nvSpPr>
          <p:cNvPr id="3" name="Subtitle 2"/>
          <p:cNvSpPr>
            <a:spLocks noGrp="1"/>
          </p:cNvSpPr>
          <p:nvPr>
            <p:ph type="subTitle" idx="1"/>
          </p:nvPr>
        </p:nvSpPr>
        <p:spPr>
          <a:xfrm>
            <a:off x="1439228" y="5037675"/>
            <a:ext cx="9912036" cy="1469814"/>
          </a:xfrm>
        </p:spPr>
        <p:txBody>
          <a:bodyPr anchor="t"/>
          <a:lstStyle>
            <a:lvl1pPr marL="0" indent="0" algn="ctr">
              <a:buNone/>
              <a:defRPr>
                <a:solidFill>
                  <a:schemeClr val="tx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2252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9903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60172" y="2465496"/>
            <a:ext cx="10070078" cy="2560338"/>
          </a:xfrm>
        </p:spPr>
        <p:txBody>
          <a:bodyPr anchor="b"/>
          <a:lstStyle>
            <a:lvl1pPr algn="ctr">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1360172" y="5025830"/>
            <a:ext cx="10070078" cy="2109876"/>
          </a:xfrm>
        </p:spPr>
        <p:txBody>
          <a:bodyPr anchor="t"/>
          <a:lstStyle>
            <a:lvl1pPr marL="0" indent="0" algn="ctr">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81494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59487" y="2425429"/>
            <a:ext cx="5313522" cy="56822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3037" y="2425431"/>
            <a:ext cx="5317899" cy="56822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17514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484" y="2478453"/>
            <a:ext cx="5302392" cy="5758134"/>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8544" y="2478453"/>
            <a:ext cx="5302392" cy="5758134"/>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56166" y="2569355"/>
            <a:ext cx="5120161" cy="762838"/>
          </a:xfrm>
        </p:spPr>
        <p:txBody>
          <a:bodyPr anchor="b">
            <a:noAutofit/>
          </a:bodyPr>
          <a:lstStyle>
            <a:lvl1pPr marL="0" indent="0" algn="ctr">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056166" y="3332194"/>
            <a:ext cx="5120161" cy="4775488"/>
          </a:xfrm>
        </p:spPr>
        <p:txBody>
          <a:bodyPr anchor="t">
            <a:normAutofit/>
          </a:bodyPr>
          <a:lstStyle>
            <a:lvl1pPr>
              <a:defRPr sz="2520"/>
            </a:lvl1pPr>
            <a:lvl2pPr>
              <a:defRPr sz="2240"/>
            </a:lvl2pPr>
            <a:lvl3pPr>
              <a:defRPr sz="1960"/>
            </a:lvl3pPr>
            <a:lvl4pPr>
              <a:defRPr sz="1680"/>
            </a:lvl4pPr>
            <a:lvl5pPr>
              <a:defRPr sz="168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09715" y="2569358"/>
            <a:ext cx="5140097" cy="762836"/>
          </a:xfrm>
        </p:spPr>
        <p:txBody>
          <a:bodyPr anchor="b">
            <a:noAutofit/>
          </a:bodyPr>
          <a:lstStyle>
            <a:lvl1pPr marL="0" indent="0" algn="ctr">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609715" y="3332194"/>
            <a:ext cx="5140097" cy="4775488"/>
          </a:xfrm>
        </p:spPr>
        <p:txBody>
          <a:bodyPr anchor="t">
            <a:normAutofit/>
          </a:bodyPr>
          <a:lstStyle>
            <a:lvl1pPr>
              <a:defRPr sz="2520"/>
            </a:lvl1pPr>
            <a:lvl2pPr>
              <a:defRPr sz="2240"/>
            </a:lvl2pPr>
            <a:lvl3pPr>
              <a:defRPr sz="1960"/>
            </a:lvl3pPr>
            <a:lvl4pPr>
              <a:defRPr sz="1680"/>
            </a:lvl4pPr>
            <a:lvl5pPr>
              <a:defRPr sz="168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D3F33-33E6-4261-AF37-FF9C6FA58035}" type="datetimeFigureOut">
              <a:rPr lang="en-GB" smtClean="0"/>
              <a:t>28/02/2020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94422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D3F33-33E6-4261-AF37-FF9C6FA58035}" type="datetimeFigureOut">
              <a:rPr lang="en-GB" smtClean="0"/>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285614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395964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59486" y="853440"/>
            <a:ext cx="3892234" cy="2550685"/>
          </a:xfrm>
        </p:spPr>
        <p:txBody>
          <a:bodyPr anchor="b">
            <a:normAutofit/>
          </a:bodyPr>
          <a:lstStyle>
            <a:lvl1pPr algn="ctr">
              <a:defRPr sz="3360" b="0"/>
            </a:lvl1pPr>
          </a:lstStyle>
          <a:p>
            <a:r>
              <a:rPr lang="en-US"/>
              <a:t>Click to edit Master title style</a:t>
            </a:r>
            <a:endParaRPr lang="en-US" dirty="0"/>
          </a:p>
        </p:txBody>
      </p:sp>
      <p:sp>
        <p:nvSpPr>
          <p:cNvPr id="3" name="Content Placeholder 2"/>
          <p:cNvSpPr>
            <a:spLocks noGrp="1"/>
          </p:cNvSpPr>
          <p:nvPr>
            <p:ph idx="1"/>
          </p:nvPr>
        </p:nvSpPr>
        <p:spPr>
          <a:xfrm>
            <a:off x="5098416" y="853440"/>
            <a:ext cx="6732520" cy="725424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59486" y="3404126"/>
            <a:ext cx="3892234" cy="4703553"/>
          </a:xfrm>
        </p:spPr>
        <p:txBody>
          <a:bodyPr anchor="t">
            <a:normAutofit/>
          </a:bodyPr>
          <a:lstStyle>
            <a:lvl1pPr marL="0" indent="0" algn="ctr">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4774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2982" y="853892"/>
            <a:ext cx="4799404" cy="7287661"/>
          </a:xfrm>
          <a:prstGeom prst="rect">
            <a:avLst/>
          </a:prstGeom>
        </p:spPr>
      </p:pic>
      <p:sp>
        <p:nvSpPr>
          <p:cNvPr id="2" name="Title 1"/>
          <p:cNvSpPr>
            <a:spLocks noGrp="1"/>
          </p:cNvSpPr>
          <p:nvPr>
            <p:ph type="title"/>
          </p:nvPr>
        </p:nvSpPr>
        <p:spPr>
          <a:xfrm>
            <a:off x="959486" y="853892"/>
            <a:ext cx="5494546" cy="2561073"/>
          </a:xfrm>
        </p:spPr>
        <p:txBody>
          <a:bodyPr anchor="b">
            <a:noAutofit/>
          </a:bodyPr>
          <a:lstStyle>
            <a:lvl1pPr algn="ctr">
              <a:defRPr sz="44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67420" y="1041585"/>
            <a:ext cx="4431525" cy="6877951"/>
          </a:xfr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959486" y="3414965"/>
            <a:ext cx="5494546" cy="4726588"/>
          </a:xfrm>
        </p:spPr>
        <p:txBody>
          <a:bodyPr anchor="t">
            <a:normAutofit/>
          </a:bodyPr>
          <a:lstStyle>
            <a:lvl1pPr marL="0" indent="0" algn="ctr">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506496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593" y="756119"/>
            <a:ext cx="10718414" cy="5368124"/>
          </a:xfrm>
          <a:prstGeom prst="rect">
            <a:avLst/>
          </a:prstGeom>
        </p:spPr>
      </p:pic>
      <p:sp>
        <p:nvSpPr>
          <p:cNvPr id="2" name="Title 1"/>
          <p:cNvSpPr>
            <a:spLocks noGrp="1"/>
          </p:cNvSpPr>
          <p:nvPr>
            <p:ph type="title"/>
          </p:nvPr>
        </p:nvSpPr>
        <p:spPr>
          <a:xfrm>
            <a:off x="959496" y="6391357"/>
            <a:ext cx="10873093" cy="760861"/>
          </a:xfrm>
        </p:spPr>
        <p:txBody>
          <a:bodyPr anchor="b">
            <a:normAutofit/>
          </a:bodyPr>
          <a:lstStyle>
            <a:lvl1pPr algn="ctr">
              <a:defRPr sz="39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96704" y="973015"/>
            <a:ext cx="10199840" cy="4935939"/>
          </a:xfrm>
          <a:effectLst>
            <a:outerShdw blurRad="38100" dist="25400" dir="4440000">
              <a:srgbClr val="000000">
                <a:alpha val="36000"/>
              </a:srgbClr>
            </a:outerShdw>
          </a:effectLst>
        </p:spPr>
        <p:txBody>
          <a:bodyPr anchor="t">
            <a:normAutofit/>
          </a:bodyPr>
          <a:lstStyle>
            <a:lvl1pPr marL="0" indent="0" algn="ctr">
              <a:buNone/>
              <a:defRPr sz="2800"/>
            </a:lvl1pPr>
            <a:lvl2pPr marL="640080" indent="0">
              <a:buNone/>
              <a:defRPr sz="2800"/>
            </a:lvl2pPr>
            <a:lvl3pPr marL="1280160" indent="0">
              <a:buNone/>
              <a:defRPr sz="28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959484" y="7152219"/>
            <a:ext cx="10871451" cy="955461"/>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907510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59484" y="851812"/>
            <a:ext cx="10871451" cy="4948082"/>
          </a:xfrm>
        </p:spPr>
        <p:txBody>
          <a:bodyPr anchor="ctr"/>
          <a:lstStyle>
            <a:lvl1pPr>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959484" y="6013252"/>
            <a:ext cx="10871451" cy="2102556"/>
          </a:xfrm>
        </p:spPr>
        <p:txBody>
          <a:bodyPr anchor="ct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839760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8522" y="853440"/>
            <a:ext cx="9767890" cy="4190066"/>
          </a:xfrm>
        </p:spPr>
        <p:txBody>
          <a:bodyPr anchor="ctr"/>
          <a:lstStyle>
            <a:lvl1pPr>
              <a:defRPr sz="4480"/>
            </a:lvl1pPr>
          </a:lstStyle>
          <a:p>
            <a:r>
              <a:rPr lang="en-US"/>
              <a:t>Click to edit Master title style</a:t>
            </a:r>
            <a:endParaRPr lang="en-US" dirty="0"/>
          </a:p>
        </p:txBody>
      </p:sp>
      <p:sp>
        <p:nvSpPr>
          <p:cNvPr id="12" name="Text Placeholder 3"/>
          <p:cNvSpPr>
            <a:spLocks noGrp="1"/>
          </p:cNvSpPr>
          <p:nvPr>
            <p:ph type="body" sz="half" idx="13"/>
          </p:nvPr>
        </p:nvSpPr>
        <p:spPr>
          <a:xfrm>
            <a:off x="1806677" y="5054047"/>
            <a:ext cx="9189914" cy="745849"/>
          </a:xfrm>
        </p:spPr>
        <p:txBody>
          <a:bodyPr anchor="t">
            <a:normAutofit/>
          </a:bodyPr>
          <a:lstStyle>
            <a:lvl1pPr marL="0" indent="0" algn="r">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4" name="Text Placeholder 3"/>
          <p:cNvSpPr>
            <a:spLocks noGrp="1"/>
          </p:cNvSpPr>
          <p:nvPr>
            <p:ph type="body" sz="half" idx="2"/>
          </p:nvPr>
        </p:nvSpPr>
        <p:spPr>
          <a:xfrm>
            <a:off x="959484" y="6026094"/>
            <a:ext cx="10871451" cy="2085294"/>
          </a:xfrm>
        </p:spPr>
        <p:txBody>
          <a:bodyPr anchor="ctr">
            <a:normAutofit/>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
        <p:nvSpPr>
          <p:cNvPr id="11" name="TextBox 10"/>
          <p:cNvSpPr txBox="1"/>
          <p:nvPr/>
        </p:nvSpPr>
        <p:spPr>
          <a:xfrm>
            <a:off x="878443" y="1223477"/>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3" name="TextBox 12"/>
          <p:cNvSpPr txBox="1"/>
          <p:nvPr/>
        </p:nvSpPr>
        <p:spPr>
          <a:xfrm>
            <a:off x="10959703" y="4106543"/>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2977151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59484" y="2977721"/>
            <a:ext cx="10871451" cy="3516569"/>
          </a:xfrm>
        </p:spPr>
        <p:txBody>
          <a:bodyPr anchor="b"/>
          <a:lstStyle>
            <a:lvl1pPr>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959475" y="6510778"/>
            <a:ext cx="10869809" cy="1596902"/>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940365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59484" y="853440"/>
            <a:ext cx="10871451" cy="135863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59485" y="2640330"/>
            <a:ext cx="3466033" cy="806767"/>
          </a:xfrm>
        </p:spPr>
        <p:txBody>
          <a:bodyPr anchor="b">
            <a:noAutofit/>
          </a:bodyPr>
          <a:lstStyle>
            <a:lvl1pPr marL="0" indent="0" algn="ctr">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8" name="Text Placeholder 3"/>
          <p:cNvSpPr>
            <a:spLocks noGrp="1"/>
          </p:cNvSpPr>
          <p:nvPr>
            <p:ph type="body" sz="half" idx="15"/>
          </p:nvPr>
        </p:nvSpPr>
        <p:spPr>
          <a:xfrm>
            <a:off x="959485" y="3600450"/>
            <a:ext cx="3466033" cy="450723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9" name="Text Placeholder 4"/>
          <p:cNvSpPr>
            <a:spLocks noGrp="1"/>
          </p:cNvSpPr>
          <p:nvPr>
            <p:ph type="body" sz="quarter" idx="3"/>
          </p:nvPr>
        </p:nvSpPr>
        <p:spPr>
          <a:xfrm>
            <a:off x="4669046" y="2640330"/>
            <a:ext cx="3466033" cy="806767"/>
          </a:xfrm>
        </p:spPr>
        <p:txBody>
          <a:bodyPr anchor="b">
            <a:noAutofit/>
          </a:bodyPr>
          <a:lstStyle>
            <a:lvl1pPr marL="0" indent="0" algn="ctr">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0" name="Text Placeholder 3"/>
          <p:cNvSpPr>
            <a:spLocks noGrp="1"/>
          </p:cNvSpPr>
          <p:nvPr>
            <p:ph type="body" sz="half" idx="16"/>
          </p:nvPr>
        </p:nvSpPr>
        <p:spPr>
          <a:xfrm>
            <a:off x="4663507" y="3600450"/>
            <a:ext cx="3466033" cy="450723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1" name="Text Placeholder 4"/>
          <p:cNvSpPr>
            <a:spLocks noGrp="1"/>
          </p:cNvSpPr>
          <p:nvPr>
            <p:ph type="body" sz="quarter" idx="13"/>
          </p:nvPr>
        </p:nvSpPr>
        <p:spPr>
          <a:xfrm>
            <a:off x="8364901" y="2640330"/>
            <a:ext cx="3466033" cy="806767"/>
          </a:xfrm>
        </p:spPr>
        <p:txBody>
          <a:bodyPr anchor="b">
            <a:noAutofit/>
          </a:bodyPr>
          <a:lstStyle>
            <a:lvl1pPr marL="0" indent="0" algn="ctr">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2" name="Text Placeholder 3"/>
          <p:cNvSpPr>
            <a:spLocks noGrp="1"/>
          </p:cNvSpPr>
          <p:nvPr>
            <p:ph type="body" sz="half" idx="17"/>
          </p:nvPr>
        </p:nvSpPr>
        <p:spPr>
          <a:xfrm>
            <a:off x="8364901" y="3600450"/>
            <a:ext cx="3466033" cy="450723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fld id="{7CFD3F33-33E6-4261-AF37-FF9C6FA58035}" type="datetimeFigureOut">
              <a:rPr lang="en-GB" smtClean="0"/>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66453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935" y="2556463"/>
            <a:ext cx="3540664" cy="2566981"/>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1338" y="2556463"/>
            <a:ext cx="3540664" cy="2566981"/>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90401" y="2556463"/>
            <a:ext cx="3540664" cy="2566981"/>
          </a:xfrm>
          <a:prstGeom prst="rect">
            <a:avLst/>
          </a:prstGeom>
        </p:spPr>
      </p:pic>
      <p:sp>
        <p:nvSpPr>
          <p:cNvPr id="30" name="Title 1"/>
          <p:cNvSpPr>
            <a:spLocks noGrp="1"/>
          </p:cNvSpPr>
          <p:nvPr>
            <p:ph type="title"/>
          </p:nvPr>
        </p:nvSpPr>
        <p:spPr>
          <a:xfrm>
            <a:off x="959484" y="853440"/>
            <a:ext cx="10871451" cy="135863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59485" y="5465748"/>
            <a:ext cx="3466033" cy="806767"/>
          </a:xfrm>
        </p:spPr>
        <p:txBody>
          <a:bodyPr anchor="b">
            <a:noAutofit/>
          </a:bodyPr>
          <a:lstStyle>
            <a:lvl1pPr marL="0" indent="0" algn="ctr">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0" name="Picture Placeholder 2"/>
          <p:cNvSpPr>
            <a:spLocks noGrp="1" noChangeAspect="1"/>
          </p:cNvSpPr>
          <p:nvPr>
            <p:ph type="pic" idx="15"/>
          </p:nvPr>
        </p:nvSpPr>
        <p:spPr>
          <a:xfrm>
            <a:off x="1069008" y="2714485"/>
            <a:ext cx="3246986" cy="2244136"/>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1" name="Text Placeholder 3"/>
          <p:cNvSpPr>
            <a:spLocks noGrp="1"/>
          </p:cNvSpPr>
          <p:nvPr>
            <p:ph type="body" sz="half" idx="18"/>
          </p:nvPr>
        </p:nvSpPr>
        <p:spPr>
          <a:xfrm>
            <a:off x="959485" y="6272517"/>
            <a:ext cx="3466033" cy="183516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2" name="Text Placeholder 4"/>
          <p:cNvSpPr>
            <a:spLocks noGrp="1"/>
          </p:cNvSpPr>
          <p:nvPr>
            <p:ph type="body" sz="quarter" idx="3"/>
          </p:nvPr>
        </p:nvSpPr>
        <p:spPr>
          <a:xfrm>
            <a:off x="4664928" y="5465748"/>
            <a:ext cx="3466033" cy="806767"/>
          </a:xfrm>
        </p:spPr>
        <p:txBody>
          <a:bodyPr anchor="b">
            <a:noAutofit/>
          </a:bodyPr>
          <a:lstStyle>
            <a:lvl1pPr marL="0" indent="0" algn="ctr">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3" name="Picture Placeholder 2"/>
          <p:cNvSpPr>
            <a:spLocks noGrp="1" noChangeAspect="1"/>
          </p:cNvSpPr>
          <p:nvPr>
            <p:ph type="pic" idx="21"/>
          </p:nvPr>
        </p:nvSpPr>
        <p:spPr>
          <a:xfrm>
            <a:off x="4773030" y="2714731"/>
            <a:ext cx="3246986" cy="2251430"/>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4" name="Text Placeholder 3"/>
          <p:cNvSpPr>
            <a:spLocks noGrp="1"/>
          </p:cNvSpPr>
          <p:nvPr>
            <p:ph type="body" sz="half" idx="19"/>
          </p:nvPr>
        </p:nvSpPr>
        <p:spPr>
          <a:xfrm>
            <a:off x="4663506" y="6272516"/>
            <a:ext cx="3467454" cy="183516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5" name="Text Placeholder 4"/>
          <p:cNvSpPr>
            <a:spLocks noGrp="1"/>
          </p:cNvSpPr>
          <p:nvPr>
            <p:ph type="body" sz="quarter" idx="13"/>
          </p:nvPr>
        </p:nvSpPr>
        <p:spPr>
          <a:xfrm>
            <a:off x="8365032" y="5465748"/>
            <a:ext cx="3466033" cy="806767"/>
          </a:xfrm>
        </p:spPr>
        <p:txBody>
          <a:bodyPr anchor="b">
            <a:noAutofit/>
          </a:bodyPr>
          <a:lstStyle>
            <a:lvl1pPr marL="0" indent="0" algn="ctr">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6" name="Picture Placeholder 2"/>
          <p:cNvSpPr>
            <a:spLocks noGrp="1" noChangeAspect="1"/>
          </p:cNvSpPr>
          <p:nvPr>
            <p:ph type="pic" idx="22"/>
          </p:nvPr>
        </p:nvSpPr>
        <p:spPr>
          <a:xfrm>
            <a:off x="8479484" y="2708205"/>
            <a:ext cx="3246986" cy="2250212"/>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7" name="Text Placeholder 3"/>
          <p:cNvSpPr>
            <a:spLocks noGrp="1"/>
          </p:cNvSpPr>
          <p:nvPr>
            <p:ph type="body" sz="half" idx="20"/>
          </p:nvPr>
        </p:nvSpPr>
        <p:spPr>
          <a:xfrm>
            <a:off x="8364901" y="6272513"/>
            <a:ext cx="3466033" cy="183516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fld id="{7CFD3F33-33E6-4261-AF37-FF9C6FA58035}" type="datetimeFigureOut">
              <a:rPr lang="en-GB" smtClean="0"/>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1235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8215370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2224" y="853441"/>
            <a:ext cx="2398711" cy="725424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59486" y="853441"/>
            <a:ext cx="8312716" cy="725424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93193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59484" y="853440"/>
            <a:ext cx="10871451" cy="135863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59484" y="2425431"/>
            <a:ext cx="10871451" cy="56822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62673" y="8236587"/>
            <a:ext cx="2880360" cy="511175"/>
          </a:xfrm>
          <a:prstGeom prst="rect">
            <a:avLst/>
          </a:prstGeom>
        </p:spPr>
        <p:txBody>
          <a:bodyPr vert="horz" lIns="91440" tIns="45720" rIns="91440" bIns="45720" rtlCol="0" anchor="ctr"/>
          <a:lstStyle>
            <a:lvl1pPr algn="r">
              <a:defRPr sz="1400">
                <a:solidFill>
                  <a:schemeClr val="tx1">
                    <a:lumMod val="95000"/>
                  </a:schemeClr>
                </a:solidFill>
                <a:effectLst>
                  <a:outerShdw blurRad="50800" dist="38100" dir="2700000" algn="tl" rotWithShape="0">
                    <a:schemeClr val="bg1">
                      <a:alpha val="43000"/>
                    </a:schemeClr>
                  </a:outerShdw>
                </a:effectLst>
              </a:defRPr>
            </a:lvl1pPr>
          </a:lstStyle>
          <a:p>
            <a:fld id="{7CFD3F33-33E6-4261-AF37-FF9C6FA58035}" type="datetimeFigureOut">
              <a:rPr lang="en-GB" smtClean="0"/>
              <a:t>28/02/2020</a:t>
            </a:fld>
            <a:endParaRPr lang="en-GB"/>
          </a:p>
        </p:txBody>
      </p:sp>
      <p:sp>
        <p:nvSpPr>
          <p:cNvPr id="5" name="Footer Placeholder 4"/>
          <p:cNvSpPr>
            <a:spLocks noGrp="1"/>
          </p:cNvSpPr>
          <p:nvPr>
            <p:ph type="ftr" sz="quarter" idx="3"/>
          </p:nvPr>
        </p:nvSpPr>
        <p:spPr>
          <a:xfrm>
            <a:off x="959486" y="8236587"/>
            <a:ext cx="7006509" cy="511175"/>
          </a:xfrm>
          <a:prstGeom prst="rect">
            <a:avLst/>
          </a:prstGeom>
        </p:spPr>
        <p:txBody>
          <a:bodyPr vert="horz" lIns="91440" tIns="45720" rIns="91440" bIns="45720" rtlCol="0" anchor="ctr"/>
          <a:lstStyle>
            <a:lvl1pPr algn="l">
              <a:defRPr sz="14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1039713" y="8236587"/>
            <a:ext cx="791223" cy="511175"/>
          </a:xfrm>
          <a:prstGeom prst="rect">
            <a:avLst/>
          </a:prstGeom>
        </p:spPr>
        <p:txBody>
          <a:bodyPr vert="horz" lIns="91440" tIns="45720" rIns="91440" bIns="45720" rtlCol="0" anchor="ctr"/>
          <a:lstStyle>
            <a:lvl1pPr algn="r">
              <a:defRPr sz="1400">
                <a:solidFill>
                  <a:schemeClr val="tx1">
                    <a:lumMod val="95000"/>
                  </a:schemeClr>
                </a:solidFill>
                <a:effectLst>
                  <a:outerShdw blurRad="50800" dist="38100" dir="2700000" algn="tl" rotWithShape="0">
                    <a:schemeClr val="bg1">
                      <a:alpha val="43000"/>
                    </a:schemeClr>
                  </a:outerShdw>
                </a:effectLst>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413796482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640080" rtl="0" eaLnBrk="1" latinLnBrk="0" hangingPunct="1">
        <a:spcBef>
          <a:spcPct val="0"/>
        </a:spcBef>
        <a:buNone/>
        <a:defRPr sz="5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28400" algn="l" defTabSz="640080" rtl="0" eaLnBrk="1" latinLnBrk="0" hangingPunct="1">
        <a:spcBef>
          <a:spcPct val="20000"/>
        </a:spcBef>
        <a:spcAft>
          <a:spcPts val="840"/>
        </a:spcAft>
        <a:buClr>
          <a:schemeClr val="tx2"/>
        </a:buClr>
        <a:buSzPct val="70000"/>
        <a:buFont typeface="Wingdings 2" charset="2"/>
        <a:buChar char=""/>
        <a:defRPr sz="2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1008000" indent="-378000" algn="l" defTabSz="640080" rtl="0" eaLnBrk="1" latinLnBrk="0" hangingPunct="1">
        <a:spcBef>
          <a:spcPct val="20000"/>
        </a:spcBef>
        <a:spcAft>
          <a:spcPts val="840"/>
        </a:spcAft>
        <a:buClr>
          <a:schemeClr val="tx2"/>
        </a:buClr>
        <a:buSzPct val="70000"/>
        <a:buFont typeface="Wingdings 2" charset="2"/>
        <a:buChar char=""/>
        <a:defRPr sz="252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436400" indent="-302400" algn="l" defTabSz="640080" rtl="0" eaLnBrk="1" latinLnBrk="0" hangingPunct="1">
        <a:spcBef>
          <a:spcPct val="20000"/>
        </a:spcBef>
        <a:spcAft>
          <a:spcPts val="840"/>
        </a:spcAft>
        <a:buClr>
          <a:schemeClr val="tx2"/>
        </a:buClr>
        <a:buSzPct val="70000"/>
        <a:buFont typeface="Wingdings 2" charset="2"/>
        <a:buChar char=""/>
        <a:defRPr sz="224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940400" indent="-30240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343600" indent="-30240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82044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336252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90460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434868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chart" Target="../charts/chart1.xml"/><Relationship Id="rId7" Type="http://schemas.microsoft.com/office/2014/relationships/chartEx" Target="../charts/chartEx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hart" Target="../charts/chart4.xml"/><Relationship Id="rId11" Type="http://schemas.openxmlformats.org/officeDocument/2006/relationships/chart" Target="../charts/chart5.xml"/><Relationship Id="rId5" Type="http://schemas.openxmlformats.org/officeDocument/2006/relationships/chart" Target="../charts/chart3.xml"/><Relationship Id="rId10" Type="http://schemas.openxmlformats.org/officeDocument/2006/relationships/image" Target="../media/image7.png"/><Relationship Id="rId4" Type="http://schemas.openxmlformats.org/officeDocument/2006/relationships/chart" Target="../charts/chart2.xml"/><Relationship Id="rId9" Type="http://schemas.microsoft.com/office/2014/relationships/chartEx" Target="../charts/chartEx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FB6B1DCC-502B-4B22-9BB7-633551C26394}"/>
              </a:ext>
            </a:extLst>
          </p:cNvPr>
          <p:cNvGraphicFramePr>
            <a:graphicFrameLocks/>
          </p:cNvGraphicFramePr>
          <p:nvPr>
            <p:extLst>
              <p:ext uri="{D42A27DB-BD31-4B8C-83A1-F6EECF244321}">
                <p14:modId xmlns:p14="http://schemas.microsoft.com/office/powerpoint/2010/main" val="1672084722"/>
              </p:ext>
            </p:extLst>
          </p:nvPr>
        </p:nvGraphicFramePr>
        <p:xfrm>
          <a:off x="4644" y="0"/>
          <a:ext cx="4523948" cy="192028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DC6BBD86-1290-4C14-BEE7-05E63CA96137}"/>
              </a:ext>
            </a:extLst>
          </p:cNvPr>
          <p:cNvGraphicFramePr>
            <a:graphicFrameLocks/>
          </p:cNvGraphicFramePr>
          <p:nvPr>
            <p:extLst>
              <p:ext uri="{D42A27DB-BD31-4B8C-83A1-F6EECF244321}">
                <p14:modId xmlns:p14="http://schemas.microsoft.com/office/powerpoint/2010/main" val="512534244"/>
              </p:ext>
            </p:extLst>
          </p:nvPr>
        </p:nvGraphicFramePr>
        <p:xfrm>
          <a:off x="4774953" y="-10914"/>
          <a:ext cx="6666407" cy="315533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a:extLst>
              <a:ext uri="{FF2B5EF4-FFF2-40B4-BE49-F238E27FC236}">
                <a16:creationId xmlns:a16="http://schemas.microsoft.com/office/drawing/2014/main" id="{2CDDF707-3543-4FA4-93B6-360F5E0E7CF7}"/>
              </a:ext>
            </a:extLst>
          </p:cNvPr>
          <p:cNvGraphicFramePr>
            <a:graphicFrameLocks/>
          </p:cNvGraphicFramePr>
          <p:nvPr>
            <p:extLst>
              <p:ext uri="{D42A27DB-BD31-4B8C-83A1-F6EECF244321}">
                <p14:modId xmlns:p14="http://schemas.microsoft.com/office/powerpoint/2010/main" val="876740952"/>
              </p:ext>
            </p:extLst>
          </p:nvPr>
        </p:nvGraphicFramePr>
        <p:xfrm>
          <a:off x="-44096" y="2712368"/>
          <a:ext cx="6140697" cy="3224213"/>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8" name="Chart 7">
            <a:extLst>
              <a:ext uri="{FF2B5EF4-FFF2-40B4-BE49-F238E27FC236}">
                <a16:creationId xmlns:a16="http://schemas.microsoft.com/office/drawing/2014/main" id="{480D9C60-7732-46A5-BEE6-BAE9EA1865DF}"/>
              </a:ext>
            </a:extLst>
          </p:cNvPr>
          <p:cNvGraphicFramePr>
            <a:graphicFrameLocks/>
          </p:cNvGraphicFramePr>
          <p:nvPr>
            <p:extLst>
              <p:ext uri="{D42A27DB-BD31-4B8C-83A1-F6EECF244321}">
                <p14:modId xmlns:p14="http://schemas.microsoft.com/office/powerpoint/2010/main" val="1398544199"/>
              </p:ext>
            </p:extLst>
          </p:nvPr>
        </p:nvGraphicFramePr>
        <p:xfrm>
          <a:off x="6414791" y="3144416"/>
          <a:ext cx="6140697" cy="2880320"/>
        </p:xfrm>
        <a:graphic>
          <a:graphicData uri="http://schemas.openxmlformats.org/drawingml/2006/chart">
            <c:chart xmlns:c="http://schemas.openxmlformats.org/drawingml/2006/chart" xmlns:r="http://schemas.openxmlformats.org/officeDocument/2006/relationships" r:id="rId6"/>
          </a:graphicData>
        </a:graphic>
      </p:graphicFrame>
      <mc:AlternateContent xmlns:mc="http://schemas.openxmlformats.org/markup-compatibility/2006" xmlns:cx2="http://schemas.microsoft.com/office/drawing/2015/10/21/chartex">
        <mc:Choice Requires="cx2">
          <p:graphicFrame>
            <p:nvGraphicFramePr>
              <p:cNvPr id="7" name="Chart 6">
                <a:extLst>
                  <a:ext uri="{FF2B5EF4-FFF2-40B4-BE49-F238E27FC236}">
                    <a16:creationId xmlns:a16="http://schemas.microsoft.com/office/drawing/2014/main" id="{EDA0CBD5-0B76-45A8-9438-5226E43B8992}"/>
                  </a:ext>
                </a:extLst>
              </p:cNvPr>
              <p:cNvGraphicFramePr/>
              <p:nvPr>
                <p:extLst>
                  <p:ext uri="{D42A27DB-BD31-4B8C-83A1-F6EECF244321}">
                    <p14:modId xmlns:p14="http://schemas.microsoft.com/office/powerpoint/2010/main" val="2947830488"/>
                  </p:ext>
                </p:extLst>
              </p:nvPr>
            </p:nvGraphicFramePr>
            <p:xfrm>
              <a:off x="1" y="6310569"/>
              <a:ext cx="4528592" cy="2743200"/>
            </p:xfrm>
            <a:graphic>
              <a:graphicData uri="http://schemas.microsoft.com/office/drawing/2014/chartex">
                <cx:chart xmlns:cx="http://schemas.microsoft.com/office/drawing/2014/chartex" xmlns:r="http://schemas.openxmlformats.org/officeDocument/2006/relationships" r:id="rId7"/>
              </a:graphicData>
            </a:graphic>
          </p:graphicFrame>
        </mc:Choice>
        <mc:Fallback xmlns="">
          <p:pic>
            <p:nvPicPr>
              <p:cNvPr id="7" name="Chart 6">
                <a:extLst>
                  <a:ext uri="{FF2B5EF4-FFF2-40B4-BE49-F238E27FC236}">
                    <a16:creationId xmlns:a16="http://schemas.microsoft.com/office/drawing/2014/main" id="{EDA0CBD5-0B76-45A8-9438-5226E43B8992}"/>
                  </a:ext>
                </a:extLst>
              </p:cNvPr>
              <p:cNvPicPr>
                <a:picLocks noGrp="1" noRot="1" noChangeAspect="1" noMove="1" noResize="1" noEditPoints="1" noAdjustHandles="1" noChangeArrowheads="1" noChangeShapeType="1"/>
              </p:cNvPicPr>
              <p:nvPr/>
            </p:nvPicPr>
            <p:blipFill>
              <a:blip r:embed="rId8"/>
              <a:stretch>
                <a:fillRect/>
              </a:stretch>
            </p:blipFill>
            <p:spPr>
              <a:xfrm>
                <a:off x="1" y="6310569"/>
                <a:ext cx="4528592" cy="2743200"/>
              </a:xfrm>
              <a:prstGeom prst="rect">
                <a:avLst/>
              </a:prstGeom>
            </p:spPr>
          </p:pic>
        </mc:Fallback>
      </mc:AlternateContent>
      <mc:AlternateContent xmlns:mc="http://schemas.openxmlformats.org/markup-compatibility/2006" xmlns:cx2="http://schemas.microsoft.com/office/drawing/2015/10/21/chartex">
        <mc:Choice Requires="cx2">
          <p:graphicFrame>
            <p:nvGraphicFramePr>
              <p:cNvPr id="9" name="Chart 8">
                <a:extLst>
                  <a:ext uri="{FF2B5EF4-FFF2-40B4-BE49-F238E27FC236}">
                    <a16:creationId xmlns:a16="http://schemas.microsoft.com/office/drawing/2014/main" id="{7C6BF076-09D1-4573-BE09-1F5EFF1D3D87}"/>
                  </a:ext>
                </a:extLst>
              </p:cNvPr>
              <p:cNvGraphicFramePr/>
              <p:nvPr>
                <p:extLst>
                  <p:ext uri="{D42A27DB-BD31-4B8C-83A1-F6EECF244321}">
                    <p14:modId xmlns:p14="http://schemas.microsoft.com/office/powerpoint/2010/main" val="4281584659"/>
                  </p:ext>
                </p:extLst>
              </p:nvPr>
            </p:nvGraphicFramePr>
            <p:xfrm>
              <a:off x="4774953" y="6242009"/>
              <a:ext cx="3888433" cy="2880320"/>
            </p:xfrm>
            <a:graphic>
              <a:graphicData uri="http://schemas.microsoft.com/office/drawing/2014/chartex">
                <cx:chart xmlns:cx="http://schemas.microsoft.com/office/drawing/2014/chartex" xmlns:r="http://schemas.openxmlformats.org/officeDocument/2006/relationships" r:id="rId9"/>
              </a:graphicData>
            </a:graphic>
          </p:graphicFrame>
        </mc:Choice>
        <mc:Fallback xmlns="">
          <p:pic>
            <p:nvPicPr>
              <p:cNvPr id="9" name="Chart 8">
                <a:extLst>
                  <a:ext uri="{FF2B5EF4-FFF2-40B4-BE49-F238E27FC236}">
                    <a16:creationId xmlns:a16="http://schemas.microsoft.com/office/drawing/2014/main" id="{7C6BF076-09D1-4573-BE09-1F5EFF1D3D87}"/>
                  </a:ext>
                </a:extLst>
              </p:cNvPr>
              <p:cNvPicPr>
                <a:picLocks noGrp="1" noRot="1" noChangeAspect="1" noMove="1" noResize="1" noEditPoints="1" noAdjustHandles="1" noChangeArrowheads="1" noChangeShapeType="1"/>
              </p:cNvPicPr>
              <p:nvPr/>
            </p:nvPicPr>
            <p:blipFill>
              <a:blip r:embed="rId10"/>
              <a:stretch>
                <a:fillRect/>
              </a:stretch>
            </p:blipFill>
            <p:spPr>
              <a:xfrm>
                <a:off x="4774953" y="6242009"/>
                <a:ext cx="3888433" cy="2880320"/>
              </a:xfrm>
              <a:prstGeom prst="rect">
                <a:avLst/>
              </a:prstGeom>
            </p:spPr>
          </p:pic>
        </mc:Fallback>
      </mc:AlternateContent>
      <p:graphicFrame>
        <p:nvGraphicFramePr>
          <p:cNvPr id="10" name="Chart 9">
            <a:extLst>
              <a:ext uri="{FF2B5EF4-FFF2-40B4-BE49-F238E27FC236}">
                <a16:creationId xmlns:a16="http://schemas.microsoft.com/office/drawing/2014/main" id="{DA272E88-230A-42C9-AF33-83B10026FB5B}"/>
              </a:ext>
            </a:extLst>
          </p:cNvPr>
          <p:cNvGraphicFramePr>
            <a:graphicFrameLocks/>
          </p:cNvGraphicFramePr>
          <p:nvPr>
            <p:extLst>
              <p:ext uri="{D42A27DB-BD31-4B8C-83A1-F6EECF244321}">
                <p14:modId xmlns:p14="http://schemas.microsoft.com/office/powerpoint/2010/main" val="2988293501"/>
              </p:ext>
            </p:extLst>
          </p:nvPr>
        </p:nvGraphicFramePr>
        <p:xfrm>
          <a:off x="8909746" y="6242009"/>
          <a:ext cx="3645742" cy="2880320"/>
        </p:xfrm>
        <a:graphic>
          <a:graphicData uri="http://schemas.openxmlformats.org/drawingml/2006/chart">
            <c:chart xmlns:c="http://schemas.openxmlformats.org/drawingml/2006/chart" xmlns:r="http://schemas.openxmlformats.org/officeDocument/2006/relationships" r:id="rId11"/>
          </a:graphicData>
        </a:graphic>
      </p:graphicFrame>
    </p:spTree>
    <p:extLst>
      <p:ext uri="{BB962C8B-B14F-4D97-AF65-F5344CB8AC3E}">
        <p14:creationId xmlns:p14="http://schemas.microsoft.com/office/powerpoint/2010/main" val="1373724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3A08C0-FAE6-42C4-92A3-F26074E11F9A}"/>
              </a:ext>
            </a:extLst>
          </p:cNvPr>
          <p:cNvSpPr>
            <a:spLocks noGrp="1"/>
          </p:cNvSpPr>
          <p:nvPr>
            <p:ph idx="1"/>
          </p:nvPr>
        </p:nvSpPr>
        <p:spPr/>
        <p:txBody>
          <a:bodyPr/>
          <a:lstStyle/>
          <a:p>
            <a:pPr marL="51660" indent="0">
              <a:buNone/>
            </a:pPr>
            <a:r>
              <a:rPr lang="en-US" dirty="0"/>
              <a:t>1. How has the total number of patients seen in each area varied over the period? 2. What proportions of the total number of patients were treated within 4 hours, 8 hours, 12 hours and over 12 hours each month? 3. Do health boards with smaller patient numbers have better treatment times? 4. Assuming that they have an injury that could be treated at any hospital, in which health board area are they most likely to have to wait over 12 hours? 5. Assuming that they have an injury that could be treated at any hospital, should they go to a Minor or a Major treatment </a:t>
            </a:r>
            <a:r>
              <a:rPr lang="en-US" dirty="0" err="1"/>
              <a:t>centre</a:t>
            </a:r>
            <a:r>
              <a:rPr lang="en-US" dirty="0"/>
              <a:t> to have the best chance of waiting less than 4 hours? </a:t>
            </a:r>
            <a:endParaRPr lang="en-GB" dirty="0"/>
          </a:p>
        </p:txBody>
      </p:sp>
    </p:spTree>
    <p:extLst>
      <p:ext uri="{BB962C8B-B14F-4D97-AF65-F5344CB8AC3E}">
        <p14:creationId xmlns:p14="http://schemas.microsoft.com/office/powerpoint/2010/main" val="4466077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3EC26C"/>
      </a:accent1>
      <a:accent2>
        <a:srgbClr val="B3D463"/>
      </a:accent2>
      <a:accent3>
        <a:srgbClr val="3BBC9D"/>
      </a:accent3>
      <a:accent4>
        <a:srgbClr val="97AF75"/>
      </a:accent4>
      <a:accent5>
        <a:srgbClr val="6BA841"/>
      </a:accent5>
      <a:accent6>
        <a:srgbClr val="79AE90"/>
      </a:accent6>
      <a:hlink>
        <a:srgbClr val="85E4A6"/>
      </a:hlink>
      <a:folHlink>
        <a:srgbClr val="BDF3D0"/>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43372978-11FE-4814-AC26-BC300187D8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116</TotalTime>
  <Words>197</Words>
  <Application>Microsoft Office PowerPoint</Application>
  <PresentationFormat>A3 Paper (297x420 mm)</PresentationFormat>
  <Paragraphs>14</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Calibri</vt:lpstr>
      <vt:lpstr>Calisto MT</vt:lpstr>
      <vt:lpstr>Wingdings 2</vt:lpstr>
      <vt:lpstr>Slate</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Osvaldas Stanelis</cp:lastModifiedBy>
  <cp:revision>16</cp:revision>
  <dcterms:created xsi:type="dcterms:W3CDTF">2014-10-01T08:15:24Z</dcterms:created>
  <dcterms:modified xsi:type="dcterms:W3CDTF">2020-02-28T14:08:06Z</dcterms:modified>
</cp:coreProperties>
</file>