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969" autoAdjust="0"/>
  </p:normalViewPr>
  <p:slideViewPr>
    <p:cSldViewPr snapToGrid="0" snapToObjects="1">
      <p:cViewPr varScale="1">
        <p:scale>
          <a:sx n="92" d="100"/>
          <a:sy n="92" d="100"/>
        </p:scale>
        <p:origin x="1186" y="29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Good morning/afternoon. My presentation today is a support plan of Jenny, a sixteen-year-old young carer, using the theoretical framework of Erik Erikson and his psychosocial development theory. This presentation demonstrates how the psychological lifespan theories may be utilised in the explanation of developmental requirements and pragmatic interventions in health and social care situations originally developed by Erikson throughout the lifespan (Erikson, 1950; Erikson, 1982).</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I would like to begin by defining the current situation of Jenny. Jenny is a sixteen year old girl who has taken the role of a caregiver to her mother in the last five years starting at the age of eleven years when her father died and who was the main care-giver. Her mother needs a practical help in terms of mobility, domestic chores (e.g. cooking and cleaning), and administration as she has memory problems and low mood. Jenny has therefore taken responsibilities that would otherwise be given to an adult. Empirical studies continuously indicate that young carers tend to have limited peer connexions, educational difficulties, emotional stress, and role conflict especially when the caregiving responsibilities are continued in the long-term, which is the case with Jenny (Becker and Becker, 2008; Children Society, 2013; Barnardo, 2017). These are the factors that increase Jenny at risk of development breakage in the adolescence stage.</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In an attempt to contextualise the experience that Jenny has gone through, I have chosen to allude to Erik Erikson theory of psychosocial development. Erikson thought that human development is taking place through eight stages, beginning with infancy and ending with old age, and each stage involves psychosocial crisis that has to be solved (Erikson, 1950; Erikson, 1968). One of the strongest points in Erikson theory is its perception of lifespan perspective because it recognises that development is ongoing and it is influenced by biological maturation and by social situation. Erikson believed that psychological development occurs as a result of the interchange between the internal biological processes and the external cultural and environmental demands thus making the theory to be especially applicable to health and social care environments (Erikson, 1982). Particularly relevant to the case with Jenny are two stages, Stage 4, which is Industry versus Inferiority, that takes place between the ages of six and twelve, and the Stage 5, which is Identity versus Role Confusion, that happens during the adolescence around the period of twelve to eighteen years.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started her role of caregiving when Erikson was in the fourth phase of his development, Industry versus Inferiority, which is the crucial stage of learning competence, confidence, and sense of accomplishment through learning, socialisation, and mastering new skills (Erikson, 1950). Nevertheless, she had a care giving role that probably interrupted this process. Lack of fatigue, emotional work overload, and lack of school engagement may have limited her school achievements and success. Moreover, poor peer interaction and insufficient involvement in extracurricular activities can have contributed to poor social development. Empirical evidence is very strong to back the claims up: Becker and Becker (2008) discovered a strong correlation of such cases with educational difficulties, school absenteeism, and poorer attainment. Similarly, Children Society (2013) reported that quite a number of young carers have a sense of isolation in society and they do not feel like their counterparts. Erikson observes that the inability to complete this phase successfully may breed inferiority complex that would negatively affect the success of other developmental phases.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is at the fifth stage of Erikson, Identity versus Role Confusion and Erikson himself has defined this as the most consequential stage of psychosocial development (Erikson, 1968). The focus of this stage is the building of a consistent sense of self through experimentation of roles, values relationships, and future desires. Teenagers are supposed to explore learning and career objectives, peer and romantic relationships and gradually achieve psychological autonomy. However, being a caregiver, Jenny is significantly restrained, in terms of these opportunities. There is an increased possibility of role confusion since Jenny is between being a dependent adolescent and an adult caregiver. The threat of identity foreclosure is also high, which means that Jenny has to rush into the role of a caregiver without travelling as much as she can explore other identities- a theory that would be further developed by Marcia (1980). In the absence of a successful identity-forming process, Erikson argued that the individual can experience challenges further along his developmental path, including intimacy versus isolation during early adulthood.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interactionist view of nature and nurture is one of the strength of the Erikson theory. Instead, Erikson argued that development occurs as a result of the interplay between the biological preparedness and the environmental conditions (Erikson, 1982). Adolescence is biologically defined as the period when puberty occurs, hormones, and the brain are in the process of growth, especially in the areas, which deal with emotional regulation and decision-making. These biological developments provide preparedness towards identity experimentation. On the environmental level, the death of her father, the long-lasting care-giving duties, the emotional strain, and the lack of opportunities to explore are the environmental factors that shape Jenny in terms of her development. The studies of young carers highlight the way that the influence of the environment may limit the normative developmental processes (Barnardo, 2017; Becker and Becker, 2008). The framework by Erikson is useful in explaining why Jenny is unable to practise all the stages of identity development because of her environment, although she is biologically prepared.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support plan uses the theory of Erikson where focus must be on the restoration of the possibilities of identity exploration and competence building. One, it must be supported with identity-exploration (including career guidance, vocational counselling and access to peer groups) in assistance to young carers, which the research has shown can help to prevent the isolating effect and develop a sense of belonging (Barnardo’s, 2017). Second, competence building is dealing with the unresolved parts of Industry versus Inferiority; provision of education can fill in the learning gaps, whereas the acknowledgement of the caregiving ability as the strength in Jenny instead of a liability as proposed by Becker and Becker (2008) fosters positive self-esteem. Thirdly, peer support groups, mentoring relationships should be provided that enable social connexion and normalisation of experiences, as well as identity development (Children Society, 2013). Lastly, respite care is essential, without a routine respite, Jenny will be exposed to further disruption in her development, supported by national studies on young carers (Barnardo, 2017).</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These interventions are to be done in stages. First, during the first quarter of the year, a thorough evaluation must be conducted, along with the referrals to young carer services and arranging regular respite care according to the recommendations of the best practises (Barnardo’s, 2017).</a:t>
            </a:r>
          </a:p>
          <a:p>
            <a:endParaRPr lang="en-US" altLang="en-US" dirty="0"/>
          </a:p>
          <a:p>
            <a:r>
              <a:rPr lang="en-US" altLang="en-US" dirty="0"/>
              <a:t>Individual counselling at medium term aimed at developing identity and clarifying roles should be implemented along with organised peer activities and education. The support of the family may also help in reconstructing roles and reducing the emotional burden that Jenny has been experiencing as pointed out by Becker and Becker (2008).</a:t>
            </a:r>
          </a:p>
          <a:p>
            <a:endParaRPr lang="en-US" altLang="en-US" dirty="0"/>
          </a:p>
          <a:p>
            <a:r>
              <a:rPr lang="en-US" altLang="en-US" dirty="0"/>
              <a:t>Support over a long term period should be related to observing Jenny psychosocial progress, helping to transition into higher education or the labour market, and ensuring the access to the networks of young carers throughout the initial adulthood.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a:p>
            <a:r>
              <a:rPr lang="en-US" altLang="en-US" dirty="0"/>
              <a:t>Even though the theory offered by Erikson is very helpful, it is still important to criticise the way it is applied. Among these strengths is its lifespan approach, strong emphasis on adolescence, emphasis on social and cultural context which, all these, make it highly relevant in the study of young carers (Erikson, 1950; Erikson, 1982). Research has also demonstrated the strength of identity development, especially under Marcia identity status model (Marcia, 1980) and cross cultural work done by Phinney (1990).</a:t>
            </a:r>
          </a:p>
          <a:p>
            <a:endParaRPr lang="en-US" altLang="en-US" dirty="0"/>
          </a:p>
          <a:p>
            <a:r>
              <a:rPr lang="en-US" altLang="en-US" dirty="0"/>
              <a:t>Nonetheless, there are obvious drawbacks to the theory. Stage model can be fixed and individual or cultural differences do not always fit in Erikson model. Cote and Levine (2002) also state that Erikson underrates the personal agency and social diversity in the development of identity.</a:t>
            </a:r>
          </a:p>
          <a:p>
            <a:endParaRPr lang="en-US" altLang="en-US" dirty="0"/>
          </a:p>
          <a:p>
            <a:r>
              <a:rPr lang="en-US" altLang="en-US" dirty="0"/>
              <a:t>Thus, the theory of Erikson is to be used with complimentary strategies to obtain a more integrative knowledge.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To sum up, the psychosocial theory of Erikson offers a viable approach to the study of the personality development issues in Jenny as a young carer. It clarifies the way the role in caring in late childhood might have interfered with the buildup of industry and that continued demands at present have jeopardised the ability to achieve successful identity development at the adolescent stage. This is the interplay between biological preparedness and environmental limitation that is the key to understanding the needs of Jenny (Erikson, 1968; Barnardo of, 2017).</a:t>
            </a:r>
          </a:p>
          <a:p>
            <a:endParaRPr lang="en-US" altLang="en-US" dirty="0"/>
          </a:p>
          <a:p>
            <a:r>
              <a:rPr lang="en-US" altLang="en-US" dirty="0"/>
              <a:t>The interventions based on evidence and the use of theory should encourage the identity exploration and competence, as well as the connexion with peers and respite, which will significantly benefit the developmental results of Jenny, and help her to become a healthy adult.</a:t>
            </a:r>
          </a:p>
          <a:p>
            <a:endParaRPr lang="en-US" altLang="en-US" dirty="0"/>
          </a:p>
          <a:p>
            <a:r>
              <a:rPr lang="en-US" altLang="en-US" dirty="0"/>
              <a:t>Thank you for listening. I welcome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51435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448694"/>
            <a:ext cx="8167081" cy="4260556"/>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5143498"/>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 0"/>
          <p:cNvSpPr/>
          <p:nvPr/>
        </p:nvSpPr>
        <p:spPr>
          <a:xfrm>
            <a:off x="759483" y="631248"/>
            <a:ext cx="3866304" cy="3867600"/>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3600" b="1" kern="1200">
                <a:solidFill>
                  <a:schemeClr val="bg1"/>
                </a:solidFill>
                <a:latin typeface="+mj-lt"/>
                <a:ea typeface="+mj-ea"/>
                <a:cs typeface="+mj-cs"/>
              </a:rPr>
              <a:t>Supporting Jenny:</a:t>
            </a:r>
            <a:endParaRPr lang="en-US" sz="3600" kern="1200">
              <a:solidFill>
                <a:schemeClr val="bg1"/>
              </a:solidFill>
              <a:latin typeface="+mj-lt"/>
              <a:ea typeface="+mj-ea"/>
              <a:cs typeface="+mj-cs"/>
            </a:endParaRPr>
          </a:p>
        </p:txBody>
      </p:sp>
      <p:sp>
        <p:nvSpPr>
          <p:cNvPr id="3" name="Text 1"/>
          <p:cNvSpPr/>
          <p:nvPr/>
        </p:nvSpPr>
        <p:spPr>
          <a:xfrm>
            <a:off x="4901015" y="631248"/>
            <a:ext cx="3451888" cy="3867600"/>
          </a:xfrm>
          <a:prstGeom prst="rect">
            <a:avLst/>
          </a:prstGeom>
        </p:spPr>
        <p:txBody>
          <a:bodyPr vert="horz" lIns="91440" tIns="45720" rIns="91440" bIns="45720" rtlCol="0" anchor="ctr">
            <a:normAutofit/>
          </a:bodyPr>
          <a:lstStyle/>
          <a:p>
            <a:pPr>
              <a:lnSpc>
                <a:spcPct val="90000"/>
              </a:lnSpc>
              <a:spcBef>
                <a:spcPts val="1000"/>
              </a:spcBef>
            </a:pPr>
            <a:r>
              <a:rPr lang="en-US" sz="2400" kern="1200" dirty="0">
                <a:solidFill>
                  <a:schemeClr val="bg1"/>
                </a:solidFill>
                <a:latin typeface="+mn-lt"/>
                <a:ea typeface="+mn-ea"/>
                <a:cs typeface="+mn-cs"/>
              </a:rPr>
              <a:t>Applying Erikson's Psychosocial Theory to Young Carer Development</a:t>
            </a:r>
          </a:p>
        </p:txBody>
      </p:sp>
      <p:sp>
        <p:nvSpPr>
          <p:cNvPr id="4" name="Text 2"/>
          <p:cNvSpPr/>
          <p:nvPr/>
        </p:nvSpPr>
        <p:spPr>
          <a:xfrm>
            <a:off x="759483" y="2963502"/>
            <a:ext cx="8229600" cy="1548248"/>
          </a:xfrm>
          <a:prstGeom prst="rect">
            <a:avLst/>
          </a:prstGeom>
          <a:noFill/>
        </p:spPr>
        <p:txBody>
          <a:bodyPr wrap="square" rtlCol="0" anchor="ctr"/>
          <a:lstStyle/>
          <a:p>
            <a:pPr marL="0" indent="0" algn="l">
              <a:spcAft>
                <a:spcPts val="600"/>
              </a:spcAft>
              <a:buNone/>
            </a:pPr>
            <a:r>
              <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rPr>
              <a:t>Psychology in Health and Social Care | LCHS4010</a:t>
            </a:r>
          </a:p>
          <a:p>
            <a:pPr marL="0" indent="0" algn="l">
              <a:spcAft>
                <a:spcPts val="600"/>
              </a:spcAft>
              <a:buNone/>
            </a:pPr>
            <a:endPar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endParaRPr>
          </a:p>
          <a:p>
            <a:pPr marL="0" indent="0" algn="l">
              <a:spcAft>
                <a:spcPts val="600"/>
              </a:spcAft>
              <a:buNone/>
            </a:pPr>
            <a:r>
              <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rPr>
              <a:t>Student Name: Mihaela Ionita</a:t>
            </a:r>
          </a:p>
          <a:p>
            <a:pPr marL="0" indent="0" algn="l">
              <a:spcAft>
                <a:spcPts val="600"/>
              </a:spcAft>
              <a:buNone/>
            </a:pPr>
            <a:r>
              <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rPr>
              <a:t>Student ID: 2436853</a:t>
            </a:r>
          </a:p>
          <a:p>
            <a:pPr marL="0" indent="0" algn="l">
              <a:spcAft>
                <a:spcPts val="600"/>
              </a:spcAft>
              <a:buNone/>
            </a:pPr>
            <a:r>
              <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rPr>
              <a:t>Lecturer Name</a:t>
            </a:r>
            <a:r>
              <a:rPr lang="en-US" sz="1400" i="1">
                <a:solidFill>
                  <a:srgbClr val="FFFFFF"/>
                </a:solidFill>
                <a:latin typeface="Calibri" panose="020F0502020204030204" pitchFamily="34" charset="0"/>
                <a:ea typeface="Calibri" panose="020F0502020204030204" pitchFamily="34" charset="-122"/>
                <a:cs typeface="Calibri" panose="020F0502020204030204" pitchFamily="34" charset="-120"/>
              </a:rPr>
              <a:t>: Helen Parsons</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600" b="1" dirty="0">
                <a:solidFill>
                  <a:srgbClr val="1E2761"/>
                </a:solidFill>
                <a:latin typeface="Calibri" panose="020F0502020204030204" pitchFamily="34" charset="0"/>
                <a:ea typeface="Calibri" panose="020F0502020204030204" pitchFamily="34" charset="-122"/>
                <a:cs typeface="Calibri" panose="020F0502020204030204" pitchFamily="34" charset="-120"/>
              </a:rPr>
              <a:t>Jenny's Current Situation</a:t>
            </a:r>
            <a:endParaRPr lang="en-US" sz="3600" dirty="0"/>
          </a:p>
        </p:txBody>
      </p:sp>
      <p:sp>
        <p:nvSpPr>
          <p:cNvPr id="3" name="Shape 1"/>
          <p:cNvSpPr/>
          <p:nvPr/>
        </p:nvSpPr>
        <p:spPr>
          <a:xfrm>
            <a:off x="457200" y="1188720"/>
            <a:ext cx="3931920" cy="320040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4" name="Shape 2"/>
          <p:cNvSpPr/>
          <p:nvPr/>
        </p:nvSpPr>
        <p:spPr>
          <a:xfrm>
            <a:off x="457200" y="1188720"/>
            <a:ext cx="73152" cy="3200400"/>
          </a:xfrm>
          <a:prstGeom prst="rect">
            <a:avLst/>
          </a:prstGeom>
          <a:solidFill>
            <a:srgbClr val="02C39A"/>
          </a:solidFill>
        </p:spPr>
        <p:txBody>
          <a:bodyPr/>
          <a:lstStyle/>
          <a:p>
            <a:endParaRPr lang="en-GB"/>
          </a:p>
        </p:txBody>
      </p:sp>
      <p:sp>
        <p:nvSpPr>
          <p:cNvPr id="5" name="Text 3"/>
          <p:cNvSpPr/>
          <p:nvPr/>
        </p:nvSpPr>
        <p:spPr>
          <a:xfrm>
            <a:off x="640080" y="1371600"/>
            <a:ext cx="3657600" cy="365760"/>
          </a:xfrm>
          <a:prstGeom prst="rect">
            <a:avLst/>
          </a:prstGeom>
          <a:noFill/>
        </p:spPr>
        <p:txBody>
          <a:bodyPr wrap="square" rtlCol="0" anchor="ctr"/>
          <a:lstStyle/>
          <a:p>
            <a:pPr marL="0" indent="0">
              <a:buNone/>
            </a:pPr>
            <a:r>
              <a:rPr lang="en-US" sz="2000" b="1" dirty="0">
                <a:solidFill>
                  <a:srgbClr val="1E2761"/>
                </a:solidFill>
                <a:latin typeface="Calibri" panose="020F0502020204030204" pitchFamily="34" charset="0"/>
                <a:ea typeface="Calibri" panose="020F0502020204030204" pitchFamily="34" charset="-122"/>
                <a:cs typeface="Calibri" panose="020F0502020204030204" pitchFamily="34" charset="-120"/>
              </a:rPr>
              <a:t>Key Facts</a:t>
            </a:r>
            <a:endParaRPr lang="en-US" sz="2000" dirty="0"/>
          </a:p>
        </p:txBody>
      </p:sp>
      <p:sp>
        <p:nvSpPr>
          <p:cNvPr id="6" name="Text 4"/>
          <p:cNvSpPr/>
          <p:nvPr/>
        </p:nvSpPr>
        <p:spPr>
          <a:xfrm>
            <a:off x="640080" y="1920240"/>
            <a:ext cx="3566160" cy="2194560"/>
          </a:xfrm>
          <a:prstGeom prst="rect">
            <a:avLst/>
          </a:prstGeom>
          <a:noFill/>
        </p:spPr>
        <p:txBody>
          <a:bodyPr wrap="square" rtlCol="0" anchor="ctr"/>
          <a:lstStyle/>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Age: 16 years old</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Duration of caring: 5 years (since age 11)</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Trigger: Father's death</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Mother's needs: Mobility support, household tasks, memory assistance</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Developmental stage: Adolescence</a:t>
            </a:r>
            <a:endParaRPr lang="en-US" sz="1400" dirty="0"/>
          </a:p>
        </p:txBody>
      </p:sp>
      <p:sp>
        <p:nvSpPr>
          <p:cNvPr id="7" name="Shape 5"/>
          <p:cNvSpPr/>
          <p:nvPr/>
        </p:nvSpPr>
        <p:spPr>
          <a:xfrm>
            <a:off x="4754880" y="1188720"/>
            <a:ext cx="3931920" cy="320040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8" name="Shape 6"/>
          <p:cNvSpPr/>
          <p:nvPr/>
        </p:nvSpPr>
        <p:spPr>
          <a:xfrm>
            <a:off x="4754880" y="1188720"/>
            <a:ext cx="73152" cy="3200400"/>
          </a:xfrm>
          <a:prstGeom prst="rect">
            <a:avLst/>
          </a:prstGeom>
          <a:solidFill>
            <a:srgbClr val="00A896"/>
          </a:solidFill>
        </p:spPr>
        <p:txBody>
          <a:bodyPr/>
          <a:lstStyle/>
          <a:p>
            <a:endParaRPr lang="en-GB"/>
          </a:p>
        </p:txBody>
      </p:sp>
      <p:sp>
        <p:nvSpPr>
          <p:cNvPr id="9" name="Text 7"/>
          <p:cNvSpPr/>
          <p:nvPr/>
        </p:nvSpPr>
        <p:spPr>
          <a:xfrm>
            <a:off x="4937760" y="1371600"/>
            <a:ext cx="3657600" cy="365760"/>
          </a:xfrm>
          <a:prstGeom prst="rect">
            <a:avLst/>
          </a:prstGeom>
          <a:noFill/>
        </p:spPr>
        <p:txBody>
          <a:bodyPr wrap="square" rtlCol="0" anchor="ctr"/>
          <a:lstStyle/>
          <a:p>
            <a:pPr marL="0" indent="0">
              <a:buNone/>
            </a:pPr>
            <a:r>
              <a:rPr lang="en-US" sz="2000" b="1" dirty="0">
                <a:solidFill>
                  <a:srgbClr val="1E2761"/>
                </a:solidFill>
                <a:latin typeface="Calibri" panose="020F0502020204030204" pitchFamily="34" charset="0"/>
                <a:ea typeface="Calibri" panose="020F0502020204030204" pitchFamily="34" charset="-122"/>
                <a:cs typeface="Calibri" panose="020F0502020204030204" pitchFamily="34" charset="-120"/>
              </a:rPr>
              <a:t>Potential Impacts</a:t>
            </a:r>
            <a:endParaRPr lang="en-US" sz="2000" dirty="0"/>
          </a:p>
        </p:txBody>
      </p:sp>
      <p:sp>
        <p:nvSpPr>
          <p:cNvPr id="10" name="Text 8"/>
          <p:cNvSpPr/>
          <p:nvPr/>
        </p:nvSpPr>
        <p:spPr>
          <a:xfrm>
            <a:off x="4937760" y="1920240"/>
            <a:ext cx="3566160" cy="2194560"/>
          </a:xfrm>
          <a:prstGeom prst="rect">
            <a:avLst/>
          </a:prstGeom>
          <a:noFill/>
        </p:spPr>
        <p:txBody>
          <a:bodyPr wrap="square" rtlCol="0" anchor="ctr"/>
          <a:lstStyle/>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Restricted peer relationships</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Limited identity exploration</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Educational challenges</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Role confusion (parent vs. child)</a:t>
            </a:r>
            <a:endParaRPr lang="en-US" sz="1400" dirty="0"/>
          </a:p>
          <a:p>
            <a:pPr marL="0" indent="0">
              <a:lnSpc>
                <a:spcPts val="1800"/>
              </a:lnSpc>
              <a:buNone/>
            </a:pPr>
            <a:r>
              <a:rPr lang="en-US" sz="1400" dirty="0">
                <a:solidFill>
                  <a:srgbClr val="2C3E50"/>
                </a:solidFill>
                <a:latin typeface="Calibri" panose="020F0502020204030204" pitchFamily="34" charset="0"/>
                <a:ea typeface="Calibri" panose="020F0502020204030204" pitchFamily="34" charset="-122"/>
                <a:cs typeface="Calibri" panose="020F0502020204030204" pitchFamily="34" charset="-120"/>
              </a:rPr>
              <a:t>• Emotional burden and stress</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400" b="1" dirty="0">
                <a:solidFill>
                  <a:srgbClr val="1E2761"/>
                </a:solidFill>
                <a:latin typeface="Calibri" panose="020F0502020204030204" pitchFamily="34" charset="0"/>
                <a:ea typeface="Calibri" panose="020F0502020204030204" pitchFamily="34" charset="-122"/>
                <a:cs typeface="Calibri" panose="020F0502020204030204" pitchFamily="34" charset="-120"/>
              </a:rPr>
              <a:t>Erikson's Psychosocial Development Theory</a:t>
            </a:r>
            <a:endParaRPr lang="en-US" sz="3400" dirty="0"/>
          </a:p>
        </p:txBody>
      </p:sp>
      <p:sp>
        <p:nvSpPr>
          <p:cNvPr id="3" name="Shape 1"/>
          <p:cNvSpPr/>
          <p:nvPr/>
        </p:nvSpPr>
        <p:spPr>
          <a:xfrm>
            <a:off x="457200" y="1097280"/>
            <a:ext cx="8229600" cy="137160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4" name="Text 2"/>
          <p:cNvSpPr/>
          <p:nvPr/>
        </p:nvSpPr>
        <p:spPr>
          <a:xfrm>
            <a:off x="640080" y="1234440"/>
            <a:ext cx="7863840" cy="274320"/>
          </a:xfrm>
          <a:prstGeom prst="rect">
            <a:avLst/>
          </a:prstGeom>
          <a:noFill/>
        </p:spPr>
        <p:txBody>
          <a:bodyPr wrap="square" rtlCol="0" anchor="ctr"/>
          <a:lstStyle/>
          <a:p>
            <a:pPr marL="0" indent="0">
              <a:buNone/>
            </a:pPr>
            <a:r>
              <a:rPr lang="en-US" sz="2000" b="1" dirty="0">
                <a:solidFill>
                  <a:srgbClr val="028090"/>
                </a:solidFill>
                <a:latin typeface="Calibri" panose="020F0502020204030204" pitchFamily="34" charset="0"/>
                <a:ea typeface="Calibri" panose="020F0502020204030204" pitchFamily="34" charset="-122"/>
                <a:cs typeface="Calibri" panose="020F0502020204030204" pitchFamily="34" charset="-120"/>
              </a:rPr>
              <a:t>Key Principles</a:t>
            </a:r>
            <a:endParaRPr lang="en-US" sz="2000" dirty="0"/>
          </a:p>
        </p:txBody>
      </p:sp>
      <p:sp>
        <p:nvSpPr>
          <p:cNvPr id="5" name="Text 3"/>
          <p:cNvSpPr/>
          <p:nvPr/>
        </p:nvSpPr>
        <p:spPr>
          <a:xfrm>
            <a:off x="640080" y="1600200"/>
            <a:ext cx="7863840" cy="685800"/>
          </a:xfrm>
          <a:prstGeom prst="rect">
            <a:avLst/>
          </a:prstGeom>
          <a:noFill/>
        </p:spPr>
        <p:txBody>
          <a:bodyPr wrap="square" rtlCol="0" anchor="ctr"/>
          <a:lstStyle/>
          <a:p>
            <a:pPr marL="0" indent="0">
              <a:lnSpc>
                <a:spcPts val="1500"/>
              </a:lnSpc>
              <a:buNone/>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Development occurs across eight life stages from infancy to old age (Erikson, 1950, 1982)</a:t>
            </a:r>
            <a:endParaRPr lang="en-US" sz="1300" dirty="0"/>
          </a:p>
          <a:p>
            <a:pPr marL="0" indent="0">
              <a:lnSpc>
                <a:spcPts val="1500"/>
              </a:lnSpc>
              <a:buNone/>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Each stage involves a psychosocial crisis that must be resolved</a:t>
            </a:r>
            <a:endParaRPr lang="en-US" sz="1300" dirty="0"/>
          </a:p>
          <a:p>
            <a:pPr marL="0" indent="0">
              <a:lnSpc>
                <a:spcPts val="1500"/>
              </a:lnSpc>
              <a:buNone/>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Successful resolution leads to psychological strength; failure creates ongoing difficulties</a:t>
            </a:r>
            <a:endParaRPr lang="en-US" sz="1300" dirty="0"/>
          </a:p>
          <a:p>
            <a:pPr marL="0" indent="0">
              <a:lnSpc>
                <a:spcPts val="1500"/>
              </a:lnSpc>
              <a:buNone/>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Development results from interaction between internal drives and cultural/social demands</a:t>
            </a:r>
            <a:endParaRPr lang="en-US" sz="1300" dirty="0"/>
          </a:p>
        </p:txBody>
      </p:sp>
      <p:sp>
        <p:nvSpPr>
          <p:cNvPr id="6" name="Text 4"/>
          <p:cNvSpPr/>
          <p:nvPr/>
        </p:nvSpPr>
        <p:spPr>
          <a:xfrm>
            <a:off x="457200" y="2743200"/>
            <a:ext cx="8229600" cy="36576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Stages Relevant to Jenny's Development</a:t>
            </a:r>
            <a:endParaRPr lang="en-US" sz="1800" dirty="0"/>
          </a:p>
        </p:txBody>
      </p:sp>
      <p:sp>
        <p:nvSpPr>
          <p:cNvPr id="7" name="Shape 5"/>
          <p:cNvSpPr/>
          <p:nvPr/>
        </p:nvSpPr>
        <p:spPr>
          <a:xfrm>
            <a:off x="457200" y="3291840"/>
            <a:ext cx="3931920" cy="128016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8" name="Shape 6"/>
          <p:cNvSpPr/>
          <p:nvPr/>
        </p:nvSpPr>
        <p:spPr>
          <a:xfrm>
            <a:off x="457200" y="3291840"/>
            <a:ext cx="3931920" cy="73152"/>
          </a:xfrm>
          <a:prstGeom prst="rect">
            <a:avLst/>
          </a:prstGeom>
          <a:solidFill>
            <a:srgbClr val="02C39A"/>
          </a:solidFill>
        </p:spPr>
        <p:txBody>
          <a:bodyPr/>
          <a:lstStyle/>
          <a:p>
            <a:endParaRPr lang="en-GB"/>
          </a:p>
        </p:txBody>
      </p:sp>
      <p:sp>
        <p:nvSpPr>
          <p:cNvPr id="9" name="Text 7"/>
          <p:cNvSpPr/>
          <p:nvPr/>
        </p:nvSpPr>
        <p:spPr>
          <a:xfrm>
            <a:off x="640080" y="3429000"/>
            <a:ext cx="3657600" cy="320040"/>
          </a:xfrm>
          <a:prstGeom prst="rect">
            <a:avLst/>
          </a:prstGeom>
          <a:noFill/>
        </p:spPr>
        <p:txBody>
          <a:bodyPr wrap="square" rtlCol="0" anchor="ctr"/>
          <a:lstStyle/>
          <a:p>
            <a:pPr marL="0" indent="0">
              <a:buNone/>
            </a:pPr>
            <a:r>
              <a:rPr lang="en-US" sz="1600" b="1" dirty="0">
                <a:solidFill>
                  <a:srgbClr val="1E2761"/>
                </a:solidFill>
                <a:latin typeface="Calibri" panose="020F0502020204030204" pitchFamily="34" charset="0"/>
                <a:ea typeface="Calibri" panose="020F0502020204030204" pitchFamily="34" charset="-122"/>
                <a:cs typeface="Calibri" panose="020F0502020204030204" pitchFamily="34" charset="-120"/>
              </a:rPr>
              <a:t>Stage 4: Industry vs. Inferiority</a:t>
            </a:r>
            <a:endParaRPr lang="en-US" sz="1600" dirty="0"/>
          </a:p>
        </p:txBody>
      </p:sp>
      <p:sp>
        <p:nvSpPr>
          <p:cNvPr id="10" name="Text 8"/>
          <p:cNvSpPr/>
          <p:nvPr/>
        </p:nvSpPr>
        <p:spPr>
          <a:xfrm>
            <a:off x="640080" y="3794760"/>
            <a:ext cx="3566160" cy="640080"/>
          </a:xfrm>
          <a:prstGeom prst="rect">
            <a:avLst/>
          </a:prstGeom>
          <a:noFill/>
        </p:spPr>
        <p:txBody>
          <a:bodyPr wrap="square" rtlCol="0" anchor="ctr"/>
          <a:lstStyle/>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Age 6-12: Developing competence in cultural skills (school, peers)</a:t>
            </a:r>
            <a:endParaRPr lang="en-US" sz="1200" dirty="0"/>
          </a:p>
        </p:txBody>
      </p:sp>
      <p:sp>
        <p:nvSpPr>
          <p:cNvPr id="11" name="Shape 9"/>
          <p:cNvSpPr/>
          <p:nvPr/>
        </p:nvSpPr>
        <p:spPr>
          <a:xfrm>
            <a:off x="4754880" y="3291840"/>
            <a:ext cx="3931920" cy="128016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12" name="Shape 10"/>
          <p:cNvSpPr/>
          <p:nvPr/>
        </p:nvSpPr>
        <p:spPr>
          <a:xfrm>
            <a:off x="4754880" y="3291840"/>
            <a:ext cx="3931920" cy="73152"/>
          </a:xfrm>
          <a:prstGeom prst="rect">
            <a:avLst/>
          </a:prstGeom>
          <a:solidFill>
            <a:srgbClr val="00A896"/>
          </a:solidFill>
        </p:spPr>
        <p:txBody>
          <a:bodyPr/>
          <a:lstStyle/>
          <a:p>
            <a:endParaRPr lang="en-GB"/>
          </a:p>
        </p:txBody>
      </p:sp>
      <p:sp>
        <p:nvSpPr>
          <p:cNvPr id="13" name="Text 11"/>
          <p:cNvSpPr/>
          <p:nvPr/>
        </p:nvSpPr>
        <p:spPr>
          <a:xfrm>
            <a:off x="4937760" y="3429000"/>
            <a:ext cx="3657600" cy="320040"/>
          </a:xfrm>
          <a:prstGeom prst="rect">
            <a:avLst/>
          </a:prstGeom>
          <a:noFill/>
        </p:spPr>
        <p:txBody>
          <a:bodyPr wrap="square" rtlCol="0" anchor="ctr"/>
          <a:lstStyle/>
          <a:p>
            <a:pPr marL="0" indent="0">
              <a:buNone/>
            </a:pPr>
            <a:r>
              <a:rPr lang="en-US" sz="1600" b="1" dirty="0">
                <a:solidFill>
                  <a:srgbClr val="1E2761"/>
                </a:solidFill>
                <a:latin typeface="Calibri" panose="020F0502020204030204" pitchFamily="34" charset="0"/>
                <a:ea typeface="Calibri" panose="020F0502020204030204" pitchFamily="34" charset="-122"/>
                <a:cs typeface="Calibri" panose="020F0502020204030204" pitchFamily="34" charset="-120"/>
              </a:rPr>
              <a:t>Stage 5: Identity vs. Role Confusion</a:t>
            </a:r>
            <a:endParaRPr lang="en-US" sz="1600" dirty="0"/>
          </a:p>
        </p:txBody>
      </p:sp>
      <p:sp>
        <p:nvSpPr>
          <p:cNvPr id="14" name="Text 12"/>
          <p:cNvSpPr/>
          <p:nvPr/>
        </p:nvSpPr>
        <p:spPr>
          <a:xfrm>
            <a:off x="4937760" y="3794760"/>
            <a:ext cx="3566160" cy="640080"/>
          </a:xfrm>
          <a:prstGeom prst="rect">
            <a:avLst/>
          </a:prstGeom>
          <a:noFill/>
        </p:spPr>
        <p:txBody>
          <a:bodyPr wrap="square" rtlCol="0" anchor="ctr"/>
          <a:lstStyle/>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Age 12-18: Forming personal identity and sense of self (Jenny's current stage)</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200" b="1" dirty="0">
                <a:solidFill>
                  <a:srgbClr val="1E2761"/>
                </a:solidFill>
                <a:latin typeface="Calibri" panose="020F0502020204030204" pitchFamily="34" charset="0"/>
                <a:ea typeface="Calibri" panose="020F0502020204030204" pitchFamily="34" charset="-122"/>
                <a:cs typeface="Calibri" panose="020F0502020204030204" pitchFamily="34" charset="-120"/>
              </a:rPr>
              <a:t>Past Impact: Industry vs. Inferiority (Ages 11-12)</a:t>
            </a:r>
            <a:endParaRPr lang="en-US" sz="3200" dirty="0"/>
          </a:p>
        </p:txBody>
      </p:sp>
      <p:sp>
        <p:nvSpPr>
          <p:cNvPr id="3" name="Shape 1"/>
          <p:cNvSpPr/>
          <p:nvPr/>
        </p:nvSpPr>
        <p:spPr>
          <a:xfrm>
            <a:off x="457200" y="1097280"/>
            <a:ext cx="8229600" cy="640080"/>
          </a:xfrm>
          <a:prstGeom prst="rect">
            <a:avLst/>
          </a:prstGeom>
          <a:solidFill>
            <a:srgbClr val="028090"/>
          </a:solidFill>
          <a:effectLst>
            <a:outerShdw blurRad="76200" dist="25400" dir="8100000" algn="bl" rotWithShape="0">
              <a:srgbClr val="000000">
                <a:alpha val="12000"/>
              </a:srgbClr>
            </a:outerShdw>
          </a:effectLst>
        </p:spPr>
        <p:txBody>
          <a:bodyPr/>
          <a:lstStyle/>
          <a:p>
            <a:endParaRPr lang="en-GB"/>
          </a:p>
        </p:txBody>
      </p:sp>
      <p:sp>
        <p:nvSpPr>
          <p:cNvPr id="4" name="Text 2"/>
          <p:cNvSpPr/>
          <p:nvPr/>
        </p:nvSpPr>
        <p:spPr>
          <a:xfrm>
            <a:off x="640080" y="1234440"/>
            <a:ext cx="7863840" cy="365760"/>
          </a:xfrm>
          <a:prstGeom prst="rect">
            <a:avLst/>
          </a:prstGeom>
          <a:noFill/>
        </p:spPr>
        <p:txBody>
          <a:bodyPr wrap="square" rtlCol="0" anchor="ctr"/>
          <a:lstStyle/>
          <a:p>
            <a:pPr marL="0" indent="0">
              <a:buNone/>
            </a:pPr>
            <a:r>
              <a:rPr lang="en-US" sz="1600" b="1" dirty="0">
                <a:solidFill>
                  <a:srgbClr val="FFFFFF"/>
                </a:solidFill>
                <a:latin typeface="Calibri" panose="020F0502020204030204" pitchFamily="34" charset="0"/>
                <a:ea typeface="Calibri" panose="020F0502020204030204" pitchFamily="34" charset="-122"/>
                <a:cs typeface="Calibri" panose="020F0502020204030204" pitchFamily="34" charset="-120"/>
              </a:rPr>
              <a:t>Critical Period: Jenny assumed caring role at age 11, during this developmental stage</a:t>
            </a:r>
            <a:endParaRPr lang="en-US" sz="1600" dirty="0"/>
          </a:p>
        </p:txBody>
      </p:sp>
      <p:sp>
        <p:nvSpPr>
          <p:cNvPr id="5" name="Shape 3"/>
          <p:cNvSpPr/>
          <p:nvPr/>
        </p:nvSpPr>
        <p:spPr>
          <a:xfrm>
            <a:off x="457200" y="1920240"/>
            <a:ext cx="3931920" cy="246888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6" name="Shape 4"/>
          <p:cNvSpPr/>
          <p:nvPr/>
        </p:nvSpPr>
        <p:spPr>
          <a:xfrm>
            <a:off x="457200" y="1920240"/>
            <a:ext cx="73152" cy="2468880"/>
          </a:xfrm>
          <a:prstGeom prst="rect">
            <a:avLst/>
          </a:prstGeom>
          <a:solidFill>
            <a:srgbClr val="E74C3C"/>
          </a:solidFill>
        </p:spPr>
        <p:txBody>
          <a:bodyPr/>
          <a:lstStyle/>
          <a:p>
            <a:endParaRPr lang="en-GB"/>
          </a:p>
        </p:txBody>
      </p:sp>
      <p:sp>
        <p:nvSpPr>
          <p:cNvPr id="7" name="Text 5"/>
          <p:cNvSpPr/>
          <p:nvPr/>
        </p:nvSpPr>
        <p:spPr>
          <a:xfrm>
            <a:off x="640080" y="2057400"/>
            <a:ext cx="3657600" cy="32004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Potential Developmental Disruptions</a:t>
            </a:r>
            <a:endParaRPr lang="en-US" sz="1800" dirty="0"/>
          </a:p>
        </p:txBody>
      </p:sp>
      <p:sp>
        <p:nvSpPr>
          <p:cNvPr id="8" name="Text 6"/>
          <p:cNvSpPr/>
          <p:nvPr/>
        </p:nvSpPr>
        <p:spPr>
          <a:xfrm>
            <a:off x="640080" y="2468880"/>
            <a:ext cx="3566160" cy="1783080"/>
          </a:xfrm>
          <a:prstGeom prst="rect">
            <a:avLst/>
          </a:prstGeom>
          <a:noFill/>
        </p:spPr>
        <p:txBody>
          <a:bodyPr wrap="square" rtlCol="0" anchor="ctr"/>
          <a:lstStyle/>
          <a:p>
            <a:pPr marL="342900" indent="-342900">
              <a:lnSpc>
                <a:spcPts val="15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Limited school engagement</a:t>
            </a:r>
            <a:endParaRPr lang="en-US" sz="1200" dirty="0"/>
          </a:p>
          <a:p>
            <a:pPr marL="342900" indent="-342900">
              <a:lnSpc>
                <a:spcPts val="15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Fatigue affecting concentration and academic performance</a:t>
            </a:r>
            <a:endParaRPr lang="en-US" sz="1200" dirty="0"/>
          </a:p>
          <a:p>
            <a:pPr marL="342900" indent="-342900">
              <a:lnSpc>
                <a:spcPts val="15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Reduced peer interaction</a:t>
            </a:r>
            <a:endParaRPr lang="en-US" sz="1200" dirty="0"/>
          </a:p>
          <a:p>
            <a:pPr marL="342900" indent="-342900">
              <a:lnSpc>
                <a:spcPts val="15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Missing extracurricular activities and social development</a:t>
            </a:r>
            <a:endParaRPr lang="en-US" sz="1200" dirty="0"/>
          </a:p>
          <a:p>
            <a:pPr marL="342900" indent="-342900">
              <a:lnSpc>
                <a:spcPts val="15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Premature adult responsibilities</a:t>
            </a:r>
            <a:endParaRPr lang="en-US" sz="1200" dirty="0"/>
          </a:p>
          <a:p>
            <a:pPr marL="342900" indent="-342900">
              <a:lnSpc>
                <a:spcPts val="15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Risk of developing sense of inferiority rather than competence</a:t>
            </a:r>
            <a:endParaRPr lang="en-US" sz="1200" dirty="0"/>
          </a:p>
        </p:txBody>
      </p:sp>
      <p:sp>
        <p:nvSpPr>
          <p:cNvPr id="9" name="Shape 7"/>
          <p:cNvSpPr/>
          <p:nvPr/>
        </p:nvSpPr>
        <p:spPr>
          <a:xfrm>
            <a:off x="4754880" y="1920240"/>
            <a:ext cx="3931920" cy="246888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10" name="Shape 8"/>
          <p:cNvSpPr/>
          <p:nvPr/>
        </p:nvSpPr>
        <p:spPr>
          <a:xfrm>
            <a:off x="4754880" y="1920240"/>
            <a:ext cx="73152" cy="2468880"/>
          </a:xfrm>
          <a:prstGeom prst="rect">
            <a:avLst/>
          </a:prstGeom>
          <a:solidFill>
            <a:srgbClr val="02C39A"/>
          </a:solidFill>
        </p:spPr>
        <p:txBody>
          <a:bodyPr/>
          <a:lstStyle/>
          <a:p>
            <a:endParaRPr lang="en-GB"/>
          </a:p>
        </p:txBody>
      </p:sp>
      <p:sp>
        <p:nvSpPr>
          <p:cNvPr id="11" name="Text 9"/>
          <p:cNvSpPr/>
          <p:nvPr/>
        </p:nvSpPr>
        <p:spPr>
          <a:xfrm>
            <a:off x="4937760" y="2057400"/>
            <a:ext cx="3657600" cy="32004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Supporting Evidence</a:t>
            </a:r>
            <a:endParaRPr lang="en-US" sz="1800" dirty="0"/>
          </a:p>
        </p:txBody>
      </p:sp>
      <p:sp>
        <p:nvSpPr>
          <p:cNvPr id="12" name="Text 10"/>
          <p:cNvSpPr/>
          <p:nvPr/>
        </p:nvSpPr>
        <p:spPr>
          <a:xfrm>
            <a:off x="4937760" y="2468880"/>
            <a:ext cx="3566160" cy="1783080"/>
          </a:xfrm>
          <a:prstGeom prst="rect">
            <a:avLst/>
          </a:prstGeom>
          <a:noFill/>
        </p:spPr>
        <p:txBody>
          <a:bodyPr wrap="square" rtlCol="0" anchor="ctr"/>
          <a:lstStyle/>
          <a:p>
            <a:pPr marL="0" indent="0">
              <a:lnSpc>
                <a:spcPts val="1400"/>
              </a:lnSpc>
              <a:buNone/>
            </a:pPr>
            <a:r>
              <a:rPr lang="en-US" sz="1200" b="1" dirty="0">
                <a:solidFill>
                  <a:srgbClr val="2C3E50"/>
                </a:solidFill>
                <a:latin typeface="Calibri" panose="020F0502020204030204" pitchFamily="34" charset="0"/>
                <a:ea typeface="Calibri" panose="020F0502020204030204" pitchFamily="34" charset="-122"/>
                <a:cs typeface="Calibri" panose="020F0502020204030204" pitchFamily="34" charset="-120"/>
              </a:rPr>
              <a:t>Research shows young carers experience:</a:t>
            </a: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Educational difficulties and school absence (Becker &amp; Becker, 2008)</a:t>
            </a: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Social isolation from peers (Children's Society, 2013)</a:t>
            </a: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Compromised skill development in cultural competencies</a:t>
            </a:r>
            <a:endParaRPr lang="en-US" sz="1200" dirty="0"/>
          </a:p>
          <a:p>
            <a:pPr marL="0" indent="0">
              <a:lnSpc>
                <a:spcPts val="1400"/>
              </a:lnSpc>
              <a:buNone/>
            </a:pP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Without positive resolution, this can lead to feelings of inadequacy affecting future stages (Erikson, 1982)</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000" b="1" dirty="0">
                <a:solidFill>
                  <a:srgbClr val="1E2761"/>
                </a:solidFill>
                <a:latin typeface="Calibri" panose="020F0502020204030204" pitchFamily="34" charset="0"/>
                <a:ea typeface="Calibri" panose="020F0502020204030204" pitchFamily="34" charset="-122"/>
                <a:cs typeface="Calibri" panose="020F0502020204030204" pitchFamily="34" charset="-120"/>
              </a:rPr>
              <a:t>Current Impact: Identity vs. Role Confusion (Age 16)</a:t>
            </a:r>
            <a:endParaRPr lang="en-US" sz="3000" dirty="0"/>
          </a:p>
        </p:txBody>
      </p:sp>
      <p:sp>
        <p:nvSpPr>
          <p:cNvPr id="3" name="Shape 1"/>
          <p:cNvSpPr/>
          <p:nvPr/>
        </p:nvSpPr>
        <p:spPr>
          <a:xfrm>
            <a:off x="457200" y="1097280"/>
            <a:ext cx="8229600" cy="640080"/>
          </a:xfrm>
          <a:prstGeom prst="rect">
            <a:avLst/>
          </a:prstGeom>
          <a:solidFill>
            <a:srgbClr val="00A896"/>
          </a:solidFill>
          <a:effectLst>
            <a:outerShdw blurRad="76200" dist="25400" dir="8100000" algn="bl" rotWithShape="0">
              <a:srgbClr val="000000">
                <a:alpha val="12000"/>
              </a:srgbClr>
            </a:outerShdw>
          </a:effectLst>
        </p:spPr>
        <p:txBody>
          <a:bodyPr/>
          <a:lstStyle/>
          <a:p>
            <a:endParaRPr lang="en-GB"/>
          </a:p>
        </p:txBody>
      </p:sp>
      <p:sp>
        <p:nvSpPr>
          <p:cNvPr id="4" name="Text 2"/>
          <p:cNvSpPr/>
          <p:nvPr/>
        </p:nvSpPr>
        <p:spPr>
          <a:xfrm>
            <a:off x="640080" y="1234440"/>
            <a:ext cx="7863840" cy="365760"/>
          </a:xfrm>
          <a:prstGeom prst="rect">
            <a:avLst/>
          </a:prstGeom>
          <a:noFill/>
        </p:spPr>
        <p:txBody>
          <a:bodyPr wrap="square" rtlCol="0" anchor="ctr"/>
          <a:lstStyle/>
          <a:p>
            <a:pPr marL="0" indent="0">
              <a:buNone/>
            </a:pPr>
            <a:r>
              <a:rPr lang="en-US" sz="1600" b="1" dirty="0">
                <a:solidFill>
                  <a:srgbClr val="FFFFFF"/>
                </a:solidFill>
                <a:latin typeface="Calibri" panose="020F0502020204030204" pitchFamily="34" charset="0"/>
                <a:ea typeface="Calibri" panose="020F0502020204030204" pitchFamily="34" charset="-122"/>
                <a:cs typeface="Calibri" panose="020F0502020204030204" pitchFamily="34" charset="-120"/>
              </a:rPr>
              <a:t>Critical Stage: Erikson's most influential contribution - adolescent identity formation</a:t>
            </a:r>
            <a:endParaRPr lang="en-US" sz="1600" dirty="0"/>
          </a:p>
        </p:txBody>
      </p:sp>
      <p:sp>
        <p:nvSpPr>
          <p:cNvPr id="5" name="Shape 3"/>
          <p:cNvSpPr/>
          <p:nvPr/>
        </p:nvSpPr>
        <p:spPr>
          <a:xfrm>
            <a:off x="457200" y="1920240"/>
            <a:ext cx="3931920" cy="246888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6" name="Shape 4"/>
          <p:cNvSpPr/>
          <p:nvPr/>
        </p:nvSpPr>
        <p:spPr>
          <a:xfrm>
            <a:off x="457200" y="1920240"/>
            <a:ext cx="73152" cy="2468880"/>
          </a:xfrm>
          <a:prstGeom prst="rect">
            <a:avLst/>
          </a:prstGeom>
          <a:solidFill>
            <a:srgbClr val="E67E22"/>
          </a:solidFill>
        </p:spPr>
        <p:txBody>
          <a:bodyPr/>
          <a:lstStyle/>
          <a:p>
            <a:endParaRPr lang="en-GB"/>
          </a:p>
        </p:txBody>
      </p:sp>
      <p:sp>
        <p:nvSpPr>
          <p:cNvPr id="7" name="Text 5"/>
          <p:cNvSpPr/>
          <p:nvPr/>
        </p:nvSpPr>
        <p:spPr>
          <a:xfrm>
            <a:off x="640080" y="2057400"/>
            <a:ext cx="3657600" cy="320040"/>
          </a:xfrm>
          <a:prstGeom prst="rect">
            <a:avLst/>
          </a:prstGeom>
          <a:noFill/>
        </p:spPr>
        <p:txBody>
          <a:bodyPr wrap="square" rtlCol="0" anchor="ctr"/>
          <a:lstStyle/>
          <a:p>
            <a:pPr marL="0" indent="0">
              <a:buNone/>
            </a:pPr>
            <a:r>
              <a:rPr lang="en-US" sz="1600" b="1" dirty="0">
                <a:solidFill>
                  <a:srgbClr val="1E2761"/>
                </a:solidFill>
                <a:latin typeface="Calibri" panose="020F0502020204030204" pitchFamily="34" charset="0"/>
                <a:ea typeface="Calibri" panose="020F0502020204030204" pitchFamily="34" charset="-122"/>
                <a:cs typeface="Calibri" panose="020F0502020204030204" pitchFamily="34" charset="-120"/>
              </a:rPr>
              <a:t>Key Developmental Tasks (Erikson, 1968)</a:t>
            </a:r>
            <a:endParaRPr lang="en-US" sz="1600" dirty="0"/>
          </a:p>
        </p:txBody>
      </p:sp>
      <p:sp>
        <p:nvSpPr>
          <p:cNvPr id="8" name="Text 6"/>
          <p:cNvSpPr/>
          <p:nvPr/>
        </p:nvSpPr>
        <p:spPr>
          <a:xfrm>
            <a:off x="640080" y="2468880"/>
            <a:ext cx="3566160" cy="1783080"/>
          </a:xfrm>
          <a:prstGeom prst="rect">
            <a:avLst/>
          </a:prstGeom>
          <a:noFill/>
        </p:spPr>
        <p:txBody>
          <a:bodyPr wrap="square" rtlCol="0" anchor="ctr"/>
          <a:lstStyle/>
          <a:p>
            <a:pPr marL="342900" indent="-342900">
              <a:lnSpc>
                <a:spcPts val="1600"/>
              </a:lnSpc>
              <a:buSzPct val="100000"/>
              <a:buChar char="•"/>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Exploring occupational identity</a:t>
            </a:r>
            <a:endParaRPr lang="en-US" sz="1300" dirty="0"/>
          </a:p>
          <a:p>
            <a:pPr marL="342900" indent="-342900">
              <a:lnSpc>
                <a:spcPts val="1600"/>
              </a:lnSpc>
              <a:buSzPct val="100000"/>
              <a:buChar char="•"/>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Developing sexual/romantic identity</a:t>
            </a:r>
            <a:endParaRPr lang="en-US" sz="1300" dirty="0"/>
          </a:p>
          <a:p>
            <a:pPr marL="342900" indent="-342900">
              <a:lnSpc>
                <a:spcPts val="1600"/>
              </a:lnSpc>
              <a:buSzPct val="100000"/>
              <a:buChar char="•"/>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Forming ideological commitments</a:t>
            </a:r>
            <a:endParaRPr lang="en-US" sz="1300" dirty="0"/>
          </a:p>
          <a:p>
            <a:pPr marL="342900" indent="-342900">
              <a:lnSpc>
                <a:spcPts val="1600"/>
              </a:lnSpc>
              <a:buSzPct val="100000"/>
              <a:buChar char="•"/>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Achieving psychological separation from parents</a:t>
            </a:r>
            <a:endParaRPr lang="en-US" sz="1300" dirty="0"/>
          </a:p>
          <a:p>
            <a:pPr marL="0" indent="0">
              <a:lnSpc>
                <a:spcPts val="1600"/>
              </a:lnSpc>
              <a:buNone/>
            </a:pPr>
            <a:r>
              <a:rPr lang="en-US" sz="1300" dirty="0">
                <a:solidFill>
                  <a:srgbClr val="2C3E50"/>
                </a:solidFill>
                <a:latin typeface="Calibri" panose="020F0502020204030204" pitchFamily="34" charset="0"/>
                <a:ea typeface="Calibri" panose="020F0502020204030204" pitchFamily="34" charset="-122"/>
                <a:cs typeface="Calibri" panose="020F0502020204030204" pitchFamily="34" charset="-120"/>
              </a:rPr>
              <a:t>Establishing peer relationships and social identity</a:t>
            </a:r>
            <a:endParaRPr lang="en-US" sz="1300" dirty="0"/>
          </a:p>
        </p:txBody>
      </p:sp>
      <p:sp>
        <p:nvSpPr>
          <p:cNvPr id="9" name="Shape 7"/>
          <p:cNvSpPr/>
          <p:nvPr/>
        </p:nvSpPr>
        <p:spPr>
          <a:xfrm>
            <a:off x="4754880" y="1920240"/>
            <a:ext cx="3931920" cy="246888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10" name="Shape 8"/>
          <p:cNvSpPr/>
          <p:nvPr/>
        </p:nvSpPr>
        <p:spPr>
          <a:xfrm>
            <a:off x="4754880" y="1920240"/>
            <a:ext cx="73152" cy="2468880"/>
          </a:xfrm>
          <a:prstGeom prst="rect">
            <a:avLst/>
          </a:prstGeom>
          <a:solidFill>
            <a:srgbClr val="E74C3C"/>
          </a:solidFill>
        </p:spPr>
        <p:txBody>
          <a:bodyPr/>
          <a:lstStyle/>
          <a:p>
            <a:endParaRPr lang="en-GB"/>
          </a:p>
        </p:txBody>
      </p:sp>
      <p:sp>
        <p:nvSpPr>
          <p:cNvPr id="11" name="Text 9"/>
          <p:cNvSpPr/>
          <p:nvPr/>
        </p:nvSpPr>
        <p:spPr>
          <a:xfrm>
            <a:off x="4937760" y="2057400"/>
            <a:ext cx="3657600" cy="320040"/>
          </a:xfrm>
          <a:prstGeom prst="rect">
            <a:avLst/>
          </a:prstGeom>
          <a:noFill/>
        </p:spPr>
        <p:txBody>
          <a:bodyPr wrap="square" rtlCol="0" anchor="ctr"/>
          <a:lstStyle/>
          <a:p>
            <a:pPr marL="0" indent="0">
              <a:buNone/>
            </a:pPr>
            <a:r>
              <a:rPr lang="en-US" sz="1600" b="1" dirty="0">
                <a:solidFill>
                  <a:srgbClr val="1E2761"/>
                </a:solidFill>
                <a:latin typeface="Calibri" panose="020F0502020204030204" pitchFamily="34" charset="0"/>
                <a:ea typeface="Calibri" panose="020F0502020204030204" pitchFamily="34" charset="-122"/>
                <a:cs typeface="Calibri" panose="020F0502020204030204" pitchFamily="34" charset="-120"/>
              </a:rPr>
              <a:t>Jenny's Identity Challenges</a:t>
            </a:r>
            <a:endParaRPr lang="en-US" sz="1600" dirty="0"/>
          </a:p>
        </p:txBody>
      </p:sp>
      <p:sp>
        <p:nvSpPr>
          <p:cNvPr id="12" name="Text 10"/>
          <p:cNvSpPr/>
          <p:nvPr/>
        </p:nvSpPr>
        <p:spPr>
          <a:xfrm>
            <a:off x="4937760" y="2468880"/>
            <a:ext cx="3566160" cy="1783080"/>
          </a:xfrm>
          <a:prstGeom prst="rect">
            <a:avLst/>
          </a:prstGeom>
          <a:noFill/>
        </p:spPr>
        <p:txBody>
          <a:bodyPr wrap="square" rtlCol="0" anchor="ctr"/>
          <a:lstStyle/>
          <a:p>
            <a:pPr marL="0" indent="0">
              <a:lnSpc>
                <a:spcPts val="1300"/>
              </a:lnSpc>
              <a:buNone/>
            </a:pPr>
            <a:r>
              <a:rPr lang="en-US" sz="1200" b="1" dirty="0">
                <a:solidFill>
                  <a:srgbClr val="2C3E50"/>
                </a:solidFill>
                <a:latin typeface="Calibri" panose="020F0502020204030204" pitchFamily="34" charset="0"/>
                <a:ea typeface="Calibri" panose="020F0502020204030204" pitchFamily="34" charset="-122"/>
                <a:cs typeface="Calibri" panose="020F0502020204030204" pitchFamily="34" charset="-120"/>
              </a:rPr>
              <a:t>Role confusion:</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Caught between child and parent roles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Identity foreclosure risk (premature commitment to carer role)</a:t>
            </a:r>
            <a:endParaRPr lang="en-US" sz="1200" dirty="0"/>
          </a:p>
          <a:p>
            <a:pPr marL="0" indent="0">
              <a:lnSpc>
                <a:spcPts val="1300"/>
              </a:lnSpc>
              <a:buNone/>
            </a:pPr>
            <a:endParaRPr lang="en-US" sz="1200" dirty="0"/>
          </a:p>
          <a:p>
            <a:pPr marL="0" indent="0">
              <a:lnSpc>
                <a:spcPts val="1300"/>
              </a:lnSpc>
              <a:buNone/>
            </a:pPr>
            <a:r>
              <a:rPr lang="en-US" sz="1200" b="1" dirty="0">
                <a:solidFill>
                  <a:srgbClr val="2C3E50"/>
                </a:solidFill>
                <a:latin typeface="Calibri" panose="020F0502020204030204" pitchFamily="34" charset="0"/>
                <a:ea typeface="Calibri" panose="020F0502020204030204" pitchFamily="34" charset="-122"/>
                <a:cs typeface="Calibri" panose="020F0502020204030204" pitchFamily="34" charset="-120"/>
              </a:rPr>
              <a:t>Limited exploration:</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Restricted time for peer relationships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Few opportunities for vocational exploration</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Limited romantic/social development</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200" b="1" dirty="0">
                <a:solidFill>
                  <a:srgbClr val="1E2761"/>
                </a:solidFill>
                <a:latin typeface="Calibri" panose="020F0502020204030204" pitchFamily="34" charset="0"/>
                <a:ea typeface="Calibri" panose="020F0502020204030204" pitchFamily="34" charset="-122"/>
                <a:cs typeface="Calibri" panose="020F0502020204030204" pitchFamily="34" charset="-120"/>
              </a:rPr>
              <a:t>Nature and Nurture in Jenny's Development</a:t>
            </a:r>
            <a:endParaRPr lang="en-US" sz="3200" dirty="0"/>
          </a:p>
        </p:txBody>
      </p:sp>
      <p:sp>
        <p:nvSpPr>
          <p:cNvPr id="3" name="Shape 1"/>
          <p:cNvSpPr/>
          <p:nvPr/>
        </p:nvSpPr>
        <p:spPr>
          <a:xfrm>
            <a:off x="457200" y="1097280"/>
            <a:ext cx="8229600" cy="82296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4" name="Text 2"/>
          <p:cNvSpPr/>
          <p:nvPr/>
        </p:nvSpPr>
        <p:spPr>
          <a:xfrm>
            <a:off x="640080" y="1234440"/>
            <a:ext cx="7863840" cy="274320"/>
          </a:xfrm>
          <a:prstGeom prst="rect">
            <a:avLst/>
          </a:prstGeom>
          <a:noFill/>
        </p:spPr>
        <p:txBody>
          <a:bodyPr wrap="square" rtlCol="0" anchor="ctr"/>
          <a:lstStyle/>
          <a:p>
            <a:pPr marL="0" indent="0">
              <a:buNone/>
            </a:pPr>
            <a:r>
              <a:rPr lang="en-US" sz="1800" b="1" dirty="0">
                <a:solidFill>
                  <a:srgbClr val="028090"/>
                </a:solidFill>
                <a:latin typeface="Calibri" panose="020F0502020204030204" pitchFamily="34" charset="0"/>
                <a:ea typeface="Calibri" panose="020F0502020204030204" pitchFamily="34" charset="-122"/>
                <a:cs typeface="Calibri" panose="020F0502020204030204" pitchFamily="34" charset="-120"/>
              </a:rPr>
              <a:t>Erikson's Interactionist Perspective</a:t>
            </a:r>
            <a:endParaRPr lang="en-US" sz="1800" dirty="0"/>
          </a:p>
        </p:txBody>
      </p:sp>
      <p:sp>
        <p:nvSpPr>
          <p:cNvPr id="5" name="Text 3"/>
          <p:cNvSpPr/>
          <p:nvPr/>
        </p:nvSpPr>
        <p:spPr>
          <a:xfrm>
            <a:off x="640080" y="1554480"/>
            <a:ext cx="7863840" cy="274320"/>
          </a:xfrm>
          <a:prstGeom prst="rect">
            <a:avLst/>
          </a:prstGeom>
          <a:noFill/>
        </p:spPr>
        <p:txBody>
          <a:bodyPr wrap="square" rtlCol="0" anchor="ctr"/>
          <a:lstStyle/>
          <a:p>
            <a:pPr marL="0" indent="0">
              <a:buNone/>
            </a:pPr>
            <a:r>
              <a:rPr lang="en-US" sz="1400" i="1" dirty="0">
                <a:solidFill>
                  <a:srgbClr val="2C3E50"/>
                </a:solidFill>
                <a:latin typeface="Calibri" panose="020F0502020204030204" pitchFamily="34" charset="0"/>
                <a:ea typeface="Calibri" panose="020F0502020204030204" pitchFamily="34" charset="-122"/>
                <a:cs typeface="Calibri" panose="020F0502020204030204" pitchFamily="34" charset="-120"/>
              </a:rPr>
              <a:t>Development results from interaction between biological maturation (nature) and social/cultural demands (nurture)</a:t>
            </a:r>
            <a:endParaRPr lang="en-US" sz="1400" dirty="0"/>
          </a:p>
        </p:txBody>
      </p:sp>
      <p:sp>
        <p:nvSpPr>
          <p:cNvPr id="6" name="Shape 4"/>
          <p:cNvSpPr/>
          <p:nvPr/>
        </p:nvSpPr>
        <p:spPr>
          <a:xfrm>
            <a:off x="457200" y="2103120"/>
            <a:ext cx="3931920" cy="210312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7" name="Shape 5"/>
          <p:cNvSpPr/>
          <p:nvPr/>
        </p:nvSpPr>
        <p:spPr>
          <a:xfrm>
            <a:off x="457200" y="2103120"/>
            <a:ext cx="3931920" cy="73152"/>
          </a:xfrm>
          <a:prstGeom prst="rect">
            <a:avLst/>
          </a:prstGeom>
          <a:solidFill>
            <a:srgbClr val="27AE60"/>
          </a:solidFill>
        </p:spPr>
        <p:txBody>
          <a:bodyPr/>
          <a:lstStyle/>
          <a:p>
            <a:endParaRPr lang="en-GB"/>
          </a:p>
        </p:txBody>
      </p:sp>
      <p:sp>
        <p:nvSpPr>
          <p:cNvPr id="8" name="Text 6"/>
          <p:cNvSpPr/>
          <p:nvPr/>
        </p:nvSpPr>
        <p:spPr>
          <a:xfrm>
            <a:off x="640080" y="2240280"/>
            <a:ext cx="3657600" cy="32004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Biological Influences (Nature)</a:t>
            </a:r>
            <a:endParaRPr lang="en-US" sz="1800" dirty="0"/>
          </a:p>
        </p:txBody>
      </p:sp>
      <p:sp>
        <p:nvSpPr>
          <p:cNvPr id="9" name="Text 7"/>
          <p:cNvSpPr/>
          <p:nvPr/>
        </p:nvSpPr>
        <p:spPr>
          <a:xfrm>
            <a:off x="640080" y="2651760"/>
            <a:ext cx="3566160" cy="1417320"/>
          </a:xfrm>
          <a:prstGeom prst="rect">
            <a:avLst/>
          </a:prstGeom>
          <a:noFill/>
        </p:spPr>
        <p:txBody>
          <a:bodyPr wrap="square" rtlCol="0" anchor="ctr"/>
          <a:lstStyle/>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Puberty and hormonal changes</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Brain development (prefrontal cortex maturation)</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Individual temperament and resilience</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Potential genetic vulnerability to stress/depression</a:t>
            </a:r>
            <a:endParaRPr lang="en-US" sz="1200" dirty="0"/>
          </a:p>
          <a:p>
            <a:pPr marL="0" indent="0">
              <a:lnSpc>
                <a:spcPts val="1400"/>
              </a:lnSpc>
              <a:buNone/>
            </a:pP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These create biological readiness for identity formation (Erikson, 1968)</a:t>
            </a:r>
            <a:endParaRPr lang="en-US" sz="1200" dirty="0"/>
          </a:p>
        </p:txBody>
      </p:sp>
      <p:sp>
        <p:nvSpPr>
          <p:cNvPr id="10" name="Shape 8"/>
          <p:cNvSpPr/>
          <p:nvPr/>
        </p:nvSpPr>
        <p:spPr>
          <a:xfrm>
            <a:off x="4754880" y="2103120"/>
            <a:ext cx="3931920" cy="210312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11" name="Shape 9"/>
          <p:cNvSpPr/>
          <p:nvPr/>
        </p:nvSpPr>
        <p:spPr>
          <a:xfrm>
            <a:off x="4754880" y="2103120"/>
            <a:ext cx="3931920" cy="73152"/>
          </a:xfrm>
          <a:prstGeom prst="rect">
            <a:avLst/>
          </a:prstGeom>
          <a:solidFill>
            <a:srgbClr val="3498DB"/>
          </a:solidFill>
        </p:spPr>
        <p:txBody>
          <a:bodyPr/>
          <a:lstStyle/>
          <a:p>
            <a:endParaRPr lang="en-GB"/>
          </a:p>
        </p:txBody>
      </p:sp>
      <p:sp>
        <p:nvSpPr>
          <p:cNvPr id="12" name="Text 10"/>
          <p:cNvSpPr/>
          <p:nvPr/>
        </p:nvSpPr>
        <p:spPr>
          <a:xfrm>
            <a:off x="4937760" y="2240280"/>
            <a:ext cx="3657600" cy="32004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Environmental Influences (Nurture)</a:t>
            </a:r>
            <a:endParaRPr lang="en-US" sz="1800" dirty="0"/>
          </a:p>
        </p:txBody>
      </p:sp>
      <p:sp>
        <p:nvSpPr>
          <p:cNvPr id="13" name="Text 11"/>
          <p:cNvSpPr/>
          <p:nvPr/>
        </p:nvSpPr>
        <p:spPr>
          <a:xfrm>
            <a:off x="4937760" y="2651760"/>
            <a:ext cx="3566160" cy="1417320"/>
          </a:xfrm>
          <a:prstGeom prst="rect">
            <a:avLst/>
          </a:prstGeom>
          <a:noFill/>
        </p:spPr>
        <p:txBody>
          <a:bodyPr wrap="square" rtlCol="0" anchor="ctr"/>
          <a:lstStyle/>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Caring responsibilities limiting exploration</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Loss of father (attachment disruption)</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Cultural expectations of family care</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Socioeconomic factors affecting opportunities</a:t>
            </a:r>
            <a:endParaRPr lang="en-US" sz="1200" dirty="0"/>
          </a:p>
          <a:p>
            <a:pPr marL="0" indent="0">
              <a:lnSpc>
                <a:spcPts val="1400"/>
              </a:lnSpc>
              <a:buNone/>
            </a:pP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Environment shapes which identity options seem possible (Erikson, 1982)</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400" b="1" dirty="0">
                <a:solidFill>
                  <a:srgbClr val="1E2761"/>
                </a:solidFill>
                <a:latin typeface="Calibri" panose="020F0502020204030204" pitchFamily="34" charset="0"/>
                <a:ea typeface="Calibri" panose="020F0502020204030204" pitchFamily="34" charset="-122"/>
                <a:cs typeface="Calibri" panose="020F0502020204030204" pitchFamily="34" charset="-120"/>
              </a:rPr>
              <a:t>Support Plan: Erikson-Informed Interventions</a:t>
            </a:r>
            <a:endParaRPr lang="en-US" sz="3400" dirty="0"/>
          </a:p>
        </p:txBody>
      </p:sp>
      <p:sp>
        <p:nvSpPr>
          <p:cNvPr id="3" name="Shape 1"/>
          <p:cNvSpPr/>
          <p:nvPr/>
        </p:nvSpPr>
        <p:spPr>
          <a:xfrm>
            <a:off x="457200" y="1097280"/>
            <a:ext cx="8229600" cy="640080"/>
          </a:xfrm>
          <a:prstGeom prst="rect">
            <a:avLst/>
          </a:prstGeom>
          <a:solidFill>
            <a:srgbClr val="02C39A"/>
          </a:solidFill>
          <a:effectLst>
            <a:outerShdw blurRad="76200" dist="25400" dir="8100000" algn="bl" rotWithShape="0">
              <a:srgbClr val="000000">
                <a:alpha val="12000"/>
              </a:srgbClr>
            </a:outerShdw>
          </a:effectLst>
        </p:spPr>
        <p:txBody>
          <a:bodyPr/>
          <a:lstStyle/>
          <a:p>
            <a:endParaRPr lang="en-GB"/>
          </a:p>
        </p:txBody>
      </p:sp>
      <p:sp>
        <p:nvSpPr>
          <p:cNvPr id="4" name="Text 2"/>
          <p:cNvSpPr/>
          <p:nvPr/>
        </p:nvSpPr>
        <p:spPr>
          <a:xfrm>
            <a:off x="640080" y="1234440"/>
            <a:ext cx="7863840" cy="365760"/>
          </a:xfrm>
          <a:prstGeom prst="rect">
            <a:avLst/>
          </a:prstGeom>
          <a:noFill/>
        </p:spPr>
        <p:txBody>
          <a:bodyPr wrap="square" rtlCol="0" anchor="ctr"/>
          <a:lstStyle/>
          <a:p>
            <a:pPr marL="0" indent="0">
              <a:buNone/>
            </a:pPr>
            <a:r>
              <a:rPr lang="en-US" sz="1600" b="1" dirty="0">
                <a:solidFill>
                  <a:srgbClr val="FFFFFF"/>
                </a:solidFill>
                <a:latin typeface="Calibri" panose="020F0502020204030204" pitchFamily="34" charset="0"/>
                <a:ea typeface="Calibri" panose="020F0502020204030204" pitchFamily="34" charset="-122"/>
                <a:cs typeface="Calibri" panose="020F0502020204030204" pitchFamily="34" charset="-120"/>
              </a:rPr>
              <a:t>Goal: Support positive identity formation while addressing unresolved industry challenges</a:t>
            </a:r>
            <a:endParaRPr lang="en-US" sz="1600" dirty="0"/>
          </a:p>
        </p:txBody>
      </p:sp>
      <p:sp>
        <p:nvSpPr>
          <p:cNvPr id="5" name="Shape 3"/>
          <p:cNvSpPr/>
          <p:nvPr/>
        </p:nvSpPr>
        <p:spPr>
          <a:xfrm>
            <a:off x="457200" y="1920240"/>
            <a:ext cx="3931920" cy="109728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6" name="Text 4"/>
          <p:cNvSpPr/>
          <p:nvPr/>
        </p:nvSpPr>
        <p:spPr>
          <a:xfrm>
            <a:off x="640080" y="2057400"/>
            <a:ext cx="3657600" cy="274320"/>
          </a:xfrm>
          <a:prstGeom prst="rect">
            <a:avLst/>
          </a:prstGeom>
          <a:noFill/>
        </p:spPr>
        <p:txBody>
          <a:bodyPr wrap="square" rtlCol="0" anchor="ctr"/>
          <a:lstStyle/>
          <a:p>
            <a:pPr marL="0" indent="0">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1. Identity Exploration Support</a:t>
            </a:r>
            <a:endParaRPr lang="en-US" sz="1600" dirty="0"/>
          </a:p>
        </p:txBody>
      </p:sp>
      <p:sp>
        <p:nvSpPr>
          <p:cNvPr id="7" name="Text 5"/>
          <p:cNvSpPr/>
          <p:nvPr/>
        </p:nvSpPr>
        <p:spPr>
          <a:xfrm>
            <a:off x="640080" y="2377440"/>
            <a:ext cx="3566160" cy="548640"/>
          </a:xfrm>
          <a:prstGeom prst="rect">
            <a:avLst/>
          </a:prstGeom>
          <a:noFill/>
        </p:spPr>
        <p:txBody>
          <a:bodyPr wrap="square" rtlCol="0" anchor="ctr"/>
          <a:lstStyle/>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Career counseling and vocational guidance</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Youth groups for young carers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Opportunities for hobbies and interests</a:t>
            </a:r>
            <a:endParaRPr lang="en-US" sz="1200" dirty="0"/>
          </a:p>
        </p:txBody>
      </p:sp>
      <p:sp>
        <p:nvSpPr>
          <p:cNvPr id="8" name="Shape 6"/>
          <p:cNvSpPr/>
          <p:nvPr/>
        </p:nvSpPr>
        <p:spPr>
          <a:xfrm>
            <a:off x="4754880" y="1920240"/>
            <a:ext cx="3931920" cy="109728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9" name="Text 7"/>
          <p:cNvSpPr/>
          <p:nvPr/>
        </p:nvSpPr>
        <p:spPr>
          <a:xfrm>
            <a:off x="4937760" y="2057400"/>
            <a:ext cx="3657600" cy="274320"/>
          </a:xfrm>
          <a:prstGeom prst="rect">
            <a:avLst/>
          </a:prstGeom>
          <a:noFill/>
        </p:spPr>
        <p:txBody>
          <a:bodyPr wrap="square" rtlCol="0" anchor="ctr"/>
          <a:lstStyle/>
          <a:p>
            <a:pPr marL="0" indent="0">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2. Competence Building</a:t>
            </a:r>
            <a:endParaRPr lang="en-US" sz="1600" dirty="0"/>
          </a:p>
        </p:txBody>
      </p:sp>
      <p:sp>
        <p:nvSpPr>
          <p:cNvPr id="10" name="Text 8"/>
          <p:cNvSpPr/>
          <p:nvPr/>
        </p:nvSpPr>
        <p:spPr>
          <a:xfrm>
            <a:off x="4937760" y="2377440"/>
            <a:ext cx="3566160" cy="548640"/>
          </a:xfrm>
          <a:prstGeom prst="rect">
            <a:avLst/>
          </a:prstGeom>
          <a:noFill/>
        </p:spPr>
        <p:txBody>
          <a:bodyPr wrap="square" rtlCol="0" anchor="ctr"/>
          <a:lstStyle/>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Educational support to address gaps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Recognition of caring skills as competencies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Achievement opportunities in school/community</a:t>
            </a:r>
            <a:endParaRPr lang="en-US" sz="1200" dirty="0"/>
          </a:p>
        </p:txBody>
      </p:sp>
      <p:sp>
        <p:nvSpPr>
          <p:cNvPr id="11" name="Shape 9"/>
          <p:cNvSpPr/>
          <p:nvPr/>
        </p:nvSpPr>
        <p:spPr>
          <a:xfrm>
            <a:off x="457200" y="3200400"/>
            <a:ext cx="3931920" cy="100584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12" name="Text 10"/>
          <p:cNvSpPr/>
          <p:nvPr/>
        </p:nvSpPr>
        <p:spPr>
          <a:xfrm>
            <a:off x="640080" y="3337560"/>
            <a:ext cx="3657600" cy="274320"/>
          </a:xfrm>
          <a:prstGeom prst="rect">
            <a:avLst/>
          </a:prstGeom>
          <a:noFill/>
        </p:spPr>
        <p:txBody>
          <a:bodyPr wrap="square" rtlCol="0" anchor="ctr"/>
          <a:lstStyle/>
          <a:p>
            <a:pPr marL="0" indent="0">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3. Social Connection</a:t>
            </a:r>
            <a:endParaRPr lang="en-US" sz="1600" dirty="0"/>
          </a:p>
        </p:txBody>
      </p:sp>
      <p:sp>
        <p:nvSpPr>
          <p:cNvPr id="13" name="Text 11"/>
          <p:cNvSpPr/>
          <p:nvPr/>
        </p:nvSpPr>
        <p:spPr>
          <a:xfrm>
            <a:off x="640080" y="3657600"/>
            <a:ext cx="3566160" cy="457200"/>
          </a:xfrm>
          <a:prstGeom prst="rect">
            <a:avLst/>
          </a:prstGeom>
          <a:noFill/>
        </p:spPr>
        <p:txBody>
          <a:bodyPr wrap="square" rtlCol="0" anchor="ctr"/>
          <a:lstStyle/>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Peer support groups (young carers networks)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Structured social activities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Mentoring relationships</a:t>
            </a:r>
            <a:endParaRPr lang="en-US" sz="1200" dirty="0"/>
          </a:p>
        </p:txBody>
      </p:sp>
      <p:sp>
        <p:nvSpPr>
          <p:cNvPr id="14" name="Shape 12"/>
          <p:cNvSpPr/>
          <p:nvPr/>
        </p:nvSpPr>
        <p:spPr>
          <a:xfrm>
            <a:off x="4754880" y="3200400"/>
            <a:ext cx="3931920" cy="100584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15" name="Text 13"/>
          <p:cNvSpPr/>
          <p:nvPr/>
        </p:nvSpPr>
        <p:spPr>
          <a:xfrm>
            <a:off x="4937760" y="3337560"/>
            <a:ext cx="3657600" cy="274320"/>
          </a:xfrm>
          <a:prstGeom prst="rect">
            <a:avLst/>
          </a:prstGeom>
          <a:noFill/>
        </p:spPr>
        <p:txBody>
          <a:bodyPr wrap="square" rtlCol="0" anchor="ctr"/>
          <a:lstStyle/>
          <a:p>
            <a:pPr marL="0" indent="0">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4. Respite and Balance</a:t>
            </a:r>
            <a:endParaRPr lang="en-US" sz="1600" dirty="0"/>
          </a:p>
        </p:txBody>
      </p:sp>
      <p:sp>
        <p:nvSpPr>
          <p:cNvPr id="16" name="Text 14"/>
          <p:cNvSpPr/>
          <p:nvPr/>
        </p:nvSpPr>
        <p:spPr>
          <a:xfrm>
            <a:off x="4937760" y="3657600"/>
            <a:ext cx="3566160" cy="457200"/>
          </a:xfrm>
          <a:prstGeom prst="rect">
            <a:avLst/>
          </a:prstGeom>
          <a:noFill/>
        </p:spPr>
        <p:txBody>
          <a:bodyPr wrap="square" rtlCol="0" anchor="ctr"/>
          <a:lstStyle/>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Regular respite care for mother</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Time for age-appropriate activities</a:t>
            </a:r>
            <a:endParaRPr lang="en-US" sz="1200" dirty="0"/>
          </a:p>
          <a:p>
            <a:pPr marL="0" indent="0">
              <a:lnSpc>
                <a:spcPts val="13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Clear boundaries between caring and personal time</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600" b="1" dirty="0">
                <a:solidFill>
                  <a:srgbClr val="1E2761"/>
                </a:solidFill>
                <a:latin typeface="Calibri" panose="020F0502020204030204" pitchFamily="34" charset="0"/>
                <a:ea typeface="Calibri" panose="020F0502020204030204" pitchFamily="34" charset="-122"/>
                <a:cs typeface="Calibri" panose="020F0502020204030204" pitchFamily="34" charset="-120"/>
              </a:rPr>
              <a:t>Practical Implementation Strategies</a:t>
            </a:r>
            <a:endParaRPr lang="en-US" sz="3600" dirty="0"/>
          </a:p>
        </p:txBody>
      </p:sp>
      <p:sp>
        <p:nvSpPr>
          <p:cNvPr id="3" name="Shape 1"/>
          <p:cNvSpPr/>
          <p:nvPr/>
        </p:nvSpPr>
        <p:spPr>
          <a:xfrm>
            <a:off x="457200" y="1097280"/>
            <a:ext cx="8229600" cy="329184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4" name="Text 2"/>
          <p:cNvSpPr/>
          <p:nvPr/>
        </p:nvSpPr>
        <p:spPr>
          <a:xfrm>
            <a:off x="640080" y="1234440"/>
            <a:ext cx="7863840" cy="3017520"/>
          </a:xfrm>
          <a:prstGeom prst="rect">
            <a:avLst/>
          </a:prstGeom>
          <a:noFill/>
        </p:spPr>
        <p:txBody>
          <a:bodyPr wrap="square" rtlCol="0" anchor="ctr"/>
          <a:lstStyle/>
          <a:p>
            <a:pPr marL="0" indent="0">
              <a:lnSpc>
                <a:spcPts val="1400"/>
              </a:lnSpc>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Immediate Actions (First 3 months):</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Comprehensive assessment of Jenny's needs and mother's care requirements</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Connect with Young Carers service for peer support and advocacy (Barnardo's, 2017)</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Arrange respite care (minimum 2 days/week) to enable school/social engagement</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Educational liaison: inform school, arrange support for any learning gaps</a:t>
            </a:r>
            <a:endParaRPr lang="en-US" sz="1200" dirty="0"/>
          </a:p>
          <a:p>
            <a:pPr marL="0" indent="0">
              <a:lnSpc>
                <a:spcPts val="1400"/>
              </a:lnSpc>
              <a:buNone/>
            </a:pPr>
            <a:endParaRPr lang="en-US" sz="1200" dirty="0"/>
          </a:p>
          <a:p>
            <a:pPr marL="0" indent="0">
              <a:lnSpc>
                <a:spcPts val="1400"/>
              </a:lnSpc>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Medium-term Goals (3-12 months):</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Individual counseling focused on identity development and role clarification</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Structured activities: clubs, sports, or arts programs promoting peer interaction</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Career exploration workshops and work experience opportunities</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Family therapy to redefine roles and improve mother-daughter relationship</a:t>
            </a:r>
            <a:endParaRPr lang="en-US" sz="1200" dirty="0"/>
          </a:p>
          <a:p>
            <a:pPr marL="0" indent="0">
              <a:lnSpc>
                <a:spcPts val="1400"/>
              </a:lnSpc>
              <a:buNone/>
            </a:pPr>
            <a:endParaRPr lang="en-US" sz="1200" dirty="0"/>
          </a:p>
          <a:p>
            <a:pPr marL="0" indent="0">
              <a:lnSpc>
                <a:spcPts val="1400"/>
              </a:lnSpc>
              <a:buNone/>
            </a:pPr>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Long-term Support (12+ months):</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Ongoing monitoring of psychosocial development</a:t>
            </a:r>
            <a:endParaRPr lang="en-US" sz="1200" dirty="0"/>
          </a:p>
          <a:p>
            <a:pPr marL="342900" indent="-342900">
              <a:lnSpc>
                <a:spcPts val="1400"/>
              </a:lnSpc>
              <a:buSzPct val="100000"/>
              <a:buChar char="•"/>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Support transition to further education/employment with maintained care balance</a:t>
            </a:r>
            <a:endParaRPr lang="en-US" sz="1200" dirty="0"/>
          </a:p>
          <a:p>
            <a:pPr marL="0" indent="0">
              <a:lnSpc>
                <a:spcPts val="1400"/>
              </a:lnSpc>
              <a:buNone/>
            </a:pPr>
            <a:r>
              <a:rPr lang="en-US" sz="1200" dirty="0">
                <a:solidFill>
                  <a:srgbClr val="2C3E50"/>
                </a:solidFill>
                <a:latin typeface="Calibri" panose="020F0502020204030204" pitchFamily="34" charset="0"/>
                <a:ea typeface="Calibri" panose="020F0502020204030204" pitchFamily="34" charset="-122"/>
                <a:cs typeface="Calibri" panose="020F0502020204030204" pitchFamily="34" charset="-120"/>
              </a:rPr>
              <a:t>• Continued access to young carers' networks into young adulthood</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p:spPr>
        <p:txBody>
          <a:bodyPr wrap="square" lIns="0" tIns="0" rIns="0" bIns="0" rtlCol="0" anchor="ctr"/>
          <a:lstStyle/>
          <a:p>
            <a:pPr marL="0" indent="0" algn="l">
              <a:buNone/>
            </a:pPr>
            <a:r>
              <a:rPr lang="en-US" sz="3400" b="1" dirty="0">
                <a:solidFill>
                  <a:srgbClr val="1E2761"/>
                </a:solidFill>
                <a:latin typeface="Calibri" panose="020F0502020204030204" pitchFamily="34" charset="0"/>
                <a:ea typeface="Calibri" panose="020F0502020204030204" pitchFamily="34" charset="-122"/>
                <a:cs typeface="Calibri" panose="020F0502020204030204" pitchFamily="34" charset="-120"/>
              </a:rPr>
              <a:t>Critical Evaluation: Strengths and Limitations</a:t>
            </a:r>
            <a:endParaRPr lang="en-US" sz="3400" dirty="0"/>
          </a:p>
        </p:txBody>
      </p:sp>
      <p:sp>
        <p:nvSpPr>
          <p:cNvPr id="3" name="Shape 1"/>
          <p:cNvSpPr/>
          <p:nvPr/>
        </p:nvSpPr>
        <p:spPr>
          <a:xfrm>
            <a:off x="457200" y="1097280"/>
            <a:ext cx="3931920" cy="329184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4" name="Shape 2"/>
          <p:cNvSpPr/>
          <p:nvPr/>
        </p:nvSpPr>
        <p:spPr>
          <a:xfrm>
            <a:off x="457200" y="1097280"/>
            <a:ext cx="73152" cy="3291840"/>
          </a:xfrm>
          <a:prstGeom prst="rect">
            <a:avLst/>
          </a:prstGeom>
          <a:solidFill>
            <a:srgbClr val="27AE60"/>
          </a:solidFill>
        </p:spPr>
        <p:txBody>
          <a:bodyPr/>
          <a:lstStyle/>
          <a:p>
            <a:endParaRPr lang="en-GB"/>
          </a:p>
        </p:txBody>
      </p:sp>
      <p:sp>
        <p:nvSpPr>
          <p:cNvPr id="5" name="Text 3"/>
          <p:cNvSpPr/>
          <p:nvPr/>
        </p:nvSpPr>
        <p:spPr>
          <a:xfrm>
            <a:off x="640080" y="1234440"/>
            <a:ext cx="3657600" cy="32004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Strengths of Erikson's Theory</a:t>
            </a:r>
            <a:endParaRPr lang="en-US" sz="1800" dirty="0"/>
          </a:p>
        </p:txBody>
      </p:sp>
      <p:sp>
        <p:nvSpPr>
          <p:cNvPr id="6" name="Text 4"/>
          <p:cNvSpPr/>
          <p:nvPr/>
        </p:nvSpPr>
        <p:spPr>
          <a:xfrm>
            <a:off x="640080" y="1645920"/>
            <a:ext cx="3566160" cy="2606040"/>
          </a:xfrm>
          <a:prstGeom prst="rect">
            <a:avLst/>
          </a:prstGeom>
          <a:noFill/>
        </p:spPr>
        <p:txBody>
          <a:bodyPr wrap="square" rtlCol="0" anchor="ctr"/>
          <a:lstStyle/>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Lifespan perspective:</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Recognizes ongoing development</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Shows how early stages affect later ones</a:t>
            </a:r>
            <a:endParaRPr lang="en-US" sz="1100" dirty="0"/>
          </a:p>
          <a:p>
            <a:pPr marL="0" indent="0">
              <a:lnSpc>
                <a:spcPts val="1300"/>
              </a:lnSpc>
              <a:buNone/>
            </a:pPr>
            <a:endParaRPr lang="en-US" sz="1100" dirty="0"/>
          </a:p>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Culturally informed:</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Acknowledges social and cultural influences</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Relevant across diverse contexts</a:t>
            </a:r>
            <a:endParaRPr lang="en-US" sz="1100" dirty="0"/>
          </a:p>
          <a:p>
            <a:pPr marL="0" indent="0">
              <a:lnSpc>
                <a:spcPts val="1300"/>
              </a:lnSpc>
              <a:buNone/>
            </a:pPr>
            <a:endParaRPr lang="en-US" sz="1100" dirty="0"/>
          </a:p>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Practical applications:</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Clear intervention points</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Widely used in health/social care</a:t>
            </a:r>
            <a:endParaRPr lang="en-US" sz="1100" dirty="0"/>
          </a:p>
          <a:p>
            <a:pPr marL="0" indent="0">
              <a:lnSpc>
                <a:spcPts val="1300"/>
              </a:lnSpc>
              <a:buNone/>
            </a:pPr>
            <a:endParaRPr lang="en-US" sz="1100" dirty="0"/>
          </a:p>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Research support:</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Identity formation well-documented (Marcia, 1980)</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Cross-cultural validation (Phinney, 1990)</a:t>
            </a:r>
            <a:endParaRPr lang="en-US" sz="1100" dirty="0"/>
          </a:p>
        </p:txBody>
      </p:sp>
      <p:sp>
        <p:nvSpPr>
          <p:cNvPr id="7" name="Shape 5"/>
          <p:cNvSpPr/>
          <p:nvPr/>
        </p:nvSpPr>
        <p:spPr>
          <a:xfrm>
            <a:off x="4754880" y="1097280"/>
            <a:ext cx="3931920" cy="3291840"/>
          </a:xfrm>
          <a:prstGeom prst="rect">
            <a:avLst/>
          </a:prstGeom>
          <a:solidFill>
            <a:srgbClr val="FFFFFF"/>
          </a:solidFill>
          <a:effectLst>
            <a:outerShdw blurRad="76200" dist="25400" dir="8100000" algn="bl" rotWithShape="0">
              <a:srgbClr val="000000">
                <a:alpha val="12000"/>
              </a:srgbClr>
            </a:outerShdw>
          </a:effectLst>
        </p:spPr>
        <p:txBody>
          <a:bodyPr/>
          <a:lstStyle/>
          <a:p>
            <a:endParaRPr lang="en-GB"/>
          </a:p>
        </p:txBody>
      </p:sp>
      <p:sp>
        <p:nvSpPr>
          <p:cNvPr id="8" name="Shape 6"/>
          <p:cNvSpPr/>
          <p:nvPr/>
        </p:nvSpPr>
        <p:spPr>
          <a:xfrm>
            <a:off x="4754880" y="1097280"/>
            <a:ext cx="73152" cy="3291840"/>
          </a:xfrm>
          <a:prstGeom prst="rect">
            <a:avLst/>
          </a:prstGeom>
          <a:solidFill>
            <a:srgbClr val="E74C3C"/>
          </a:solidFill>
        </p:spPr>
        <p:txBody>
          <a:bodyPr/>
          <a:lstStyle/>
          <a:p>
            <a:endParaRPr lang="en-GB"/>
          </a:p>
        </p:txBody>
      </p:sp>
      <p:sp>
        <p:nvSpPr>
          <p:cNvPr id="9" name="Text 7"/>
          <p:cNvSpPr/>
          <p:nvPr/>
        </p:nvSpPr>
        <p:spPr>
          <a:xfrm>
            <a:off x="4937760" y="1234440"/>
            <a:ext cx="3657600" cy="320040"/>
          </a:xfrm>
          <a:prstGeom prst="rect">
            <a:avLst/>
          </a:prstGeom>
          <a:noFill/>
        </p:spPr>
        <p:txBody>
          <a:bodyPr wrap="square" rtlCol="0" anchor="ctr"/>
          <a:lstStyle/>
          <a:p>
            <a:pPr marL="0" indent="0">
              <a:buNone/>
            </a:pPr>
            <a:r>
              <a:rPr lang="en-US" sz="1800" b="1" dirty="0">
                <a:solidFill>
                  <a:srgbClr val="1E2761"/>
                </a:solidFill>
                <a:latin typeface="Calibri" panose="020F0502020204030204" pitchFamily="34" charset="0"/>
                <a:ea typeface="Calibri" panose="020F0502020204030204" pitchFamily="34" charset="-122"/>
                <a:cs typeface="Calibri" panose="020F0502020204030204" pitchFamily="34" charset="-120"/>
              </a:rPr>
              <a:t>Limitations in This Context</a:t>
            </a:r>
            <a:endParaRPr lang="en-US" sz="1800" dirty="0"/>
          </a:p>
        </p:txBody>
      </p:sp>
      <p:sp>
        <p:nvSpPr>
          <p:cNvPr id="10" name="Text 8"/>
          <p:cNvSpPr/>
          <p:nvPr/>
        </p:nvSpPr>
        <p:spPr>
          <a:xfrm>
            <a:off x="4937760" y="1645920"/>
            <a:ext cx="3566160" cy="2606040"/>
          </a:xfrm>
          <a:prstGeom prst="rect">
            <a:avLst/>
          </a:prstGeom>
          <a:noFill/>
        </p:spPr>
        <p:txBody>
          <a:bodyPr wrap="square" rtlCol="0" anchor="ctr"/>
          <a:lstStyle/>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Stage rigidity:</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Development may not follow fixed sequence</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Individual variation not fully captured</a:t>
            </a:r>
            <a:endParaRPr lang="en-US" sz="1100" dirty="0"/>
          </a:p>
          <a:p>
            <a:pPr marL="0" indent="0">
              <a:lnSpc>
                <a:spcPts val="1300"/>
              </a:lnSpc>
              <a:buNone/>
            </a:pPr>
            <a:endParaRPr lang="en-US" sz="1100" dirty="0"/>
          </a:p>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Limited specificity:</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Doesn't detail specific mechanisms of change</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Broad concepts difficult to measure precisely</a:t>
            </a:r>
            <a:endParaRPr lang="en-US" sz="1100" dirty="0"/>
          </a:p>
          <a:p>
            <a:pPr marL="0" indent="0">
              <a:lnSpc>
                <a:spcPts val="1300"/>
              </a:lnSpc>
              <a:buNone/>
            </a:pPr>
            <a:endParaRPr lang="en-US" sz="1100" dirty="0"/>
          </a:p>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Gender and diversity:</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Developed primarily from male experiences</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May not fully apply across all cultures (Côté &amp; Levine, 2002)</a:t>
            </a:r>
            <a:endParaRPr lang="en-US" sz="1100" dirty="0"/>
          </a:p>
          <a:p>
            <a:pPr marL="0" indent="0">
              <a:lnSpc>
                <a:spcPts val="1300"/>
              </a:lnSpc>
              <a:buNone/>
            </a:pPr>
            <a:endParaRPr lang="en-US" sz="1100" dirty="0"/>
          </a:p>
          <a:p>
            <a:pPr marL="0" indent="0">
              <a:lnSpc>
                <a:spcPts val="1300"/>
              </a:lnSpc>
              <a:buNone/>
            </a:pPr>
            <a:r>
              <a:rPr lang="en-US" sz="1100" b="1" dirty="0">
                <a:solidFill>
                  <a:srgbClr val="2C3E50"/>
                </a:solidFill>
                <a:latin typeface="Calibri" panose="020F0502020204030204" pitchFamily="34" charset="0"/>
                <a:ea typeface="Calibri" panose="020F0502020204030204" pitchFamily="34" charset="-122"/>
                <a:cs typeface="Calibri" panose="020F0502020204030204" pitchFamily="34" charset="-120"/>
              </a:rPr>
              <a:t>Complementary approaches needed:</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Attachment theory for relationship impacts</a:t>
            </a:r>
            <a:endParaRPr lang="en-US" sz="1100" dirty="0"/>
          </a:p>
          <a:p>
            <a:pPr marL="0" indent="0">
              <a:lnSpc>
                <a:spcPts val="1300"/>
              </a:lnSpc>
              <a:buNone/>
            </a:pPr>
            <a:r>
              <a:rPr lang="en-US" sz="1100" dirty="0">
                <a:solidFill>
                  <a:srgbClr val="2C3E50"/>
                </a:solidFill>
                <a:latin typeface="Calibri" panose="020F0502020204030204" pitchFamily="34" charset="0"/>
                <a:ea typeface="Calibri" panose="020F0502020204030204" pitchFamily="34" charset="-122"/>
                <a:cs typeface="Calibri" panose="020F0502020204030204" pitchFamily="34" charset="-120"/>
              </a:rPr>
              <a:t>• Cognitive theories for problem-solving skills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381628"/>
            <a:ext cx="3913467" cy="4679746"/>
            <a:chOff x="-19221" y="251144"/>
            <a:chExt cx="5217958" cy="6239661"/>
          </a:xfrm>
        </p:grpSpPr>
        <p:sp>
          <p:nvSpPr>
            <p:cNvPr id="27"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 0"/>
          <p:cNvSpPr/>
          <p:nvPr/>
        </p:nvSpPr>
        <p:spPr>
          <a:xfrm>
            <a:off x="480060" y="932259"/>
            <a:ext cx="2891790" cy="3278981"/>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2700" b="1" kern="1200">
                <a:solidFill>
                  <a:schemeClr val="tx2"/>
                </a:solidFill>
                <a:latin typeface="+mj-lt"/>
                <a:ea typeface="+mj-ea"/>
                <a:cs typeface="+mj-cs"/>
              </a:rPr>
              <a:t>Conclusion</a:t>
            </a:r>
            <a:endParaRPr lang="en-US" sz="2700" kern="1200">
              <a:solidFill>
                <a:schemeClr val="tx2"/>
              </a:solidFill>
              <a:latin typeface="+mj-lt"/>
              <a:ea typeface="+mj-ea"/>
              <a:cs typeface="+mj-cs"/>
            </a:endParaRPr>
          </a:p>
        </p:txBody>
      </p:sp>
      <p:sp>
        <p:nvSpPr>
          <p:cNvPr id="3" name="Text 1"/>
          <p:cNvSpPr/>
          <p:nvPr/>
        </p:nvSpPr>
        <p:spPr>
          <a:xfrm>
            <a:off x="4629150" y="603504"/>
            <a:ext cx="3915918" cy="3922776"/>
          </a:xfrm>
          <a:prstGeom prst="rect">
            <a:avLst/>
          </a:prstGeom>
        </p:spPr>
        <p:txBody>
          <a:bodyPr vert="horz" lIns="91440" tIns="45720" rIns="91440" bIns="45720" rtlCol="0" anchor="ctr">
            <a:normAutofit/>
          </a:bodyPr>
          <a:lstStyle/>
          <a:p>
            <a:pPr marL="0" indent="-228600">
              <a:lnSpc>
                <a:spcPct val="90000"/>
              </a:lnSpc>
              <a:spcAft>
                <a:spcPts val="600"/>
              </a:spcAft>
              <a:buFont typeface="Arial" panose="020B0604020202020204" pitchFamily="34" charset="0"/>
              <a:buChar char="•"/>
            </a:pPr>
            <a:r>
              <a:rPr lang="en-US" sz="1000">
                <a:solidFill>
                  <a:schemeClr val="tx2"/>
                </a:solidFill>
              </a:rPr>
              <a:t>Erikson's psychosocial theory provides a valuable framework for understanding Jenny's developmental challenges as a young carer</a:t>
            </a:r>
          </a:p>
          <a:p>
            <a:pPr marL="0" indent="-228600">
              <a:lnSpc>
                <a:spcPct val="90000"/>
              </a:lnSpc>
              <a:spcAft>
                <a:spcPts val="600"/>
              </a:spcAft>
              <a:buFont typeface="Arial" panose="020B0604020202020204" pitchFamily="34" charset="0"/>
              <a:buChar char="•"/>
            </a:pPr>
            <a:endParaRPr lang="en-US" sz="1000">
              <a:solidFill>
                <a:schemeClr val="tx2"/>
              </a:solidFill>
            </a:endParaRPr>
          </a:p>
          <a:p>
            <a:pPr marL="0" indent="-228600">
              <a:lnSpc>
                <a:spcPct val="90000"/>
              </a:lnSpc>
              <a:spcAft>
                <a:spcPts val="600"/>
              </a:spcAft>
              <a:buFont typeface="Arial" panose="020B0604020202020204" pitchFamily="34" charset="0"/>
              <a:buChar char="•"/>
            </a:pPr>
            <a:r>
              <a:rPr lang="en-US" sz="1000">
                <a:solidFill>
                  <a:schemeClr val="tx2"/>
                </a:solidFill>
              </a:rPr>
              <a:t>The theory highlights:</a:t>
            </a:r>
          </a:p>
          <a:p>
            <a:pPr marL="342900" indent="-228600">
              <a:lnSpc>
                <a:spcPct val="90000"/>
              </a:lnSpc>
              <a:spcAft>
                <a:spcPts val="600"/>
              </a:spcAft>
              <a:buSzPct val="100000"/>
              <a:buFont typeface="Arial" panose="020B0604020202020204" pitchFamily="34" charset="0"/>
              <a:buChar char="•"/>
            </a:pPr>
            <a:r>
              <a:rPr lang="en-US" sz="1000">
                <a:solidFill>
                  <a:schemeClr val="tx2"/>
                </a:solidFill>
              </a:rPr>
              <a:t>• How caring responsibilities from age 11 may have disrupted industry development</a:t>
            </a:r>
          </a:p>
          <a:p>
            <a:pPr marL="342900" indent="-228600">
              <a:lnSpc>
                <a:spcPct val="90000"/>
              </a:lnSpc>
              <a:spcAft>
                <a:spcPts val="600"/>
              </a:spcAft>
              <a:buSzPct val="100000"/>
              <a:buFont typeface="Arial" panose="020B0604020202020204" pitchFamily="34" charset="0"/>
              <a:buChar char="•"/>
            </a:pPr>
            <a:r>
              <a:rPr lang="en-US" sz="1000">
                <a:solidFill>
                  <a:schemeClr val="tx2"/>
                </a:solidFill>
              </a:rPr>
              <a:t>• Current risks to identity formation at age 16</a:t>
            </a:r>
          </a:p>
          <a:p>
            <a:pPr marL="342900" indent="-228600">
              <a:lnSpc>
                <a:spcPct val="90000"/>
              </a:lnSpc>
              <a:spcAft>
                <a:spcPts val="600"/>
              </a:spcAft>
              <a:buSzPct val="100000"/>
              <a:buFont typeface="Arial" panose="020B0604020202020204" pitchFamily="34" charset="0"/>
              <a:buChar char="•"/>
            </a:pPr>
            <a:r>
              <a:rPr lang="en-US" sz="1000">
                <a:solidFill>
                  <a:schemeClr val="tx2"/>
                </a:solidFill>
              </a:rPr>
              <a:t>• The interaction between biological readiness and environmental constraints</a:t>
            </a:r>
          </a:p>
          <a:p>
            <a:pPr marL="0" indent="-228600">
              <a:lnSpc>
                <a:spcPct val="90000"/>
              </a:lnSpc>
              <a:spcAft>
                <a:spcPts val="600"/>
              </a:spcAft>
              <a:buFont typeface="Arial" panose="020B0604020202020204" pitchFamily="34" charset="0"/>
              <a:buChar char="•"/>
            </a:pPr>
            <a:endParaRPr lang="en-US" sz="1000">
              <a:solidFill>
                <a:schemeClr val="tx2"/>
              </a:solidFill>
            </a:endParaRPr>
          </a:p>
          <a:p>
            <a:pPr marL="0" indent="-228600">
              <a:lnSpc>
                <a:spcPct val="90000"/>
              </a:lnSpc>
              <a:spcAft>
                <a:spcPts val="600"/>
              </a:spcAft>
              <a:buFont typeface="Arial" panose="020B0604020202020204" pitchFamily="34" charset="0"/>
              <a:buChar char="•"/>
            </a:pPr>
            <a:r>
              <a:rPr lang="en-US" sz="1000">
                <a:solidFill>
                  <a:schemeClr val="tx2"/>
                </a:solidFill>
              </a:rPr>
              <a:t>Evidence-based interventions should:</a:t>
            </a:r>
          </a:p>
          <a:p>
            <a:pPr marL="342900" indent="-228600">
              <a:lnSpc>
                <a:spcPct val="90000"/>
              </a:lnSpc>
              <a:spcAft>
                <a:spcPts val="600"/>
              </a:spcAft>
              <a:buSzPct val="100000"/>
              <a:buFont typeface="Arial" panose="020B0604020202020204" pitchFamily="34" charset="0"/>
              <a:buChar char="•"/>
            </a:pPr>
            <a:r>
              <a:rPr lang="en-US" sz="1000">
                <a:solidFill>
                  <a:schemeClr val="tx2"/>
                </a:solidFill>
              </a:rPr>
              <a:t>• Provide opportunities for identity exploration and peer connection</a:t>
            </a:r>
          </a:p>
          <a:p>
            <a:pPr marL="342900" indent="-228600">
              <a:lnSpc>
                <a:spcPct val="90000"/>
              </a:lnSpc>
              <a:spcAft>
                <a:spcPts val="600"/>
              </a:spcAft>
              <a:buSzPct val="100000"/>
              <a:buFont typeface="Arial" panose="020B0604020202020204" pitchFamily="34" charset="0"/>
              <a:buChar char="•"/>
            </a:pPr>
            <a:r>
              <a:rPr lang="en-US" sz="1000">
                <a:solidFill>
                  <a:schemeClr val="tx2"/>
                </a:solidFill>
              </a:rPr>
              <a:t>• Build competence through education and skill recognition</a:t>
            </a:r>
          </a:p>
          <a:p>
            <a:pPr marL="342900" indent="-228600">
              <a:lnSpc>
                <a:spcPct val="90000"/>
              </a:lnSpc>
              <a:spcAft>
                <a:spcPts val="600"/>
              </a:spcAft>
              <a:buSzPct val="100000"/>
              <a:buFont typeface="Arial" panose="020B0604020202020204" pitchFamily="34" charset="0"/>
              <a:buChar char="•"/>
            </a:pPr>
            <a:r>
              <a:rPr lang="en-US" sz="1000">
                <a:solidFill>
                  <a:schemeClr val="tx2"/>
                </a:solidFill>
              </a:rPr>
              <a:t>• Balance caring responsibilities with age-appropriate development</a:t>
            </a:r>
          </a:p>
          <a:p>
            <a:pPr marL="0" indent="-228600">
              <a:lnSpc>
                <a:spcPct val="90000"/>
              </a:lnSpc>
              <a:spcAft>
                <a:spcPts val="600"/>
              </a:spcAft>
              <a:buFont typeface="Arial" panose="020B0604020202020204" pitchFamily="34" charset="0"/>
              <a:buChar char="•"/>
            </a:pPr>
            <a:endParaRPr lang="en-US" sz="1000">
              <a:solidFill>
                <a:schemeClr val="tx2"/>
              </a:solidFill>
            </a:endParaRPr>
          </a:p>
          <a:p>
            <a:pPr marL="0" indent="-228600">
              <a:lnSpc>
                <a:spcPct val="90000"/>
              </a:lnSpc>
              <a:spcAft>
                <a:spcPts val="600"/>
              </a:spcAft>
              <a:buFont typeface="Arial" panose="020B0604020202020204" pitchFamily="34" charset="0"/>
              <a:buChar char="•"/>
            </a:pPr>
            <a:r>
              <a:rPr lang="en-US" sz="1000">
                <a:solidFill>
                  <a:schemeClr val="tx2"/>
                </a:solidFill>
              </a:rPr>
              <a:t>With appropriate support, Jenny can successfully navigate this developmental stage and form a healthy, integrated identity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415614"/>
            <a:ext cx="4306641" cy="430664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933804" y="967323"/>
            <a:ext cx="2738325" cy="3203223"/>
          </a:xfrm>
          <a:prstGeom prst="rect">
            <a:avLst/>
          </a:prstGeom>
        </p:spPr>
        <p:txBody>
          <a:bodyPr vert="horz" lIns="91440" tIns="45720" rIns="91440" bIns="45720" rtlCol="0" anchor="ctr">
            <a:normAutofit/>
          </a:bodyPr>
          <a:lstStyle/>
          <a:p>
            <a:pPr marL="0" indent="0" algn="ctr">
              <a:lnSpc>
                <a:spcPct val="90000"/>
              </a:lnSpc>
              <a:spcBef>
                <a:spcPct val="0"/>
              </a:spcBef>
              <a:spcAft>
                <a:spcPts val="600"/>
              </a:spcAft>
            </a:pPr>
            <a:r>
              <a:rPr lang="en-US" sz="4200" b="1" kern="1200">
                <a:solidFill>
                  <a:srgbClr val="FFFFFF"/>
                </a:solidFill>
                <a:latin typeface="+mj-lt"/>
                <a:ea typeface="+mj-ea"/>
                <a:cs typeface="+mj-cs"/>
              </a:rPr>
              <a:t>References</a:t>
            </a:r>
            <a:endParaRPr lang="en-US" sz="4200" kern="1200">
              <a:solidFill>
                <a:srgbClr val="FFFFFF"/>
              </a:solidFill>
              <a:latin typeface="+mj-lt"/>
              <a:ea typeface="+mj-ea"/>
              <a:cs typeface="+mj-cs"/>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280795"/>
            <a:ext cx="128637" cy="128636"/>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813380"/>
            <a:ext cx="118159" cy="118159"/>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Text Box 4"/>
          <p:cNvSpPr txBox="1"/>
          <p:nvPr/>
        </p:nvSpPr>
        <p:spPr>
          <a:xfrm>
            <a:off x="4722924" y="388800"/>
            <a:ext cx="3578706" cy="4378461"/>
          </a:xfrm>
          <a:prstGeom prst="rect">
            <a:avLst/>
          </a:prstGeom>
        </p:spPr>
        <p:txBody>
          <a:bodyPr vert="horz" lIns="91440" tIns="45720" rIns="91440" bIns="45720" rtlCol="0" anchor="ctr">
            <a:normAutofit/>
          </a:bodyPr>
          <a:lstStyle/>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Barnardo's (2017) On the edge of care: Understanding the experiences of young carers. London: Barnardo's.</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Becker, F. and Becker, S. (2008) Young adult carers in the UK: Experiences, needs and services for carers aged 16-24. London: The Princess Royal Trust for Carers.</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Children's Society (2013) Hidden from view: The experiences of young carers in England. London: The Children's Society.</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Côté, J.E. and Levine, C.G. (2002) Identity formation, agency, and culture: A social psychological synthesis. Mahwah, NJ: Lawrence Erlbaum Associates.</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Erikson, E.H. (1950) Childhood and society. New York: Norton.</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Erikson, E.H. (1968) Identity: Youth and crisis. New York: Norton.</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Erikson, E.H. (1982) The life cycle completed. New York: Norton.</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Marcia, J.E. (1980) 'Identity in adolescence', in Adelson, J. (ed.) Handbook of adolescent psychology. New York: Wiley, pp. 159-187.</a:t>
            </a:r>
          </a:p>
          <a:p>
            <a:pPr marL="171450" indent="-228600">
              <a:lnSpc>
                <a:spcPct val="90000"/>
              </a:lnSpc>
              <a:spcAft>
                <a:spcPts val="600"/>
              </a:spcAft>
              <a:buFont typeface="Arial" panose="020B0604020202020204" pitchFamily="34" charset="0"/>
              <a:buChar char="•"/>
            </a:pPr>
            <a:r>
              <a:rPr lang="en-US" altLang="en-US" sz="1100">
                <a:solidFill>
                  <a:schemeClr val="tx1">
                    <a:alpha val="80000"/>
                  </a:schemeClr>
                </a:solidFill>
              </a:rPr>
              <a:t>Phinney, J.S. (1990) 'Ethnic identity in adolescents and adults: Review of research', Psychological Bulletin, 108(3), pp. 499-514.</a:t>
            </a: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4313865"/>
            <a:ext cx="84319" cy="84319"/>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2707795"/>
            <a:ext cx="0" cy="2429046"/>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3" name="Text 1"/>
          <p:cNvSpPr/>
          <p:nvPr/>
        </p:nvSpPr>
        <p:spPr>
          <a:xfrm>
            <a:off x="457200" y="1005840"/>
            <a:ext cx="8229600" cy="2194560"/>
          </a:xfrm>
          <a:prstGeom prst="rect">
            <a:avLst/>
          </a:prstGeom>
          <a:noFill/>
        </p:spPr>
        <p:txBody>
          <a:bodyPr wrap="square" rtlCol="0" anchor="ctr"/>
          <a:lstStyle/>
          <a:p>
            <a:pPr marL="0" indent="0">
              <a:lnSpc>
                <a:spcPts val="1300"/>
              </a:lnSpc>
              <a:buNone/>
            </a:pPr>
            <a:endParaRPr lang="en-US" sz="1100" dirty="0"/>
          </a:p>
        </p:txBody>
      </p:sp>
      <p:sp>
        <p:nvSpPr>
          <p:cNvPr id="4" name="Text 2"/>
          <p:cNvSpPr/>
          <p:nvPr/>
        </p:nvSpPr>
        <p:spPr>
          <a:xfrm>
            <a:off x="457200" y="3291840"/>
            <a:ext cx="8229600" cy="1188720"/>
          </a:xfrm>
          <a:prstGeom prst="rect">
            <a:avLst/>
          </a:prstGeom>
          <a:noFill/>
        </p:spPr>
        <p:txBody>
          <a:bodyPr wrap="square" rtlCol="0" anchor="ctr"/>
          <a:lstStyle/>
          <a:p>
            <a:pPr marL="0" indent="0">
              <a:lnSpc>
                <a:spcPts val="1300"/>
              </a:lnSpc>
              <a:buNone/>
            </a:pP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2976</Words>
  <Application>Microsoft Office PowerPoint</Application>
  <PresentationFormat>On-screen Show (16:9)</PresentationFormat>
  <Paragraphs>207</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Jenny: A Lifespan Development Perspective</dc:title>
  <dc:subject>PptxGenJS Presentation</dc:subject>
  <dc:creator>My PC</dc:creator>
  <cp:lastModifiedBy>j w</cp:lastModifiedBy>
  <cp:revision>6</cp:revision>
  <dcterms:created xsi:type="dcterms:W3CDTF">2026-02-05T08:43:00Z</dcterms:created>
  <dcterms:modified xsi:type="dcterms:W3CDTF">2026-02-06T14:36:43Z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2DC1F2759C4445A0803D88260696EB57_13</vt:lpwstr>
  </property>
  <property fmtid="{D5CDD505-2E9C-101B-9397-08002B2CF9AE}" pid="3" name="KSOProductBuildVer">
    <vt:lpwstr>1033-12.2.0.23196</vt:lpwstr>
  </property>
</Properties>
</file>