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81" r:id="rId9"/>
    <p:sldId id="264" r:id="rId10"/>
    <p:sldId id="266" r:id="rId11"/>
    <p:sldId id="267" r:id="rId12"/>
    <p:sldId id="280" r:id="rId13"/>
    <p:sldId id="271" r:id="rId14"/>
    <p:sldId id="272" r:id="rId15"/>
    <p:sldId id="269" r:id="rId16"/>
    <p:sldId id="275" r:id="rId17"/>
    <p:sldId id="276" r:id="rId18"/>
    <p:sldId id="282" r:id="rId19"/>
    <p:sldId id="278" r:id="rId20"/>
    <p:sldId id="27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AA992F4-FC7B-4E83-87D3-196C6C06E9D7}"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F7F31-5623-4865-8679-B7A64AA4D646}" type="slidenum">
              <a:rPr lang="en-GB" smtClean="0"/>
              <a:t>‹#›</a:t>
            </a:fld>
            <a:endParaRPr lang="en-GB"/>
          </a:p>
        </p:txBody>
      </p:sp>
    </p:spTree>
    <p:extLst>
      <p:ext uri="{BB962C8B-B14F-4D97-AF65-F5344CB8AC3E}">
        <p14:creationId xmlns:p14="http://schemas.microsoft.com/office/powerpoint/2010/main" val="3123575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A992F4-FC7B-4E83-87D3-196C6C06E9D7}"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F7F31-5623-4865-8679-B7A64AA4D646}" type="slidenum">
              <a:rPr lang="en-GB" smtClean="0"/>
              <a:t>‹#›</a:t>
            </a:fld>
            <a:endParaRPr lang="en-GB"/>
          </a:p>
        </p:txBody>
      </p:sp>
    </p:spTree>
    <p:extLst>
      <p:ext uri="{BB962C8B-B14F-4D97-AF65-F5344CB8AC3E}">
        <p14:creationId xmlns:p14="http://schemas.microsoft.com/office/powerpoint/2010/main" val="1862065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AA992F4-FC7B-4E83-87D3-196C6C06E9D7}"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F7F31-5623-4865-8679-B7A64AA4D646}" type="slidenum">
              <a:rPr lang="en-GB" smtClean="0"/>
              <a:t>‹#›</a:t>
            </a:fld>
            <a:endParaRPr lang="en-GB"/>
          </a:p>
        </p:txBody>
      </p:sp>
    </p:spTree>
    <p:extLst>
      <p:ext uri="{BB962C8B-B14F-4D97-AF65-F5344CB8AC3E}">
        <p14:creationId xmlns:p14="http://schemas.microsoft.com/office/powerpoint/2010/main" val="1284652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AA992F4-FC7B-4E83-87D3-196C6C06E9D7}" type="datetimeFigureOut">
              <a:rPr lang="en-GB" smtClean="0"/>
              <a:t>10/10/2018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F7F31-5623-4865-8679-B7A64AA4D646}" type="slidenum">
              <a:rPr lang="en-GB" smtClean="0"/>
              <a:t>‹#›</a:t>
            </a:fld>
            <a:endParaRPr lang="en-GB"/>
          </a:p>
        </p:txBody>
      </p:sp>
    </p:spTree>
    <p:extLst>
      <p:ext uri="{BB962C8B-B14F-4D97-AF65-F5344CB8AC3E}">
        <p14:creationId xmlns:p14="http://schemas.microsoft.com/office/powerpoint/2010/main" val="688113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AA992F4-FC7B-4E83-87D3-196C6C06E9D7}" type="datetimeFigureOut">
              <a:rPr lang="en-GB" smtClean="0"/>
              <a:t>10/10/2018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6F7F31-5623-4865-8679-B7A64AA4D646}" type="slidenum">
              <a:rPr lang="en-GB" smtClean="0"/>
              <a:t>‹#›</a:t>
            </a:fld>
            <a:endParaRPr lang="en-GB"/>
          </a:p>
        </p:txBody>
      </p:sp>
    </p:spTree>
    <p:extLst>
      <p:ext uri="{BB962C8B-B14F-4D97-AF65-F5344CB8AC3E}">
        <p14:creationId xmlns:p14="http://schemas.microsoft.com/office/powerpoint/2010/main" val="173369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AA992F4-FC7B-4E83-87D3-196C6C06E9D7}" type="datetimeFigureOut">
              <a:rPr lang="en-GB" smtClean="0"/>
              <a:t>10/10/2018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6F7F31-5623-4865-8679-B7A64AA4D646}" type="slidenum">
              <a:rPr lang="en-GB" smtClean="0"/>
              <a:t>‹#›</a:t>
            </a:fld>
            <a:endParaRPr lang="en-GB"/>
          </a:p>
        </p:txBody>
      </p:sp>
    </p:spTree>
    <p:extLst>
      <p:ext uri="{BB962C8B-B14F-4D97-AF65-F5344CB8AC3E}">
        <p14:creationId xmlns:p14="http://schemas.microsoft.com/office/powerpoint/2010/main" val="2480149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A992F4-FC7B-4E83-87D3-196C6C06E9D7}" type="datetimeFigureOut">
              <a:rPr lang="en-GB" smtClean="0"/>
              <a:t>10/10/2018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6F7F31-5623-4865-8679-B7A64AA4D646}" type="slidenum">
              <a:rPr lang="en-GB" smtClean="0"/>
              <a:t>‹#›</a:t>
            </a:fld>
            <a:endParaRPr lang="en-GB"/>
          </a:p>
        </p:txBody>
      </p:sp>
    </p:spTree>
    <p:extLst>
      <p:ext uri="{BB962C8B-B14F-4D97-AF65-F5344CB8AC3E}">
        <p14:creationId xmlns:p14="http://schemas.microsoft.com/office/powerpoint/2010/main" val="1318074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A992F4-FC7B-4E83-87D3-196C6C06E9D7}" type="datetimeFigureOut">
              <a:rPr lang="en-GB" smtClean="0"/>
              <a:t>10/10/2018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F7F31-5623-4865-8679-B7A64AA4D646}" type="slidenum">
              <a:rPr lang="en-GB" smtClean="0"/>
              <a:t>‹#›</a:t>
            </a:fld>
            <a:endParaRPr lang="en-GB"/>
          </a:p>
        </p:txBody>
      </p:sp>
    </p:spTree>
    <p:extLst>
      <p:ext uri="{BB962C8B-B14F-4D97-AF65-F5344CB8AC3E}">
        <p14:creationId xmlns:p14="http://schemas.microsoft.com/office/powerpoint/2010/main" val="2056744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A992F4-FC7B-4E83-87D3-196C6C06E9D7}" type="datetimeFigureOut">
              <a:rPr lang="en-GB" smtClean="0"/>
              <a:t>10/10/2018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F7F31-5623-4865-8679-B7A64AA4D646}" type="slidenum">
              <a:rPr lang="en-GB" smtClean="0"/>
              <a:t>‹#›</a:t>
            </a:fld>
            <a:endParaRPr lang="en-GB"/>
          </a:p>
        </p:txBody>
      </p:sp>
    </p:spTree>
    <p:extLst>
      <p:ext uri="{BB962C8B-B14F-4D97-AF65-F5344CB8AC3E}">
        <p14:creationId xmlns:p14="http://schemas.microsoft.com/office/powerpoint/2010/main" val="4141651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A992F4-FC7B-4E83-87D3-196C6C06E9D7}"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F7F31-5623-4865-8679-B7A64AA4D646}" type="slidenum">
              <a:rPr lang="en-GB" smtClean="0"/>
              <a:t>‹#›</a:t>
            </a:fld>
            <a:endParaRPr lang="en-GB"/>
          </a:p>
        </p:txBody>
      </p:sp>
    </p:spTree>
    <p:extLst>
      <p:ext uri="{BB962C8B-B14F-4D97-AF65-F5344CB8AC3E}">
        <p14:creationId xmlns:p14="http://schemas.microsoft.com/office/powerpoint/2010/main" val="143251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A992F4-FC7B-4E83-87D3-196C6C06E9D7}"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F7F31-5623-4865-8679-B7A64AA4D646}" type="slidenum">
              <a:rPr lang="en-GB" smtClean="0"/>
              <a:t>‹#›</a:t>
            </a:fld>
            <a:endParaRPr lang="en-GB"/>
          </a:p>
        </p:txBody>
      </p:sp>
    </p:spTree>
    <p:extLst>
      <p:ext uri="{BB962C8B-B14F-4D97-AF65-F5344CB8AC3E}">
        <p14:creationId xmlns:p14="http://schemas.microsoft.com/office/powerpoint/2010/main" val="1503282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A992F4-FC7B-4E83-87D3-196C6C06E9D7}" type="datetimeFigureOut">
              <a:rPr lang="en-GB" smtClean="0"/>
              <a:t>10/10/2018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6F7F31-5623-4865-8679-B7A64AA4D646}" type="slidenum">
              <a:rPr lang="en-GB" smtClean="0"/>
              <a:t>‹#›</a:t>
            </a:fld>
            <a:endParaRPr lang="en-GB"/>
          </a:p>
        </p:txBody>
      </p:sp>
    </p:spTree>
    <p:extLst>
      <p:ext uri="{BB962C8B-B14F-4D97-AF65-F5344CB8AC3E}">
        <p14:creationId xmlns:p14="http://schemas.microsoft.com/office/powerpoint/2010/main" val="3784266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How to Write Your Research Proposal</a:t>
            </a:r>
            <a:endParaRPr lang="en-GB" dirty="0"/>
          </a:p>
        </p:txBody>
      </p:sp>
      <p:sp>
        <p:nvSpPr>
          <p:cNvPr id="3" name="Subtitle 2"/>
          <p:cNvSpPr>
            <a:spLocks noGrp="1"/>
          </p:cNvSpPr>
          <p:nvPr>
            <p:ph type="subTitle" idx="1"/>
          </p:nvPr>
        </p:nvSpPr>
        <p:spPr/>
        <p:txBody>
          <a:bodyPr/>
          <a:lstStyle/>
          <a:p>
            <a:r>
              <a:rPr lang="en-GB" dirty="0" smtClean="0"/>
              <a:t>An Overview</a:t>
            </a:r>
            <a:endParaRPr lang="en-GB" dirty="0"/>
          </a:p>
        </p:txBody>
      </p:sp>
    </p:spTree>
    <p:extLst>
      <p:ext uri="{BB962C8B-B14F-4D97-AF65-F5344CB8AC3E}">
        <p14:creationId xmlns:p14="http://schemas.microsoft.com/office/powerpoint/2010/main" val="452218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Proposal Breakdown</a:t>
            </a:r>
            <a:endParaRPr lang="en-GB" dirty="0"/>
          </a:p>
        </p:txBody>
      </p:sp>
      <p:sp>
        <p:nvSpPr>
          <p:cNvPr id="3" name="Content Placeholder 2"/>
          <p:cNvSpPr>
            <a:spLocks noGrp="1"/>
          </p:cNvSpPr>
          <p:nvPr>
            <p:ph idx="1"/>
          </p:nvPr>
        </p:nvSpPr>
        <p:spPr/>
        <p:txBody>
          <a:bodyPr/>
          <a:lstStyle/>
          <a:p>
            <a:r>
              <a:rPr lang="en-GB" dirty="0" smtClean="0"/>
              <a:t>3 Chapters </a:t>
            </a:r>
          </a:p>
          <a:p>
            <a:r>
              <a:rPr lang="en-GB" dirty="0" smtClean="0"/>
              <a:t>1500 words</a:t>
            </a:r>
          </a:p>
          <a:p>
            <a:r>
              <a:rPr lang="en-GB" dirty="0" smtClean="0"/>
              <a:t>Able to be cut and paste and used in final thesis</a:t>
            </a:r>
          </a:p>
          <a:p>
            <a:r>
              <a:rPr lang="en-GB" dirty="0" smtClean="0"/>
              <a:t>Reference List includes the 6-10 vital journal articles you have sourced as linked to your title and research aim </a:t>
            </a:r>
            <a:endParaRPr lang="en-GB" dirty="0"/>
          </a:p>
        </p:txBody>
      </p:sp>
    </p:spTree>
    <p:extLst>
      <p:ext uri="{BB962C8B-B14F-4D97-AF65-F5344CB8AC3E}">
        <p14:creationId xmlns:p14="http://schemas.microsoft.com/office/powerpoint/2010/main" val="499465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Breakdown By Chapter</a:t>
            </a:r>
            <a:endParaRPr lang="en-GB" dirty="0"/>
          </a:p>
        </p:txBody>
      </p:sp>
      <p:sp>
        <p:nvSpPr>
          <p:cNvPr id="3" name="Content Placeholder 2"/>
          <p:cNvSpPr>
            <a:spLocks noGrp="1"/>
          </p:cNvSpPr>
          <p:nvPr>
            <p:ph idx="1"/>
          </p:nvPr>
        </p:nvSpPr>
        <p:spPr/>
        <p:txBody>
          <a:bodyPr/>
          <a:lstStyle/>
          <a:p>
            <a:r>
              <a:rPr lang="en-GB" dirty="0" smtClean="0"/>
              <a:t>Each chapter has </a:t>
            </a:r>
            <a:r>
              <a:rPr lang="en-GB" dirty="0" smtClean="0"/>
              <a:t>subheadings </a:t>
            </a:r>
            <a:endParaRPr lang="en-GB" dirty="0" smtClean="0"/>
          </a:p>
          <a:p>
            <a:r>
              <a:rPr lang="en-GB" dirty="0" smtClean="0"/>
              <a:t>Chapter One</a:t>
            </a:r>
          </a:p>
          <a:p>
            <a:pPr lvl="1"/>
            <a:r>
              <a:rPr lang="en-GB" dirty="0" smtClean="0"/>
              <a:t>Title (not included in word count)</a:t>
            </a:r>
          </a:p>
          <a:p>
            <a:pPr lvl="1"/>
            <a:r>
              <a:rPr lang="en-GB" dirty="0" smtClean="0"/>
              <a:t>Background (400 words) </a:t>
            </a:r>
          </a:p>
          <a:p>
            <a:pPr lvl="1"/>
            <a:r>
              <a:rPr lang="en-GB" dirty="0" smtClean="0"/>
              <a:t>Justification (150 words)</a:t>
            </a:r>
          </a:p>
          <a:p>
            <a:pPr lvl="1"/>
            <a:r>
              <a:rPr lang="en-GB" dirty="0" smtClean="0"/>
              <a:t>Aim and Objectives  (150 words)</a:t>
            </a:r>
          </a:p>
          <a:p>
            <a:pPr lvl="1"/>
            <a:endParaRPr lang="en-GB" dirty="0"/>
          </a:p>
          <a:p>
            <a:pPr lvl="1"/>
            <a:endParaRPr lang="en-GB" dirty="0" smtClean="0"/>
          </a:p>
          <a:p>
            <a:pPr lvl="1"/>
            <a:endParaRPr lang="en-GB" dirty="0"/>
          </a:p>
          <a:p>
            <a:pPr lvl="1"/>
            <a:r>
              <a:rPr lang="en-GB" dirty="0" smtClean="0"/>
              <a:t>Around 700 words </a:t>
            </a:r>
          </a:p>
        </p:txBody>
      </p:sp>
    </p:spTree>
    <p:extLst>
      <p:ext uri="{BB962C8B-B14F-4D97-AF65-F5344CB8AC3E}">
        <p14:creationId xmlns:p14="http://schemas.microsoft.com/office/powerpoint/2010/main" val="3984268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One</a:t>
            </a:r>
            <a:endParaRPr lang="en-GB" dirty="0"/>
          </a:p>
        </p:txBody>
      </p:sp>
      <p:sp>
        <p:nvSpPr>
          <p:cNvPr id="3" name="Content Placeholder 2"/>
          <p:cNvSpPr>
            <a:spLocks noGrp="1"/>
          </p:cNvSpPr>
          <p:nvPr>
            <p:ph idx="1"/>
          </p:nvPr>
        </p:nvSpPr>
        <p:spPr/>
        <p:txBody>
          <a:bodyPr>
            <a:normAutofit/>
          </a:bodyPr>
          <a:lstStyle/>
          <a:p>
            <a:r>
              <a:rPr lang="en-GB" dirty="0" smtClean="0"/>
              <a:t>Background: Describe clearly the background to the subject area of study.  </a:t>
            </a:r>
          </a:p>
          <a:p>
            <a:r>
              <a:rPr lang="en-GB" dirty="0" smtClean="0"/>
              <a:t>Ensure you make clear all definitions in this section, as well as a ‘snapshot’ of the topic and question as currently situated in literature and / or fields of study.  This will then lead into justifying the rationale for your study. </a:t>
            </a:r>
          </a:p>
          <a:p>
            <a:r>
              <a:rPr lang="en-GB" dirty="0" smtClean="0"/>
              <a:t>You CAN have subheadings here</a:t>
            </a:r>
          </a:p>
          <a:p>
            <a:r>
              <a:rPr lang="en-GB" dirty="0" smtClean="0"/>
              <a:t>Make sure you are UP TO DATE with your research </a:t>
            </a:r>
          </a:p>
          <a:p>
            <a:r>
              <a:rPr lang="en-GB" dirty="0" smtClean="0"/>
              <a:t>Ensure everything LINKS BACK TO THE TITLE and AIM of research </a:t>
            </a:r>
          </a:p>
        </p:txBody>
      </p:sp>
    </p:spTree>
    <p:extLst>
      <p:ext uri="{BB962C8B-B14F-4D97-AF65-F5344CB8AC3E}">
        <p14:creationId xmlns:p14="http://schemas.microsoft.com/office/powerpoint/2010/main" val="3223470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One</a:t>
            </a:r>
            <a:endParaRPr lang="en-GB" dirty="0"/>
          </a:p>
        </p:txBody>
      </p:sp>
      <p:sp>
        <p:nvSpPr>
          <p:cNvPr id="3" name="Content Placeholder 2"/>
          <p:cNvSpPr>
            <a:spLocks noGrp="1"/>
          </p:cNvSpPr>
          <p:nvPr>
            <p:ph idx="1"/>
          </p:nvPr>
        </p:nvSpPr>
        <p:spPr/>
        <p:txBody>
          <a:bodyPr>
            <a:normAutofit/>
          </a:bodyPr>
          <a:lstStyle/>
          <a:p>
            <a:r>
              <a:rPr lang="en-GB" dirty="0" smtClean="0"/>
              <a:t>Justification: Here you must make clear why your chosen title is timely, relevant, researchable and vital to the field of health and social care. </a:t>
            </a:r>
          </a:p>
          <a:p>
            <a:r>
              <a:rPr lang="en-GB" dirty="0" smtClean="0"/>
              <a:t>You should loosely discuss the following: </a:t>
            </a:r>
          </a:p>
          <a:p>
            <a:pPr lvl="1"/>
            <a:r>
              <a:rPr lang="en-GB" dirty="0" smtClean="0"/>
              <a:t>why is the research worth doing? 	</a:t>
            </a:r>
          </a:p>
          <a:p>
            <a:pPr lvl="1"/>
            <a:r>
              <a:rPr lang="en-GB" dirty="0" smtClean="0"/>
              <a:t>Is it topical, interesting, controversial, applied in a new context, </a:t>
            </a:r>
            <a:r>
              <a:rPr lang="en-GB" dirty="0" err="1" smtClean="0"/>
              <a:t>etc</a:t>
            </a:r>
            <a:r>
              <a:rPr lang="en-GB" dirty="0" smtClean="0"/>
              <a:t>? </a:t>
            </a:r>
          </a:p>
          <a:p>
            <a:pPr lvl="1"/>
            <a:r>
              <a:rPr lang="en-GB" dirty="0" smtClean="0"/>
              <a:t>Have there been similar studies? </a:t>
            </a:r>
          </a:p>
          <a:p>
            <a:pPr lvl="1"/>
            <a:r>
              <a:rPr lang="en-GB" dirty="0" smtClean="0"/>
              <a:t>Is there a gap? </a:t>
            </a:r>
          </a:p>
          <a:p>
            <a:pPr lvl="1"/>
            <a:r>
              <a:rPr lang="en-GB" dirty="0" smtClean="0"/>
              <a:t>If relevant, introduce the industry/organisation/context that is being investigated.</a:t>
            </a:r>
          </a:p>
          <a:p>
            <a:pPr marL="0" indent="0">
              <a:buNone/>
            </a:pPr>
            <a:endParaRPr lang="en-GB" dirty="0" smtClean="0"/>
          </a:p>
          <a:p>
            <a:endParaRPr lang="en-GB" dirty="0"/>
          </a:p>
        </p:txBody>
      </p:sp>
    </p:spTree>
    <p:extLst>
      <p:ext uri="{BB962C8B-B14F-4D97-AF65-F5344CB8AC3E}">
        <p14:creationId xmlns:p14="http://schemas.microsoft.com/office/powerpoint/2010/main" val="2719762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One</a:t>
            </a:r>
            <a:endParaRPr lang="en-GB" dirty="0"/>
          </a:p>
        </p:txBody>
      </p:sp>
      <p:sp>
        <p:nvSpPr>
          <p:cNvPr id="3" name="Content Placeholder 2"/>
          <p:cNvSpPr>
            <a:spLocks noGrp="1"/>
          </p:cNvSpPr>
          <p:nvPr>
            <p:ph idx="1"/>
          </p:nvPr>
        </p:nvSpPr>
        <p:spPr/>
        <p:txBody>
          <a:bodyPr/>
          <a:lstStyle/>
          <a:p>
            <a:r>
              <a:rPr lang="en-GB" dirty="0" smtClean="0"/>
              <a:t>Aim: Define one overarching aim of the study (the research purpose). This should link exactly to your title</a:t>
            </a:r>
          </a:p>
          <a:p>
            <a:r>
              <a:rPr lang="en-GB" dirty="0" smtClean="0"/>
              <a:t>Objectives: Give at least four objectives – see them as the steps you will take to achieve your aim. </a:t>
            </a:r>
          </a:p>
          <a:p>
            <a:r>
              <a:rPr lang="en-GB" dirty="0" smtClean="0"/>
              <a:t>Remember that if your content does not link back to your title, aim or objectives, your supervisor will tell you to remove it</a:t>
            </a:r>
          </a:p>
          <a:p>
            <a:r>
              <a:rPr lang="en-GB" dirty="0" smtClean="0"/>
              <a:t>YOUR AIM AND OBJECTIVES WILL NEED TO BE AGREED WITH ME BEFORE YOU START THE RESEARCH PROPOSAL</a:t>
            </a:r>
          </a:p>
          <a:p>
            <a:r>
              <a:rPr lang="en-GB" dirty="0" smtClean="0"/>
              <a:t>They may change slightly with supervisor input </a:t>
            </a:r>
          </a:p>
          <a:p>
            <a:endParaRPr lang="en-GB" dirty="0"/>
          </a:p>
        </p:txBody>
      </p:sp>
    </p:spTree>
    <p:extLst>
      <p:ext uri="{BB962C8B-B14F-4D97-AF65-F5344CB8AC3E}">
        <p14:creationId xmlns:p14="http://schemas.microsoft.com/office/powerpoint/2010/main" val="3899259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Two </a:t>
            </a:r>
            <a:endParaRPr lang="en-GB" dirty="0"/>
          </a:p>
        </p:txBody>
      </p:sp>
      <p:sp>
        <p:nvSpPr>
          <p:cNvPr id="3" name="Content Placeholder 2"/>
          <p:cNvSpPr>
            <a:spLocks noGrp="1"/>
          </p:cNvSpPr>
          <p:nvPr>
            <p:ph idx="1"/>
          </p:nvPr>
        </p:nvSpPr>
        <p:spPr/>
        <p:txBody>
          <a:bodyPr/>
          <a:lstStyle/>
          <a:p>
            <a:r>
              <a:rPr lang="en-GB" dirty="0" smtClean="0"/>
              <a:t>Methodology </a:t>
            </a:r>
            <a:r>
              <a:rPr lang="en-GB" dirty="0" smtClean="0"/>
              <a:t>and </a:t>
            </a:r>
            <a:r>
              <a:rPr lang="en-GB" dirty="0" smtClean="0"/>
              <a:t>Justification (Systematic Review)</a:t>
            </a:r>
            <a:endParaRPr lang="en-GB" dirty="0" smtClean="0"/>
          </a:p>
          <a:p>
            <a:r>
              <a:rPr lang="en-GB" dirty="0" smtClean="0"/>
              <a:t>Methods and </a:t>
            </a:r>
            <a:r>
              <a:rPr lang="en-GB" dirty="0" smtClean="0"/>
              <a:t>Justification (CASP)</a:t>
            </a:r>
            <a:endParaRPr lang="en-GB" dirty="0" smtClean="0"/>
          </a:p>
          <a:p>
            <a:r>
              <a:rPr lang="en-GB" dirty="0" smtClean="0"/>
              <a:t>Ethics</a:t>
            </a:r>
            <a:endParaRPr lang="en-GB" dirty="0"/>
          </a:p>
        </p:txBody>
      </p:sp>
    </p:spTree>
    <p:extLst>
      <p:ext uri="{BB962C8B-B14F-4D97-AF65-F5344CB8AC3E}">
        <p14:creationId xmlns:p14="http://schemas.microsoft.com/office/powerpoint/2010/main" val="1209193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a:t>
            </a:r>
            <a:endParaRPr lang="en-GB" dirty="0"/>
          </a:p>
        </p:txBody>
      </p:sp>
      <p:sp>
        <p:nvSpPr>
          <p:cNvPr id="3" name="Content Placeholder 2"/>
          <p:cNvSpPr>
            <a:spLocks noGrp="1"/>
          </p:cNvSpPr>
          <p:nvPr>
            <p:ph idx="1"/>
          </p:nvPr>
        </p:nvSpPr>
        <p:spPr/>
        <p:txBody>
          <a:bodyPr/>
          <a:lstStyle/>
          <a:p>
            <a:r>
              <a:rPr lang="en-GB" dirty="0"/>
              <a:t>A</a:t>
            </a:r>
            <a:r>
              <a:rPr lang="en-GB" dirty="0" smtClean="0"/>
              <a:t> system of methods used in a particular area of study or activity</a:t>
            </a:r>
          </a:p>
          <a:p>
            <a:r>
              <a:rPr lang="en-GB" dirty="0" smtClean="0"/>
              <a:t>The systematic, theoretical analysis of the methods applied to a field of study</a:t>
            </a:r>
          </a:p>
          <a:p>
            <a:r>
              <a:rPr lang="en-GB" dirty="0" smtClean="0"/>
              <a:t>It comprises the theoretical analysis of the body of methods and principles associated with a branch of knowledge</a:t>
            </a:r>
          </a:p>
          <a:p>
            <a:endParaRPr lang="en-GB" dirty="0"/>
          </a:p>
          <a:p>
            <a:r>
              <a:rPr lang="en-GB" dirty="0" smtClean="0"/>
              <a:t>It is a standpoint from which you analyse data using a specified set of instructions</a:t>
            </a:r>
          </a:p>
        </p:txBody>
      </p:sp>
    </p:spTree>
    <p:extLst>
      <p:ext uri="{BB962C8B-B14F-4D97-AF65-F5344CB8AC3E}">
        <p14:creationId xmlns:p14="http://schemas.microsoft.com/office/powerpoint/2010/main" val="2209333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a:t>
            </a:r>
            <a:r>
              <a:rPr lang="en-GB" dirty="0" smtClean="0"/>
              <a:t>Two: Methodology</a:t>
            </a:r>
            <a:endParaRPr lang="en-GB" dirty="0"/>
          </a:p>
        </p:txBody>
      </p:sp>
      <p:sp>
        <p:nvSpPr>
          <p:cNvPr id="3" name="Content Placeholder 2"/>
          <p:cNvSpPr>
            <a:spLocks noGrp="1"/>
          </p:cNvSpPr>
          <p:nvPr>
            <p:ph idx="1"/>
          </p:nvPr>
        </p:nvSpPr>
        <p:spPr/>
        <p:txBody>
          <a:bodyPr>
            <a:normAutofit/>
          </a:bodyPr>
          <a:lstStyle/>
          <a:p>
            <a:r>
              <a:rPr lang="en-GB" dirty="0" smtClean="0"/>
              <a:t>Your methodology is a: Systematic </a:t>
            </a:r>
            <a:r>
              <a:rPr lang="en-GB" dirty="0" smtClean="0"/>
              <a:t>Review</a:t>
            </a:r>
          </a:p>
          <a:p>
            <a:r>
              <a:rPr lang="en-GB" dirty="0" smtClean="0"/>
              <a:t>Here you should describe what a systematic review is</a:t>
            </a:r>
          </a:p>
          <a:p>
            <a:r>
              <a:rPr lang="en-GB" dirty="0" smtClean="0"/>
              <a:t>How it will link to your chosen title</a:t>
            </a:r>
          </a:p>
          <a:p>
            <a:r>
              <a:rPr lang="en-GB" dirty="0" smtClean="0"/>
              <a:t>What are the pros and cons of undertaking one?</a:t>
            </a:r>
          </a:p>
          <a:p>
            <a:endParaRPr lang="en-GB" dirty="0"/>
          </a:p>
        </p:txBody>
      </p:sp>
    </p:spTree>
    <p:extLst>
      <p:ext uri="{BB962C8B-B14F-4D97-AF65-F5344CB8AC3E}">
        <p14:creationId xmlns:p14="http://schemas.microsoft.com/office/powerpoint/2010/main" val="3681252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Systematic Review </a:t>
            </a:r>
            <a:endParaRPr lang="en-GB" dirty="0"/>
          </a:p>
        </p:txBody>
      </p:sp>
      <p:sp>
        <p:nvSpPr>
          <p:cNvPr id="3" name="Content Placeholder 2"/>
          <p:cNvSpPr>
            <a:spLocks noGrp="1"/>
          </p:cNvSpPr>
          <p:nvPr>
            <p:ph idx="1"/>
          </p:nvPr>
        </p:nvSpPr>
        <p:spPr/>
        <p:txBody>
          <a:bodyPr>
            <a:normAutofit/>
          </a:bodyPr>
          <a:lstStyle/>
          <a:p>
            <a:r>
              <a:rPr lang="en-GB" dirty="0" smtClean="0"/>
              <a:t>Remember that your aim is to conduct a systematic review of the literature which exists on your chosen title or topic. </a:t>
            </a:r>
          </a:p>
          <a:p>
            <a:pPr marL="0" indent="0">
              <a:buNone/>
            </a:pPr>
            <a:endParaRPr lang="en-GB" dirty="0" smtClean="0"/>
          </a:p>
          <a:p>
            <a:pPr marL="0" indent="0">
              <a:buNone/>
            </a:pPr>
            <a:r>
              <a:rPr lang="en-GB" dirty="0" smtClean="0"/>
              <a:t>"A systematic review is a review of a clearly formulated question that uses systematic and explicit methods to identify, select, and critically appraise relevant research, and to collect and analyse data from the studies that are included in the review.</a:t>
            </a:r>
          </a:p>
          <a:p>
            <a:endParaRPr lang="en-GB" dirty="0" smtClean="0"/>
          </a:p>
          <a:p>
            <a:r>
              <a:rPr lang="en-GB" dirty="0" smtClean="0"/>
              <a:t>PUT THIS INTO YOUR OWN WORDS</a:t>
            </a:r>
          </a:p>
          <a:p>
            <a:endParaRPr lang="en-GB" dirty="0"/>
          </a:p>
        </p:txBody>
      </p:sp>
    </p:spTree>
    <p:extLst>
      <p:ext uri="{BB962C8B-B14F-4D97-AF65-F5344CB8AC3E}">
        <p14:creationId xmlns:p14="http://schemas.microsoft.com/office/powerpoint/2010/main" val="447745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Two </a:t>
            </a:r>
            <a:endParaRPr lang="en-GB" dirty="0"/>
          </a:p>
        </p:txBody>
      </p:sp>
      <p:sp>
        <p:nvSpPr>
          <p:cNvPr id="3" name="Content Placeholder 2"/>
          <p:cNvSpPr>
            <a:spLocks noGrp="1"/>
          </p:cNvSpPr>
          <p:nvPr>
            <p:ph idx="1"/>
          </p:nvPr>
        </p:nvSpPr>
        <p:spPr/>
        <p:txBody>
          <a:bodyPr>
            <a:normAutofit/>
          </a:bodyPr>
          <a:lstStyle/>
          <a:p>
            <a:r>
              <a:rPr lang="en-GB" dirty="0" smtClean="0"/>
              <a:t>Methods and Justification</a:t>
            </a:r>
          </a:p>
          <a:p>
            <a:r>
              <a:rPr lang="en-GB" dirty="0" smtClean="0"/>
              <a:t>Here you should describe which methods you will use in order to utilise this </a:t>
            </a:r>
            <a:r>
              <a:rPr lang="en-GB" dirty="0" smtClean="0"/>
              <a:t>methodology (and conduct your systematic review)</a:t>
            </a:r>
            <a:endParaRPr lang="en-GB" dirty="0" smtClean="0"/>
          </a:p>
          <a:p>
            <a:r>
              <a:rPr lang="en-GB" dirty="0" smtClean="0"/>
              <a:t>How it will link to your chosen title</a:t>
            </a:r>
          </a:p>
          <a:p>
            <a:r>
              <a:rPr lang="en-GB" dirty="0" smtClean="0"/>
              <a:t>The pros and cons of your choices</a:t>
            </a:r>
          </a:p>
          <a:p>
            <a:r>
              <a:rPr lang="en-GB" dirty="0" smtClean="0"/>
              <a:t>How they will be evidenced in your appendix </a:t>
            </a:r>
          </a:p>
          <a:p>
            <a:endParaRPr lang="en-GB" dirty="0"/>
          </a:p>
        </p:txBody>
      </p:sp>
    </p:spTree>
    <p:extLst>
      <p:ext uri="{BB962C8B-B14F-4D97-AF65-F5344CB8AC3E}">
        <p14:creationId xmlns:p14="http://schemas.microsoft.com/office/powerpoint/2010/main" val="3163721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Recommended </a:t>
            </a:r>
            <a:r>
              <a:rPr lang="en-GB" dirty="0" smtClean="0"/>
              <a:t>Methods</a:t>
            </a:r>
            <a:endParaRPr lang="en-GB" dirty="0"/>
          </a:p>
        </p:txBody>
      </p:sp>
      <p:sp>
        <p:nvSpPr>
          <p:cNvPr id="3" name="Content Placeholder 2"/>
          <p:cNvSpPr>
            <a:spLocks noGrp="1"/>
          </p:cNvSpPr>
          <p:nvPr>
            <p:ph idx="1"/>
          </p:nvPr>
        </p:nvSpPr>
        <p:spPr/>
        <p:txBody>
          <a:bodyPr/>
          <a:lstStyle/>
          <a:p>
            <a:r>
              <a:rPr lang="en-GB" dirty="0" smtClean="0"/>
              <a:t>CASP</a:t>
            </a:r>
          </a:p>
          <a:p>
            <a:r>
              <a:rPr lang="en-GB" dirty="0" smtClean="0"/>
              <a:t>Checklist Questionnaires (including </a:t>
            </a:r>
            <a:r>
              <a:rPr lang="en-GB" dirty="0" err="1" smtClean="0"/>
              <a:t>Woollians</a:t>
            </a:r>
            <a:r>
              <a:rPr lang="en-GB" dirty="0" smtClean="0"/>
              <a:t>, Cottrell and Aveyard)</a:t>
            </a:r>
          </a:p>
          <a:p>
            <a:r>
              <a:rPr lang="en-GB" dirty="0" smtClean="0"/>
              <a:t>PRISMA</a:t>
            </a:r>
            <a:endParaRPr lang="en-GB" dirty="0"/>
          </a:p>
        </p:txBody>
      </p:sp>
    </p:spTree>
    <p:extLst>
      <p:ext uri="{BB962C8B-B14F-4D97-AF65-F5344CB8AC3E}">
        <p14:creationId xmlns:p14="http://schemas.microsoft.com/office/powerpoint/2010/main" val="2808860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a:t>
            </a:r>
            <a:r>
              <a:rPr lang="en-GB" dirty="0" smtClean="0"/>
              <a:t>Examples</a:t>
            </a:r>
            <a:endParaRPr lang="en-GB" dirty="0"/>
          </a:p>
        </p:txBody>
      </p:sp>
      <p:sp>
        <p:nvSpPr>
          <p:cNvPr id="3" name="Content Placeholder 2"/>
          <p:cNvSpPr>
            <a:spLocks noGrp="1"/>
          </p:cNvSpPr>
          <p:nvPr>
            <p:ph idx="1"/>
          </p:nvPr>
        </p:nvSpPr>
        <p:spPr/>
        <p:txBody>
          <a:bodyPr/>
          <a:lstStyle/>
          <a:p>
            <a:r>
              <a:rPr lang="en-GB" dirty="0" smtClean="0"/>
              <a:t>Print outs of Questionnaires</a:t>
            </a:r>
          </a:p>
          <a:p>
            <a:r>
              <a:rPr lang="en-GB" dirty="0" smtClean="0"/>
              <a:t>Print outs of Critical Appraisal Tools</a:t>
            </a:r>
          </a:p>
          <a:p>
            <a:r>
              <a:rPr lang="en-GB" dirty="0" smtClean="0"/>
              <a:t>Evidence of how themes were reached</a:t>
            </a:r>
            <a:endParaRPr lang="en-GB" dirty="0"/>
          </a:p>
        </p:txBody>
      </p:sp>
    </p:spTree>
    <p:extLst>
      <p:ext uri="{BB962C8B-B14F-4D97-AF65-F5344CB8AC3E}">
        <p14:creationId xmlns:p14="http://schemas.microsoft.com/office/powerpoint/2010/main" val="314110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Utilise Research </a:t>
            </a:r>
            <a:endParaRPr lang="en-GB" dirty="0"/>
          </a:p>
        </p:txBody>
      </p:sp>
      <p:sp>
        <p:nvSpPr>
          <p:cNvPr id="3" name="Content Placeholder 2"/>
          <p:cNvSpPr>
            <a:spLocks noGrp="1"/>
          </p:cNvSpPr>
          <p:nvPr>
            <p:ph idx="1"/>
          </p:nvPr>
        </p:nvSpPr>
        <p:spPr/>
        <p:txBody>
          <a:bodyPr/>
          <a:lstStyle/>
          <a:p>
            <a:r>
              <a:rPr lang="en-GB" dirty="0" smtClean="0"/>
              <a:t>For the purposes of your research you will need AT LEAST 5 (ideally ten) journal articles linked to your title</a:t>
            </a:r>
          </a:p>
          <a:p>
            <a:r>
              <a:rPr lang="en-GB" dirty="0" smtClean="0"/>
              <a:t>Look at the hierarchy of research in the SEARCH STRATEGY </a:t>
            </a:r>
            <a:r>
              <a:rPr lang="en-GB" dirty="0" err="1" smtClean="0"/>
              <a:t>powerpoint</a:t>
            </a:r>
            <a:r>
              <a:rPr lang="en-GB" dirty="0" smtClean="0"/>
              <a:t> for help here</a:t>
            </a:r>
          </a:p>
          <a:p>
            <a:r>
              <a:rPr lang="en-GB" dirty="0" smtClean="0"/>
              <a:t>You will theme your findings in order to answer your question or meet the aim of your thesis</a:t>
            </a:r>
          </a:p>
          <a:p>
            <a:r>
              <a:rPr lang="en-GB" dirty="0" smtClean="0"/>
              <a:t>Your supervisor will help you with this</a:t>
            </a:r>
          </a:p>
        </p:txBody>
      </p:sp>
    </p:spTree>
    <p:extLst>
      <p:ext uri="{BB962C8B-B14F-4D97-AF65-F5344CB8AC3E}">
        <p14:creationId xmlns:p14="http://schemas.microsoft.com/office/powerpoint/2010/main" val="2774438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Two </a:t>
            </a:r>
            <a:endParaRPr lang="en-GB" dirty="0"/>
          </a:p>
        </p:txBody>
      </p:sp>
      <p:sp>
        <p:nvSpPr>
          <p:cNvPr id="3" name="Content Placeholder 2"/>
          <p:cNvSpPr>
            <a:spLocks noGrp="1"/>
          </p:cNvSpPr>
          <p:nvPr>
            <p:ph idx="1"/>
          </p:nvPr>
        </p:nvSpPr>
        <p:spPr/>
        <p:txBody>
          <a:bodyPr>
            <a:normAutofit/>
          </a:bodyPr>
          <a:lstStyle/>
          <a:p>
            <a:r>
              <a:rPr lang="en-GB" dirty="0" smtClean="0"/>
              <a:t>Ethics</a:t>
            </a:r>
          </a:p>
          <a:p>
            <a:r>
              <a:rPr lang="en-GB" dirty="0" smtClean="0"/>
              <a:t>You are conducting secondary research only so need not undertake Ethical Application or Approval</a:t>
            </a:r>
          </a:p>
          <a:p>
            <a:r>
              <a:rPr lang="en-GB" dirty="0" smtClean="0"/>
              <a:t>You do however need to ensure the literature or studies used are within ethical boundaries</a:t>
            </a:r>
          </a:p>
          <a:p>
            <a:r>
              <a:rPr lang="en-GB" dirty="0" smtClean="0"/>
              <a:t>Make clear here how you will do this and the rigour / code of conduct your research should follow </a:t>
            </a:r>
          </a:p>
        </p:txBody>
      </p:sp>
    </p:spTree>
    <p:extLst>
      <p:ext uri="{BB962C8B-B14F-4D97-AF65-F5344CB8AC3E}">
        <p14:creationId xmlns:p14="http://schemas.microsoft.com/office/powerpoint/2010/main" val="3515772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Three </a:t>
            </a:r>
            <a:endParaRPr lang="en-GB" dirty="0"/>
          </a:p>
        </p:txBody>
      </p:sp>
      <p:sp>
        <p:nvSpPr>
          <p:cNvPr id="3" name="Content Placeholder 2"/>
          <p:cNvSpPr>
            <a:spLocks noGrp="1"/>
          </p:cNvSpPr>
          <p:nvPr>
            <p:ph idx="1"/>
          </p:nvPr>
        </p:nvSpPr>
        <p:spPr/>
        <p:txBody>
          <a:bodyPr/>
          <a:lstStyle/>
          <a:p>
            <a:r>
              <a:rPr lang="en-GB" dirty="0" smtClean="0"/>
              <a:t>PLANNING </a:t>
            </a:r>
          </a:p>
          <a:p>
            <a:r>
              <a:rPr lang="en-GB" dirty="0" smtClean="0"/>
              <a:t>Construct a Gantt chart or devise your own chart that demonstrates evidence of project planning and management</a:t>
            </a:r>
          </a:p>
          <a:p>
            <a:r>
              <a:rPr lang="en-GB" dirty="0" smtClean="0"/>
              <a:t>Identify the timescales for each component of the study</a:t>
            </a:r>
          </a:p>
          <a:p>
            <a:r>
              <a:rPr lang="en-GB" dirty="0" smtClean="0"/>
              <a:t>Use the scheme of work in your Thesis Handbook to help or create your own </a:t>
            </a:r>
          </a:p>
          <a:p>
            <a:endParaRPr lang="en-GB" dirty="0" smtClean="0"/>
          </a:p>
          <a:p>
            <a:endParaRPr lang="en-GB" dirty="0"/>
          </a:p>
        </p:txBody>
      </p:sp>
    </p:spTree>
    <p:extLst>
      <p:ext uri="{BB962C8B-B14F-4D97-AF65-F5344CB8AC3E}">
        <p14:creationId xmlns:p14="http://schemas.microsoft.com/office/powerpoint/2010/main" val="3116316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 AND BIBLIOGRAPHY </a:t>
            </a:r>
            <a:endParaRPr lang="en-GB" dirty="0"/>
          </a:p>
        </p:txBody>
      </p:sp>
      <p:sp>
        <p:nvSpPr>
          <p:cNvPr id="3" name="Content Placeholder 2"/>
          <p:cNvSpPr>
            <a:spLocks noGrp="1"/>
          </p:cNvSpPr>
          <p:nvPr>
            <p:ph idx="1"/>
          </p:nvPr>
        </p:nvSpPr>
        <p:spPr/>
        <p:txBody>
          <a:bodyPr>
            <a:normAutofit lnSpcReduction="10000"/>
          </a:bodyPr>
          <a:lstStyle/>
          <a:p>
            <a:r>
              <a:rPr lang="en-GB" dirty="0" smtClean="0"/>
              <a:t>Not included in word count</a:t>
            </a:r>
          </a:p>
          <a:p>
            <a:r>
              <a:rPr lang="en-GB" dirty="0" smtClean="0"/>
              <a:t>As well as the reference list which itemises each reference used in your Research Proposal, include a bibliography which lists the sources, journal articles and textbooks you PLAN TO USE in your final thesis</a:t>
            </a:r>
          </a:p>
          <a:p>
            <a:r>
              <a:rPr lang="en-GB" dirty="0" smtClean="0"/>
              <a:t>Research Project students should have AT LEAST </a:t>
            </a:r>
            <a:r>
              <a:rPr lang="en-GB" dirty="0" smtClean="0"/>
              <a:t>10</a:t>
            </a:r>
            <a:endParaRPr lang="en-GB" dirty="0" smtClean="0"/>
          </a:p>
          <a:p>
            <a:r>
              <a:rPr lang="en-GB" dirty="0" smtClean="0"/>
              <a:t>Dissertation students should have AT LEAST </a:t>
            </a:r>
            <a:r>
              <a:rPr lang="en-GB" dirty="0" smtClean="0"/>
              <a:t>15</a:t>
            </a:r>
            <a:endParaRPr lang="en-GB" dirty="0" smtClean="0"/>
          </a:p>
          <a:p>
            <a:r>
              <a:rPr lang="en-GB" dirty="0" smtClean="0"/>
              <a:t>This does not included any other references you wish to include</a:t>
            </a:r>
          </a:p>
          <a:p>
            <a:r>
              <a:rPr lang="en-GB" dirty="0" smtClean="0"/>
              <a:t>Remember the 1% of the word count rule when deciding how many references should be in a list  </a:t>
            </a:r>
          </a:p>
          <a:p>
            <a:endParaRPr lang="en-GB" dirty="0"/>
          </a:p>
        </p:txBody>
      </p:sp>
    </p:spTree>
    <p:extLst>
      <p:ext uri="{BB962C8B-B14F-4D97-AF65-F5344CB8AC3E}">
        <p14:creationId xmlns:p14="http://schemas.microsoft.com/office/powerpoint/2010/main" val="4129249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MORE MARKS</a:t>
            </a:r>
            <a:endParaRPr lang="en-GB" dirty="0"/>
          </a:p>
        </p:txBody>
      </p:sp>
      <p:sp>
        <p:nvSpPr>
          <p:cNvPr id="3" name="Content Placeholder 2"/>
          <p:cNvSpPr>
            <a:spLocks noGrp="1"/>
          </p:cNvSpPr>
          <p:nvPr>
            <p:ph idx="1"/>
          </p:nvPr>
        </p:nvSpPr>
        <p:spPr/>
        <p:txBody>
          <a:bodyPr/>
          <a:lstStyle/>
          <a:p>
            <a:r>
              <a:rPr lang="en-GB" dirty="0" smtClean="0"/>
              <a:t>Include a detailed search strategy in an appendix in your research proposal </a:t>
            </a:r>
          </a:p>
          <a:p>
            <a:r>
              <a:rPr lang="en-GB" dirty="0" smtClean="0"/>
              <a:t>The final and fully comprehensive one utilised will be submitted with the final thesis in April</a:t>
            </a:r>
          </a:p>
          <a:p>
            <a:r>
              <a:rPr lang="en-GB" dirty="0" smtClean="0"/>
              <a:t>LOOK ON MOODLE FOR THE TEMPLATE</a:t>
            </a:r>
          </a:p>
          <a:p>
            <a:r>
              <a:rPr lang="en-GB" smtClean="0"/>
              <a:t>START ONE TODAY</a:t>
            </a:r>
            <a:endParaRPr lang="en-GB"/>
          </a:p>
        </p:txBody>
      </p:sp>
    </p:spTree>
    <p:extLst>
      <p:ext uri="{BB962C8B-B14F-4D97-AF65-F5344CB8AC3E}">
        <p14:creationId xmlns:p14="http://schemas.microsoft.com/office/powerpoint/2010/main" val="3818779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Any questions?</a:t>
            </a:r>
            <a:endParaRPr lang="en-GB" dirty="0"/>
          </a:p>
        </p:txBody>
      </p:sp>
    </p:spTree>
    <p:extLst>
      <p:ext uri="{BB962C8B-B14F-4D97-AF65-F5344CB8AC3E}">
        <p14:creationId xmlns:p14="http://schemas.microsoft.com/office/powerpoint/2010/main" val="27045512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Now</a:t>
            </a:r>
            <a:endParaRPr lang="en-GB" dirty="0"/>
          </a:p>
        </p:txBody>
      </p:sp>
      <p:sp>
        <p:nvSpPr>
          <p:cNvPr id="3" name="Content Placeholder 2"/>
          <p:cNvSpPr>
            <a:spLocks noGrp="1"/>
          </p:cNvSpPr>
          <p:nvPr>
            <p:ph idx="1"/>
          </p:nvPr>
        </p:nvSpPr>
        <p:spPr>
          <a:xfrm>
            <a:off x="838200" y="1825624"/>
            <a:ext cx="10515600" cy="4807931"/>
          </a:xfrm>
        </p:spPr>
        <p:txBody>
          <a:bodyPr>
            <a:normAutofit/>
          </a:bodyPr>
          <a:lstStyle/>
          <a:p>
            <a:r>
              <a:rPr lang="en-GB" dirty="0" smtClean="0"/>
              <a:t>Start your search strategy sheet</a:t>
            </a:r>
          </a:p>
          <a:p>
            <a:r>
              <a:rPr lang="en-GB" dirty="0" smtClean="0"/>
              <a:t>Try to source and read AT LEAST ONE systematic review</a:t>
            </a:r>
          </a:p>
          <a:p>
            <a:r>
              <a:rPr lang="en-GB" dirty="0" smtClean="0"/>
              <a:t>Start finding the journal articles you will need for the thesis</a:t>
            </a:r>
          </a:p>
          <a:p>
            <a:r>
              <a:rPr lang="en-GB" dirty="0" smtClean="0"/>
              <a:t>Create a template for the research proposal using information from your handbook</a:t>
            </a:r>
          </a:p>
          <a:p>
            <a:r>
              <a:rPr lang="en-GB" dirty="0" smtClean="0"/>
              <a:t>Contact your supervisor for an initial meeting within next three weeks</a:t>
            </a:r>
          </a:p>
          <a:p>
            <a:endParaRPr lang="en-GB" dirty="0" smtClean="0"/>
          </a:p>
        </p:txBody>
      </p:sp>
    </p:spTree>
    <p:extLst>
      <p:ext uri="{BB962C8B-B14F-4D97-AF65-F5344CB8AC3E}">
        <p14:creationId xmlns:p14="http://schemas.microsoft.com/office/powerpoint/2010/main" val="31014764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922</Words>
  <Application>Microsoft Office PowerPoint</Application>
  <PresentationFormat>Widescreen</PresentationFormat>
  <Paragraphs>108</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How to Write Your Research Proposal</vt:lpstr>
      <vt:lpstr>Research Proposal Breakdown</vt:lpstr>
      <vt:lpstr>Breakdown By Chapter</vt:lpstr>
      <vt:lpstr>Chapter One</vt:lpstr>
      <vt:lpstr>Chapter One</vt:lpstr>
      <vt:lpstr>Chapter One</vt:lpstr>
      <vt:lpstr>Chapter Two </vt:lpstr>
      <vt:lpstr>Methodology </vt:lpstr>
      <vt:lpstr>Chapter Two: Methodology</vt:lpstr>
      <vt:lpstr>Systematic Review </vt:lpstr>
      <vt:lpstr>Chapter Two </vt:lpstr>
      <vt:lpstr>Recommended Methods</vt:lpstr>
      <vt:lpstr>Methods Examples</vt:lpstr>
      <vt:lpstr>How to Utilise Research </vt:lpstr>
      <vt:lpstr>Chapter Two </vt:lpstr>
      <vt:lpstr>Chapter Three </vt:lpstr>
      <vt:lpstr>REFERENCE LIST AND BIBLIOGRAPHY </vt:lpstr>
      <vt:lpstr>FOR MORE MARKS</vt:lpstr>
      <vt:lpstr>Questions</vt:lpstr>
      <vt:lpstr>Now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Write Your Research Proposal</dc:title>
  <dc:creator>Tania Davies</dc:creator>
  <cp:lastModifiedBy>Tania Davies</cp:lastModifiedBy>
  <cp:revision>4</cp:revision>
  <dcterms:created xsi:type="dcterms:W3CDTF">2017-10-23T14:14:14Z</dcterms:created>
  <dcterms:modified xsi:type="dcterms:W3CDTF">2018-10-10T15:47:47Z</dcterms:modified>
</cp:coreProperties>
</file>