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73" r:id="rId3"/>
    <p:sldId id="257" r:id="rId4"/>
    <p:sldId id="258" r:id="rId5"/>
    <p:sldId id="259" r:id="rId6"/>
    <p:sldId id="269" r:id="rId7"/>
    <p:sldId id="260" r:id="rId8"/>
    <p:sldId id="261" r:id="rId9"/>
    <p:sldId id="274" r:id="rId10"/>
    <p:sldId id="262" r:id="rId11"/>
    <p:sldId id="263" r:id="rId12"/>
    <p:sldId id="264" r:id="rId13"/>
    <p:sldId id="265" r:id="rId14"/>
    <p:sldId id="266" r:id="rId15"/>
    <p:sldId id="270" r:id="rId16"/>
    <p:sldId id="272" r:id="rId17"/>
    <p:sldId id="271" r:id="rId18"/>
    <p:sldId id="268"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4660"/>
  </p:normalViewPr>
  <p:slideViewPr>
    <p:cSldViewPr>
      <p:cViewPr varScale="1">
        <p:scale>
          <a:sx n="68" d="100"/>
          <a:sy n="68" d="100"/>
        </p:scale>
        <p:origin x="1440"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284036-A876-4C3C-8C25-4F9B45FC7EAA}" type="doc">
      <dgm:prSet loTypeId="urn:microsoft.com/office/officeart/2011/layout/HexagonRadial" loCatId="officeonline" qsTypeId="urn:microsoft.com/office/officeart/2005/8/quickstyle/3d1" qsCatId="3D" csTypeId="urn:microsoft.com/office/officeart/2005/8/colors/colorful1" csCatId="colorful" phldr="1"/>
      <dgm:spPr/>
      <dgm:t>
        <a:bodyPr/>
        <a:lstStyle/>
        <a:p>
          <a:endParaRPr lang="en-GB"/>
        </a:p>
      </dgm:t>
    </dgm:pt>
    <dgm:pt modelId="{D8DC3CAE-E7B2-4363-A099-C1197A488C41}">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Delivering hot meals to your doorsteps</a:t>
          </a:r>
        </a:p>
        <a:p>
          <a:pPr marL="0" lvl="0" defTabSz="1333500">
            <a:lnSpc>
              <a:spcPct val="90000"/>
            </a:lnSpc>
            <a:spcBef>
              <a:spcPct val="0"/>
            </a:spcBef>
            <a:spcAft>
              <a:spcPct val="35000"/>
            </a:spcAft>
          </a:pPr>
          <a:endParaRPr lang="en-GB" dirty="0"/>
        </a:p>
      </dgm:t>
    </dgm:pt>
    <dgm:pt modelId="{D557A2B6-C0D8-4FC5-B374-6F300C4EFCFD}" type="parTrans" cxnId="{C30CC4C5-97EB-4F67-9909-57F8C52C8E27}">
      <dgm:prSet/>
      <dgm:spPr/>
      <dgm:t>
        <a:bodyPr/>
        <a:lstStyle/>
        <a:p>
          <a:endParaRPr lang="en-GB"/>
        </a:p>
      </dgm:t>
    </dgm:pt>
    <dgm:pt modelId="{0F0D9EE6-754B-4B21-BEF4-ABB809F9EF48}" type="sibTrans" cxnId="{C30CC4C5-97EB-4F67-9909-57F8C52C8E27}">
      <dgm:prSet/>
      <dgm:spPr/>
      <dgm:t>
        <a:bodyPr/>
        <a:lstStyle/>
        <a:p>
          <a:endParaRPr lang="en-GB"/>
        </a:p>
      </dgm:t>
    </dgm:pt>
    <dgm:pt modelId="{A715225C-4DB2-443E-967E-C6DB8D28D4F8}">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Value for money</a:t>
          </a:r>
        </a:p>
        <a:p>
          <a:pPr marL="0" lvl="0" defTabSz="577850">
            <a:lnSpc>
              <a:spcPct val="90000"/>
            </a:lnSpc>
            <a:spcBef>
              <a:spcPct val="0"/>
            </a:spcBef>
            <a:spcAft>
              <a:spcPct val="35000"/>
            </a:spcAft>
          </a:pPr>
          <a:endParaRPr lang="en-GB" dirty="0"/>
        </a:p>
      </dgm:t>
    </dgm:pt>
    <dgm:pt modelId="{7746A794-0BF3-47EA-AC58-581471B885E7}" type="parTrans" cxnId="{04DA77A1-AD74-4A27-B116-8CC77845DBE8}">
      <dgm:prSet/>
      <dgm:spPr/>
      <dgm:t>
        <a:bodyPr/>
        <a:lstStyle/>
        <a:p>
          <a:endParaRPr lang="en-GB"/>
        </a:p>
      </dgm:t>
    </dgm:pt>
    <dgm:pt modelId="{BFA9EAB4-5F6B-4D8F-AE7E-D90AE79BB835}" type="sibTrans" cxnId="{04DA77A1-AD74-4A27-B116-8CC77845DBE8}">
      <dgm:prSet/>
      <dgm:spPr/>
      <dgm:t>
        <a:bodyPr/>
        <a:lstStyle/>
        <a:p>
          <a:endParaRPr lang="en-GB"/>
        </a:p>
      </dgm:t>
    </dgm:pt>
    <dgm:pt modelId="{33B13AEC-B03E-4206-A5F0-5D80FE405139}">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Customer access to mix items of food</a:t>
          </a:r>
        </a:p>
        <a:p>
          <a:pPr marL="0" lvl="0" defTabSz="577850">
            <a:lnSpc>
              <a:spcPct val="90000"/>
            </a:lnSpc>
            <a:spcBef>
              <a:spcPct val="0"/>
            </a:spcBef>
            <a:spcAft>
              <a:spcPct val="35000"/>
            </a:spcAft>
          </a:pPr>
          <a:endParaRPr lang="en-GB" dirty="0"/>
        </a:p>
      </dgm:t>
    </dgm:pt>
    <dgm:pt modelId="{A75FAD81-5936-4535-9157-B767B3C78DED}" type="parTrans" cxnId="{9CC6867B-3446-4AE0-9B9D-218F628FBE6A}">
      <dgm:prSet/>
      <dgm:spPr/>
      <dgm:t>
        <a:bodyPr/>
        <a:lstStyle/>
        <a:p>
          <a:endParaRPr lang="en-GB"/>
        </a:p>
      </dgm:t>
    </dgm:pt>
    <dgm:pt modelId="{D6E8F63A-4ED0-4505-B815-99FC503D1E38}" type="sibTrans" cxnId="{9CC6867B-3446-4AE0-9B9D-218F628FBE6A}">
      <dgm:prSet/>
      <dgm:spPr/>
      <dgm:t>
        <a:bodyPr/>
        <a:lstStyle/>
        <a:p>
          <a:endParaRPr lang="en-GB"/>
        </a:p>
      </dgm:t>
    </dgm:pt>
    <dgm:pt modelId="{1BD27971-0C98-46BE-B2F3-274984D34080}">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Located near university Halls</a:t>
          </a:r>
        </a:p>
        <a:p>
          <a:pPr marL="0" lvl="0" defTabSz="488950">
            <a:lnSpc>
              <a:spcPct val="90000"/>
            </a:lnSpc>
            <a:spcBef>
              <a:spcPct val="0"/>
            </a:spcBef>
            <a:spcAft>
              <a:spcPct val="35000"/>
            </a:spcAft>
          </a:pPr>
          <a:endParaRPr lang="en-GB" dirty="0"/>
        </a:p>
      </dgm:t>
    </dgm:pt>
    <dgm:pt modelId="{D641B1BF-B710-4B7A-B1A0-6A0781C24C40}" type="parTrans" cxnId="{2872F3C0-A4F0-4429-867B-E91A08C675C6}">
      <dgm:prSet/>
      <dgm:spPr/>
      <dgm:t>
        <a:bodyPr/>
        <a:lstStyle/>
        <a:p>
          <a:endParaRPr lang="en-GB"/>
        </a:p>
      </dgm:t>
    </dgm:pt>
    <dgm:pt modelId="{A270C018-2144-45DA-A39B-5D4D369759D1}" type="sibTrans" cxnId="{2872F3C0-A4F0-4429-867B-E91A08C675C6}">
      <dgm:prSet/>
      <dgm:spPr/>
      <dgm:t>
        <a:bodyPr/>
        <a:lstStyle/>
        <a:p>
          <a:endParaRPr lang="en-GB"/>
        </a:p>
      </dgm:t>
    </dgm:pt>
    <dgm:pt modelId="{FCC47FCC-5F61-4FCA-B54A-656A0C830D99}">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Kid friendly meals</a:t>
          </a:r>
        </a:p>
        <a:p>
          <a:pPr marL="0" lvl="0" defTabSz="488950">
            <a:lnSpc>
              <a:spcPct val="90000"/>
            </a:lnSpc>
            <a:spcBef>
              <a:spcPct val="0"/>
            </a:spcBef>
            <a:spcAft>
              <a:spcPct val="35000"/>
            </a:spcAft>
          </a:pPr>
          <a:endParaRPr lang="en-GB" dirty="0"/>
        </a:p>
      </dgm:t>
    </dgm:pt>
    <dgm:pt modelId="{10E8130F-8625-4A25-9D06-92B604BDAEDF}" type="parTrans" cxnId="{003AFF68-FDC0-4A0B-AF11-6BEDA0AE72AE}">
      <dgm:prSet/>
      <dgm:spPr/>
      <dgm:t>
        <a:bodyPr/>
        <a:lstStyle/>
        <a:p>
          <a:endParaRPr lang="en-GB"/>
        </a:p>
      </dgm:t>
    </dgm:pt>
    <dgm:pt modelId="{23F29E21-45EF-43CC-99A1-20136C17C4FB}" type="sibTrans" cxnId="{003AFF68-FDC0-4A0B-AF11-6BEDA0AE72AE}">
      <dgm:prSet/>
      <dgm:spPr/>
      <dgm:t>
        <a:bodyPr/>
        <a:lstStyle/>
        <a:p>
          <a:endParaRPr lang="en-GB"/>
        </a:p>
      </dgm:t>
    </dgm:pt>
    <dgm:pt modelId="{F6622EC5-D3D9-47F9-9CB1-545969B1D27B}">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20% Off for students</a:t>
          </a:r>
        </a:p>
        <a:p>
          <a:pPr marL="0" lvl="0" defTabSz="577850">
            <a:lnSpc>
              <a:spcPct val="90000"/>
            </a:lnSpc>
            <a:spcBef>
              <a:spcPct val="0"/>
            </a:spcBef>
            <a:spcAft>
              <a:spcPct val="35000"/>
            </a:spcAft>
          </a:pPr>
          <a:endParaRPr lang="en-GB" dirty="0"/>
        </a:p>
      </dgm:t>
    </dgm:pt>
    <dgm:pt modelId="{8DAEDE0D-FA47-4A4A-91E1-C76CD5BA20D3}" type="parTrans" cxnId="{E5B8BFB1-CFE0-4DE3-AC6C-07E9C6028511}">
      <dgm:prSet/>
      <dgm:spPr/>
      <dgm:t>
        <a:bodyPr/>
        <a:lstStyle/>
        <a:p>
          <a:endParaRPr lang="en-GB"/>
        </a:p>
      </dgm:t>
    </dgm:pt>
    <dgm:pt modelId="{BBA33D91-E8B7-416C-AF38-E6937C1EDBF0}" type="sibTrans" cxnId="{E5B8BFB1-CFE0-4DE3-AC6C-07E9C6028511}">
      <dgm:prSet/>
      <dgm:spPr/>
      <dgm:t>
        <a:bodyPr/>
        <a:lstStyle/>
        <a:p>
          <a:endParaRPr lang="en-GB"/>
        </a:p>
      </dgm:t>
    </dgm:pt>
    <dgm:pt modelId="{DFEB6CFA-F99F-4F30-9625-D5F31046DD23}">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dirty="0"/>
            <a:t>Fast and efficient service</a:t>
          </a:r>
        </a:p>
        <a:p>
          <a:pPr marL="0" lvl="0" defTabSz="577850">
            <a:lnSpc>
              <a:spcPct val="90000"/>
            </a:lnSpc>
            <a:spcBef>
              <a:spcPct val="0"/>
            </a:spcBef>
            <a:spcAft>
              <a:spcPct val="35000"/>
            </a:spcAft>
          </a:pPr>
          <a:endParaRPr lang="en-GB" dirty="0"/>
        </a:p>
      </dgm:t>
    </dgm:pt>
    <dgm:pt modelId="{BDE13E8D-036B-47B4-B9A4-CAFBACF4B8C5}" type="parTrans" cxnId="{B255651B-E6FB-4E79-BF31-126400ADCC1E}">
      <dgm:prSet/>
      <dgm:spPr/>
      <dgm:t>
        <a:bodyPr/>
        <a:lstStyle/>
        <a:p>
          <a:endParaRPr lang="en-GB"/>
        </a:p>
      </dgm:t>
    </dgm:pt>
    <dgm:pt modelId="{0C11406C-81F6-4099-9146-081C62B0C9A4}" type="sibTrans" cxnId="{B255651B-E6FB-4E79-BF31-126400ADCC1E}">
      <dgm:prSet/>
      <dgm:spPr/>
      <dgm:t>
        <a:bodyPr/>
        <a:lstStyle/>
        <a:p>
          <a:endParaRPr lang="en-GB"/>
        </a:p>
      </dgm:t>
    </dgm:pt>
    <dgm:pt modelId="{A7F7EE49-6D68-44C3-A549-BB05C4F5D58D}" type="pres">
      <dgm:prSet presAssocID="{F5284036-A876-4C3C-8C25-4F9B45FC7EAA}" presName="Name0" presStyleCnt="0">
        <dgm:presLayoutVars>
          <dgm:chMax val="1"/>
          <dgm:chPref val="1"/>
          <dgm:dir/>
          <dgm:animOne val="branch"/>
          <dgm:animLvl val="lvl"/>
        </dgm:presLayoutVars>
      </dgm:prSet>
      <dgm:spPr/>
    </dgm:pt>
    <dgm:pt modelId="{02E3F3A4-7208-457C-ADAC-62E83BE13920}" type="pres">
      <dgm:prSet presAssocID="{D8DC3CAE-E7B2-4363-A099-C1197A488C41}" presName="Parent" presStyleLbl="node0" presStyleIdx="0" presStyleCnt="1">
        <dgm:presLayoutVars>
          <dgm:chMax val="6"/>
          <dgm:chPref val="6"/>
        </dgm:presLayoutVars>
      </dgm:prSet>
      <dgm:spPr/>
    </dgm:pt>
    <dgm:pt modelId="{FD6DDC65-C014-49F5-82C7-1126A17F9F56}" type="pres">
      <dgm:prSet presAssocID="{A715225C-4DB2-443E-967E-C6DB8D28D4F8}" presName="Accent1" presStyleCnt="0"/>
      <dgm:spPr/>
    </dgm:pt>
    <dgm:pt modelId="{CFFC7B59-9CB6-4784-A0F3-885197CD4243}" type="pres">
      <dgm:prSet presAssocID="{A715225C-4DB2-443E-967E-C6DB8D28D4F8}" presName="Accent" presStyleLbl="bgShp" presStyleIdx="0" presStyleCnt="6"/>
      <dgm:spPr/>
    </dgm:pt>
    <dgm:pt modelId="{F72F2D8D-B5CC-49B7-AFAD-4C350AB19301}" type="pres">
      <dgm:prSet presAssocID="{A715225C-4DB2-443E-967E-C6DB8D28D4F8}" presName="Child1" presStyleLbl="node1" presStyleIdx="0" presStyleCnt="6">
        <dgm:presLayoutVars>
          <dgm:chMax val="0"/>
          <dgm:chPref val="0"/>
          <dgm:bulletEnabled val="1"/>
        </dgm:presLayoutVars>
      </dgm:prSet>
      <dgm:spPr/>
    </dgm:pt>
    <dgm:pt modelId="{0102E143-9D02-49A8-9C7D-48E7A08CCB75}" type="pres">
      <dgm:prSet presAssocID="{33B13AEC-B03E-4206-A5F0-5D80FE405139}" presName="Accent2" presStyleCnt="0"/>
      <dgm:spPr/>
    </dgm:pt>
    <dgm:pt modelId="{B4B3CD2C-DAEE-42E4-8F1E-A7C4D1AE395A}" type="pres">
      <dgm:prSet presAssocID="{33B13AEC-B03E-4206-A5F0-5D80FE405139}" presName="Accent" presStyleLbl="bgShp" presStyleIdx="1" presStyleCnt="6"/>
      <dgm:spPr/>
    </dgm:pt>
    <dgm:pt modelId="{46834A70-EADA-4348-BE9D-79D706E33267}" type="pres">
      <dgm:prSet presAssocID="{33B13AEC-B03E-4206-A5F0-5D80FE405139}" presName="Child2" presStyleLbl="node1" presStyleIdx="1" presStyleCnt="6">
        <dgm:presLayoutVars>
          <dgm:chMax val="0"/>
          <dgm:chPref val="0"/>
          <dgm:bulletEnabled val="1"/>
        </dgm:presLayoutVars>
      </dgm:prSet>
      <dgm:spPr/>
    </dgm:pt>
    <dgm:pt modelId="{8F49A5E6-500A-40E9-8027-D50C651152B4}" type="pres">
      <dgm:prSet presAssocID="{1BD27971-0C98-46BE-B2F3-274984D34080}" presName="Accent3" presStyleCnt="0"/>
      <dgm:spPr/>
    </dgm:pt>
    <dgm:pt modelId="{FEB0CB41-01E6-4FF6-B7B8-52C5EF9D5DE0}" type="pres">
      <dgm:prSet presAssocID="{1BD27971-0C98-46BE-B2F3-274984D34080}" presName="Accent" presStyleLbl="bgShp" presStyleIdx="2" presStyleCnt="6"/>
      <dgm:spPr/>
    </dgm:pt>
    <dgm:pt modelId="{7C74C0C6-68C8-42A6-8773-ED2F3C655559}" type="pres">
      <dgm:prSet presAssocID="{1BD27971-0C98-46BE-B2F3-274984D34080}" presName="Child3" presStyleLbl="node1" presStyleIdx="2" presStyleCnt="6">
        <dgm:presLayoutVars>
          <dgm:chMax val="0"/>
          <dgm:chPref val="0"/>
          <dgm:bulletEnabled val="1"/>
        </dgm:presLayoutVars>
      </dgm:prSet>
      <dgm:spPr/>
    </dgm:pt>
    <dgm:pt modelId="{016B3A69-2111-451E-A7BF-2A898C5FC541}" type="pres">
      <dgm:prSet presAssocID="{FCC47FCC-5F61-4FCA-B54A-656A0C830D99}" presName="Accent4" presStyleCnt="0"/>
      <dgm:spPr/>
    </dgm:pt>
    <dgm:pt modelId="{6D72366E-F6AC-4206-BAF5-6B2EFA07D74A}" type="pres">
      <dgm:prSet presAssocID="{FCC47FCC-5F61-4FCA-B54A-656A0C830D99}" presName="Accent" presStyleLbl="bgShp" presStyleIdx="3" presStyleCnt="6"/>
      <dgm:spPr/>
    </dgm:pt>
    <dgm:pt modelId="{ADF621BD-E837-4954-9CA7-D54C910100C6}" type="pres">
      <dgm:prSet presAssocID="{FCC47FCC-5F61-4FCA-B54A-656A0C830D99}" presName="Child4" presStyleLbl="node1" presStyleIdx="3" presStyleCnt="6">
        <dgm:presLayoutVars>
          <dgm:chMax val="0"/>
          <dgm:chPref val="0"/>
          <dgm:bulletEnabled val="1"/>
        </dgm:presLayoutVars>
      </dgm:prSet>
      <dgm:spPr/>
    </dgm:pt>
    <dgm:pt modelId="{A0F24ECE-AEEC-4E18-B2EA-0C58FF6E0A3B}" type="pres">
      <dgm:prSet presAssocID="{F6622EC5-D3D9-47F9-9CB1-545969B1D27B}" presName="Accent5" presStyleCnt="0"/>
      <dgm:spPr/>
    </dgm:pt>
    <dgm:pt modelId="{81735EC3-5739-4915-B72C-3607F74C792F}" type="pres">
      <dgm:prSet presAssocID="{F6622EC5-D3D9-47F9-9CB1-545969B1D27B}" presName="Accent" presStyleLbl="bgShp" presStyleIdx="4" presStyleCnt="6"/>
      <dgm:spPr/>
    </dgm:pt>
    <dgm:pt modelId="{E5FC1A7D-CB4F-47E9-8E18-A39715D30287}" type="pres">
      <dgm:prSet presAssocID="{F6622EC5-D3D9-47F9-9CB1-545969B1D27B}" presName="Child5" presStyleLbl="node1" presStyleIdx="4" presStyleCnt="6">
        <dgm:presLayoutVars>
          <dgm:chMax val="0"/>
          <dgm:chPref val="0"/>
          <dgm:bulletEnabled val="1"/>
        </dgm:presLayoutVars>
      </dgm:prSet>
      <dgm:spPr/>
    </dgm:pt>
    <dgm:pt modelId="{79E8A0E8-2691-4021-BB9D-C78E09B6B39C}" type="pres">
      <dgm:prSet presAssocID="{DFEB6CFA-F99F-4F30-9625-D5F31046DD23}" presName="Accent6" presStyleCnt="0"/>
      <dgm:spPr/>
    </dgm:pt>
    <dgm:pt modelId="{175E3ECC-BC28-4016-B7E7-5CB9A8F27914}" type="pres">
      <dgm:prSet presAssocID="{DFEB6CFA-F99F-4F30-9625-D5F31046DD23}" presName="Accent" presStyleLbl="bgShp" presStyleIdx="5" presStyleCnt="6"/>
      <dgm:spPr/>
    </dgm:pt>
    <dgm:pt modelId="{F05D83AD-66AE-462A-806F-B61E987F00D1}" type="pres">
      <dgm:prSet presAssocID="{DFEB6CFA-F99F-4F30-9625-D5F31046DD23}" presName="Child6" presStyleLbl="node1" presStyleIdx="5" presStyleCnt="6">
        <dgm:presLayoutVars>
          <dgm:chMax val="0"/>
          <dgm:chPref val="0"/>
          <dgm:bulletEnabled val="1"/>
        </dgm:presLayoutVars>
      </dgm:prSet>
      <dgm:spPr/>
    </dgm:pt>
  </dgm:ptLst>
  <dgm:cxnLst>
    <dgm:cxn modelId="{9B739E03-5279-4EEB-8D4A-D33B0A623BB8}" type="presOf" srcId="{F6622EC5-D3D9-47F9-9CB1-545969B1D27B}" destId="{E5FC1A7D-CB4F-47E9-8E18-A39715D30287}" srcOrd="0" destOrd="0" presId="urn:microsoft.com/office/officeart/2011/layout/HexagonRadial"/>
    <dgm:cxn modelId="{D734F013-F6DA-462C-BA75-EF54918D07E1}" type="presOf" srcId="{FCC47FCC-5F61-4FCA-B54A-656A0C830D99}" destId="{ADF621BD-E837-4954-9CA7-D54C910100C6}" srcOrd="0" destOrd="0" presId="urn:microsoft.com/office/officeart/2011/layout/HexagonRadial"/>
    <dgm:cxn modelId="{B255651B-E6FB-4E79-BF31-126400ADCC1E}" srcId="{D8DC3CAE-E7B2-4363-A099-C1197A488C41}" destId="{DFEB6CFA-F99F-4F30-9625-D5F31046DD23}" srcOrd="5" destOrd="0" parTransId="{BDE13E8D-036B-47B4-B9A4-CAFBACF4B8C5}" sibTransId="{0C11406C-81F6-4099-9146-081C62B0C9A4}"/>
    <dgm:cxn modelId="{5CF4831E-0D4E-435F-966B-49F246E5DD05}" type="presOf" srcId="{DFEB6CFA-F99F-4F30-9625-D5F31046DD23}" destId="{F05D83AD-66AE-462A-806F-B61E987F00D1}" srcOrd="0" destOrd="0" presId="urn:microsoft.com/office/officeart/2011/layout/HexagonRadial"/>
    <dgm:cxn modelId="{35116432-DE17-4FCB-B9BD-86DB95865373}" type="presOf" srcId="{33B13AEC-B03E-4206-A5F0-5D80FE405139}" destId="{46834A70-EADA-4348-BE9D-79D706E33267}" srcOrd="0" destOrd="0" presId="urn:microsoft.com/office/officeart/2011/layout/HexagonRadial"/>
    <dgm:cxn modelId="{F77A3F61-854A-4E89-BA89-3D8C0DB8EB98}" type="presOf" srcId="{D8DC3CAE-E7B2-4363-A099-C1197A488C41}" destId="{02E3F3A4-7208-457C-ADAC-62E83BE13920}" srcOrd="0" destOrd="0" presId="urn:microsoft.com/office/officeart/2011/layout/HexagonRadial"/>
    <dgm:cxn modelId="{003AFF68-FDC0-4A0B-AF11-6BEDA0AE72AE}" srcId="{D8DC3CAE-E7B2-4363-A099-C1197A488C41}" destId="{FCC47FCC-5F61-4FCA-B54A-656A0C830D99}" srcOrd="3" destOrd="0" parTransId="{10E8130F-8625-4A25-9D06-92B604BDAEDF}" sibTransId="{23F29E21-45EF-43CC-99A1-20136C17C4FB}"/>
    <dgm:cxn modelId="{A0EDE272-69D9-43A1-AE3B-9F0D333088FF}" type="presOf" srcId="{1BD27971-0C98-46BE-B2F3-274984D34080}" destId="{7C74C0C6-68C8-42A6-8773-ED2F3C655559}" srcOrd="0" destOrd="0" presId="urn:microsoft.com/office/officeart/2011/layout/HexagonRadial"/>
    <dgm:cxn modelId="{9CC6867B-3446-4AE0-9B9D-218F628FBE6A}" srcId="{D8DC3CAE-E7B2-4363-A099-C1197A488C41}" destId="{33B13AEC-B03E-4206-A5F0-5D80FE405139}" srcOrd="1" destOrd="0" parTransId="{A75FAD81-5936-4535-9157-B767B3C78DED}" sibTransId="{D6E8F63A-4ED0-4505-B815-99FC503D1E38}"/>
    <dgm:cxn modelId="{04DA77A1-AD74-4A27-B116-8CC77845DBE8}" srcId="{D8DC3CAE-E7B2-4363-A099-C1197A488C41}" destId="{A715225C-4DB2-443E-967E-C6DB8D28D4F8}" srcOrd="0" destOrd="0" parTransId="{7746A794-0BF3-47EA-AC58-581471B885E7}" sibTransId="{BFA9EAB4-5F6B-4D8F-AE7E-D90AE79BB835}"/>
    <dgm:cxn modelId="{E5B8BFB1-CFE0-4DE3-AC6C-07E9C6028511}" srcId="{D8DC3CAE-E7B2-4363-A099-C1197A488C41}" destId="{F6622EC5-D3D9-47F9-9CB1-545969B1D27B}" srcOrd="4" destOrd="0" parTransId="{8DAEDE0D-FA47-4A4A-91E1-C76CD5BA20D3}" sibTransId="{BBA33D91-E8B7-416C-AF38-E6937C1EDBF0}"/>
    <dgm:cxn modelId="{2872F3C0-A4F0-4429-867B-E91A08C675C6}" srcId="{D8DC3CAE-E7B2-4363-A099-C1197A488C41}" destId="{1BD27971-0C98-46BE-B2F3-274984D34080}" srcOrd="2" destOrd="0" parTransId="{D641B1BF-B710-4B7A-B1A0-6A0781C24C40}" sibTransId="{A270C018-2144-45DA-A39B-5D4D369759D1}"/>
    <dgm:cxn modelId="{D9C8B6C4-81AC-4E3A-910B-BC902D02D37C}" type="presOf" srcId="{A715225C-4DB2-443E-967E-C6DB8D28D4F8}" destId="{F72F2D8D-B5CC-49B7-AFAD-4C350AB19301}" srcOrd="0" destOrd="0" presId="urn:microsoft.com/office/officeart/2011/layout/HexagonRadial"/>
    <dgm:cxn modelId="{C30CC4C5-97EB-4F67-9909-57F8C52C8E27}" srcId="{F5284036-A876-4C3C-8C25-4F9B45FC7EAA}" destId="{D8DC3CAE-E7B2-4363-A099-C1197A488C41}" srcOrd="0" destOrd="0" parTransId="{D557A2B6-C0D8-4FC5-B374-6F300C4EFCFD}" sibTransId="{0F0D9EE6-754B-4B21-BEF4-ABB809F9EF48}"/>
    <dgm:cxn modelId="{1CBCFAD7-6AC3-494F-9BC9-3DB0F1C1506D}" type="presOf" srcId="{F5284036-A876-4C3C-8C25-4F9B45FC7EAA}" destId="{A7F7EE49-6D68-44C3-A549-BB05C4F5D58D}" srcOrd="0" destOrd="0" presId="urn:microsoft.com/office/officeart/2011/layout/HexagonRadial"/>
    <dgm:cxn modelId="{93960FA4-5D0C-43EC-A475-AB8D9804D9D4}" type="presParOf" srcId="{A7F7EE49-6D68-44C3-A549-BB05C4F5D58D}" destId="{02E3F3A4-7208-457C-ADAC-62E83BE13920}" srcOrd="0" destOrd="0" presId="urn:microsoft.com/office/officeart/2011/layout/HexagonRadial"/>
    <dgm:cxn modelId="{84DB6A06-409A-4CE0-B24E-5933FAD56311}" type="presParOf" srcId="{A7F7EE49-6D68-44C3-A549-BB05C4F5D58D}" destId="{FD6DDC65-C014-49F5-82C7-1126A17F9F56}" srcOrd="1" destOrd="0" presId="urn:microsoft.com/office/officeart/2011/layout/HexagonRadial"/>
    <dgm:cxn modelId="{BB2C38F2-CFCF-4CB7-9956-15A0E606A177}" type="presParOf" srcId="{FD6DDC65-C014-49F5-82C7-1126A17F9F56}" destId="{CFFC7B59-9CB6-4784-A0F3-885197CD4243}" srcOrd="0" destOrd="0" presId="urn:microsoft.com/office/officeart/2011/layout/HexagonRadial"/>
    <dgm:cxn modelId="{7FDABBAD-BDDB-426D-993C-B0BDE1B92AB1}" type="presParOf" srcId="{A7F7EE49-6D68-44C3-A549-BB05C4F5D58D}" destId="{F72F2D8D-B5CC-49B7-AFAD-4C350AB19301}" srcOrd="2" destOrd="0" presId="urn:microsoft.com/office/officeart/2011/layout/HexagonRadial"/>
    <dgm:cxn modelId="{F9582E9E-FE04-4A3A-A156-200F501D6688}" type="presParOf" srcId="{A7F7EE49-6D68-44C3-A549-BB05C4F5D58D}" destId="{0102E143-9D02-49A8-9C7D-48E7A08CCB75}" srcOrd="3" destOrd="0" presId="urn:microsoft.com/office/officeart/2011/layout/HexagonRadial"/>
    <dgm:cxn modelId="{5B9AE07F-13F5-48DE-8465-EBB874D33D4C}" type="presParOf" srcId="{0102E143-9D02-49A8-9C7D-48E7A08CCB75}" destId="{B4B3CD2C-DAEE-42E4-8F1E-A7C4D1AE395A}" srcOrd="0" destOrd="0" presId="urn:microsoft.com/office/officeart/2011/layout/HexagonRadial"/>
    <dgm:cxn modelId="{2125F801-A433-4FEE-990E-3EEF1D09A8F6}" type="presParOf" srcId="{A7F7EE49-6D68-44C3-A549-BB05C4F5D58D}" destId="{46834A70-EADA-4348-BE9D-79D706E33267}" srcOrd="4" destOrd="0" presId="urn:microsoft.com/office/officeart/2011/layout/HexagonRadial"/>
    <dgm:cxn modelId="{951BF1B8-7295-410B-B2C0-B11782687F2C}" type="presParOf" srcId="{A7F7EE49-6D68-44C3-A549-BB05C4F5D58D}" destId="{8F49A5E6-500A-40E9-8027-D50C651152B4}" srcOrd="5" destOrd="0" presId="urn:microsoft.com/office/officeart/2011/layout/HexagonRadial"/>
    <dgm:cxn modelId="{D57EE9DB-4C44-4F66-B830-267E8D33651B}" type="presParOf" srcId="{8F49A5E6-500A-40E9-8027-D50C651152B4}" destId="{FEB0CB41-01E6-4FF6-B7B8-52C5EF9D5DE0}" srcOrd="0" destOrd="0" presId="urn:microsoft.com/office/officeart/2011/layout/HexagonRadial"/>
    <dgm:cxn modelId="{53886317-2CB5-42BB-B00C-AB115CD62125}" type="presParOf" srcId="{A7F7EE49-6D68-44C3-A549-BB05C4F5D58D}" destId="{7C74C0C6-68C8-42A6-8773-ED2F3C655559}" srcOrd="6" destOrd="0" presId="urn:microsoft.com/office/officeart/2011/layout/HexagonRadial"/>
    <dgm:cxn modelId="{5656D369-B52D-41F9-BF33-4E743C993092}" type="presParOf" srcId="{A7F7EE49-6D68-44C3-A549-BB05C4F5D58D}" destId="{016B3A69-2111-451E-A7BF-2A898C5FC541}" srcOrd="7" destOrd="0" presId="urn:microsoft.com/office/officeart/2011/layout/HexagonRadial"/>
    <dgm:cxn modelId="{FA125583-52C0-47B6-8980-8DFED3E89FD9}" type="presParOf" srcId="{016B3A69-2111-451E-A7BF-2A898C5FC541}" destId="{6D72366E-F6AC-4206-BAF5-6B2EFA07D74A}" srcOrd="0" destOrd="0" presId="urn:microsoft.com/office/officeart/2011/layout/HexagonRadial"/>
    <dgm:cxn modelId="{50D92508-8095-4B0C-B8D4-02F9B02344E5}" type="presParOf" srcId="{A7F7EE49-6D68-44C3-A549-BB05C4F5D58D}" destId="{ADF621BD-E837-4954-9CA7-D54C910100C6}" srcOrd="8" destOrd="0" presId="urn:microsoft.com/office/officeart/2011/layout/HexagonRadial"/>
    <dgm:cxn modelId="{69BB8DAC-B64E-4E67-B899-1877AD9BE7C7}" type="presParOf" srcId="{A7F7EE49-6D68-44C3-A549-BB05C4F5D58D}" destId="{A0F24ECE-AEEC-4E18-B2EA-0C58FF6E0A3B}" srcOrd="9" destOrd="0" presId="urn:microsoft.com/office/officeart/2011/layout/HexagonRadial"/>
    <dgm:cxn modelId="{A719F1B8-6DCB-456C-8E6D-8E593A5F8E24}" type="presParOf" srcId="{A0F24ECE-AEEC-4E18-B2EA-0C58FF6E0A3B}" destId="{81735EC3-5739-4915-B72C-3607F74C792F}" srcOrd="0" destOrd="0" presId="urn:microsoft.com/office/officeart/2011/layout/HexagonRadial"/>
    <dgm:cxn modelId="{4A1CDAD2-A56C-49A6-B83A-932A88F25CBF}" type="presParOf" srcId="{A7F7EE49-6D68-44C3-A549-BB05C4F5D58D}" destId="{E5FC1A7D-CB4F-47E9-8E18-A39715D30287}" srcOrd="10" destOrd="0" presId="urn:microsoft.com/office/officeart/2011/layout/HexagonRadial"/>
    <dgm:cxn modelId="{F3C5F0F3-0737-4FC1-BD2B-E2556C8D594F}" type="presParOf" srcId="{A7F7EE49-6D68-44C3-A549-BB05C4F5D58D}" destId="{79E8A0E8-2691-4021-BB9D-C78E09B6B39C}" srcOrd="11" destOrd="0" presId="urn:microsoft.com/office/officeart/2011/layout/HexagonRadial"/>
    <dgm:cxn modelId="{B8E0A82B-FD06-4C83-9F92-3EB98CB6A792}" type="presParOf" srcId="{79E8A0E8-2691-4021-BB9D-C78E09B6B39C}" destId="{175E3ECC-BC28-4016-B7E7-5CB9A8F27914}" srcOrd="0" destOrd="0" presId="urn:microsoft.com/office/officeart/2011/layout/HexagonRadial"/>
    <dgm:cxn modelId="{16265151-A329-4B06-B42B-1A7C7073F011}" type="presParOf" srcId="{A7F7EE49-6D68-44C3-A549-BB05C4F5D58D}" destId="{F05D83AD-66AE-462A-806F-B61E987F00D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5905A6-9B63-4633-B644-6E57C5945FAC}" type="doc">
      <dgm:prSet loTypeId="urn:microsoft.com/office/officeart/2005/8/layout/cycle4" loCatId="cycle" qsTypeId="urn:microsoft.com/office/officeart/2005/8/quickstyle/simple1" qsCatId="simple" csTypeId="urn:microsoft.com/office/officeart/2005/8/colors/colorful1" csCatId="colorful" phldr="1"/>
      <dgm:spPr/>
      <dgm:t>
        <a:bodyPr/>
        <a:lstStyle/>
        <a:p>
          <a:endParaRPr lang="en-GB"/>
        </a:p>
      </dgm:t>
    </dgm:pt>
    <dgm:pt modelId="{627E9D83-4BF1-47D1-88B4-E35055FEE2EE}">
      <dgm:prSet phldrT="[Text]"/>
      <dgm:spPr/>
      <dgm:t>
        <a:bodyPr/>
        <a:lstStyle/>
        <a:p>
          <a:r>
            <a:rPr lang="en-GB" altLang="en-US" dirty="0"/>
            <a:t>Geographic </a:t>
          </a:r>
          <a:endParaRPr lang="en-GB" dirty="0"/>
        </a:p>
      </dgm:t>
    </dgm:pt>
    <dgm:pt modelId="{3A3BBA1C-3DA1-4F8E-AD2F-2B33152FAADA}" type="parTrans" cxnId="{C8D47978-BBC8-4BF0-BC30-371BE67FCBA1}">
      <dgm:prSet/>
      <dgm:spPr/>
      <dgm:t>
        <a:bodyPr/>
        <a:lstStyle/>
        <a:p>
          <a:endParaRPr lang="en-GB"/>
        </a:p>
      </dgm:t>
    </dgm:pt>
    <dgm:pt modelId="{A689D7FF-429C-429E-9CB3-66361695199F}" type="sibTrans" cxnId="{C8D47978-BBC8-4BF0-BC30-371BE67FCBA1}">
      <dgm:prSet/>
      <dgm:spPr/>
      <dgm:t>
        <a:bodyPr/>
        <a:lstStyle/>
        <a:p>
          <a:endParaRPr lang="en-GB"/>
        </a:p>
      </dgm:t>
    </dgm:pt>
    <dgm:pt modelId="{F3F1F26D-6484-4A01-B703-FEAA05B800DA}">
      <dgm:prSet phldrT="[Text]"/>
      <dgm:spPr/>
      <dgm:t>
        <a:bodyPr/>
        <a:lstStyle/>
        <a:p>
          <a:r>
            <a:rPr lang="en-GB" altLang="en-US" dirty="0"/>
            <a:t>difference preference by geographic boundaries</a:t>
          </a:r>
          <a:endParaRPr lang="en-GB" dirty="0"/>
        </a:p>
      </dgm:t>
    </dgm:pt>
    <dgm:pt modelId="{539DDF81-45A8-40E8-A0C5-1AD29D0F057F}" type="parTrans" cxnId="{B4308527-DF32-4C76-9178-63877C95F460}">
      <dgm:prSet/>
      <dgm:spPr/>
      <dgm:t>
        <a:bodyPr/>
        <a:lstStyle/>
        <a:p>
          <a:endParaRPr lang="en-GB"/>
        </a:p>
      </dgm:t>
    </dgm:pt>
    <dgm:pt modelId="{4467B457-DB61-47EC-9274-B97089BF3A02}" type="sibTrans" cxnId="{B4308527-DF32-4C76-9178-63877C95F460}">
      <dgm:prSet/>
      <dgm:spPr/>
      <dgm:t>
        <a:bodyPr/>
        <a:lstStyle/>
        <a:p>
          <a:endParaRPr lang="en-GB"/>
        </a:p>
      </dgm:t>
    </dgm:pt>
    <dgm:pt modelId="{CB93E3A1-598C-4F62-91DE-A24C9E72C564}">
      <dgm:prSet phldrT="[Text]"/>
      <dgm:spPr/>
      <dgm:t>
        <a:bodyPr/>
        <a:lstStyle/>
        <a:p>
          <a:r>
            <a:rPr lang="en-GB" altLang="en-US" b="1" dirty="0"/>
            <a:t>Psychographic</a:t>
          </a:r>
          <a:r>
            <a:rPr lang="en-GB" altLang="en-US" dirty="0"/>
            <a:t> </a:t>
          </a:r>
          <a:endParaRPr lang="en-GB" dirty="0"/>
        </a:p>
      </dgm:t>
    </dgm:pt>
    <dgm:pt modelId="{28E1D291-1903-4DB4-8835-3D7C88B1C057}" type="parTrans" cxnId="{20886FF7-D508-4BCD-A984-FA1615CF4BB5}">
      <dgm:prSet/>
      <dgm:spPr/>
      <dgm:t>
        <a:bodyPr/>
        <a:lstStyle/>
        <a:p>
          <a:endParaRPr lang="en-GB"/>
        </a:p>
      </dgm:t>
    </dgm:pt>
    <dgm:pt modelId="{B75BB333-C672-49A6-9D97-646DA62C28A9}" type="sibTrans" cxnId="{20886FF7-D508-4BCD-A984-FA1615CF4BB5}">
      <dgm:prSet/>
      <dgm:spPr/>
      <dgm:t>
        <a:bodyPr/>
        <a:lstStyle/>
        <a:p>
          <a:endParaRPr lang="en-GB"/>
        </a:p>
      </dgm:t>
    </dgm:pt>
    <dgm:pt modelId="{42ECA6BB-AC43-4D9A-8E9E-2CC99A988432}">
      <dgm:prSet phldrT="[Text]"/>
      <dgm:spPr/>
      <dgm:t>
        <a:bodyPr/>
        <a:lstStyle/>
        <a:p>
          <a:r>
            <a:rPr lang="en-GB" altLang="en-US" dirty="0"/>
            <a:t>attitudes, conscious, lifestyle, values, and personalities</a:t>
          </a:r>
          <a:endParaRPr lang="en-GB" dirty="0"/>
        </a:p>
      </dgm:t>
    </dgm:pt>
    <dgm:pt modelId="{F231B621-69E4-464B-923E-A0B468ED5E69}" type="parTrans" cxnId="{3A69AECF-1216-4911-BDCE-FBEAF289B7E1}">
      <dgm:prSet/>
      <dgm:spPr/>
      <dgm:t>
        <a:bodyPr/>
        <a:lstStyle/>
        <a:p>
          <a:endParaRPr lang="en-GB"/>
        </a:p>
      </dgm:t>
    </dgm:pt>
    <dgm:pt modelId="{C8D30071-3C14-45AC-B0F0-F2A3D0C4691A}" type="sibTrans" cxnId="{3A69AECF-1216-4911-BDCE-FBEAF289B7E1}">
      <dgm:prSet/>
      <dgm:spPr/>
      <dgm:t>
        <a:bodyPr/>
        <a:lstStyle/>
        <a:p>
          <a:endParaRPr lang="en-GB"/>
        </a:p>
      </dgm:t>
    </dgm:pt>
    <dgm:pt modelId="{15EF4F07-37D3-4568-A416-1FDB25339424}">
      <dgm:prSet phldrT="[Text]"/>
      <dgm:spPr/>
      <dgm:t>
        <a:bodyPr/>
        <a:lstStyle/>
        <a:p>
          <a:r>
            <a:rPr lang="en-GB" altLang="en-US" b="1" dirty="0"/>
            <a:t>Behavioural</a:t>
          </a:r>
          <a:endParaRPr lang="en-GB" dirty="0"/>
        </a:p>
      </dgm:t>
    </dgm:pt>
    <dgm:pt modelId="{7E8EADCE-89A6-4F2F-911E-C64EE2FAE158}" type="parTrans" cxnId="{0BBEDC58-D725-4157-AD3E-DD811102E1A4}">
      <dgm:prSet/>
      <dgm:spPr/>
      <dgm:t>
        <a:bodyPr/>
        <a:lstStyle/>
        <a:p>
          <a:endParaRPr lang="en-GB"/>
        </a:p>
      </dgm:t>
    </dgm:pt>
    <dgm:pt modelId="{3333E480-8C94-46FD-8315-CEF818B31A2F}" type="sibTrans" cxnId="{0BBEDC58-D725-4157-AD3E-DD811102E1A4}">
      <dgm:prSet/>
      <dgm:spPr/>
      <dgm:t>
        <a:bodyPr/>
        <a:lstStyle/>
        <a:p>
          <a:endParaRPr lang="en-GB"/>
        </a:p>
      </dgm:t>
    </dgm:pt>
    <dgm:pt modelId="{BC7ACA27-FF42-438C-A11D-5356CBAE9C8D}">
      <dgm:prSet phldrT="[Text]"/>
      <dgm:spPr/>
      <dgm:t>
        <a:bodyPr/>
        <a:lstStyle/>
        <a:p>
          <a:r>
            <a:rPr lang="en-GB" altLang="en-US" dirty="0"/>
            <a:t>product knowledge and attitude towards brand).</a:t>
          </a:r>
          <a:endParaRPr lang="en-GB" dirty="0"/>
        </a:p>
      </dgm:t>
    </dgm:pt>
    <dgm:pt modelId="{7E7BD508-8C48-4D55-8EA1-13C37970B62D}" type="parTrans" cxnId="{66E29F37-1A47-49F4-B43E-3BEDDB5F930B}">
      <dgm:prSet/>
      <dgm:spPr/>
      <dgm:t>
        <a:bodyPr/>
        <a:lstStyle/>
        <a:p>
          <a:endParaRPr lang="en-GB"/>
        </a:p>
      </dgm:t>
    </dgm:pt>
    <dgm:pt modelId="{175DFABF-DF5A-4D3E-83E6-B9733E4C4B60}" type="sibTrans" cxnId="{66E29F37-1A47-49F4-B43E-3BEDDB5F930B}">
      <dgm:prSet/>
      <dgm:spPr/>
      <dgm:t>
        <a:bodyPr/>
        <a:lstStyle/>
        <a:p>
          <a:endParaRPr lang="en-GB"/>
        </a:p>
      </dgm:t>
    </dgm:pt>
    <dgm:pt modelId="{68D3406F-A935-42D4-8D93-9BFEDDE500B5}">
      <dgm:prSet phldrT="[Text]"/>
      <dgm:spPr/>
      <dgm:t>
        <a:bodyPr/>
        <a:lstStyle/>
        <a:p>
          <a:r>
            <a:rPr lang="en-GB" altLang="en-US" b="1" dirty="0"/>
            <a:t>Demographic</a:t>
          </a:r>
          <a:endParaRPr lang="en-GB" dirty="0"/>
        </a:p>
      </dgm:t>
    </dgm:pt>
    <dgm:pt modelId="{FC73BF08-F7DC-449A-B359-DD3432C21C8D}" type="parTrans" cxnId="{1FD39631-AA51-4F3D-AB8D-E508F9B37098}">
      <dgm:prSet/>
      <dgm:spPr/>
      <dgm:t>
        <a:bodyPr/>
        <a:lstStyle/>
        <a:p>
          <a:endParaRPr lang="en-GB"/>
        </a:p>
      </dgm:t>
    </dgm:pt>
    <dgm:pt modelId="{25511155-4FD9-4475-ADC3-7EF50E467E34}" type="sibTrans" cxnId="{1FD39631-AA51-4F3D-AB8D-E508F9B37098}">
      <dgm:prSet/>
      <dgm:spPr/>
      <dgm:t>
        <a:bodyPr/>
        <a:lstStyle/>
        <a:p>
          <a:endParaRPr lang="en-GB"/>
        </a:p>
      </dgm:t>
    </dgm:pt>
    <dgm:pt modelId="{1EFF29C9-A0E3-4477-B7BB-D231D570EFA7}">
      <dgm:prSet phldrT="[Text]"/>
      <dgm:spPr/>
      <dgm:t>
        <a:bodyPr/>
        <a:lstStyle/>
        <a:p>
          <a:r>
            <a:rPr lang="en-GB" altLang="en-US" dirty="0"/>
            <a:t>gender, income, age, occupation, family size and education</a:t>
          </a:r>
          <a:endParaRPr lang="en-GB" dirty="0"/>
        </a:p>
      </dgm:t>
    </dgm:pt>
    <dgm:pt modelId="{9DE7E5A4-DEC2-4F97-857B-CEB6691AFA6F}" type="parTrans" cxnId="{43647F4F-28AF-424D-A40A-54EB662735EE}">
      <dgm:prSet/>
      <dgm:spPr/>
      <dgm:t>
        <a:bodyPr/>
        <a:lstStyle/>
        <a:p>
          <a:endParaRPr lang="en-GB"/>
        </a:p>
      </dgm:t>
    </dgm:pt>
    <dgm:pt modelId="{5E6C404C-25CD-485E-89A7-552509298E9C}" type="sibTrans" cxnId="{43647F4F-28AF-424D-A40A-54EB662735EE}">
      <dgm:prSet/>
      <dgm:spPr/>
      <dgm:t>
        <a:bodyPr/>
        <a:lstStyle/>
        <a:p>
          <a:endParaRPr lang="en-GB"/>
        </a:p>
      </dgm:t>
    </dgm:pt>
    <dgm:pt modelId="{880C76C3-6ACD-4781-893A-DDF7EE0051C9}" type="pres">
      <dgm:prSet presAssocID="{285905A6-9B63-4633-B644-6E57C5945FAC}" presName="cycleMatrixDiagram" presStyleCnt="0">
        <dgm:presLayoutVars>
          <dgm:chMax val="1"/>
          <dgm:dir/>
          <dgm:animLvl val="lvl"/>
          <dgm:resizeHandles val="exact"/>
        </dgm:presLayoutVars>
      </dgm:prSet>
      <dgm:spPr/>
    </dgm:pt>
    <dgm:pt modelId="{5A3AED16-13BE-4044-B7C4-4CE38B5F8C3D}" type="pres">
      <dgm:prSet presAssocID="{285905A6-9B63-4633-B644-6E57C5945FAC}" presName="children" presStyleCnt="0"/>
      <dgm:spPr/>
    </dgm:pt>
    <dgm:pt modelId="{D18CFF8F-E3A3-4821-B036-E450E27D2745}" type="pres">
      <dgm:prSet presAssocID="{285905A6-9B63-4633-B644-6E57C5945FAC}" presName="child1group" presStyleCnt="0"/>
      <dgm:spPr/>
    </dgm:pt>
    <dgm:pt modelId="{3B7FEAA5-97C4-47BA-A6F9-F3864F00AC57}" type="pres">
      <dgm:prSet presAssocID="{285905A6-9B63-4633-B644-6E57C5945FAC}" presName="child1" presStyleLbl="bgAcc1" presStyleIdx="0" presStyleCnt="4"/>
      <dgm:spPr/>
    </dgm:pt>
    <dgm:pt modelId="{BAD336E7-A9BB-4457-AB3D-CE52815F77E1}" type="pres">
      <dgm:prSet presAssocID="{285905A6-9B63-4633-B644-6E57C5945FAC}" presName="child1Text" presStyleLbl="bgAcc1" presStyleIdx="0" presStyleCnt="4">
        <dgm:presLayoutVars>
          <dgm:bulletEnabled val="1"/>
        </dgm:presLayoutVars>
      </dgm:prSet>
      <dgm:spPr/>
    </dgm:pt>
    <dgm:pt modelId="{BB46C244-51C0-495D-BDC0-59F642661B0A}" type="pres">
      <dgm:prSet presAssocID="{285905A6-9B63-4633-B644-6E57C5945FAC}" presName="child2group" presStyleCnt="0"/>
      <dgm:spPr/>
    </dgm:pt>
    <dgm:pt modelId="{32483383-37DA-497E-B20A-5A957B1B5367}" type="pres">
      <dgm:prSet presAssocID="{285905A6-9B63-4633-B644-6E57C5945FAC}" presName="child2" presStyleLbl="bgAcc1" presStyleIdx="1" presStyleCnt="4"/>
      <dgm:spPr/>
    </dgm:pt>
    <dgm:pt modelId="{5FB563EB-F139-4378-A508-1C958401F36A}" type="pres">
      <dgm:prSet presAssocID="{285905A6-9B63-4633-B644-6E57C5945FAC}" presName="child2Text" presStyleLbl="bgAcc1" presStyleIdx="1" presStyleCnt="4">
        <dgm:presLayoutVars>
          <dgm:bulletEnabled val="1"/>
        </dgm:presLayoutVars>
      </dgm:prSet>
      <dgm:spPr/>
    </dgm:pt>
    <dgm:pt modelId="{13EC2620-2F0D-444D-A719-5BC116609354}" type="pres">
      <dgm:prSet presAssocID="{285905A6-9B63-4633-B644-6E57C5945FAC}" presName="child3group" presStyleCnt="0"/>
      <dgm:spPr/>
    </dgm:pt>
    <dgm:pt modelId="{4912BB3A-CBB8-43B1-BA87-446FF3455745}" type="pres">
      <dgm:prSet presAssocID="{285905A6-9B63-4633-B644-6E57C5945FAC}" presName="child3" presStyleLbl="bgAcc1" presStyleIdx="2" presStyleCnt="4"/>
      <dgm:spPr/>
    </dgm:pt>
    <dgm:pt modelId="{7473D5CD-4ED9-4258-84BA-ACBA4B3760A8}" type="pres">
      <dgm:prSet presAssocID="{285905A6-9B63-4633-B644-6E57C5945FAC}" presName="child3Text" presStyleLbl="bgAcc1" presStyleIdx="2" presStyleCnt="4">
        <dgm:presLayoutVars>
          <dgm:bulletEnabled val="1"/>
        </dgm:presLayoutVars>
      </dgm:prSet>
      <dgm:spPr/>
    </dgm:pt>
    <dgm:pt modelId="{BE8ABC89-BAA8-44A4-8214-E822A499BD30}" type="pres">
      <dgm:prSet presAssocID="{285905A6-9B63-4633-B644-6E57C5945FAC}" presName="child4group" presStyleCnt="0"/>
      <dgm:spPr/>
    </dgm:pt>
    <dgm:pt modelId="{C3219F21-38BB-4FA6-909F-C75837CFEBE0}" type="pres">
      <dgm:prSet presAssocID="{285905A6-9B63-4633-B644-6E57C5945FAC}" presName="child4" presStyleLbl="bgAcc1" presStyleIdx="3" presStyleCnt="4"/>
      <dgm:spPr/>
    </dgm:pt>
    <dgm:pt modelId="{F14B7364-BD2F-44F0-A297-224992538E0C}" type="pres">
      <dgm:prSet presAssocID="{285905A6-9B63-4633-B644-6E57C5945FAC}" presName="child4Text" presStyleLbl="bgAcc1" presStyleIdx="3" presStyleCnt="4">
        <dgm:presLayoutVars>
          <dgm:bulletEnabled val="1"/>
        </dgm:presLayoutVars>
      </dgm:prSet>
      <dgm:spPr/>
    </dgm:pt>
    <dgm:pt modelId="{0B20BD49-F757-448A-86EF-1C757CC28C01}" type="pres">
      <dgm:prSet presAssocID="{285905A6-9B63-4633-B644-6E57C5945FAC}" presName="childPlaceholder" presStyleCnt="0"/>
      <dgm:spPr/>
    </dgm:pt>
    <dgm:pt modelId="{5BF6210D-341B-4DAD-9D7F-0D9C7658939A}" type="pres">
      <dgm:prSet presAssocID="{285905A6-9B63-4633-B644-6E57C5945FAC}" presName="circle" presStyleCnt="0"/>
      <dgm:spPr/>
    </dgm:pt>
    <dgm:pt modelId="{7FF3467C-07FD-4BD7-AD35-3525DD003BAB}" type="pres">
      <dgm:prSet presAssocID="{285905A6-9B63-4633-B644-6E57C5945FAC}" presName="quadrant1" presStyleLbl="node1" presStyleIdx="0" presStyleCnt="4">
        <dgm:presLayoutVars>
          <dgm:chMax val="1"/>
          <dgm:bulletEnabled val="1"/>
        </dgm:presLayoutVars>
      </dgm:prSet>
      <dgm:spPr/>
    </dgm:pt>
    <dgm:pt modelId="{C28D1D2E-1045-45AD-BA48-6029730C8685}" type="pres">
      <dgm:prSet presAssocID="{285905A6-9B63-4633-B644-6E57C5945FAC}" presName="quadrant2" presStyleLbl="node1" presStyleIdx="1" presStyleCnt="4">
        <dgm:presLayoutVars>
          <dgm:chMax val="1"/>
          <dgm:bulletEnabled val="1"/>
        </dgm:presLayoutVars>
      </dgm:prSet>
      <dgm:spPr/>
    </dgm:pt>
    <dgm:pt modelId="{B96AA15F-40CF-4A37-B639-1EC7DA2E4AAE}" type="pres">
      <dgm:prSet presAssocID="{285905A6-9B63-4633-B644-6E57C5945FAC}" presName="quadrant3" presStyleLbl="node1" presStyleIdx="2" presStyleCnt="4">
        <dgm:presLayoutVars>
          <dgm:chMax val="1"/>
          <dgm:bulletEnabled val="1"/>
        </dgm:presLayoutVars>
      </dgm:prSet>
      <dgm:spPr/>
    </dgm:pt>
    <dgm:pt modelId="{BBA04135-5D49-4E8D-8F53-DFEF67D42004}" type="pres">
      <dgm:prSet presAssocID="{285905A6-9B63-4633-B644-6E57C5945FAC}" presName="quadrant4" presStyleLbl="node1" presStyleIdx="3" presStyleCnt="4">
        <dgm:presLayoutVars>
          <dgm:chMax val="1"/>
          <dgm:bulletEnabled val="1"/>
        </dgm:presLayoutVars>
      </dgm:prSet>
      <dgm:spPr/>
    </dgm:pt>
    <dgm:pt modelId="{8DCCE510-5E9C-4C53-A2A9-D76743403B9F}" type="pres">
      <dgm:prSet presAssocID="{285905A6-9B63-4633-B644-6E57C5945FAC}" presName="quadrantPlaceholder" presStyleCnt="0"/>
      <dgm:spPr/>
    </dgm:pt>
    <dgm:pt modelId="{14F474C8-3BFC-45E8-B17C-26994BE858A3}" type="pres">
      <dgm:prSet presAssocID="{285905A6-9B63-4633-B644-6E57C5945FAC}" presName="center1" presStyleLbl="fgShp" presStyleIdx="0" presStyleCnt="2"/>
      <dgm:spPr/>
    </dgm:pt>
    <dgm:pt modelId="{A3C7FD3C-ECD2-46FA-9277-8679795F5C96}" type="pres">
      <dgm:prSet presAssocID="{285905A6-9B63-4633-B644-6E57C5945FAC}" presName="center2" presStyleLbl="fgShp" presStyleIdx="1" presStyleCnt="2"/>
      <dgm:spPr/>
    </dgm:pt>
  </dgm:ptLst>
  <dgm:cxnLst>
    <dgm:cxn modelId="{377A8601-6BDA-45DB-84B5-14CFD9AEECAD}" type="presOf" srcId="{CB93E3A1-598C-4F62-91DE-A24C9E72C564}" destId="{C28D1D2E-1045-45AD-BA48-6029730C8685}" srcOrd="0" destOrd="0" presId="urn:microsoft.com/office/officeart/2005/8/layout/cycle4"/>
    <dgm:cxn modelId="{1E517C1C-501D-4DC2-8262-9CECE29B285A}" type="presOf" srcId="{42ECA6BB-AC43-4D9A-8E9E-2CC99A988432}" destId="{32483383-37DA-497E-B20A-5A957B1B5367}" srcOrd="0" destOrd="0" presId="urn:microsoft.com/office/officeart/2005/8/layout/cycle4"/>
    <dgm:cxn modelId="{97BFB51D-7A37-4A66-B604-A959642B41DE}" type="presOf" srcId="{68D3406F-A935-42D4-8D93-9BFEDDE500B5}" destId="{BBA04135-5D49-4E8D-8F53-DFEF67D42004}" srcOrd="0" destOrd="0" presId="urn:microsoft.com/office/officeart/2005/8/layout/cycle4"/>
    <dgm:cxn modelId="{B4308527-DF32-4C76-9178-63877C95F460}" srcId="{627E9D83-4BF1-47D1-88B4-E35055FEE2EE}" destId="{F3F1F26D-6484-4A01-B703-FEAA05B800DA}" srcOrd="0" destOrd="0" parTransId="{539DDF81-45A8-40E8-A0C5-1AD29D0F057F}" sibTransId="{4467B457-DB61-47EC-9274-B97089BF3A02}"/>
    <dgm:cxn modelId="{1FD39631-AA51-4F3D-AB8D-E508F9B37098}" srcId="{285905A6-9B63-4633-B644-6E57C5945FAC}" destId="{68D3406F-A935-42D4-8D93-9BFEDDE500B5}" srcOrd="3" destOrd="0" parTransId="{FC73BF08-F7DC-449A-B359-DD3432C21C8D}" sibTransId="{25511155-4FD9-4475-ADC3-7EF50E467E34}"/>
    <dgm:cxn modelId="{66E29F37-1A47-49F4-B43E-3BEDDB5F930B}" srcId="{15EF4F07-37D3-4568-A416-1FDB25339424}" destId="{BC7ACA27-FF42-438C-A11D-5356CBAE9C8D}" srcOrd="0" destOrd="0" parTransId="{7E7BD508-8C48-4D55-8EA1-13C37970B62D}" sibTransId="{175DFABF-DF5A-4D3E-83E6-B9733E4C4B60}"/>
    <dgm:cxn modelId="{F334894B-F63D-4F3A-AD59-5C8EE62AC388}" type="presOf" srcId="{285905A6-9B63-4633-B644-6E57C5945FAC}" destId="{880C76C3-6ACD-4781-893A-DDF7EE0051C9}" srcOrd="0" destOrd="0" presId="urn:microsoft.com/office/officeart/2005/8/layout/cycle4"/>
    <dgm:cxn modelId="{43647F4F-28AF-424D-A40A-54EB662735EE}" srcId="{68D3406F-A935-42D4-8D93-9BFEDDE500B5}" destId="{1EFF29C9-A0E3-4477-B7BB-D231D570EFA7}" srcOrd="0" destOrd="0" parTransId="{9DE7E5A4-DEC2-4F97-857B-CEB6691AFA6F}" sibTransId="{5E6C404C-25CD-485E-89A7-552509298E9C}"/>
    <dgm:cxn modelId="{C8D47978-BBC8-4BF0-BC30-371BE67FCBA1}" srcId="{285905A6-9B63-4633-B644-6E57C5945FAC}" destId="{627E9D83-4BF1-47D1-88B4-E35055FEE2EE}" srcOrd="0" destOrd="0" parTransId="{3A3BBA1C-3DA1-4F8E-AD2F-2B33152FAADA}" sibTransId="{A689D7FF-429C-429E-9CB3-66361695199F}"/>
    <dgm:cxn modelId="{0BBEDC58-D725-4157-AD3E-DD811102E1A4}" srcId="{285905A6-9B63-4633-B644-6E57C5945FAC}" destId="{15EF4F07-37D3-4568-A416-1FDB25339424}" srcOrd="2" destOrd="0" parTransId="{7E8EADCE-89A6-4F2F-911E-C64EE2FAE158}" sibTransId="{3333E480-8C94-46FD-8315-CEF818B31A2F}"/>
    <dgm:cxn modelId="{7EF9768F-9FE4-4AA3-98D8-A4AAC7A07A09}" type="presOf" srcId="{1EFF29C9-A0E3-4477-B7BB-D231D570EFA7}" destId="{C3219F21-38BB-4FA6-909F-C75837CFEBE0}" srcOrd="0" destOrd="0" presId="urn:microsoft.com/office/officeart/2005/8/layout/cycle4"/>
    <dgm:cxn modelId="{7D1534AC-0876-4076-8403-DCCF638B4D7E}" type="presOf" srcId="{627E9D83-4BF1-47D1-88B4-E35055FEE2EE}" destId="{7FF3467C-07FD-4BD7-AD35-3525DD003BAB}" srcOrd="0" destOrd="0" presId="urn:microsoft.com/office/officeart/2005/8/layout/cycle4"/>
    <dgm:cxn modelId="{E3DC14BF-5BA7-4C29-B4FC-3931C94ADAE9}" type="presOf" srcId="{F3F1F26D-6484-4A01-B703-FEAA05B800DA}" destId="{3B7FEAA5-97C4-47BA-A6F9-F3864F00AC57}" srcOrd="0" destOrd="0" presId="urn:microsoft.com/office/officeart/2005/8/layout/cycle4"/>
    <dgm:cxn modelId="{3A69AECF-1216-4911-BDCE-FBEAF289B7E1}" srcId="{CB93E3A1-598C-4F62-91DE-A24C9E72C564}" destId="{42ECA6BB-AC43-4D9A-8E9E-2CC99A988432}" srcOrd="0" destOrd="0" parTransId="{F231B621-69E4-464B-923E-A0B468ED5E69}" sibTransId="{C8D30071-3C14-45AC-B0F0-F2A3D0C4691A}"/>
    <dgm:cxn modelId="{77A06AD0-D495-4578-80F6-5A02C3BAE1A8}" type="presOf" srcId="{BC7ACA27-FF42-438C-A11D-5356CBAE9C8D}" destId="{4912BB3A-CBB8-43B1-BA87-446FF3455745}" srcOrd="0" destOrd="0" presId="urn:microsoft.com/office/officeart/2005/8/layout/cycle4"/>
    <dgm:cxn modelId="{3489BCD3-1867-4755-B1E9-DC7F8E194CC5}" type="presOf" srcId="{F3F1F26D-6484-4A01-B703-FEAA05B800DA}" destId="{BAD336E7-A9BB-4457-AB3D-CE52815F77E1}" srcOrd="1" destOrd="0" presId="urn:microsoft.com/office/officeart/2005/8/layout/cycle4"/>
    <dgm:cxn modelId="{074190D8-E858-45B6-AB99-A5ECB8984036}" type="presOf" srcId="{1EFF29C9-A0E3-4477-B7BB-D231D570EFA7}" destId="{F14B7364-BD2F-44F0-A297-224992538E0C}" srcOrd="1" destOrd="0" presId="urn:microsoft.com/office/officeart/2005/8/layout/cycle4"/>
    <dgm:cxn modelId="{00EE5FDA-A4AA-4C1E-B060-F261EB5A6375}" type="presOf" srcId="{BC7ACA27-FF42-438C-A11D-5356CBAE9C8D}" destId="{7473D5CD-4ED9-4258-84BA-ACBA4B3760A8}" srcOrd="1" destOrd="0" presId="urn:microsoft.com/office/officeart/2005/8/layout/cycle4"/>
    <dgm:cxn modelId="{2D4EC2E3-925C-4FCD-9830-44A5BF665D3E}" type="presOf" srcId="{42ECA6BB-AC43-4D9A-8E9E-2CC99A988432}" destId="{5FB563EB-F139-4378-A508-1C958401F36A}" srcOrd="1" destOrd="0" presId="urn:microsoft.com/office/officeart/2005/8/layout/cycle4"/>
    <dgm:cxn modelId="{27AF17E6-35F5-4E74-A0E0-BBA7CFB3B3D2}" type="presOf" srcId="{15EF4F07-37D3-4568-A416-1FDB25339424}" destId="{B96AA15F-40CF-4A37-B639-1EC7DA2E4AAE}" srcOrd="0" destOrd="0" presId="urn:microsoft.com/office/officeart/2005/8/layout/cycle4"/>
    <dgm:cxn modelId="{20886FF7-D508-4BCD-A984-FA1615CF4BB5}" srcId="{285905A6-9B63-4633-B644-6E57C5945FAC}" destId="{CB93E3A1-598C-4F62-91DE-A24C9E72C564}" srcOrd="1" destOrd="0" parTransId="{28E1D291-1903-4DB4-8835-3D7C88B1C057}" sibTransId="{B75BB333-C672-49A6-9D97-646DA62C28A9}"/>
    <dgm:cxn modelId="{F61CDA22-671C-4775-B672-4B7066464A00}" type="presParOf" srcId="{880C76C3-6ACD-4781-893A-DDF7EE0051C9}" destId="{5A3AED16-13BE-4044-B7C4-4CE38B5F8C3D}" srcOrd="0" destOrd="0" presId="urn:microsoft.com/office/officeart/2005/8/layout/cycle4"/>
    <dgm:cxn modelId="{B6AE2DDC-9887-4965-A4E5-3B6BFD59976A}" type="presParOf" srcId="{5A3AED16-13BE-4044-B7C4-4CE38B5F8C3D}" destId="{D18CFF8F-E3A3-4821-B036-E450E27D2745}" srcOrd="0" destOrd="0" presId="urn:microsoft.com/office/officeart/2005/8/layout/cycle4"/>
    <dgm:cxn modelId="{063CB577-FA04-4E40-9D64-18DD4D2E8299}" type="presParOf" srcId="{D18CFF8F-E3A3-4821-B036-E450E27D2745}" destId="{3B7FEAA5-97C4-47BA-A6F9-F3864F00AC57}" srcOrd="0" destOrd="0" presId="urn:microsoft.com/office/officeart/2005/8/layout/cycle4"/>
    <dgm:cxn modelId="{3A2A586B-15D4-4874-AF3B-AFC4364AC7E3}" type="presParOf" srcId="{D18CFF8F-E3A3-4821-B036-E450E27D2745}" destId="{BAD336E7-A9BB-4457-AB3D-CE52815F77E1}" srcOrd="1" destOrd="0" presId="urn:microsoft.com/office/officeart/2005/8/layout/cycle4"/>
    <dgm:cxn modelId="{80DEB38D-57C2-4DAC-81A3-020A19D52A10}" type="presParOf" srcId="{5A3AED16-13BE-4044-B7C4-4CE38B5F8C3D}" destId="{BB46C244-51C0-495D-BDC0-59F642661B0A}" srcOrd="1" destOrd="0" presId="urn:microsoft.com/office/officeart/2005/8/layout/cycle4"/>
    <dgm:cxn modelId="{D442DD76-3570-4C95-9CFB-30EA7653199E}" type="presParOf" srcId="{BB46C244-51C0-495D-BDC0-59F642661B0A}" destId="{32483383-37DA-497E-B20A-5A957B1B5367}" srcOrd="0" destOrd="0" presId="urn:microsoft.com/office/officeart/2005/8/layout/cycle4"/>
    <dgm:cxn modelId="{7B7605FB-6588-427B-9640-DF7F67D3C894}" type="presParOf" srcId="{BB46C244-51C0-495D-BDC0-59F642661B0A}" destId="{5FB563EB-F139-4378-A508-1C958401F36A}" srcOrd="1" destOrd="0" presId="urn:microsoft.com/office/officeart/2005/8/layout/cycle4"/>
    <dgm:cxn modelId="{F3C9368D-F199-4D6A-9319-0F84AAD1CCAD}" type="presParOf" srcId="{5A3AED16-13BE-4044-B7C4-4CE38B5F8C3D}" destId="{13EC2620-2F0D-444D-A719-5BC116609354}" srcOrd="2" destOrd="0" presId="urn:microsoft.com/office/officeart/2005/8/layout/cycle4"/>
    <dgm:cxn modelId="{90B42316-693E-4CA3-9726-73951E578AA3}" type="presParOf" srcId="{13EC2620-2F0D-444D-A719-5BC116609354}" destId="{4912BB3A-CBB8-43B1-BA87-446FF3455745}" srcOrd="0" destOrd="0" presId="urn:microsoft.com/office/officeart/2005/8/layout/cycle4"/>
    <dgm:cxn modelId="{E39A1C7E-96B6-4071-98C1-DECA178855F8}" type="presParOf" srcId="{13EC2620-2F0D-444D-A719-5BC116609354}" destId="{7473D5CD-4ED9-4258-84BA-ACBA4B3760A8}" srcOrd="1" destOrd="0" presId="urn:microsoft.com/office/officeart/2005/8/layout/cycle4"/>
    <dgm:cxn modelId="{9BB755D9-36C4-4F97-AA65-53A2D00D0171}" type="presParOf" srcId="{5A3AED16-13BE-4044-B7C4-4CE38B5F8C3D}" destId="{BE8ABC89-BAA8-44A4-8214-E822A499BD30}" srcOrd="3" destOrd="0" presId="urn:microsoft.com/office/officeart/2005/8/layout/cycle4"/>
    <dgm:cxn modelId="{91B6E154-FE23-416E-B12A-5DFFBB6094AD}" type="presParOf" srcId="{BE8ABC89-BAA8-44A4-8214-E822A499BD30}" destId="{C3219F21-38BB-4FA6-909F-C75837CFEBE0}" srcOrd="0" destOrd="0" presId="urn:microsoft.com/office/officeart/2005/8/layout/cycle4"/>
    <dgm:cxn modelId="{33E5A5F5-CC4D-4BBB-B0F7-18D19EF8F850}" type="presParOf" srcId="{BE8ABC89-BAA8-44A4-8214-E822A499BD30}" destId="{F14B7364-BD2F-44F0-A297-224992538E0C}" srcOrd="1" destOrd="0" presId="urn:microsoft.com/office/officeart/2005/8/layout/cycle4"/>
    <dgm:cxn modelId="{3CACC8FC-F268-4FBB-B2E7-DBFC55E1F307}" type="presParOf" srcId="{5A3AED16-13BE-4044-B7C4-4CE38B5F8C3D}" destId="{0B20BD49-F757-448A-86EF-1C757CC28C01}" srcOrd="4" destOrd="0" presId="urn:microsoft.com/office/officeart/2005/8/layout/cycle4"/>
    <dgm:cxn modelId="{3746B6CD-A2CC-4E5C-B63D-DDE738CC12F0}" type="presParOf" srcId="{880C76C3-6ACD-4781-893A-DDF7EE0051C9}" destId="{5BF6210D-341B-4DAD-9D7F-0D9C7658939A}" srcOrd="1" destOrd="0" presId="urn:microsoft.com/office/officeart/2005/8/layout/cycle4"/>
    <dgm:cxn modelId="{B6B94C0E-7DA5-446F-AE45-53EB4266D2AF}" type="presParOf" srcId="{5BF6210D-341B-4DAD-9D7F-0D9C7658939A}" destId="{7FF3467C-07FD-4BD7-AD35-3525DD003BAB}" srcOrd="0" destOrd="0" presId="urn:microsoft.com/office/officeart/2005/8/layout/cycle4"/>
    <dgm:cxn modelId="{3B1D752C-F7C1-4594-A213-555F4FAA4B2A}" type="presParOf" srcId="{5BF6210D-341B-4DAD-9D7F-0D9C7658939A}" destId="{C28D1D2E-1045-45AD-BA48-6029730C8685}" srcOrd="1" destOrd="0" presId="urn:microsoft.com/office/officeart/2005/8/layout/cycle4"/>
    <dgm:cxn modelId="{6C74A665-9702-4FCD-9774-5C13AF8385D5}" type="presParOf" srcId="{5BF6210D-341B-4DAD-9D7F-0D9C7658939A}" destId="{B96AA15F-40CF-4A37-B639-1EC7DA2E4AAE}" srcOrd="2" destOrd="0" presId="urn:microsoft.com/office/officeart/2005/8/layout/cycle4"/>
    <dgm:cxn modelId="{C72E8E22-7275-4CC5-8ACC-6FBA58F97BB4}" type="presParOf" srcId="{5BF6210D-341B-4DAD-9D7F-0D9C7658939A}" destId="{BBA04135-5D49-4E8D-8F53-DFEF67D42004}" srcOrd="3" destOrd="0" presId="urn:microsoft.com/office/officeart/2005/8/layout/cycle4"/>
    <dgm:cxn modelId="{26985371-9E34-4859-A5F3-7DD3685ECA57}" type="presParOf" srcId="{5BF6210D-341B-4DAD-9D7F-0D9C7658939A}" destId="{8DCCE510-5E9C-4C53-A2A9-D76743403B9F}" srcOrd="4" destOrd="0" presId="urn:microsoft.com/office/officeart/2005/8/layout/cycle4"/>
    <dgm:cxn modelId="{3EFAFD82-6C57-4A2B-A16A-18813D16B8FA}" type="presParOf" srcId="{880C76C3-6ACD-4781-893A-DDF7EE0051C9}" destId="{14F474C8-3BFC-45E8-B17C-26994BE858A3}" srcOrd="2" destOrd="0" presId="urn:microsoft.com/office/officeart/2005/8/layout/cycle4"/>
    <dgm:cxn modelId="{EBC22298-348D-4273-97F6-7EE67C0E463F}" type="presParOf" srcId="{880C76C3-6ACD-4781-893A-DDF7EE0051C9}" destId="{A3C7FD3C-ECD2-46FA-9277-8679795F5C96}"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F3A4-7208-457C-ADAC-62E83BE13920}">
      <dsp:nvSpPr>
        <dsp:cNvPr id="0" name=""/>
        <dsp:cNvSpPr/>
      </dsp:nvSpPr>
      <dsp:spPr>
        <a:xfrm>
          <a:off x="2692504" y="1578172"/>
          <a:ext cx="2005925" cy="1735206"/>
        </a:xfrm>
        <a:prstGeom prst="hexagon">
          <a:avLst>
            <a:gd name="adj" fmla="val 28570"/>
            <a:gd name="vf" fmla="val 11547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Delivering hot meals to your doorsteps</a:t>
          </a:r>
        </a:p>
        <a:p>
          <a:pPr marL="0" lvl="0" algn="ctr" defTabSz="1333500">
            <a:lnSpc>
              <a:spcPct val="90000"/>
            </a:lnSpc>
            <a:spcBef>
              <a:spcPct val="0"/>
            </a:spcBef>
            <a:spcAft>
              <a:spcPct val="35000"/>
            </a:spcAft>
            <a:buNone/>
          </a:pPr>
          <a:endParaRPr lang="en-GB" sz="1300" kern="1200" dirty="0"/>
        </a:p>
      </dsp:txBody>
      <dsp:txXfrm>
        <a:off x="3024914" y="1865720"/>
        <a:ext cx="1341105" cy="1160110"/>
      </dsp:txXfrm>
    </dsp:sp>
    <dsp:sp modelId="{B4B3CD2C-DAEE-42E4-8F1E-A7C4D1AE395A}">
      <dsp:nvSpPr>
        <dsp:cNvPr id="0" name=""/>
        <dsp:cNvSpPr/>
      </dsp:nvSpPr>
      <dsp:spPr>
        <a:xfrm>
          <a:off x="3948598" y="747992"/>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72F2D8D-B5CC-49B7-AFAD-4C350AB19301}">
      <dsp:nvSpPr>
        <dsp:cNvPr id="0" name=""/>
        <dsp:cNvSpPr/>
      </dsp:nvSpPr>
      <dsp:spPr>
        <a:xfrm>
          <a:off x="2877278" y="0"/>
          <a:ext cx="1643841" cy="1422116"/>
        </a:xfrm>
        <a:prstGeom prst="hexagon">
          <a:avLst>
            <a:gd name="adj" fmla="val 2857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Value for money</a:t>
          </a:r>
        </a:p>
        <a:p>
          <a:pPr marL="0" lvl="0" algn="ctr" defTabSz="577850">
            <a:lnSpc>
              <a:spcPct val="90000"/>
            </a:lnSpc>
            <a:spcBef>
              <a:spcPct val="0"/>
            </a:spcBef>
            <a:spcAft>
              <a:spcPct val="35000"/>
            </a:spcAft>
            <a:buNone/>
          </a:pPr>
          <a:endParaRPr lang="en-GB" sz="1300" kern="1200" dirty="0"/>
        </a:p>
      </dsp:txBody>
      <dsp:txXfrm>
        <a:off x="3149698" y="235675"/>
        <a:ext cx="1099001" cy="950766"/>
      </dsp:txXfrm>
    </dsp:sp>
    <dsp:sp modelId="{FEB0CB41-01E6-4FF6-B7B8-52C5EF9D5DE0}">
      <dsp:nvSpPr>
        <dsp:cNvPr id="0" name=""/>
        <dsp:cNvSpPr/>
      </dsp:nvSpPr>
      <dsp:spPr>
        <a:xfrm>
          <a:off x="4831877" y="1967089"/>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6834A70-EADA-4348-BE9D-79D706E33267}">
      <dsp:nvSpPr>
        <dsp:cNvPr id="0" name=""/>
        <dsp:cNvSpPr/>
      </dsp:nvSpPr>
      <dsp:spPr>
        <a:xfrm>
          <a:off x="4384872" y="874696"/>
          <a:ext cx="1643841" cy="1422116"/>
        </a:xfrm>
        <a:prstGeom prst="hexagon">
          <a:avLst>
            <a:gd name="adj" fmla="val 2857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Customer access to mix items of food</a:t>
          </a:r>
        </a:p>
        <a:p>
          <a:pPr marL="0" lvl="0" algn="ctr" defTabSz="577850">
            <a:lnSpc>
              <a:spcPct val="90000"/>
            </a:lnSpc>
            <a:spcBef>
              <a:spcPct val="0"/>
            </a:spcBef>
            <a:spcAft>
              <a:spcPct val="35000"/>
            </a:spcAft>
            <a:buNone/>
          </a:pPr>
          <a:endParaRPr lang="en-GB" sz="1300" kern="1200" dirty="0"/>
        </a:p>
      </dsp:txBody>
      <dsp:txXfrm>
        <a:off x="4657292" y="1110371"/>
        <a:ext cx="1099001" cy="950766"/>
      </dsp:txXfrm>
    </dsp:sp>
    <dsp:sp modelId="{6D72366E-F6AC-4206-BAF5-6B2EFA07D74A}">
      <dsp:nvSpPr>
        <dsp:cNvPr id="0" name=""/>
        <dsp:cNvSpPr/>
      </dsp:nvSpPr>
      <dsp:spPr>
        <a:xfrm>
          <a:off x="4218295" y="3343220"/>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C74C0C6-68C8-42A6-8773-ED2F3C655559}">
      <dsp:nvSpPr>
        <dsp:cNvPr id="0" name=""/>
        <dsp:cNvSpPr/>
      </dsp:nvSpPr>
      <dsp:spPr>
        <a:xfrm>
          <a:off x="4384872" y="2594248"/>
          <a:ext cx="1643841" cy="1422116"/>
        </a:xfrm>
        <a:prstGeom prst="hexagon">
          <a:avLst>
            <a:gd name="adj" fmla="val 28570"/>
            <a:gd name="vf" fmla="val 11547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Located near university Halls</a:t>
          </a:r>
        </a:p>
        <a:p>
          <a:pPr marL="0" lvl="0" algn="ctr" defTabSz="488950">
            <a:lnSpc>
              <a:spcPct val="90000"/>
            </a:lnSpc>
            <a:spcBef>
              <a:spcPct val="0"/>
            </a:spcBef>
            <a:spcAft>
              <a:spcPct val="35000"/>
            </a:spcAft>
            <a:buNone/>
          </a:pPr>
          <a:endParaRPr lang="en-GB" sz="1300" kern="1200" dirty="0"/>
        </a:p>
      </dsp:txBody>
      <dsp:txXfrm>
        <a:off x="4657292" y="2829923"/>
        <a:ext cx="1099001" cy="950766"/>
      </dsp:txXfrm>
    </dsp:sp>
    <dsp:sp modelId="{81735EC3-5739-4915-B72C-3607F74C792F}">
      <dsp:nvSpPr>
        <dsp:cNvPr id="0" name=""/>
        <dsp:cNvSpPr/>
      </dsp:nvSpPr>
      <dsp:spPr>
        <a:xfrm>
          <a:off x="2696236" y="3486067"/>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ADF621BD-E837-4954-9CA7-D54C910100C6}">
      <dsp:nvSpPr>
        <dsp:cNvPr id="0" name=""/>
        <dsp:cNvSpPr/>
      </dsp:nvSpPr>
      <dsp:spPr>
        <a:xfrm>
          <a:off x="2877278" y="3469923"/>
          <a:ext cx="1643841" cy="1422116"/>
        </a:xfrm>
        <a:prstGeom prst="hexagon">
          <a:avLst>
            <a:gd name="adj" fmla="val 28570"/>
            <a:gd name="vf" fmla="val 11547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Kid friendly meals</a:t>
          </a:r>
        </a:p>
        <a:p>
          <a:pPr marL="0" lvl="0" algn="ctr" defTabSz="488950">
            <a:lnSpc>
              <a:spcPct val="90000"/>
            </a:lnSpc>
            <a:spcBef>
              <a:spcPct val="0"/>
            </a:spcBef>
            <a:spcAft>
              <a:spcPct val="35000"/>
            </a:spcAft>
            <a:buNone/>
          </a:pPr>
          <a:endParaRPr lang="en-GB" sz="1300" kern="1200" dirty="0"/>
        </a:p>
      </dsp:txBody>
      <dsp:txXfrm>
        <a:off x="3149698" y="3705598"/>
        <a:ext cx="1099001" cy="950766"/>
      </dsp:txXfrm>
    </dsp:sp>
    <dsp:sp modelId="{175E3ECC-BC28-4016-B7E7-5CB9A8F27914}">
      <dsp:nvSpPr>
        <dsp:cNvPr id="0" name=""/>
        <dsp:cNvSpPr/>
      </dsp:nvSpPr>
      <dsp:spPr>
        <a:xfrm>
          <a:off x="1798493" y="2267460"/>
          <a:ext cx="756829" cy="652108"/>
        </a:xfrm>
        <a:prstGeom prst="hexagon">
          <a:avLst>
            <a:gd name="adj" fmla="val 28900"/>
            <a:gd name="vf" fmla="val 11547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5FC1A7D-CB4F-47E9-8E18-A39715D30287}">
      <dsp:nvSpPr>
        <dsp:cNvPr id="0" name=""/>
        <dsp:cNvSpPr/>
      </dsp:nvSpPr>
      <dsp:spPr>
        <a:xfrm>
          <a:off x="1362686" y="2595227"/>
          <a:ext cx="1643841" cy="1422116"/>
        </a:xfrm>
        <a:prstGeom prst="hexagon">
          <a:avLst>
            <a:gd name="adj" fmla="val 28570"/>
            <a:gd name="vf" fmla="val 11547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20% Off for students</a:t>
          </a:r>
        </a:p>
        <a:p>
          <a:pPr marL="0" lvl="0" algn="ctr" defTabSz="577850">
            <a:lnSpc>
              <a:spcPct val="90000"/>
            </a:lnSpc>
            <a:spcBef>
              <a:spcPct val="0"/>
            </a:spcBef>
            <a:spcAft>
              <a:spcPct val="35000"/>
            </a:spcAft>
            <a:buNone/>
          </a:pPr>
          <a:endParaRPr lang="en-GB" sz="1300" kern="1200" dirty="0"/>
        </a:p>
      </dsp:txBody>
      <dsp:txXfrm>
        <a:off x="1635106" y="2830902"/>
        <a:ext cx="1099001" cy="950766"/>
      </dsp:txXfrm>
    </dsp:sp>
    <dsp:sp modelId="{F05D83AD-66AE-462A-806F-B61E987F00D1}">
      <dsp:nvSpPr>
        <dsp:cNvPr id="0" name=""/>
        <dsp:cNvSpPr/>
      </dsp:nvSpPr>
      <dsp:spPr>
        <a:xfrm>
          <a:off x="1362686" y="872739"/>
          <a:ext cx="1643841" cy="1422116"/>
        </a:xfrm>
        <a:prstGeom prst="hexagon">
          <a:avLst>
            <a:gd name="adj" fmla="val 2857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a:t>Fast and efficient service</a:t>
          </a:r>
        </a:p>
        <a:p>
          <a:pPr marL="0" lvl="0" algn="ctr" defTabSz="577850">
            <a:lnSpc>
              <a:spcPct val="90000"/>
            </a:lnSpc>
            <a:spcBef>
              <a:spcPct val="0"/>
            </a:spcBef>
            <a:spcAft>
              <a:spcPct val="35000"/>
            </a:spcAft>
            <a:buNone/>
          </a:pPr>
          <a:endParaRPr lang="en-GB" sz="1300" kern="1200" dirty="0"/>
        </a:p>
      </dsp:txBody>
      <dsp:txXfrm>
        <a:off x="1635106" y="1108414"/>
        <a:ext cx="1099001" cy="950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2BB3A-CBB8-43B1-BA87-446FF3455745}">
      <dsp:nvSpPr>
        <dsp:cNvPr id="0" name=""/>
        <dsp:cNvSpPr/>
      </dsp:nvSpPr>
      <dsp:spPr>
        <a:xfrm>
          <a:off x="4180332" y="3108959"/>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product knowledge and attitude towards brand).</a:t>
          </a:r>
          <a:endParaRPr lang="en-GB" sz="1300" kern="1200" dirty="0"/>
        </a:p>
      </dsp:txBody>
      <dsp:txXfrm>
        <a:off x="4890040" y="3506857"/>
        <a:ext cx="1516721" cy="1033004"/>
      </dsp:txXfrm>
    </dsp:sp>
    <dsp:sp modelId="{C3219F21-38BB-4FA6-909F-C75837CFEBE0}">
      <dsp:nvSpPr>
        <dsp:cNvPr id="0" name=""/>
        <dsp:cNvSpPr/>
      </dsp:nvSpPr>
      <dsp:spPr>
        <a:xfrm>
          <a:off x="495300" y="3108959"/>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gender, income, age, occupation, family size and education</a:t>
          </a:r>
          <a:endParaRPr lang="en-GB" sz="1300" kern="1200" dirty="0"/>
        </a:p>
      </dsp:txBody>
      <dsp:txXfrm>
        <a:off x="527438" y="3506857"/>
        <a:ext cx="1516721" cy="1033004"/>
      </dsp:txXfrm>
    </dsp:sp>
    <dsp:sp modelId="{32483383-37DA-497E-B20A-5A957B1B5367}">
      <dsp:nvSpPr>
        <dsp:cNvPr id="0" name=""/>
        <dsp:cNvSpPr/>
      </dsp:nvSpPr>
      <dsp:spPr>
        <a:xfrm>
          <a:off x="4180332" y="0"/>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attitudes, conscious, lifestyle, values, and personalities</a:t>
          </a:r>
          <a:endParaRPr lang="en-GB" sz="1300" kern="1200" dirty="0"/>
        </a:p>
      </dsp:txBody>
      <dsp:txXfrm>
        <a:off x="4890040" y="32138"/>
        <a:ext cx="1516721" cy="1033004"/>
      </dsp:txXfrm>
    </dsp:sp>
    <dsp:sp modelId="{3B7FEAA5-97C4-47BA-A6F9-F3864F00AC57}">
      <dsp:nvSpPr>
        <dsp:cNvPr id="0" name=""/>
        <dsp:cNvSpPr/>
      </dsp:nvSpPr>
      <dsp:spPr>
        <a:xfrm>
          <a:off x="495300" y="0"/>
          <a:ext cx="2258568" cy="1463040"/>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GB" altLang="en-US" sz="1300" kern="1200" dirty="0"/>
            <a:t>difference preference by geographic boundaries</a:t>
          </a:r>
          <a:endParaRPr lang="en-GB" sz="1300" kern="1200" dirty="0"/>
        </a:p>
      </dsp:txBody>
      <dsp:txXfrm>
        <a:off x="527438" y="32138"/>
        <a:ext cx="1516721" cy="1033004"/>
      </dsp:txXfrm>
    </dsp:sp>
    <dsp:sp modelId="{7FF3467C-07FD-4BD7-AD35-3525DD003BAB}">
      <dsp:nvSpPr>
        <dsp:cNvPr id="0" name=""/>
        <dsp:cNvSpPr/>
      </dsp:nvSpPr>
      <dsp:spPr>
        <a:xfrm>
          <a:off x="1441703" y="260603"/>
          <a:ext cx="1979676" cy="1979676"/>
        </a:xfrm>
        <a:prstGeom prst="pieWedg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altLang="en-US" sz="1400" kern="1200" dirty="0"/>
            <a:t>Geographic </a:t>
          </a:r>
          <a:endParaRPr lang="en-GB" sz="1400" kern="1200" dirty="0"/>
        </a:p>
      </dsp:txBody>
      <dsp:txXfrm>
        <a:off x="2021537" y="840437"/>
        <a:ext cx="1399842" cy="1399842"/>
      </dsp:txXfrm>
    </dsp:sp>
    <dsp:sp modelId="{C28D1D2E-1045-45AD-BA48-6029730C8685}">
      <dsp:nvSpPr>
        <dsp:cNvPr id="0" name=""/>
        <dsp:cNvSpPr/>
      </dsp:nvSpPr>
      <dsp:spPr>
        <a:xfrm rot="5400000">
          <a:off x="3512820" y="260603"/>
          <a:ext cx="1979676" cy="1979676"/>
        </a:xfrm>
        <a:prstGeom prst="pieWedg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altLang="en-US" sz="1400" b="1" kern="1200" dirty="0"/>
            <a:t>Psychographic</a:t>
          </a:r>
          <a:r>
            <a:rPr lang="en-GB" altLang="en-US" sz="1400" kern="1200" dirty="0"/>
            <a:t> </a:t>
          </a:r>
          <a:endParaRPr lang="en-GB" sz="1400" kern="1200" dirty="0"/>
        </a:p>
      </dsp:txBody>
      <dsp:txXfrm rot="-5400000">
        <a:off x="3512820" y="840437"/>
        <a:ext cx="1399842" cy="1399842"/>
      </dsp:txXfrm>
    </dsp:sp>
    <dsp:sp modelId="{B96AA15F-40CF-4A37-B639-1EC7DA2E4AAE}">
      <dsp:nvSpPr>
        <dsp:cNvPr id="0" name=""/>
        <dsp:cNvSpPr/>
      </dsp:nvSpPr>
      <dsp:spPr>
        <a:xfrm rot="10800000">
          <a:off x="3512820" y="2331719"/>
          <a:ext cx="1979676" cy="1979676"/>
        </a:xfrm>
        <a:prstGeom prst="pieWedg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altLang="en-US" sz="1400" b="1" kern="1200" dirty="0"/>
            <a:t>Behavioural</a:t>
          </a:r>
          <a:endParaRPr lang="en-GB" sz="1400" kern="1200" dirty="0"/>
        </a:p>
      </dsp:txBody>
      <dsp:txXfrm rot="10800000">
        <a:off x="3512820" y="2331719"/>
        <a:ext cx="1399842" cy="1399842"/>
      </dsp:txXfrm>
    </dsp:sp>
    <dsp:sp modelId="{BBA04135-5D49-4E8D-8F53-DFEF67D42004}">
      <dsp:nvSpPr>
        <dsp:cNvPr id="0" name=""/>
        <dsp:cNvSpPr/>
      </dsp:nvSpPr>
      <dsp:spPr>
        <a:xfrm rot="16200000">
          <a:off x="1441703" y="2331719"/>
          <a:ext cx="1979676" cy="1979676"/>
        </a:xfrm>
        <a:prstGeom prst="pieWedg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altLang="en-US" sz="1400" b="1" kern="1200" dirty="0"/>
            <a:t>Demographic</a:t>
          </a:r>
          <a:endParaRPr lang="en-GB" sz="1400" kern="1200" dirty="0"/>
        </a:p>
      </dsp:txBody>
      <dsp:txXfrm rot="5400000">
        <a:off x="2021537" y="2331719"/>
        <a:ext cx="1399842" cy="1399842"/>
      </dsp:txXfrm>
    </dsp:sp>
    <dsp:sp modelId="{14F474C8-3BFC-45E8-B17C-26994BE858A3}">
      <dsp:nvSpPr>
        <dsp:cNvPr id="0" name=""/>
        <dsp:cNvSpPr/>
      </dsp:nvSpPr>
      <dsp:spPr>
        <a:xfrm>
          <a:off x="3125343" y="1874520"/>
          <a:ext cx="683514" cy="594360"/>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C7FD3C-ECD2-46FA-9277-8679795F5C96}">
      <dsp:nvSpPr>
        <dsp:cNvPr id="0" name=""/>
        <dsp:cNvSpPr/>
      </dsp:nvSpPr>
      <dsp:spPr>
        <a:xfrm rot="10800000">
          <a:off x="3125343" y="2103119"/>
          <a:ext cx="683514" cy="594360"/>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CC00E-CA58-4CED-9BA3-2D82C9717F4E}" type="datetimeFigureOut">
              <a:rPr lang="en-GB" smtClean="0"/>
              <a:t>08/11/2019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000B5B-EF2D-4376-BCB4-6560C8F89A2F}" type="slidenum">
              <a:rPr lang="en-GB" smtClean="0"/>
              <a:t>‹#›</a:t>
            </a:fld>
            <a:endParaRPr lang="en-GB"/>
          </a:p>
        </p:txBody>
      </p:sp>
    </p:spTree>
    <p:extLst>
      <p:ext uri="{BB962C8B-B14F-4D97-AF65-F5344CB8AC3E}">
        <p14:creationId xmlns:p14="http://schemas.microsoft.com/office/powerpoint/2010/main" val="39498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000B5B-EF2D-4376-BCB4-6560C8F89A2F}" type="slidenum">
              <a:rPr lang="en-GB" smtClean="0"/>
              <a:t>7</a:t>
            </a:fld>
            <a:endParaRPr lang="en-GB"/>
          </a:p>
        </p:txBody>
      </p:sp>
    </p:spTree>
    <p:extLst>
      <p:ext uri="{BB962C8B-B14F-4D97-AF65-F5344CB8AC3E}">
        <p14:creationId xmlns:p14="http://schemas.microsoft.com/office/powerpoint/2010/main" val="213363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000B5B-EF2D-4376-BCB4-6560C8F89A2F}" type="slidenum">
              <a:rPr lang="en-GB" smtClean="0"/>
              <a:t>11</a:t>
            </a:fld>
            <a:endParaRPr lang="en-GB"/>
          </a:p>
        </p:txBody>
      </p:sp>
    </p:spTree>
    <p:extLst>
      <p:ext uri="{BB962C8B-B14F-4D97-AF65-F5344CB8AC3E}">
        <p14:creationId xmlns:p14="http://schemas.microsoft.com/office/powerpoint/2010/main" val="3377076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8047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2259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940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871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78028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8819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4562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32185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958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826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5634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96715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46782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4677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2528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38285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11/8/2019</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216146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678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irienyammings.com/"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676400"/>
            <a:ext cx="7543799" cy="1447800"/>
          </a:xfrm>
        </p:spPr>
        <p:txBody>
          <a:bodyPr>
            <a:noAutofit/>
          </a:bodyPr>
          <a:lstStyle/>
          <a:p>
            <a:r>
              <a:rPr lang="it-IT" sz="4800" dirty="0">
                <a:solidFill>
                  <a:schemeClr val="accent2">
                    <a:lumMod val="50000"/>
                  </a:schemeClr>
                </a:solidFill>
              </a:rPr>
              <a:t>Marketing Essential Audit</a:t>
            </a:r>
            <a:br>
              <a:rPr lang="it-IT" sz="4800" dirty="0"/>
            </a:br>
            <a:endParaRPr lang="en-GB" sz="4800" dirty="0"/>
          </a:p>
        </p:txBody>
      </p:sp>
      <p:sp>
        <p:nvSpPr>
          <p:cNvPr id="3" name="Subtitle 2"/>
          <p:cNvSpPr>
            <a:spLocks noGrp="1"/>
          </p:cNvSpPr>
          <p:nvPr>
            <p:ph type="subTitle" idx="1"/>
          </p:nvPr>
        </p:nvSpPr>
        <p:spPr>
          <a:xfrm>
            <a:off x="2209800" y="2897557"/>
            <a:ext cx="6126700" cy="2362200"/>
          </a:xfrm>
        </p:spPr>
        <p:txBody>
          <a:bodyPr>
            <a:normAutofit fontScale="92500" lnSpcReduction="20000"/>
          </a:bodyPr>
          <a:lstStyle/>
          <a:p>
            <a:pPr algn="ctr"/>
            <a:r>
              <a:rPr lang="en-GB" altLang="en-US" dirty="0"/>
              <a:t>Title: </a:t>
            </a:r>
            <a:r>
              <a:rPr lang="en-GB" altLang="en-US" dirty="0" err="1"/>
              <a:t>Irie</a:t>
            </a:r>
            <a:r>
              <a:rPr lang="en-GB" altLang="en-US" dirty="0"/>
              <a:t> Nyammings Jamaican Cuisine</a:t>
            </a:r>
          </a:p>
          <a:p>
            <a:pPr algn="ctr"/>
            <a:r>
              <a:rPr lang="en-GB" altLang="en-US" dirty="0"/>
              <a:t>Lecturer  Name: Dr </a:t>
            </a:r>
            <a:r>
              <a:rPr lang="en-GB" altLang="en-US" dirty="0" err="1"/>
              <a:t>Olu</a:t>
            </a:r>
            <a:r>
              <a:rPr lang="en-GB" altLang="en-US" dirty="0"/>
              <a:t> </a:t>
            </a:r>
            <a:r>
              <a:rPr lang="en-GB" altLang="en-US" dirty="0" err="1"/>
              <a:t>Adegibite</a:t>
            </a:r>
            <a:endParaRPr lang="en-GB" altLang="en-US" dirty="0"/>
          </a:p>
          <a:p>
            <a:pPr algn="ctr"/>
            <a:endParaRPr lang="en-GB" altLang="en-US" dirty="0"/>
          </a:p>
          <a:p>
            <a:pPr algn="ctr"/>
            <a:r>
              <a:rPr lang="en-GB" altLang="en-US" dirty="0"/>
              <a:t>Students:</a:t>
            </a:r>
          </a:p>
          <a:p>
            <a:pPr algn="ctr"/>
            <a:r>
              <a:rPr lang="it-IT" altLang="en-US" dirty="0"/>
              <a:t>Anna Mobio        Mubaraca Mombassa    Rohan Dubrey</a:t>
            </a:r>
          </a:p>
          <a:p>
            <a:pPr algn="ctr"/>
            <a:endParaRPr lang="it-IT" altLang="en-US" dirty="0"/>
          </a:p>
          <a:p>
            <a:pPr algn="ctr"/>
            <a:r>
              <a:rPr lang="en-GB" u="sng" dirty="0">
                <a:hlinkClick r:id="rId2"/>
              </a:rPr>
              <a:t>(M4X01916_BIRM)</a:t>
            </a:r>
            <a:endParaRPr lang="en-GB" altLang="en-US" dirty="0"/>
          </a:p>
          <a:p>
            <a:endParaRPr lang="en-GB"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3810000"/>
            <a:ext cx="2438400" cy="292491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7169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2DB35-9A69-46A2-8943-8A4E9238E263}"/>
              </a:ext>
            </a:extLst>
          </p:cNvPr>
          <p:cNvSpPr>
            <a:spLocks noGrp="1"/>
          </p:cNvSpPr>
          <p:nvPr>
            <p:ph type="title"/>
          </p:nvPr>
        </p:nvSpPr>
        <p:spPr>
          <a:xfrm>
            <a:off x="685800" y="609600"/>
            <a:ext cx="6271512" cy="914400"/>
          </a:xfrm>
        </p:spPr>
        <p:txBody>
          <a:bodyPr/>
          <a:lstStyle/>
          <a:p>
            <a:r>
              <a:rPr lang="en-GB" altLang="en-US" i="1" dirty="0"/>
              <a:t>Executive Summary</a:t>
            </a:r>
            <a:endParaRPr lang="en-GB" dirty="0"/>
          </a:p>
        </p:txBody>
      </p:sp>
      <p:sp>
        <p:nvSpPr>
          <p:cNvPr id="3" name="Content Placeholder 2">
            <a:extLst>
              <a:ext uri="{FF2B5EF4-FFF2-40B4-BE49-F238E27FC236}">
                <a16:creationId xmlns:a16="http://schemas.microsoft.com/office/drawing/2014/main" id="{F5D886E7-80A4-41A0-8D88-516861C11E4A}"/>
              </a:ext>
            </a:extLst>
          </p:cNvPr>
          <p:cNvSpPr>
            <a:spLocks noGrp="1"/>
          </p:cNvSpPr>
          <p:nvPr>
            <p:ph idx="1"/>
          </p:nvPr>
        </p:nvSpPr>
        <p:spPr>
          <a:xfrm>
            <a:off x="609598" y="1488613"/>
            <a:ext cx="6347713" cy="4988387"/>
          </a:xfrm>
        </p:spPr>
        <p:txBody>
          <a:bodyPr>
            <a:normAutofit fontScale="92500" lnSpcReduction="10000"/>
          </a:bodyPr>
          <a:lstStyle/>
          <a:p>
            <a:r>
              <a:rPr lang="en-GB" dirty="0"/>
              <a:t>Customer engagement is paramount in the hospitality industry. </a:t>
            </a:r>
            <a:r>
              <a:rPr lang="en-GB" dirty="0" err="1"/>
              <a:t>Irie</a:t>
            </a:r>
            <a:r>
              <a:rPr lang="en-GB" dirty="0"/>
              <a:t> Nyammings Jamaica cuisine originated from the idea of co-creating customer value. The idea for a delivery food service where customers have the choice of mixing and matching food items, initiated from a group of students who were exhausted with standardised servings of Jamaican meals. </a:t>
            </a:r>
          </a:p>
          <a:p>
            <a:pPr marL="0" indent="0">
              <a:buNone/>
            </a:pPr>
            <a:r>
              <a:rPr lang="en-GB" dirty="0"/>
              <a:t> </a:t>
            </a:r>
          </a:p>
          <a:p>
            <a:r>
              <a:rPr lang="en-GB" dirty="0"/>
              <a:t>Nottingham as a location was  chosen as a vibrant city for tourists attraction, being home to two universities, which the business would resonate well amongst. Our goal is to expand to neighbouring counties within the next five years. The strength of our business in comparison with competitors, lies with the pull strategy applied.  Customers gain the opportunity to engage compiling their desired meals, served in environmentally friendly containers. Strategies applied using marketing community mix concept, will be outlined, analysed and evaluated throughout this presentation. </a:t>
            </a:r>
          </a:p>
          <a:p>
            <a:endParaRPr lang="en-GB" dirty="0"/>
          </a:p>
        </p:txBody>
      </p:sp>
    </p:spTree>
    <p:extLst>
      <p:ext uri="{BB962C8B-B14F-4D97-AF65-F5344CB8AC3E}">
        <p14:creationId xmlns:p14="http://schemas.microsoft.com/office/powerpoint/2010/main" val="33905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additive="base">
                                        <p:cTn id="3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183880" cy="1051560"/>
          </a:xfrm>
        </p:spPr>
        <p:txBody>
          <a:bodyPr>
            <a:normAutofit fontScale="90000"/>
          </a:bodyPr>
          <a:lstStyle/>
          <a:p>
            <a:r>
              <a:rPr lang="en-GB" altLang="en-US" b="1" i="1" dirty="0"/>
              <a:t>Business / Company Overview</a:t>
            </a:r>
            <a:br>
              <a:rPr lang="en-GB" altLang="en-US" b="1" dirty="0"/>
            </a:br>
            <a:endParaRPr lang="en-GB" dirty="0"/>
          </a:p>
        </p:txBody>
      </p:sp>
      <p:graphicFrame>
        <p:nvGraphicFramePr>
          <p:cNvPr id="4" name="Diagram 3">
            <a:extLst>
              <a:ext uri="{FF2B5EF4-FFF2-40B4-BE49-F238E27FC236}">
                <a16:creationId xmlns:a16="http://schemas.microsoft.com/office/drawing/2014/main" id="{058AE66F-D814-4109-AB71-0E632EEA5950}"/>
              </a:ext>
            </a:extLst>
          </p:cNvPr>
          <p:cNvGraphicFramePr/>
          <p:nvPr>
            <p:extLst>
              <p:ext uri="{D42A27DB-BD31-4B8C-83A1-F6EECF244321}">
                <p14:modId xmlns:p14="http://schemas.microsoft.com/office/powerpoint/2010/main" val="620973244"/>
              </p:ext>
            </p:extLst>
          </p:nvPr>
        </p:nvGraphicFramePr>
        <p:xfrm>
          <a:off x="533400" y="1416148"/>
          <a:ext cx="7391400" cy="4892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886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4">
                                            <p:graphicEl>
                                              <a:dgm id="{02E3F3A4-7208-457C-ADAC-62E83BE13920}"/>
                                            </p:graphicEl>
                                          </p:spTgt>
                                        </p:tgtEl>
                                        <p:attrNameLst>
                                          <p:attrName>style.visibility</p:attrName>
                                        </p:attrNameLst>
                                      </p:cBhvr>
                                      <p:to>
                                        <p:strVal val="visible"/>
                                      </p:to>
                                    </p:set>
                                    <p:anim calcmode="lin" valueType="num">
                                      <p:cBhvr>
                                        <p:cTn id="12" dur="500" fill="hold"/>
                                        <p:tgtEl>
                                          <p:spTgt spid="4">
                                            <p:graphicEl>
                                              <a:dgm id="{02E3F3A4-7208-457C-ADAC-62E83BE13920}"/>
                                            </p:graphicEl>
                                          </p:spTgt>
                                        </p:tgtEl>
                                        <p:attrNameLst>
                                          <p:attrName>ppt_w</p:attrName>
                                        </p:attrNameLst>
                                      </p:cBhvr>
                                      <p:tavLst>
                                        <p:tav tm="0">
                                          <p:val>
                                            <p:fltVal val="0"/>
                                          </p:val>
                                        </p:tav>
                                        <p:tav tm="100000">
                                          <p:val>
                                            <p:strVal val="#ppt_w"/>
                                          </p:val>
                                        </p:tav>
                                      </p:tavLst>
                                    </p:anim>
                                    <p:anim calcmode="lin" valueType="num">
                                      <p:cBhvr>
                                        <p:cTn id="13" dur="500" fill="hold"/>
                                        <p:tgtEl>
                                          <p:spTgt spid="4">
                                            <p:graphicEl>
                                              <a:dgm id="{02E3F3A4-7208-457C-ADAC-62E83BE13920}"/>
                                            </p:graphicEl>
                                          </p:spTgt>
                                        </p:tgtEl>
                                        <p:attrNameLst>
                                          <p:attrName>ppt_h</p:attrName>
                                        </p:attrNameLst>
                                      </p:cBhvr>
                                      <p:tavLst>
                                        <p:tav tm="0">
                                          <p:val>
                                            <p:fltVal val="0"/>
                                          </p:val>
                                        </p:tav>
                                        <p:tav tm="100000">
                                          <p:val>
                                            <p:strVal val="#ppt_h"/>
                                          </p:val>
                                        </p:tav>
                                      </p:tavLst>
                                    </p:anim>
                                    <p:animEffect transition="in" filter="fade">
                                      <p:cBhvr>
                                        <p:cTn id="14" dur="500"/>
                                        <p:tgtEl>
                                          <p:spTgt spid="4">
                                            <p:graphicEl>
                                              <a:dgm id="{02E3F3A4-7208-457C-ADAC-62E83BE13920}"/>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4">
                                            <p:graphicEl>
                                              <a:dgm id="{CFFC7B59-9CB6-4784-A0F3-885197CD4243}"/>
                                            </p:graphicEl>
                                          </p:spTgt>
                                        </p:tgtEl>
                                        <p:attrNameLst>
                                          <p:attrName>style.visibility</p:attrName>
                                        </p:attrNameLst>
                                      </p:cBhvr>
                                      <p:to>
                                        <p:strVal val="visible"/>
                                      </p:to>
                                    </p:set>
                                    <p:animEffect transition="in" filter="fade">
                                      <p:cBhvr>
                                        <p:cTn id="19" dur="2000"/>
                                        <p:tgtEl>
                                          <p:spTgt spid="4">
                                            <p:graphicEl>
                                              <a:dgm id="{CFFC7B59-9CB6-4784-A0F3-885197CD4243}"/>
                                            </p:graphicEl>
                                          </p:spTgt>
                                        </p:tgtEl>
                                      </p:cBhvr>
                                    </p:animEffect>
                                    <p:anim calcmode="lin" valueType="num">
                                      <p:cBhvr>
                                        <p:cTn id="20" dur="2000" fill="hold"/>
                                        <p:tgtEl>
                                          <p:spTgt spid="4">
                                            <p:graphicEl>
                                              <a:dgm id="{CFFC7B59-9CB6-4784-A0F3-885197CD4243}"/>
                                            </p:graphicEl>
                                          </p:spTgt>
                                        </p:tgtEl>
                                        <p:attrNameLst>
                                          <p:attrName>ppt_w</p:attrName>
                                        </p:attrNameLst>
                                      </p:cBhvr>
                                      <p:tavLst>
                                        <p:tav tm="0" fmla="#ppt_w*sin(2.5*pi*$)">
                                          <p:val>
                                            <p:fltVal val="0"/>
                                          </p:val>
                                        </p:tav>
                                        <p:tav tm="100000">
                                          <p:val>
                                            <p:fltVal val="1"/>
                                          </p:val>
                                        </p:tav>
                                      </p:tavLst>
                                    </p:anim>
                                    <p:anim calcmode="lin" valueType="num">
                                      <p:cBhvr>
                                        <p:cTn id="21" dur="2000" fill="hold"/>
                                        <p:tgtEl>
                                          <p:spTgt spid="4">
                                            <p:graphicEl>
                                              <a:dgm id="{CFFC7B59-9CB6-4784-A0F3-885197CD4243}"/>
                                            </p:graphic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4">
                                            <p:graphicEl>
                                              <a:dgm id="{F72F2D8D-B5CC-49B7-AFAD-4C350AB19301}"/>
                                            </p:graphicEl>
                                          </p:spTgt>
                                        </p:tgtEl>
                                        <p:attrNameLst>
                                          <p:attrName>style.visibility</p:attrName>
                                        </p:attrNameLst>
                                      </p:cBhvr>
                                      <p:to>
                                        <p:strVal val="visible"/>
                                      </p:to>
                                    </p:set>
                                    <p:animEffect transition="in" filter="fade">
                                      <p:cBhvr>
                                        <p:cTn id="24" dur="2000"/>
                                        <p:tgtEl>
                                          <p:spTgt spid="4">
                                            <p:graphicEl>
                                              <a:dgm id="{F72F2D8D-B5CC-49B7-AFAD-4C350AB19301}"/>
                                            </p:graphicEl>
                                          </p:spTgt>
                                        </p:tgtEl>
                                      </p:cBhvr>
                                    </p:animEffect>
                                    <p:anim calcmode="lin" valueType="num">
                                      <p:cBhvr>
                                        <p:cTn id="25" dur="2000" fill="hold"/>
                                        <p:tgtEl>
                                          <p:spTgt spid="4">
                                            <p:graphicEl>
                                              <a:dgm id="{F72F2D8D-B5CC-49B7-AFAD-4C350AB19301}"/>
                                            </p:graphicEl>
                                          </p:spTgt>
                                        </p:tgtEl>
                                        <p:attrNameLst>
                                          <p:attrName>ppt_w</p:attrName>
                                        </p:attrNameLst>
                                      </p:cBhvr>
                                      <p:tavLst>
                                        <p:tav tm="0" fmla="#ppt_w*sin(2.5*pi*$)">
                                          <p:val>
                                            <p:fltVal val="0"/>
                                          </p:val>
                                        </p:tav>
                                        <p:tav tm="100000">
                                          <p:val>
                                            <p:fltVal val="1"/>
                                          </p:val>
                                        </p:tav>
                                      </p:tavLst>
                                    </p:anim>
                                    <p:anim calcmode="lin" valueType="num">
                                      <p:cBhvr>
                                        <p:cTn id="26" dur="2000" fill="hold"/>
                                        <p:tgtEl>
                                          <p:spTgt spid="4">
                                            <p:graphicEl>
                                              <a:dgm id="{F72F2D8D-B5CC-49B7-AFAD-4C350AB19301}"/>
                                            </p:graphic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4">
                                            <p:graphicEl>
                                              <a:dgm id="{B4B3CD2C-DAEE-42E4-8F1E-A7C4D1AE395A}"/>
                                            </p:graphicEl>
                                          </p:spTgt>
                                        </p:tgtEl>
                                        <p:attrNameLst>
                                          <p:attrName>style.visibility</p:attrName>
                                        </p:attrNameLst>
                                      </p:cBhvr>
                                      <p:to>
                                        <p:strVal val="visible"/>
                                      </p:to>
                                    </p:set>
                                    <p:animEffect transition="in" filter="fade">
                                      <p:cBhvr>
                                        <p:cTn id="31" dur="2000"/>
                                        <p:tgtEl>
                                          <p:spTgt spid="4">
                                            <p:graphicEl>
                                              <a:dgm id="{B4B3CD2C-DAEE-42E4-8F1E-A7C4D1AE395A}"/>
                                            </p:graphicEl>
                                          </p:spTgt>
                                        </p:tgtEl>
                                      </p:cBhvr>
                                    </p:animEffect>
                                    <p:anim calcmode="lin" valueType="num">
                                      <p:cBhvr>
                                        <p:cTn id="32" dur="2000" fill="hold"/>
                                        <p:tgtEl>
                                          <p:spTgt spid="4">
                                            <p:graphicEl>
                                              <a:dgm id="{B4B3CD2C-DAEE-42E4-8F1E-A7C4D1AE395A}"/>
                                            </p:graphicEl>
                                          </p:spTgt>
                                        </p:tgtEl>
                                        <p:attrNameLst>
                                          <p:attrName>ppt_w</p:attrName>
                                        </p:attrNameLst>
                                      </p:cBhvr>
                                      <p:tavLst>
                                        <p:tav tm="0" fmla="#ppt_w*sin(2.5*pi*$)">
                                          <p:val>
                                            <p:fltVal val="0"/>
                                          </p:val>
                                        </p:tav>
                                        <p:tav tm="100000">
                                          <p:val>
                                            <p:fltVal val="1"/>
                                          </p:val>
                                        </p:tav>
                                      </p:tavLst>
                                    </p:anim>
                                    <p:anim calcmode="lin" valueType="num">
                                      <p:cBhvr>
                                        <p:cTn id="33" dur="2000" fill="hold"/>
                                        <p:tgtEl>
                                          <p:spTgt spid="4">
                                            <p:graphicEl>
                                              <a:dgm id="{B4B3CD2C-DAEE-42E4-8F1E-A7C4D1AE395A}"/>
                                            </p:graphicEl>
                                          </p:spTgt>
                                        </p:tgtEl>
                                        <p:attrNameLst>
                                          <p:attrName>ppt_h</p:attrName>
                                        </p:attrNameLst>
                                      </p:cBhvr>
                                      <p:tavLst>
                                        <p:tav tm="0">
                                          <p:val>
                                            <p:strVal val="#ppt_h"/>
                                          </p:val>
                                        </p:tav>
                                        <p:tav tm="100000">
                                          <p:val>
                                            <p:strVal val="#ppt_h"/>
                                          </p:val>
                                        </p:tav>
                                      </p:tavLst>
                                    </p:anim>
                                  </p:childTnLst>
                                </p:cTn>
                              </p:par>
                              <p:par>
                                <p:cTn id="34" presetID="45" presetClass="entr" presetSubtype="0" fill="hold" grpId="0" nodeType="withEffect">
                                  <p:stCondLst>
                                    <p:cond delay="0"/>
                                  </p:stCondLst>
                                  <p:childTnLst>
                                    <p:set>
                                      <p:cBhvr>
                                        <p:cTn id="35" dur="1" fill="hold">
                                          <p:stCondLst>
                                            <p:cond delay="0"/>
                                          </p:stCondLst>
                                        </p:cTn>
                                        <p:tgtEl>
                                          <p:spTgt spid="4">
                                            <p:graphicEl>
                                              <a:dgm id="{46834A70-EADA-4348-BE9D-79D706E33267}"/>
                                            </p:graphicEl>
                                          </p:spTgt>
                                        </p:tgtEl>
                                        <p:attrNameLst>
                                          <p:attrName>style.visibility</p:attrName>
                                        </p:attrNameLst>
                                      </p:cBhvr>
                                      <p:to>
                                        <p:strVal val="visible"/>
                                      </p:to>
                                    </p:set>
                                    <p:animEffect transition="in" filter="fade">
                                      <p:cBhvr>
                                        <p:cTn id="36" dur="2000"/>
                                        <p:tgtEl>
                                          <p:spTgt spid="4">
                                            <p:graphicEl>
                                              <a:dgm id="{46834A70-EADA-4348-BE9D-79D706E33267}"/>
                                            </p:graphicEl>
                                          </p:spTgt>
                                        </p:tgtEl>
                                      </p:cBhvr>
                                    </p:animEffect>
                                    <p:anim calcmode="lin" valueType="num">
                                      <p:cBhvr>
                                        <p:cTn id="37" dur="2000" fill="hold"/>
                                        <p:tgtEl>
                                          <p:spTgt spid="4">
                                            <p:graphicEl>
                                              <a:dgm id="{46834A70-EADA-4348-BE9D-79D706E33267}"/>
                                            </p:graphicEl>
                                          </p:spTgt>
                                        </p:tgtEl>
                                        <p:attrNameLst>
                                          <p:attrName>ppt_w</p:attrName>
                                        </p:attrNameLst>
                                      </p:cBhvr>
                                      <p:tavLst>
                                        <p:tav tm="0" fmla="#ppt_w*sin(2.5*pi*$)">
                                          <p:val>
                                            <p:fltVal val="0"/>
                                          </p:val>
                                        </p:tav>
                                        <p:tav tm="100000">
                                          <p:val>
                                            <p:fltVal val="1"/>
                                          </p:val>
                                        </p:tav>
                                      </p:tavLst>
                                    </p:anim>
                                    <p:anim calcmode="lin" valueType="num">
                                      <p:cBhvr>
                                        <p:cTn id="38" dur="2000" fill="hold"/>
                                        <p:tgtEl>
                                          <p:spTgt spid="4">
                                            <p:graphicEl>
                                              <a:dgm id="{46834A70-EADA-4348-BE9D-79D706E33267}"/>
                                            </p:graphicEl>
                                          </p:spTgt>
                                        </p:tgtEl>
                                        <p:attrNameLst>
                                          <p:attrName>ppt_h</p:attrName>
                                        </p:attrNameLst>
                                      </p:cBhvr>
                                      <p:tavLst>
                                        <p:tav tm="0">
                                          <p:val>
                                            <p:strVal val="#ppt_h"/>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grpId="0" nodeType="clickEffect">
                                  <p:stCondLst>
                                    <p:cond delay="0"/>
                                  </p:stCondLst>
                                  <p:childTnLst>
                                    <p:set>
                                      <p:cBhvr>
                                        <p:cTn id="42" dur="1" fill="hold">
                                          <p:stCondLst>
                                            <p:cond delay="0"/>
                                          </p:stCondLst>
                                        </p:cTn>
                                        <p:tgtEl>
                                          <p:spTgt spid="4">
                                            <p:graphicEl>
                                              <a:dgm id="{FEB0CB41-01E6-4FF6-B7B8-52C5EF9D5DE0}"/>
                                            </p:graphicEl>
                                          </p:spTgt>
                                        </p:tgtEl>
                                        <p:attrNameLst>
                                          <p:attrName>style.visibility</p:attrName>
                                        </p:attrNameLst>
                                      </p:cBhvr>
                                      <p:to>
                                        <p:strVal val="visible"/>
                                      </p:to>
                                    </p:set>
                                    <p:animEffect transition="in" filter="fade">
                                      <p:cBhvr>
                                        <p:cTn id="43" dur="2000"/>
                                        <p:tgtEl>
                                          <p:spTgt spid="4">
                                            <p:graphicEl>
                                              <a:dgm id="{FEB0CB41-01E6-4FF6-B7B8-52C5EF9D5DE0}"/>
                                            </p:graphicEl>
                                          </p:spTgt>
                                        </p:tgtEl>
                                      </p:cBhvr>
                                    </p:animEffect>
                                    <p:anim calcmode="lin" valueType="num">
                                      <p:cBhvr>
                                        <p:cTn id="44" dur="2000" fill="hold"/>
                                        <p:tgtEl>
                                          <p:spTgt spid="4">
                                            <p:graphicEl>
                                              <a:dgm id="{FEB0CB41-01E6-4FF6-B7B8-52C5EF9D5DE0}"/>
                                            </p:graphicEl>
                                          </p:spTgt>
                                        </p:tgtEl>
                                        <p:attrNameLst>
                                          <p:attrName>ppt_w</p:attrName>
                                        </p:attrNameLst>
                                      </p:cBhvr>
                                      <p:tavLst>
                                        <p:tav tm="0" fmla="#ppt_w*sin(2.5*pi*$)">
                                          <p:val>
                                            <p:fltVal val="0"/>
                                          </p:val>
                                        </p:tav>
                                        <p:tav tm="100000">
                                          <p:val>
                                            <p:fltVal val="1"/>
                                          </p:val>
                                        </p:tav>
                                      </p:tavLst>
                                    </p:anim>
                                    <p:anim calcmode="lin" valueType="num">
                                      <p:cBhvr>
                                        <p:cTn id="45" dur="2000" fill="hold"/>
                                        <p:tgtEl>
                                          <p:spTgt spid="4">
                                            <p:graphicEl>
                                              <a:dgm id="{FEB0CB41-01E6-4FF6-B7B8-52C5EF9D5DE0}"/>
                                            </p:graphicEl>
                                          </p:spTgt>
                                        </p:tgtEl>
                                        <p:attrNameLst>
                                          <p:attrName>ppt_h</p:attrName>
                                        </p:attrNameLst>
                                      </p:cBhvr>
                                      <p:tavLst>
                                        <p:tav tm="0">
                                          <p:val>
                                            <p:strVal val="#ppt_h"/>
                                          </p:val>
                                        </p:tav>
                                        <p:tav tm="100000">
                                          <p:val>
                                            <p:strVal val="#ppt_h"/>
                                          </p:val>
                                        </p:tav>
                                      </p:tavLst>
                                    </p:anim>
                                  </p:childTnLst>
                                </p:cTn>
                              </p:par>
                              <p:par>
                                <p:cTn id="46" presetID="45" presetClass="entr" presetSubtype="0" fill="hold" grpId="0" nodeType="withEffect">
                                  <p:stCondLst>
                                    <p:cond delay="0"/>
                                  </p:stCondLst>
                                  <p:childTnLst>
                                    <p:set>
                                      <p:cBhvr>
                                        <p:cTn id="47" dur="1" fill="hold">
                                          <p:stCondLst>
                                            <p:cond delay="0"/>
                                          </p:stCondLst>
                                        </p:cTn>
                                        <p:tgtEl>
                                          <p:spTgt spid="4">
                                            <p:graphicEl>
                                              <a:dgm id="{7C74C0C6-68C8-42A6-8773-ED2F3C655559}"/>
                                            </p:graphicEl>
                                          </p:spTgt>
                                        </p:tgtEl>
                                        <p:attrNameLst>
                                          <p:attrName>style.visibility</p:attrName>
                                        </p:attrNameLst>
                                      </p:cBhvr>
                                      <p:to>
                                        <p:strVal val="visible"/>
                                      </p:to>
                                    </p:set>
                                    <p:animEffect transition="in" filter="fade">
                                      <p:cBhvr>
                                        <p:cTn id="48" dur="2000"/>
                                        <p:tgtEl>
                                          <p:spTgt spid="4">
                                            <p:graphicEl>
                                              <a:dgm id="{7C74C0C6-68C8-42A6-8773-ED2F3C655559}"/>
                                            </p:graphicEl>
                                          </p:spTgt>
                                        </p:tgtEl>
                                      </p:cBhvr>
                                    </p:animEffect>
                                    <p:anim calcmode="lin" valueType="num">
                                      <p:cBhvr>
                                        <p:cTn id="49" dur="2000" fill="hold"/>
                                        <p:tgtEl>
                                          <p:spTgt spid="4">
                                            <p:graphicEl>
                                              <a:dgm id="{7C74C0C6-68C8-42A6-8773-ED2F3C655559}"/>
                                            </p:graphicEl>
                                          </p:spTgt>
                                        </p:tgtEl>
                                        <p:attrNameLst>
                                          <p:attrName>ppt_w</p:attrName>
                                        </p:attrNameLst>
                                      </p:cBhvr>
                                      <p:tavLst>
                                        <p:tav tm="0" fmla="#ppt_w*sin(2.5*pi*$)">
                                          <p:val>
                                            <p:fltVal val="0"/>
                                          </p:val>
                                        </p:tav>
                                        <p:tav tm="100000">
                                          <p:val>
                                            <p:fltVal val="1"/>
                                          </p:val>
                                        </p:tav>
                                      </p:tavLst>
                                    </p:anim>
                                    <p:anim calcmode="lin" valueType="num">
                                      <p:cBhvr>
                                        <p:cTn id="50" dur="2000" fill="hold"/>
                                        <p:tgtEl>
                                          <p:spTgt spid="4">
                                            <p:graphicEl>
                                              <a:dgm id="{7C74C0C6-68C8-42A6-8773-ED2F3C655559}"/>
                                            </p:graphicEl>
                                          </p:spTgt>
                                        </p:tgtEl>
                                        <p:attrNameLst>
                                          <p:attrName>ppt_h</p:attrName>
                                        </p:attrNameLst>
                                      </p:cBhvr>
                                      <p:tavLst>
                                        <p:tav tm="0">
                                          <p:val>
                                            <p:strVal val="#ppt_h"/>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4">
                                            <p:graphicEl>
                                              <a:dgm id="{6D72366E-F6AC-4206-BAF5-6B2EFA07D74A}"/>
                                            </p:graphicEl>
                                          </p:spTgt>
                                        </p:tgtEl>
                                        <p:attrNameLst>
                                          <p:attrName>style.visibility</p:attrName>
                                        </p:attrNameLst>
                                      </p:cBhvr>
                                      <p:to>
                                        <p:strVal val="visible"/>
                                      </p:to>
                                    </p:set>
                                    <p:animEffect transition="in" filter="fade">
                                      <p:cBhvr>
                                        <p:cTn id="55" dur="2000"/>
                                        <p:tgtEl>
                                          <p:spTgt spid="4">
                                            <p:graphicEl>
                                              <a:dgm id="{6D72366E-F6AC-4206-BAF5-6B2EFA07D74A}"/>
                                            </p:graphicEl>
                                          </p:spTgt>
                                        </p:tgtEl>
                                      </p:cBhvr>
                                    </p:animEffect>
                                    <p:anim calcmode="lin" valueType="num">
                                      <p:cBhvr>
                                        <p:cTn id="56" dur="2000" fill="hold"/>
                                        <p:tgtEl>
                                          <p:spTgt spid="4">
                                            <p:graphicEl>
                                              <a:dgm id="{6D72366E-F6AC-4206-BAF5-6B2EFA07D74A}"/>
                                            </p:graphicEl>
                                          </p:spTgt>
                                        </p:tgtEl>
                                        <p:attrNameLst>
                                          <p:attrName>ppt_w</p:attrName>
                                        </p:attrNameLst>
                                      </p:cBhvr>
                                      <p:tavLst>
                                        <p:tav tm="0" fmla="#ppt_w*sin(2.5*pi*$)">
                                          <p:val>
                                            <p:fltVal val="0"/>
                                          </p:val>
                                        </p:tav>
                                        <p:tav tm="100000">
                                          <p:val>
                                            <p:fltVal val="1"/>
                                          </p:val>
                                        </p:tav>
                                      </p:tavLst>
                                    </p:anim>
                                    <p:anim calcmode="lin" valueType="num">
                                      <p:cBhvr>
                                        <p:cTn id="57" dur="2000" fill="hold"/>
                                        <p:tgtEl>
                                          <p:spTgt spid="4">
                                            <p:graphicEl>
                                              <a:dgm id="{6D72366E-F6AC-4206-BAF5-6B2EFA07D74A}"/>
                                            </p:graphicEl>
                                          </p:spTgt>
                                        </p:tgtEl>
                                        <p:attrNameLst>
                                          <p:attrName>ppt_h</p:attrName>
                                        </p:attrNameLst>
                                      </p:cBhvr>
                                      <p:tavLst>
                                        <p:tav tm="0">
                                          <p:val>
                                            <p:strVal val="#ppt_h"/>
                                          </p:val>
                                        </p:tav>
                                        <p:tav tm="100000">
                                          <p:val>
                                            <p:strVal val="#ppt_h"/>
                                          </p:val>
                                        </p:tav>
                                      </p:tavLst>
                                    </p:anim>
                                  </p:childTnLst>
                                </p:cTn>
                              </p:par>
                              <p:par>
                                <p:cTn id="58" presetID="45" presetClass="entr" presetSubtype="0" fill="hold" grpId="0" nodeType="withEffect">
                                  <p:stCondLst>
                                    <p:cond delay="0"/>
                                  </p:stCondLst>
                                  <p:childTnLst>
                                    <p:set>
                                      <p:cBhvr>
                                        <p:cTn id="59" dur="1" fill="hold">
                                          <p:stCondLst>
                                            <p:cond delay="0"/>
                                          </p:stCondLst>
                                        </p:cTn>
                                        <p:tgtEl>
                                          <p:spTgt spid="4">
                                            <p:graphicEl>
                                              <a:dgm id="{ADF621BD-E837-4954-9CA7-D54C910100C6}"/>
                                            </p:graphicEl>
                                          </p:spTgt>
                                        </p:tgtEl>
                                        <p:attrNameLst>
                                          <p:attrName>style.visibility</p:attrName>
                                        </p:attrNameLst>
                                      </p:cBhvr>
                                      <p:to>
                                        <p:strVal val="visible"/>
                                      </p:to>
                                    </p:set>
                                    <p:animEffect transition="in" filter="fade">
                                      <p:cBhvr>
                                        <p:cTn id="60" dur="2000"/>
                                        <p:tgtEl>
                                          <p:spTgt spid="4">
                                            <p:graphicEl>
                                              <a:dgm id="{ADF621BD-E837-4954-9CA7-D54C910100C6}"/>
                                            </p:graphicEl>
                                          </p:spTgt>
                                        </p:tgtEl>
                                      </p:cBhvr>
                                    </p:animEffect>
                                    <p:anim calcmode="lin" valueType="num">
                                      <p:cBhvr>
                                        <p:cTn id="61" dur="2000" fill="hold"/>
                                        <p:tgtEl>
                                          <p:spTgt spid="4">
                                            <p:graphicEl>
                                              <a:dgm id="{ADF621BD-E837-4954-9CA7-D54C910100C6}"/>
                                            </p:graphicEl>
                                          </p:spTgt>
                                        </p:tgtEl>
                                        <p:attrNameLst>
                                          <p:attrName>ppt_w</p:attrName>
                                        </p:attrNameLst>
                                      </p:cBhvr>
                                      <p:tavLst>
                                        <p:tav tm="0" fmla="#ppt_w*sin(2.5*pi*$)">
                                          <p:val>
                                            <p:fltVal val="0"/>
                                          </p:val>
                                        </p:tav>
                                        <p:tav tm="100000">
                                          <p:val>
                                            <p:fltVal val="1"/>
                                          </p:val>
                                        </p:tav>
                                      </p:tavLst>
                                    </p:anim>
                                    <p:anim calcmode="lin" valueType="num">
                                      <p:cBhvr>
                                        <p:cTn id="62" dur="2000" fill="hold"/>
                                        <p:tgtEl>
                                          <p:spTgt spid="4">
                                            <p:graphicEl>
                                              <a:dgm id="{ADF621BD-E837-4954-9CA7-D54C910100C6}"/>
                                            </p:graphicEl>
                                          </p:spTgt>
                                        </p:tgtEl>
                                        <p:attrNameLst>
                                          <p:attrName>ppt_h</p:attrName>
                                        </p:attrNameLst>
                                      </p:cBhvr>
                                      <p:tavLst>
                                        <p:tav tm="0">
                                          <p:val>
                                            <p:strVal val="#ppt_h"/>
                                          </p:val>
                                        </p:tav>
                                        <p:tav tm="100000">
                                          <p:val>
                                            <p:strVal val="#ppt_h"/>
                                          </p:val>
                                        </p:tav>
                                      </p:tavLst>
                                    </p:anim>
                                  </p:childTnLst>
                                </p:cTn>
                              </p:par>
                            </p:childTnLst>
                          </p:cTn>
                        </p:par>
                      </p:childTnLst>
                    </p:cTn>
                  </p:par>
                  <p:par>
                    <p:cTn id="63" fill="hold">
                      <p:stCondLst>
                        <p:cond delay="indefinite"/>
                      </p:stCondLst>
                      <p:childTnLst>
                        <p:par>
                          <p:cTn id="64" fill="hold">
                            <p:stCondLst>
                              <p:cond delay="0"/>
                            </p:stCondLst>
                            <p:childTnLst>
                              <p:par>
                                <p:cTn id="65" presetID="45" presetClass="entr" presetSubtype="0" fill="hold" grpId="0" nodeType="clickEffect">
                                  <p:stCondLst>
                                    <p:cond delay="0"/>
                                  </p:stCondLst>
                                  <p:childTnLst>
                                    <p:set>
                                      <p:cBhvr>
                                        <p:cTn id="66" dur="1" fill="hold">
                                          <p:stCondLst>
                                            <p:cond delay="0"/>
                                          </p:stCondLst>
                                        </p:cTn>
                                        <p:tgtEl>
                                          <p:spTgt spid="4">
                                            <p:graphicEl>
                                              <a:dgm id="{81735EC3-5739-4915-B72C-3607F74C792F}"/>
                                            </p:graphicEl>
                                          </p:spTgt>
                                        </p:tgtEl>
                                        <p:attrNameLst>
                                          <p:attrName>style.visibility</p:attrName>
                                        </p:attrNameLst>
                                      </p:cBhvr>
                                      <p:to>
                                        <p:strVal val="visible"/>
                                      </p:to>
                                    </p:set>
                                    <p:animEffect transition="in" filter="fade">
                                      <p:cBhvr>
                                        <p:cTn id="67" dur="2000"/>
                                        <p:tgtEl>
                                          <p:spTgt spid="4">
                                            <p:graphicEl>
                                              <a:dgm id="{81735EC3-5739-4915-B72C-3607F74C792F}"/>
                                            </p:graphicEl>
                                          </p:spTgt>
                                        </p:tgtEl>
                                      </p:cBhvr>
                                    </p:animEffect>
                                    <p:anim calcmode="lin" valueType="num">
                                      <p:cBhvr>
                                        <p:cTn id="68" dur="2000" fill="hold"/>
                                        <p:tgtEl>
                                          <p:spTgt spid="4">
                                            <p:graphicEl>
                                              <a:dgm id="{81735EC3-5739-4915-B72C-3607F74C792F}"/>
                                            </p:graphicEl>
                                          </p:spTgt>
                                        </p:tgtEl>
                                        <p:attrNameLst>
                                          <p:attrName>ppt_w</p:attrName>
                                        </p:attrNameLst>
                                      </p:cBhvr>
                                      <p:tavLst>
                                        <p:tav tm="0" fmla="#ppt_w*sin(2.5*pi*$)">
                                          <p:val>
                                            <p:fltVal val="0"/>
                                          </p:val>
                                        </p:tav>
                                        <p:tav tm="100000">
                                          <p:val>
                                            <p:fltVal val="1"/>
                                          </p:val>
                                        </p:tav>
                                      </p:tavLst>
                                    </p:anim>
                                    <p:anim calcmode="lin" valueType="num">
                                      <p:cBhvr>
                                        <p:cTn id="69" dur="2000" fill="hold"/>
                                        <p:tgtEl>
                                          <p:spTgt spid="4">
                                            <p:graphicEl>
                                              <a:dgm id="{81735EC3-5739-4915-B72C-3607F74C792F}"/>
                                            </p:graphicEl>
                                          </p:spTgt>
                                        </p:tgtEl>
                                        <p:attrNameLst>
                                          <p:attrName>ppt_h</p:attrName>
                                        </p:attrNameLst>
                                      </p:cBhvr>
                                      <p:tavLst>
                                        <p:tav tm="0">
                                          <p:val>
                                            <p:strVal val="#ppt_h"/>
                                          </p:val>
                                        </p:tav>
                                        <p:tav tm="100000">
                                          <p:val>
                                            <p:strVal val="#ppt_h"/>
                                          </p:val>
                                        </p:tav>
                                      </p:tavLst>
                                    </p:anim>
                                  </p:childTnLst>
                                </p:cTn>
                              </p:par>
                              <p:par>
                                <p:cTn id="70" presetID="45" presetClass="entr" presetSubtype="0" fill="hold" grpId="0" nodeType="withEffect">
                                  <p:stCondLst>
                                    <p:cond delay="0"/>
                                  </p:stCondLst>
                                  <p:childTnLst>
                                    <p:set>
                                      <p:cBhvr>
                                        <p:cTn id="71" dur="1" fill="hold">
                                          <p:stCondLst>
                                            <p:cond delay="0"/>
                                          </p:stCondLst>
                                        </p:cTn>
                                        <p:tgtEl>
                                          <p:spTgt spid="4">
                                            <p:graphicEl>
                                              <a:dgm id="{E5FC1A7D-CB4F-47E9-8E18-A39715D30287}"/>
                                            </p:graphicEl>
                                          </p:spTgt>
                                        </p:tgtEl>
                                        <p:attrNameLst>
                                          <p:attrName>style.visibility</p:attrName>
                                        </p:attrNameLst>
                                      </p:cBhvr>
                                      <p:to>
                                        <p:strVal val="visible"/>
                                      </p:to>
                                    </p:set>
                                    <p:animEffect transition="in" filter="fade">
                                      <p:cBhvr>
                                        <p:cTn id="72" dur="2000"/>
                                        <p:tgtEl>
                                          <p:spTgt spid="4">
                                            <p:graphicEl>
                                              <a:dgm id="{E5FC1A7D-CB4F-47E9-8E18-A39715D30287}"/>
                                            </p:graphicEl>
                                          </p:spTgt>
                                        </p:tgtEl>
                                      </p:cBhvr>
                                    </p:animEffect>
                                    <p:anim calcmode="lin" valueType="num">
                                      <p:cBhvr>
                                        <p:cTn id="73" dur="2000" fill="hold"/>
                                        <p:tgtEl>
                                          <p:spTgt spid="4">
                                            <p:graphicEl>
                                              <a:dgm id="{E5FC1A7D-CB4F-47E9-8E18-A39715D30287}"/>
                                            </p:graphicEl>
                                          </p:spTgt>
                                        </p:tgtEl>
                                        <p:attrNameLst>
                                          <p:attrName>ppt_w</p:attrName>
                                        </p:attrNameLst>
                                      </p:cBhvr>
                                      <p:tavLst>
                                        <p:tav tm="0" fmla="#ppt_w*sin(2.5*pi*$)">
                                          <p:val>
                                            <p:fltVal val="0"/>
                                          </p:val>
                                        </p:tav>
                                        <p:tav tm="100000">
                                          <p:val>
                                            <p:fltVal val="1"/>
                                          </p:val>
                                        </p:tav>
                                      </p:tavLst>
                                    </p:anim>
                                    <p:anim calcmode="lin" valueType="num">
                                      <p:cBhvr>
                                        <p:cTn id="74" dur="2000" fill="hold"/>
                                        <p:tgtEl>
                                          <p:spTgt spid="4">
                                            <p:graphicEl>
                                              <a:dgm id="{E5FC1A7D-CB4F-47E9-8E18-A39715D30287}"/>
                                            </p:graphicEl>
                                          </p:spTgt>
                                        </p:tgtEl>
                                        <p:attrNameLst>
                                          <p:attrName>ppt_h</p:attrName>
                                        </p:attrNameLst>
                                      </p:cBhvr>
                                      <p:tavLst>
                                        <p:tav tm="0">
                                          <p:val>
                                            <p:strVal val="#ppt_h"/>
                                          </p:val>
                                        </p:tav>
                                        <p:tav tm="100000">
                                          <p:val>
                                            <p:strVal val="#ppt_h"/>
                                          </p:val>
                                        </p:tav>
                                      </p:tavLst>
                                    </p:anim>
                                  </p:childTnLst>
                                </p:cTn>
                              </p:par>
                            </p:childTnLst>
                          </p:cTn>
                        </p:par>
                      </p:childTnLst>
                    </p:cTn>
                  </p:par>
                  <p:par>
                    <p:cTn id="75" fill="hold">
                      <p:stCondLst>
                        <p:cond delay="indefinite"/>
                      </p:stCondLst>
                      <p:childTnLst>
                        <p:par>
                          <p:cTn id="76" fill="hold">
                            <p:stCondLst>
                              <p:cond delay="0"/>
                            </p:stCondLst>
                            <p:childTnLst>
                              <p:par>
                                <p:cTn id="77" presetID="45" presetClass="entr" presetSubtype="0" fill="hold" grpId="0" nodeType="clickEffect">
                                  <p:stCondLst>
                                    <p:cond delay="0"/>
                                  </p:stCondLst>
                                  <p:childTnLst>
                                    <p:set>
                                      <p:cBhvr>
                                        <p:cTn id="78" dur="1" fill="hold">
                                          <p:stCondLst>
                                            <p:cond delay="0"/>
                                          </p:stCondLst>
                                        </p:cTn>
                                        <p:tgtEl>
                                          <p:spTgt spid="4">
                                            <p:graphicEl>
                                              <a:dgm id="{175E3ECC-BC28-4016-B7E7-5CB9A8F27914}"/>
                                            </p:graphicEl>
                                          </p:spTgt>
                                        </p:tgtEl>
                                        <p:attrNameLst>
                                          <p:attrName>style.visibility</p:attrName>
                                        </p:attrNameLst>
                                      </p:cBhvr>
                                      <p:to>
                                        <p:strVal val="visible"/>
                                      </p:to>
                                    </p:set>
                                    <p:animEffect transition="in" filter="fade">
                                      <p:cBhvr>
                                        <p:cTn id="79" dur="2000"/>
                                        <p:tgtEl>
                                          <p:spTgt spid="4">
                                            <p:graphicEl>
                                              <a:dgm id="{175E3ECC-BC28-4016-B7E7-5CB9A8F27914}"/>
                                            </p:graphicEl>
                                          </p:spTgt>
                                        </p:tgtEl>
                                      </p:cBhvr>
                                    </p:animEffect>
                                    <p:anim calcmode="lin" valueType="num">
                                      <p:cBhvr>
                                        <p:cTn id="80" dur="2000" fill="hold"/>
                                        <p:tgtEl>
                                          <p:spTgt spid="4">
                                            <p:graphicEl>
                                              <a:dgm id="{175E3ECC-BC28-4016-B7E7-5CB9A8F27914}"/>
                                            </p:graphicEl>
                                          </p:spTgt>
                                        </p:tgtEl>
                                        <p:attrNameLst>
                                          <p:attrName>ppt_w</p:attrName>
                                        </p:attrNameLst>
                                      </p:cBhvr>
                                      <p:tavLst>
                                        <p:tav tm="0" fmla="#ppt_w*sin(2.5*pi*$)">
                                          <p:val>
                                            <p:fltVal val="0"/>
                                          </p:val>
                                        </p:tav>
                                        <p:tav tm="100000">
                                          <p:val>
                                            <p:fltVal val="1"/>
                                          </p:val>
                                        </p:tav>
                                      </p:tavLst>
                                    </p:anim>
                                    <p:anim calcmode="lin" valueType="num">
                                      <p:cBhvr>
                                        <p:cTn id="81" dur="2000" fill="hold"/>
                                        <p:tgtEl>
                                          <p:spTgt spid="4">
                                            <p:graphicEl>
                                              <a:dgm id="{175E3ECC-BC28-4016-B7E7-5CB9A8F27914}"/>
                                            </p:graphicEl>
                                          </p:spTgt>
                                        </p:tgtEl>
                                        <p:attrNameLst>
                                          <p:attrName>ppt_h</p:attrName>
                                        </p:attrNameLst>
                                      </p:cBhvr>
                                      <p:tavLst>
                                        <p:tav tm="0">
                                          <p:val>
                                            <p:strVal val="#ppt_h"/>
                                          </p:val>
                                        </p:tav>
                                        <p:tav tm="100000">
                                          <p:val>
                                            <p:strVal val="#ppt_h"/>
                                          </p:val>
                                        </p:tav>
                                      </p:tavLst>
                                    </p:anim>
                                  </p:childTnLst>
                                </p:cTn>
                              </p:par>
                              <p:par>
                                <p:cTn id="82" presetID="45" presetClass="entr" presetSubtype="0" fill="hold" grpId="0" nodeType="withEffect">
                                  <p:stCondLst>
                                    <p:cond delay="0"/>
                                  </p:stCondLst>
                                  <p:childTnLst>
                                    <p:set>
                                      <p:cBhvr>
                                        <p:cTn id="83" dur="1" fill="hold">
                                          <p:stCondLst>
                                            <p:cond delay="0"/>
                                          </p:stCondLst>
                                        </p:cTn>
                                        <p:tgtEl>
                                          <p:spTgt spid="4">
                                            <p:graphicEl>
                                              <a:dgm id="{F05D83AD-66AE-462A-806F-B61E987F00D1}"/>
                                            </p:graphicEl>
                                          </p:spTgt>
                                        </p:tgtEl>
                                        <p:attrNameLst>
                                          <p:attrName>style.visibility</p:attrName>
                                        </p:attrNameLst>
                                      </p:cBhvr>
                                      <p:to>
                                        <p:strVal val="visible"/>
                                      </p:to>
                                    </p:set>
                                    <p:animEffect transition="in" filter="fade">
                                      <p:cBhvr>
                                        <p:cTn id="84" dur="2000"/>
                                        <p:tgtEl>
                                          <p:spTgt spid="4">
                                            <p:graphicEl>
                                              <a:dgm id="{F05D83AD-66AE-462A-806F-B61E987F00D1}"/>
                                            </p:graphicEl>
                                          </p:spTgt>
                                        </p:tgtEl>
                                      </p:cBhvr>
                                    </p:animEffect>
                                    <p:anim calcmode="lin" valueType="num">
                                      <p:cBhvr>
                                        <p:cTn id="85" dur="2000" fill="hold"/>
                                        <p:tgtEl>
                                          <p:spTgt spid="4">
                                            <p:graphicEl>
                                              <a:dgm id="{F05D83AD-66AE-462A-806F-B61E987F00D1}"/>
                                            </p:graphicEl>
                                          </p:spTgt>
                                        </p:tgtEl>
                                        <p:attrNameLst>
                                          <p:attrName>ppt_w</p:attrName>
                                        </p:attrNameLst>
                                      </p:cBhvr>
                                      <p:tavLst>
                                        <p:tav tm="0" fmla="#ppt_w*sin(2.5*pi*$)">
                                          <p:val>
                                            <p:fltVal val="0"/>
                                          </p:val>
                                        </p:tav>
                                        <p:tav tm="100000">
                                          <p:val>
                                            <p:fltVal val="1"/>
                                          </p:val>
                                        </p:tav>
                                      </p:tavLst>
                                    </p:anim>
                                    <p:anim calcmode="lin" valueType="num">
                                      <p:cBhvr>
                                        <p:cTn id="86" dur="2000" fill="hold"/>
                                        <p:tgtEl>
                                          <p:spTgt spid="4">
                                            <p:graphicEl>
                                              <a:dgm id="{F05D83AD-66AE-462A-806F-B61E987F00D1}"/>
                                            </p:graphic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2057400"/>
            <a:ext cx="5410200" cy="2123658"/>
          </a:xfrm>
          <a:prstGeom prst="rect">
            <a:avLst/>
          </a:prstGeom>
          <a:noFill/>
        </p:spPr>
        <p:txBody>
          <a:bodyPr wrap="square" rtlCol="0">
            <a:spAutoFit/>
          </a:bodyPr>
          <a:lstStyle/>
          <a:p>
            <a:r>
              <a:rPr lang="it-IT" sz="6600" dirty="0">
                <a:solidFill>
                  <a:srgbClr val="FF0000"/>
                </a:solidFill>
              </a:rPr>
              <a:t>IRIE NYAMMINGS</a:t>
            </a:r>
            <a:endParaRPr lang="en-GB" sz="6600" dirty="0">
              <a:solidFill>
                <a:srgbClr val="FF0000"/>
              </a:solidFill>
            </a:endParaRPr>
          </a:p>
        </p:txBody>
      </p:sp>
      <p:pic>
        <p:nvPicPr>
          <p:cNvPr id="5" name="Content Placeholder 5"/>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09600" y="0"/>
            <a:ext cx="4724400" cy="6326545"/>
          </a:xfrm>
          <a:prstGeom prst="rect">
            <a:avLst/>
          </a:prstGeom>
          <a:ln>
            <a:noFill/>
          </a:ln>
          <a:effectLst>
            <a:softEdge rad="112500"/>
          </a:effectLst>
        </p:spPr>
      </p:pic>
    </p:spTree>
    <p:extLst>
      <p:ext uri="{BB962C8B-B14F-4D97-AF65-F5344CB8AC3E}">
        <p14:creationId xmlns:p14="http://schemas.microsoft.com/office/powerpoint/2010/main" val="1344312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609600"/>
            <a:ext cx="7772400" cy="1470025"/>
          </a:xfrm>
        </p:spPr>
        <p:txBody>
          <a:bodyPr/>
          <a:lstStyle/>
          <a:p>
            <a:r>
              <a:rPr lang="en-GB" altLang="en-US" b="1" i="1" dirty="0"/>
              <a:t>Products and Services</a:t>
            </a:r>
            <a:endParaRPr lang="en-GB" dirty="0"/>
          </a:p>
        </p:txBody>
      </p:sp>
      <p:sp>
        <p:nvSpPr>
          <p:cNvPr id="3" name="Subtitle 2"/>
          <p:cNvSpPr>
            <a:spLocks noGrp="1"/>
          </p:cNvSpPr>
          <p:nvPr>
            <p:ph type="subTitle" idx="1"/>
          </p:nvPr>
        </p:nvSpPr>
        <p:spPr>
          <a:xfrm>
            <a:off x="1371600" y="2362200"/>
            <a:ext cx="7315200" cy="4038600"/>
          </a:xfrm>
        </p:spPr>
        <p:txBody>
          <a:bodyPr>
            <a:normAutofit/>
          </a:bodyPr>
          <a:lstStyle/>
          <a:p>
            <a:pPr algn="l">
              <a:buFont typeface="Wingdings" panose="05000000000000000000" pitchFamily="2" charset="2"/>
              <a:buChar char="v"/>
            </a:pPr>
            <a:r>
              <a:rPr lang="en-GB" altLang="en-US" dirty="0">
                <a:solidFill>
                  <a:schemeClr val="tx1"/>
                </a:solidFill>
              </a:rPr>
              <a:t>Delivery only food service</a:t>
            </a:r>
          </a:p>
          <a:p>
            <a:pPr algn="l">
              <a:buFont typeface="Wingdings" panose="05000000000000000000" pitchFamily="2" charset="2"/>
              <a:buChar char="v"/>
            </a:pPr>
            <a:r>
              <a:rPr lang="en-GB" altLang="en-US" dirty="0">
                <a:solidFill>
                  <a:schemeClr val="tx1"/>
                </a:solidFill>
              </a:rPr>
              <a:t>View dishes online before purchasing</a:t>
            </a:r>
          </a:p>
          <a:p>
            <a:pPr algn="l">
              <a:buFont typeface="Wingdings" panose="05000000000000000000" pitchFamily="2" charset="2"/>
              <a:buChar char="v"/>
            </a:pPr>
            <a:r>
              <a:rPr lang="en-GB" altLang="en-US" dirty="0">
                <a:solidFill>
                  <a:schemeClr val="tx1"/>
                </a:solidFill>
              </a:rPr>
              <a:t>Special meals available for each day of the week</a:t>
            </a:r>
          </a:p>
          <a:p>
            <a:pPr algn="l">
              <a:buFont typeface="Wingdings" panose="05000000000000000000" pitchFamily="2" charset="2"/>
              <a:buChar char="v"/>
            </a:pPr>
            <a:r>
              <a:rPr lang="en-GB" altLang="en-US" dirty="0">
                <a:solidFill>
                  <a:schemeClr val="tx1"/>
                </a:solidFill>
              </a:rPr>
              <a:t>Vegan options available</a:t>
            </a:r>
          </a:p>
          <a:p>
            <a:pPr algn="l">
              <a:buFont typeface="Wingdings" panose="05000000000000000000" pitchFamily="2" charset="2"/>
              <a:buChar char="v"/>
            </a:pPr>
            <a:r>
              <a:rPr lang="en-GB" altLang="en-US" dirty="0">
                <a:solidFill>
                  <a:schemeClr val="tx1"/>
                </a:solidFill>
              </a:rPr>
              <a:t>Natural Juices</a:t>
            </a:r>
          </a:p>
          <a:p>
            <a:pPr algn="l">
              <a:buFont typeface="Wingdings" panose="05000000000000000000" pitchFamily="2" charset="2"/>
              <a:buChar char="v"/>
            </a:pPr>
            <a:r>
              <a:rPr lang="en-GB" altLang="en-US">
                <a:solidFill>
                  <a:schemeClr val="tx1"/>
                </a:solidFill>
              </a:rPr>
              <a:t>Purchase through App/Website </a:t>
            </a:r>
            <a:r>
              <a:rPr lang="en-GB" altLang="en-US" dirty="0">
                <a:solidFill>
                  <a:schemeClr val="tx1"/>
                </a:solidFill>
              </a:rPr>
              <a:t>earning loyalty points</a:t>
            </a:r>
          </a:p>
          <a:p>
            <a:pPr algn="l">
              <a:buFont typeface="Wingdings" panose="05000000000000000000" pitchFamily="2" charset="2"/>
              <a:buChar char="v"/>
            </a:pPr>
            <a:r>
              <a:rPr lang="en-GB" altLang="en-US" dirty="0">
                <a:solidFill>
                  <a:schemeClr val="tx1"/>
                </a:solidFill>
              </a:rPr>
              <a:t>Authentic Jamaican meals</a:t>
            </a:r>
          </a:p>
          <a:p>
            <a:pPr algn="l">
              <a:buFont typeface="Wingdings" panose="05000000000000000000" pitchFamily="2" charset="2"/>
              <a:buChar char="v"/>
            </a:pPr>
            <a:r>
              <a:rPr lang="en-GB" altLang="en-US" dirty="0">
                <a:solidFill>
                  <a:schemeClr val="tx1"/>
                </a:solidFill>
              </a:rPr>
              <a:t>Order through social media platforms</a:t>
            </a:r>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42672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551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2C100F6-214E-403C-A393-C675DBF04F8B}"/>
              </a:ext>
            </a:extLst>
          </p:cNvPr>
          <p:cNvPicPr>
            <a:picLocks noGrp="1" noChangeAspect="1"/>
          </p:cNvPicPr>
          <p:nvPr>
            <p:ph idx="1"/>
          </p:nvPr>
        </p:nvPicPr>
        <p:blipFill>
          <a:blip r:embed="rId2"/>
          <a:stretch>
            <a:fillRect/>
          </a:stretch>
        </p:blipFill>
        <p:spPr>
          <a:xfrm>
            <a:off x="1524001" y="310718"/>
            <a:ext cx="4634398" cy="6044476"/>
          </a:xfrm>
          <a:prstGeom prst="rect">
            <a:avLst/>
          </a:prstGeom>
        </p:spPr>
      </p:pic>
    </p:spTree>
    <p:extLst>
      <p:ext uri="{BB962C8B-B14F-4D97-AF65-F5344CB8AC3E}">
        <p14:creationId xmlns:p14="http://schemas.microsoft.com/office/powerpoint/2010/main" val="1849921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6000" t="-6000" r="7000" b="-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90600" y="206375"/>
            <a:ext cx="7772400" cy="1470025"/>
          </a:xfrm>
        </p:spPr>
        <p:txBody>
          <a:bodyPr/>
          <a:lstStyle/>
          <a:p>
            <a:r>
              <a:rPr lang="en-GB" altLang="en-US" b="1" i="1" dirty="0"/>
              <a:t>Target Market</a:t>
            </a:r>
            <a:endParaRPr lang="en-GB" dirty="0"/>
          </a:p>
        </p:txBody>
      </p:sp>
      <p:sp>
        <p:nvSpPr>
          <p:cNvPr id="3" name="Subtitle 2"/>
          <p:cNvSpPr>
            <a:spLocks noGrp="1"/>
          </p:cNvSpPr>
          <p:nvPr>
            <p:ph type="subTitle" idx="1"/>
          </p:nvPr>
        </p:nvSpPr>
        <p:spPr>
          <a:xfrm>
            <a:off x="685800" y="1599631"/>
            <a:ext cx="6400800" cy="3962400"/>
          </a:xfrm>
        </p:spPr>
        <p:txBody>
          <a:bodyPr>
            <a:normAutofit/>
          </a:bodyPr>
          <a:lstStyle/>
          <a:p>
            <a:pPr algn="l">
              <a:buFont typeface="Wingdings" panose="05000000000000000000" pitchFamily="2" charset="2"/>
              <a:buChar char="v"/>
            </a:pPr>
            <a:r>
              <a:rPr lang="en-GB" altLang="en-US" dirty="0">
                <a:solidFill>
                  <a:schemeClr val="tx1"/>
                </a:solidFill>
              </a:rPr>
              <a:t>University Students</a:t>
            </a:r>
          </a:p>
          <a:p>
            <a:pPr algn="l">
              <a:buFont typeface="Wingdings" panose="05000000000000000000" pitchFamily="2" charset="2"/>
              <a:buChar char="v"/>
            </a:pPr>
            <a:r>
              <a:rPr lang="en-GB" altLang="en-US" dirty="0">
                <a:solidFill>
                  <a:schemeClr val="tx1"/>
                </a:solidFill>
              </a:rPr>
              <a:t>City  Travellers</a:t>
            </a:r>
          </a:p>
          <a:p>
            <a:pPr algn="l">
              <a:buFont typeface="Wingdings" panose="05000000000000000000" pitchFamily="2" charset="2"/>
              <a:buChar char="v"/>
            </a:pPr>
            <a:r>
              <a:rPr lang="en-GB" altLang="en-US" dirty="0">
                <a:solidFill>
                  <a:schemeClr val="tx1"/>
                </a:solidFill>
              </a:rPr>
              <a:t>Weekend Takeaway Fans</a:t>
            </a:r>
          </a:p>
          <a:p>
            <a:pPr algn="l">
              <a:buFont typeface="Wingdings" panose="05000000000000000000" pitchFamily="2" charset="2"/>
              <a:buChar char="v"/>
            </a:pPr>
            <a:r>
              <a:rPr lang="en-GB" altLang="en-US" dirty="0">
                <a:solidFill>
                  <a:schemeClr val="tx1"/>
                </a:solidFill>
              </a:rPr>
              <a:t>Residents In Social Accommodations</a:t>
            </a:r>
          </a:p>
          <a:p>
            <a:pPr algn="l">
              <a:buFont typeface="Wingdings" panose="05000000000000000000" pitchFamily="2" charset="2"/>
              <a:buChar char="v"/>
            </a:pPr>
            <a:r>
              <a:rPr lang="en-GB" altLang="en-US" dirty="0">
                <a:solidFill>
                  <a:schemeClr val="tx1"/>
                </a:solidFill>
              </a:rPr>
              <a:t>Working Class Young Professionals</a:t>
            </a:r>
          </a:p>
          <a:p>
            <a:endParaRPr lang="en-GB" dirty="0"/>
          </a:p>
        </p:txBody>
      </p:sp>
      <p:pic>
        <p:nvPicPr>
          <p:cNvPr id="5" name="Picture 4">
            <a:extLst>
              <a:ext uri="{FF2B5EF4-FFF2-40B4-BE49-F238E27FC236}">
                <a16:creationId xmlns:a16="http://schemas.microsoft.com/office/drawing/2014/main" id="{AE87364F-5AA4-4AE9-ACED-9EA61652A50F}"/>
              </a:ext>
            </a:extLst>
          </p:cNvPr>
          <p:cNvPicPr>
            <a:picLocks noChangeAspect="1"/>
          </p:cNvPicPr>
          <p:nvPr/>
        </p:nvPicPr>
        <p:blipFill>
          <a:blip r:embed="rId4"/>
          <a:stretch>
            <a:fillRect/>
          </a:stretch>
        </p:blipFill>
        <p:spPr>
          <a:xfrm>
            <a:off x="381000" y="4008036"/>
            <a:ext cx="3972604" cy="2643589"/>
          </a:xfrm>
          <a:prstGeom prst="rect">
            <a:avLst/>
          </a:prstGeom>
          <a:ln>
            <a:noFill/>
          </a:ln>
          <a:effectLst>
            <a:softEdge rad="112500"/>
          </a:effectLst>
        </p:spPr>
      </p:pic>
    </p:spTree>
    <p:extLst>
      <p:ext uri="{BB962C8B-B14F-4D97-AF65-F5344CB8AC3E}">
        <p14:creationId xmlns:p14="http://schemas.microsoft.com/office/powerpoint/2010/main" val="402579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additive="base">
                                        <p:cTn id="2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additive="base">
                                        <p:cTn id="4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371600"/>
            <a:ext cx="6578111"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6BF661C0-E764-4935-B4C3-39E637780316}"/>
              </a:ext>
            </a:extLst>
          </p:cNvPr>
          <p:cNvSpPr txBox="1"/>
          <p:nvPr/>
        </p:nvSpPr>
        <p:spPr>
          <a:xfrm>
            <a:off x="1447800" y="457200"/>
            <a:ext cx="3962400" cy="369332"/>
          </a:xfrm>
          <a:prstGeom prst="rect">
            <a:avLst/>
          </a:prstGeom>
          <a:noFill/>
        </p:spPr>
        <p:txBody>
          <a:bodyPr wrap="square" rtlCol="0">
            <a:spAutoFit/>
          </a:bodyPr>
          <a:lstStyle/>
          <a:p>
            <a:r>
              <a:rPr lang="en-GB" dirty="0"/>
              <a:t>Menu presented to Customers</a:t>
            </a:r>
          </a:p>
        </p:txBody>
      </p:sp>
    </p:spTree>
    <p:extLst>
      <p:ext uri="{BB962C8B-B14F-4D97-AF65-F5344CB8AC3E}">
        <p14:creationId xmlns:p14="http://schemas.microsoft.com/office/powerpoint/2010/main" val="80804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533400"/>
            <a:ext cx="5486400" cy="838200"/>
          </a:xfrm>
        </p:spPr>
        <p:txBody>
          <a:bodyPr/>
          <a:lstStyle/>
          <a:p>
            <a:r>
              <a:rPr lang="en-GB" sz="2800" dirty="0"/>
              <a:t>Customer Engagement Analytics  </a:t>
            </a:r>
            <a:br>
              <a:rPr lang="en-GB" sz="2800" dirty="0"/>
            </a:br>
            <a:r>
              <a:rPr lang="en-GB" sz="2800" dirty="0"/>
              <a:t>       Potential Benefits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900" y="1295400"/>
            <a:ext cx="4673600" cy="350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400" y="3403600"/>
            <a:ext cx="2774096" cy="2562870"/>
          </a:xfrm>
          <a:prstGeom prst="rect">
            <a:avLst/>
          </a:prstGeom>
          <a:ln>
            <a:noFill/>
          </a:ln>
          <a:effectLst>
            <a:softEdge rad="112500"/>
          </a:effectLst>
        </p:spPr>
      </p:pic>
      <p:sp>
        <p:nvSpPr>
          <p:cNvPr id="5" name="Rectangle 4"/>
          <p:cNvSpPr/>
          <p:nvPr/>
        </p:nvSpPr>
        <p:spPr>
          <a:xfrm>
            <a:off x="1355822" y="4665236"/>
            <a:ext cx="2901756" cy="369332"/>
          </a:xfrm>
          <a:prstGeom prst="rect">
            <a:avLst/>
          </a:prstGeom>
        </p:spPr>
        <p:txBody>
          <a:bodyPr wrap="none">
            <a:spAutoFit/>
          </a:bodyPr>
          <a:lstStyle/>
          <a:p>
            <a:r>
              <a:rPr lang="en-GB" dirty="0"/>
              <a:t>(Cirrostratus Group, 2012)</a:t>
            </a:r>
          </a:p>
        </p:txBody>
      </p:sp>
    </p:spTree>
    <p:extLst>
      <p:ext uri="{BB962C8B-B14F-4D97-AF65-F5344CB8AC3E}">
        <p14:creationId xmlns:p14="http://schemas.microsoft.com/office/powerpoint/2010/main" val="354098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arn(inVertical)">
                                      <p:cBhvr>
                                        <p:cTn id="7" dur="5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E7D90B-CD4F-49BF-95E8-1A16995AB2E4}"/>
              </a:ext>
            </a:extLst>
          </p:cNvPr>
          <p:cNvSpPr/>
          <p:nvPr/>
        </p:nvSpPr>
        <p:spPr>
          <a:xfrm>
            <a:off x="2242781" y="283646"/>
            <a:ext cx="4310419" cy="369332"/>
          </a:xfrm>
          <a:prstGeom prst="rect">
            <a:avLst/>
          </a:prstGeom>
        </p:spPr>
        <p:txBody>
          <a:bodyPr wrap="square">
            <a:spAutoFit/>
          </a:bodyPr>
          <a:lstStyle/>
          <a:p>
            <a:r>
              <a:rPr lang="en-GB" altLang="en-US" b="1" i="1" dirty="0"/>
              <a:t>Market Segment </a:t>
            </a:r>
            <a:endParaRPr lang="en-GB" altLang="en-US" b="1" dirty="0"/>
          </a:p>
        </p:txBody>
      </p:sp>
      <p:graphicFrame>
        <p:nvGraphicFramePr>
          <p:cNvPr id="4" name="Diagram 3">
            <a:extLst>
              <a:ext uri="{FF2B5EF4-FFF2-40B4-BE49-F238E27FC236}">
                <a16:creationId xmlns:a16="http://schemas.microsoft.com/office/drawing/2014/main" id="{3897EBA9-147D-4D12-8744-4EBF6B2C9A10}"/>
              </a:ext>
            </a:extLst>
          </p:cNvPr>
          <p:cNvGraphicFramePr/>
          <p:nvPr>
            <p:extLst>
              <p:ext uri="{D42A27DB-BD31-4B8C-83A1-F6EECF244321}">
                <p14:modId xmlns:p14="http://schemas.microsoft.com/office/powerpoint/2010/main" val="2133871574"/>
              </p:ext>
            </p:extLst>
          </p:nvPr>
        </p:nvGraphicFramePr>
        <p:xfrm>
          <a:off x="533400" y="1143000"/>
          <a:ext cx="6934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DDB77F79-E00E-4B36-B4FD-467A9877186E}"/>
              </a:ext>
            </a:extLst>
          </p:cNvPr>
          <p:cNvSpPr/>
          <p:nvPr/>
        </p:nvSpPr>
        <p:spPr>
          <a:xfrm>
            <a:off x="2362200" y="5800521"/>
            <a:ext cx="2706190" cy="369332"/>
          </a:xfrm>
          <a:prstGeom prst="rect">
            <a:avLst/>
          </a:prstGeom>
        </p:spPr>
        <p:txBody>
          <a:bodyPr wrap="none">
            <a:spAutoFit/>
          </a:bodyPr>
          <a:lstStyle/>
          <a:p>
            <a:r>
              <a:rPr lang="en-GB" dirty="0"/>
              <a:t>(G2 Learning Hub, 2018)</a:t>
            </a:r>
          </a:p>
        </p:txBody>
      </p:sp>
    </p:spTree>
    <p:extLst>
      <p:ext uri="{BB962C8B-B14F-4D97-AF65-F5344CB8AC3E}">
        <p14:creationId xmlns:p14="http://schemas.microsoft.com/office/powerpoint/2010/main" val="180797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i="1" dirty="0"/>
              <a:t>Micro and Macro Environment</a:t>
            </a:r>
            <a:br>
              <a:rPr lang="en-GB" altLang="en-US" dirty="0"/>
            </a:br>
            <a:endParaRPr lang="en-GB" dirty="0"/>
          </a:p>
        </p:txBody>
      </p:sp>
      <p:sp>
        <p:nvSpPr>
          <p:cNvPr id="4" name="Flowchart: Alternate Process 3">
            <a:extLst>
              <a:ext uri="{FF2B5EF4-FFF2-40B4-BE49-F238E27FC236}">
                <a16:creationId xmlns:a16="http://schemas.microsoft.com/office/drawing/2014/main" id="{6F54DF5B-24AC-4778-A541-19153FACF347}"/>
              </a:ext>
            </a:extLst>
          </p:cNvPr>
          <p:cNvSpPr/>
          <p:nvPr/>
        </p:nvSpPr>
        <p:spPr>
          <a:xfrm>
            <a:off x="5310188" y="3797356"/>
            <a:ext cx="3857624" cy="184837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dirty="0"/>
              <a:t>Suppliers, Customers, Competitors, Employees, Media, Marketing intermediaries, Distributors and The Public.</a:t>
            </a:r>
          </a:p>
          <a:p>
            <a:endParaRPr lang="en-GB" altLang="en-US" dirty="0"/>
          </a:p>
          <a:p>
            <a:pPr algn="ctr"/>
            <a:endParaRPr lang="en-GB" dirty="0"/>
          </a:p>
        </p:txBody>
      </p:sp>
      <p:sp>
        <p:nvSpPr>
          <p:cNvPr id="5" name="Flowchart: Alternate Process 4">
            <a:extLst>
              <a:ext uri="{FF2B5EF4-FFF2-40B4-BE49-F238E27FC236}">
                <a16:creationId xmlns:a16="http://schemas.microsoft.com/office/drawing/2014/main" id="{2FA6D386-B4C3-4B57-B666-CDB6C55E1FE0}"/>
              </a:ext>
            </a:extLst>
          </p:cNvPr>
          <p:cNvSpPr/>
          <p:nvPr/>
        </p:nvSpPr>
        <p:spPr>
          <a:xfrm>
            <a:off x="152400" y="3886200"/>
            <a:ext cx="3124200" cy="1752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PESTLE, Demography and Cultural Forces</a:t>
            </a:r>
          </a:p>
          <a:p>
            <a:pPr algn="ctr"/>
            <a:endParaRPr lang="en-GB" dirty="0"/>
          </a:p>
        </p:txBody>
      </p:sp>
      <p:cxnSp>
        <p:nvCxnSpPr>
          <p:cNvPr id="7" name="Straight Arrow Connector 6">
            <a:extLst>
              <a:ext uri="{FF2B5EF4-FFF2-40B4-BE49-F238E27FC236}">
                <a16:creationId xmlns:a16="http://schemas.microsoft.com/office/drawing/2014/main" id="{C12F521A-1410-4E8C-B830-A13CA06D7103}"/>
              </a:ext>
            </a:extLst>
          </p:cNvPr>
          <p:cNvCxnSpPr/>
          <p:nvPr/>
        </p:nvCxnSpPr>
        <p:spPr>
          <a:xfrm>
            <a:off x="5562600" y="2466913"/>
            <a:ext cx="1676400" cy="11906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FD2821F-D5C7-4C9A-A763-1B69F0F9AF8F}"/>
              </a:ext>
            </a:extLst>
          </p:cNvPr>
          <p:cNvCxnSpPr/>
          <p:nvPr/>
        </p:nvCxnSpPr>
        <p:spPr>
          <a:xfrm flipH="1">
            <a:off x="1143000" y="2590800"/>
            <a:ext cx="1143000" cy="10668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3176" y="1885105"/>
            <a:ext cx="3019424" cy="1772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563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Effect transition="in" filter="wheel(1)">
                                      <p:cBhvr>
                                        <p:cTn id="25" dur="2000"/>
                                        <p:tgtEl>
                                          <p:spTgt spid="2050"/>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circle(in)">
                                      <p:cBhvr>
                                        <p:cTn id="30" dur="2000"/>
                                        <p:tgtEl>
                                          <p:spTgt spid="5"/>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circle(in)">
                                      <p:cBhvr>
                                        <p:cTn id="3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539683"/>
            <a:ext cx="8183880" cy="1051560"/>
          </a:xfrm>
        </p:spPr>
        <p:txBody>
          <a:bodyPr>
            <a:normAutofit fontScale="90000"/>
          </a:bodyPr>
          <a:lstStyle/>
          <a:p>
            <a:r>
              <a:rPr lang="en-GB" altLang="en-US" b="1" i="1" dirty="0"/>
              <a:t>SWOT Analysis</a:t>
            </a:r>
            <a:br>
              <a:rPr lang="en-GB" altLang="en-US" dirty="0"/>
            </a:br>
            <a:endParaRPr lang="en-GB" dirty="0"/>
          </a:p>
        </p:txBody>
      </p:sp>
      <p:graphicFrame>
        <p:nvGraphicFramePr>
          <p:cNvPr id="6" name="Table 6">
            <a:extLst>
              <a:ext uri="{FF2B5EF4-FFF2-40B4-BE49-F238E27FC236}">
                <a16:creationId xmlns:a16="http://schemas.microsoft.com/office/drawing/2014/main" id="{CBF2A62A-F6F1-4AA3-A677-C869DFD58529}"/>
              </a:ext>
            </a:extLst>
          </p:cNvPr>
          <p:cNvGraphicFramePr>
            <a:graphicFrameLocks noGrp="1"/>
          </p:cNvGraphicFramePr>
          <p:nvPr>
            <p:extLst>
              <p:ext uri="{D42A27DB-BD31-4B8C-83A1-F6EECF244321}">
                <p14:modId xmlns:p14="http://schemas.microsoft.com/office/powerpoint/2010/main" val="3040913180"/>
              </p:ext>
            </p:extLst>
          </p:nvPr>
        </p:nvGraphicFramePr>
        <p:xfrm>
          <a:off x="381000" y="1828800"/>
          <a:ext cx="7620000" cy="358140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323533147"/>
                    </a:ext>
                  </a:extLst>
                </a:gridCol>
                <a:gridCol w="1905000">
                  <a:extLst>
                    <a:ext uri="{9D8B030D-6E8A-4147-A177-3AD203B41FA5}">
                      <a16:colId xmlns:a16="http://schemas.microsoft.com/office/drawing/2014/main" val="4057959117"/>
                    </a:ext>
                  </a:extLst>
                </a:gridCol>
                <a:gridCol w="2171700">
                  <a:extLst>
                    <a:ext uri="{9D8B030D-6E8A-4147-A177-3AD203B41FA5}">
                      <a16:colId xmlns:a16="http://schemas.microsoft.com/office/drawing/2014/main" val="3811070973"/>
                    </a:ext>
                  </a:extLst>
                </a:gridCol>
                <a:gridCol w="1638300">
                  <a:extLst>
                    <a:ext uri="{9D8B030D-6E8A-4147-A177-3AD203B41FA5}">
                      <a16:colId xmlns:a16="http://schemas.microsoft.com/office/drawing/2014/main" val="1543188334"/>
                    </a:ext>
                  </a:extLst>
                </a:gridCol>
              </a:tblGrid>
              <a:tr h="913638">
                <a:tc>
                  <a:txBody>
                    <a:bodyPr/>
                    <a:lstStyle/>
                    <a:p>
                      <a:r>
                        <a:rPr lang="en-GB" altLang="en-US" dirty="0"/>
                        <a:t>Strengths </a:t>
                      </a:r>
                      <a:endParaRPr lang="en-GB" dirty="0"/>
                    </a:p>
                  </a:txBody>
                  <a:tcPr/>
                </a:tc>
                <a:tc>
                  <a:txBody>
                    <a:bodyPr/>
                    <a:lstStyle/>
                    <a:p>
                      <a:r>
                        <a:rPr lang="en-GB" altLang="en-US" dirty="0"/>
                        <a:t>Weaknesses</a:t>
                      </a:r>
                      <a:endParaRPr lang="en-GB" dirty="0"/>
                    </a:p>
                  </a:txBody>
                  <a:tcPr/>
                </a:tc>
                <a:tc>
                  <a:txBody>
                    <a:bodyPr/>
                    <a:lstStyle/>
                    <a:p>
                      <a:r>
                        <a:rPr lang="en-GB" altLang="en-US" dirty="0"/>
                        <a:t>Opportunities</a:t>
                      </a:r>
                      <a:endParaRPr lang="en-GB" dirty="0"/>
                    </a:p>
                  </a:txBody>
                  <a:tcPr/>
                </a:tc>
                <a:tc>
                  <a:txBody>
                    <a:bodyPr/>
                    <a:lstStyle/>
                    <a:p>
                      <a:r>
                        <a:rPr lang="en-GB" altLang="en-US" dirty="0"/>
                        <a:t>Threats</a:t>
                      </a:r>
                      <a:endParaRPr lang="en-GB" dirty="0"/>
                    </a:p>
                  </a:txBody>
                  <a:tcPr/>
                </a:tc>
                <a:extLst>
                  <a:ext uri="{0D108BD9-81ED-4DB2-BD59-A6C34878D82A}">
                    <a16:rowId xmlns:a16="http://schemas.microsoft.com/office/drawing/2014/main" val="3821150487"/>
                  </a:ext>
                </a:extLst>
              </a:tr>
              <a:tr h="2667762">
                <a:tc>
                  <a:txBody>
                    <a:bodyPr/>
                    <a:lstStyle/>
                    <a:p>
                      <a:r>
                        <a:rPr lang="en-GB" altLang="en-US" dirty="0"/>
                        <a:t>Customers able to mix food items. Exemption of high street overhead costs</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dirty="0"/>
                        <a:t>No in-house dining service provided.</a:t>
                      </a:r>
                    </a:p>
                    <a:p>
                      <a:endParaRPr lang="en-GB" dirty="0"/>
                    </a:p>
                  </a:txBody>
                  <a:tcPr/>
                </a:tc>
                <a:tc>
                  <a:txBody>
                    <a:bodyPr/>
                    <a:lstStyle/>
                    <a:p>
                      <a:pPr>
                        <a:buFont typeface="Wingdings" panose="05000000000000000000" pitchFamily="2" charset="2"/>
                        <a:buChar char="v"/>
                      </a:pPr>
                      <a:endParaRPr lang="en-GB" altLang="en-US" dirty="0"/>
                    </a:p>
                    <a:p>
                      <a:pPr>
                        <a:buFont typeface="Wingdings" panose="05000000000000000000" pitchFamily="2" charset="2"/>
                        <a:buNone/>
                      </a:pPr>
                      <a:r>
                        <a:rPr lang="en-GB" altLang="en-US" dirty="0"/>
                        <a:t> Expanding to other Counties.</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dirty="0"/>
                        <a:t>Inconsistence of delivery drivers. Reliability of GPS to find addresses in time.</a:t>
                      </a:r>
                    </a:p>
                    <a:p>
                      <a:endParaRPr lang="en-GB" dirty="0"/>
                    </a:p>
                  </a:txBody>
                  <a:tcPr/>
                </a:tc>
                <a:extLst>
                  <a:ext uri="{0D108BD9-81ED-4DB2-BD59-A6C34878D82A}">
                    <a16:rowId xmlns:a16="http://schemas.microsoft.com/office/drawing/2014/main" val="262493299"/>
                  </a:ext>
                </a:extLst>
              </a:tr>
            </a:tbl>
          </a:graphicData>
        </a:graphic>
      </p:graphicFrame>
    </p:spTree>
    <p:extLst>
      <p:ext uri="{BB962C8B-B14F-4D97-AF65-F5344CB8AC3E}">
        <p14:creationId xmlns:p14="http://schemas.microsoft.com/office/powerpoint/2010/main" val="2100719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 y="548640"/>
            <a:ext cx="8183880" cy="1051560"/>
          </a:xfrm>
        </p:spPr>
        <p:txBody>
          <a:bodyPr>
            <a:normAutofit fontScale="90000"/>
          </a:bodyPr>
          <a:lstStyle/>
          <a:p>
            <a:r>
              <a:rPr lang="en-GB" altLang="en-US" b="1" i="1" dirty="0"/>
              <a:t>PESTLE Analysis</a:t>
            </a:r>
            <a:br>
              <a:rPr lang="en-GB" altLang="en-US" dirty="0"/>
            </a:br>
            <a:endParaRPr lang="en-GB" dirty="0"/>
          </a:p>
        </p:txBody>
      </p:sp>
      <p:graphicFrame>
        <p:nvGraphicFramePr>
          <p:cNvPr id="5" name="Table 5">
            <a:extLst>
              <a:ext uri="{FF2B5EF4-FFF2-40B4-BE49-F238E27FC236}">
                <a16:creationId xmlns:a16="http://schemas.microsoft.com/office/drawing/2014/main" id="{6AA2FF4E-4D65-4E07-9280-649C48AA03B4}"/>
              </a:ext>
            </a:extLst>
          </p:cNvPr>
          <p:cNvGraphicFramePr>
            <a:graphicFrameLocks noGrp="1"/>
          </p:cNvGraphicFramePr>
          <p:nvPr>
            <p:extLst>
              <p:ext uri="{D42A27DB-BD31-4B8C-83A1-F6EECF244321}">
                <p14:modId xmlns:p14="http://schemas.microsoft.com/office/powerpoint/2010/main" val="1003523003"/>
              </p:ext>
            </p:extLst>
          </p:nvPr>
        </p:nvGraphicFramePr>
        <p:xfrm>
          <a:off x="0" y="1447801"/>
          <a:ext cx="9144000" cy="36576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4073197140"/>
                    </a:ext>
                  </a:extLst>
                </a:gridCol>
                <a:gridCol w="1524000">
                  <a:extLst>
                    <a:ext uri="{9D8B030D-6E8A-4147-A177-3AD203B41FA5}">
                      <a16:colId xmlns:a16="http://schemas.microsoft.com/office/drawing/2014/main" val="2736092564"/>
                    </a:ext>
                  </a:extLst>
                </a:gridCol>
                <a:gridCol w="1524000">
                  <a:extLst>
                    <a:ext uri="{9D8B030D-6E8A-4147-A177-3AD203B41FA5}">
                      <a16:colId xmlns:a16="http://schemas.microsoft.com/office/drawing/2014/main" val="2118516396"/>
                    </a:ext>
                  </a:extLst>
                </a:gridCol>
                <a:gridCol w="1704814">
                  <a:extLst>
                    <a:ext uri="{9D8B030D-6E8A-4147-A177-3AD203B41FA5}">
                      <a16:colId xmlns:a16="http://schemas.microsoft.com/office/drawing/2014/main" val="3813233486"/>
                    </a:ext>
                  </a:extLst>
                </a:gridCol>
                <a:gridCol w="1343186">
                  <a:extLst>
                    <a:ext uri="{9D8B030D-6E8A-4147-A177-3AD203B41FA5}">
                      <a16:colId xmlns:a16="http://schemas.microsoft.com/office/drawing/2014/main" val="510635884"/>
                    </a:ext>
                  </a:extLst>
                </a:gridCol>
                <a:gridCol w="1524000">
                  <a:extLst>
                    <a:ext uri="{9D8B030D-6E8A-4147-A177-3AD203B41FA5}">
                      <a16:colId xmlns:a16="http://schemas.microsoft.com/office/drawing/2014/main" val="1382087085"/>
                    </a:ext>
                  </a:extLst>
                </a:gridCol>
              </a:tblGrid>
              <a:tr h="363928">
                <a:tc>
                  <a:txBody>
                    <a:bodyPr/>
                    <a:lstStyle/>
                    <a:p>
                      <a:r>
                        <a:rPr lang="en-GB" dirty="0"/>
                        <a:t>P</a:t>
                      </a:r>
                    </a:p>
                  </a:txBody>
                  <a:tcPr>
                    <a:solidFill>
                      <a:schemeClr val="accent2">
                        <a:lumMod val="75000"/>
                      </a:schemeClr>
                    </a:solidFill>
                  </a:tcPr>
                </a:tc>
                <a:tc>
                  <a:txBody>
                    <a:bodyPr/>
                    <a:lstStyle/>
                    <a:p>
                      <a:r>
                        <a:rPr lang="en-GB" dirty="0"/>
                        <a:t>E</a:t>
                      </a:r>
                    </a:p>
                  </a:txBody>
                  <a:tcPr/>
                </a:tc>
                <a:tc>
                  <a:txBody>
                    <a:bodyPr/>
                    <a:lstStyle/>
                    <a:p>
                      <a:r>
                        <a:rPr lang="en-GB" dirty="0"/>
                        <a:t>S</a:t>
                      </a:r>
                    </a:p>
                  </a:txBody>
                  <a:tcPr>
                    <a:solidFill>
                      <a:schemeClr val="accent3"/>
                    </a:solidFill>
                  </a:tcPr>
                </a:tc>
                <a:tc>
                  <a:txBody>
                    <a:bodyPr/>
                    <a:lstStyle/>
                    <a:p>
                      <a:r>
                        <a:rPr lang="en-GB" dirty="0"/>
                        <a:t>T</a:t>
                      </a:r>
                    </a:p>
                  </a:txBody>
                  <a:tcPr>
                    <a:solidFill>
                      <a:schemeClr val="accent4"/>
                    </a:solidFill>
                  </a:tcPr>
                </a:tc>
                <a:tc>
                  <a:txBody>
                    <a:bodyPr/>
                    <a:lstStyle/>
                    <a:p>
                      <a:r>
                        <a:rPr lang="en-GB" dirty="0"/>
                        <a:t>L</a:t>
                      </a:r>
                    </a:p>
                  </a:txBody>
                  <a:tcPr>
                    <a:solidFill>
                      <a:schemeClr val="accent5"/>
                    </a:solidFill>
                  </a:tcPr>
                </a:tc>
                <a:tc>
                  <a:txBody>
                    <a:bodyPr/>
                    <a:lstStyle/>
                    <a:p>
                      <a:r>
                        <a:rPr lang="en-GB" dirty="0"/>
                        <a:t>E</a:t>
                      </a:r>
                    </a:p>
                  </a:txBody>
                  <a:tcPr>
                    <a:solidFill>
                      <a:schemeClr val="tx2">
                        <a:lumMod val="60000"/>
                        <a:lumOff val="40000"/>
                      </a:schemeClr>
                    </a:solidFill>
                  </a:tcPr>
                </a:tc>
                <a:extLst>
                  <a:ext uri="{0D108BD9-81ED-4DB2-BD59-A6C34878D82A}">
                    <a16:rowId xmlns:a16="http://schemas.microsoft.com/office/drawing/2014/main" val="1108223724"/>
                  </a:ext>
                </a:extLst>
              </a:tr>
              <a:tr h="2912671">
                <a:tc>
                  <a:txBody>
                    <a:bodyPr/>
                    <a:lstStyle/>
                    <a:p>
                      <a:pPr marL="285750" indent="-285750">
                        <a:buFont typeface="Arial" panose="020B0604020202020204" pitchFamily="34" charset="0"/>
                        <a:buChar char="•"/>
                      </a:pPr>
                      <a:r>
                        <a:rPr lang="en-GB" sz="1400" dirty="0"/>
                        <a:t>Stability of Government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Potential changes to legislation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Global influences</a:t>
                      </a:r>
                    </a:p>
                  </a:txBody>
                  <a:tcPr/>
                </a:tc>
                <a:tc>
                  <a:txBody>
                    <a:bodyPr/>
                    <a:lstStyle/>
                    <a:p>
                      <a:pPr marL="285750" indent="-285750">
                        <a:buFont typeface="Arial" panose="020B0604020202020204" pitchFamily="34" charset="0"/>
                        <a:buChar char="•"/>
                      </a:pPr>
                      <a:r>
                        <a:rPr lang="en-GB" sz="1400" dirty="0"/>
                        <a:t>Economic Growth</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Employment Rates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Inflation Rates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Monetary policy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Consumer confidence</a:t>
                      </a:r>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dirty="0"/>
                        <a:t>Income distribution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Demographic Influences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Lifestyle factors</a:t>
                      </a:r>
                    </a:p>
                  </a:txBody>
                  <a:tcPr/>
                </a:tc>
                <a:tc>
                  <a:txBody>
                    <a:bodyPr/>
                    <a:lstStyle/>
                    <a:p>
                      <a:pPr marL="285750" indent="-285750">
                        <a:buFont typeface="Arial" panose="020B0604020202020204" pitchFamily="34" charset="0"/>
                        <a:buChar char="•"/>
                      </a:pPr>
                      <a:r>
                        <a:rPr lang="en-GB" sz="1400" dirty="0"/>
                        <a:t>International influences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Changes in Information technology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Take up rates</a:t>
                      </a:r>
                    </a:p>
                  </a:txBody>
                  <a:tcPr/>
                </a:tc>
                <a:tc>
                  <a:txBody>
                    <a:bodyPr/>
                    <a:lstStyle/>
                    <a:p>
                      <a:pPr marL="285750" indent="-285750">
                        <a:buFont typeface="Arial" panose="020B0604020202020204" pitchFamily="34" charset="0"/>
                        <a:buChar char="•"/>
                      </a:pPr>
                      <a:r>
                        <a:rPr lang="en-GB" sz="1400" dirty="0"/>
                        <a:t>Taxation policies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Employment laws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Industry regulations Health and Safety </a:t>
                      </a:r>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dirty="0"/>
                        <a:t>Regulation and restriction</a:t>
                      </a:r>
                    </a:p>
                    <a:p>
                      <a:pPr marL="0" indent="0">
                        <a:buFont typeface="Arial" panose="020B0604020202020204" pitchFamily="34" charset="0"/>
                        <a:buNone/>
                      </a:pPr>
                      <a:endParaRPr lang="en-GB" sz="1400" dirty="0"/>
                    </a:p>
                    <a:p>
                      <a:pPr marL="285750" indent="-285750">
                        <a:buFont typeface="Arial" panose="020B0604020202020204" pitchFamily="34" charset="0"/>
                        <a:buChar char="•"/>
                      </a:pPr>
                      <a:r>
                        <a:rPr lang="en-GB" sz="1400" dirty="0"/>
                        <a:t>Attitude of customers</a:t>
                      </a:r>
                    </a:p>
                  </a:txBody>
                  <a:tcPr/>
                </a:tc>
                <a:extLst>
                  <a:ext uri="{0D108BD9-81ED-4DB2-BD59-A6C34878D82A}">
                    <a16:rowId xmlns:a16="http://schemas.microsoft.com/office/drawing/2014/main" val="1036730654"/>
                  </a:ext>
                </a:extLst>
              </a:tr>
            </a:tbl>
          </a:graphicData>
        </a:graphic>
      </p:graphicFrame>
    </p:spTree>
    <p:extLst>
      <p:ext uri="{BB962C8B-B14F-4D97-AF65-F5344CB8AC3E}">
        <p14:creationId xmlns:p14="http://schemas.microsoft.com/office/powerpoint/2010/main" val="215758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F488EC-48E1-48FB-B887-5E3A526AA1A8}"/>
              </a:ext>
            </a:extLst>
          </p:cNvPr>
          <p:cNvPicPr>
            <a:picLocks noChangeAspect="1"/>
          </p:cNvPicPr>
          <p:nvPr/>
        </p:nvPicPr>
        <p:blipFill>
          <a:blip r:embed="rId2"/>
          <a:stretch>
            <a:fillRect/>
          </a:stretch>
        </p:blipFill>
        <p:spPr>
          <a:xfrm>
            <a:off x="304799" y="12894"/>
            <a:ext cx="2120705" cy="2120705"/>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1052144"/>
            <a:ext cx="5630693" cy="5618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990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205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l="-1000" t="-2000" r="-22000" b="-1000"/>
          </a:stretch>
        </a:blip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7971EA3-5B13-4AFC-B4FA-B336590924D3}"/>
              </a:ext>
            </a:extLst>
          </p:cNvPr>
          <p:cNvSpPr txBox="1">
            <a:spLocks/>
          </p:cNvSpPr>
          <p:nvPr/>
        </p:nvSpPr>
        <p:spPr>
          <a:xfrm>
            <a:off x="715727" y="264598"/>
            <a:ext cx="8229600" cy="865187"/>
          </a:xfrm>
          <a:prstGeom prst="rect">
            <a:avLst/>
          </a:prstGeom>
        </p:spPr>
        <p:txBody>
          <a:bodyPr/>
          <a:lst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a:lstStyle>
          <a:p>
            <a:r>
              <a:rPr lang="en-GB" altLang="en-US" i="1" dirty="0">
                <a:solidFill>
                  <a:schemeClr val="tx1"/>
                </a:solidFill>
              </a:rPr>
              <a:t>Marketing Communication Mix</a:t>
            </a:r>
            <a:endParaRPr lang="en-GB" altLang="en-US" dirty="0">
              <a:solidFill>
                <a:schemeClr val="tx1"/>
              </a:solidFill>
            </a:endParaRPr>
          </a:p>
        </p:txBody>
      </p:sp>
      <p:sp>
        <p:nvSpPr>
          <p:cNvPr id="3" name="Oval 2">
            <a:extLst>
              <a:ext uri="{FF2B5EF4-FFF2-40B4-BE49-F238E27FC236}">
                <a16:creationId xmlns:a16="http://schemas.microsoft.com/office/drawing/2014/main" id="{9360E931-3E19-4533-BC45-A488CBC0CF1D}"/>
              </a:ext>
            </a:extLst>
          </p:cNvPr>
          <p:cNvSpPr/>
          <p:nvPr/>
        </p:nvSpPr>
        <p:spPr>
          <a:xfrm>
            <a:off x="3048001" y="2936594"/>
            <a:ext cx="2736304"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Communication Mix</a:t>
            </a:r>
          </a:p>
        </p:txBody>
      </p:sp>
      <p:sp>
        <p:nvSpPr>
          <p:cNvPr id="4" name="Rectangle 3">
            <a:extLst>
              <a:ext uri="{FF2B5EF4-FFF2-40B4-BE49-F238E27FC236}">
                <a16:creationId xmlns:a16="http://schemas.microsoft.com/office/drawing/2014/main" id="{E03124C2-B539-4300-9BFD-E0C59E2A12AA}"/>
              </a:ext>
            </a:extLst>
          </p:cNvPr>
          <p:cNvSpPr/>
          <p:nvPr/>
        </p:nvSpPr>
        <p:spPr>
          <a:xfrm>
            <a:off x="6705600" y="4211512"/>
            <a:ext cx="1861864"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Public Relations</a:t>
            </a:r>
          </a:p>
          <a:p>
            <a:pPr algn="ctr"/>
            <a:endParaRPr lang="en-GB" dirty="0"/>
          </a:p>
        </p:txBody>
      </p:sp>
      <p:sp>
        <p:nvSpPr>
          <p:cNvPr id="5" name="Rectangle 4">
            <a:extLst>
              <a:ext uri="{FF2B5EF4-FFF2-40B4-BE49-F238E27FC236}">
                <a16:creationId xmlns:a16="http://schemas.microsoft.com/office/drawing/2014/main" id="{C3DCAF9D-79EF-4844-A3B0-F29F1394EB47}"/>
              </a:ext>
            </a:extLst>
          </p:cNvPr>
          <p:cNvSpPr/>
          <p:nvPr/>
        </p:nvSpPr>
        <p:spPr>
          <a:xfrm>
            <a:off x="3416590" y="5361845"/>
            <a:ext cx="2310819" cy="144016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Direct Marketing/Internet Marketing</a:t>
            </a:r>
          </a:p>
          <a:p>
            <a:pPr algn="ctr"/>
            <a:endParaRPr lang="en-GB" dirty="0"/>
          </a:p>
        </p:txBody>
      </p:sp>
      <p:sp>
        <p:nvSpPr>
          <p:cNvPr id="6" name="Rectangle 5">
            <a:extLst>
              <a:ext uri="{FF2B5EF4-FFF2-40B4-BE49-F238E27FC236}">
                <a16:creationId xmlns:a16="http://schemas.microsoft.com/office/drawing/2014/main" id="{F74B305D-FB28-4168-AEE2-4E472F558304}"/>
              </a:ext>
            </a:extLst>
          </p:cNvPr>
          <p:cNvSpPr/>
          <p:nvPr/>
        </p:nvSpPr>
        <p:spPr>
          <a:xfrm>
            <a:off x="776264" y="4354983"/>
            <a:ext cx="1861864" cy="8651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Packaging</a:t>
            </a:r>
          </a:p>
          <a:p>
            <a:pPr algn="ctr"/>
            <a:endParaRPr lang="en-GB" dirty="0"/>
          </a:p>
        </p:txBody>
      </p:sp>
      <p:sp>
        <p:nvSpPr>
          <p:cNvPr id="7" name="Rectangle 6">
            <a:extLst>
              <a:ext uri="{FF2B5EF4-FFF2-40B4-BE49-F238E27FC236}">
                <a16:creationId xmlns:a16="http://schemas.microsoft.com/office/drawing/2014/main" id="{8929411D-C2D2-4CB3-87C3-E8A30B90E2E2}"/>
              </a:ext>
            </a:extLst>
          </p:cNvPr>
          <p:cNvSpPr/>
          <p:nvPr/>
        </p:nvSpPr>
        <p:spPr>
          <a:xfrm>
            <a:off x="7092280" y="2204864"/>
            <a:ext cx="1584176" cy="7355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dirty="0"/>
          </a:p>
          <a:p>
            <a:pPr algn="ctr"/>
            <a:r>
              <a:rPr lang="en-GB" altLang="en-US" dirty="0"/>
              <a:t>Sales and Promotion</a:t>
            </a:r>
          </a:p>
          <a:p>
            <a:pPr algn="ctr"/>
            <a:endParaRPr lang="en-GB" dirty="0"/>
          </a:p>
        </p:txBody>
      </p:sp>
      <p:sp>
        <p:nvSpPr>
          <p:cNvPr id="8" name="Rectangle 7">
            <a:extLst>
              <a:ext uri="{FF2B5EF4-FFF2-40B4-BE49-F238E27FC236}">
                <a16:creationId xmlns:a16="http://schemas.microsoft.com/office/drawing/2014/main" id="{A9099A71-0C0C-41B2-8D4D-3C85FBEADB1D}"/>
              </a:ext>
            </a:extLst>
          </p:cNvPr>
          <p:cNvSpPr/>
          <p:nvPr/>
        </p:nvSpPr>
        <p:spPr>
          <a:xfrm>
            <a:off x="3954017" y="1412776"/>
            <a:ext cx="165618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en-US" dirty="0"/>
          </a:p>
          <a:p>
            <a:pPr algn="ctr"/>
            <a:r>
              <a:rPr lang="en-GB" altLang="en-US" dirty="0"/>
              <a:t>Personal Selling</a:t>
            </a:r>
          </a:p>
          <a:p>
            <a:pPr algn="ctr"/>
            <a:endParaRPr lang="en-GB" dirty="0"/>
          </a:p>
        </p:txBody>
      </p:sp>
      <p:sp>
        <p:nvSpPr>
          <p:cNvPr id="9" name="Rectangle 8">
            <a:extLst>
              <a:ext uri="{FF2B5EF4-FFF2-40B4-BE49-F238E27FC236}">
                <a16:creationId xmlns:a16="http://schemas.microsoft.com/office/drawing/2014/main" id="{2A1B9042-63D9-450D-9294-E5A6C99B8665}"/>
              </a:ext>
            </a:extLst>
          </p:cNvPr>
          <p:cNvSpPr/>
          <p:nvPr/>
        </p:nvSpPr>
        <p:spPr>
          <a:xfrm>
            <a:off x="815754" y="1808820"/>
            <a:ext cx="165618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dirty="0"/>
              <a:t>Advertising</a:t>
            </a:r>
          </a:p>
          <a:p>
            <a:pPr algn="ctr"/>
            <a:endParaRPr lang="en-GB" dirty="0"/>
          </a:p>
        </p:txBody>
      </p:sp>
    </p:spTree>
    <p:extLst>
      <p:ext uri="{BB962C8B-B14F-4D97-AF65-F5344CB8AC3E}">
        <p14:creationId xmlns:p14="http://schemas.microsoft.com/office/powerpoint/2010/main" val="220935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3">
                                            <p:txEl>
                                              <p:pRg st="0" end="0"/>
                                            </p:txEl>
                                          </p:spTgt>
                                        </p:tgtEl>
                                      </p:cBhvr>
                                    </p:animEffect>
                                    <p:animScale>
                                      <p:cBhvr>
                                        <p:cTn id="42" dur="250" autoRev="1" fill="hold"/>
                                        <p:tgtEl>
                                          <p:spTgt spid="3">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0878-FC28-468A-BC26-B41D947AFCE2}"/>
              </a:ext>
            </a:extLst>
          </p:cNvPr>
          <p:cNvSpPr>
            <a:spLocks noGrp="1"/>
          </p:cNvSpPr>
          <p:nvPr>
            <p:ph type="ctrTitle"/>
          </p:nvPr>
        </p:nvSpPr>
        <p:spPr>
          <a:xfrm>
            <a:off x="609600" y="-685800"/>
            <a:ext cx="7272997" cy="2248486"/>
          </a:xfrm>
        </p:spPr>
        <p:txBody>
          <a:bodyPr>
            <a:normAutofit/>
          </a:bodyPr>
          <a:lstStyle/>
          <a:p>
            <a:r>
              <a:rPr lang="en-GB" altLang="en-US" sz="4000" i="1" dirty="0">
                <a:solidFill>
                  <a:schemeClr val="tx1"/>
                </a:solidFill>
              </a:rPr>
              <a:t>Business strategy to Achieve Marketing Communication Mix</a:t>
            </a:r>
            <a:endParaRPr lang="en-GB" sz="4000" dirty="0">
              <a:solidFill>
                <a:schemeClr val="tx1"/>
              </a:solidFill>
            </a:endParaRPr>
          </a:p>
        </p:txBody>
      </p:sp>
      <p:sp>
        <p:nvSpPr>
          <p:cNvPr id="3" name="Subtitle 2">
            <a:extLst>
              <a:ext uri="{FF2B5EF4-FFF2-40B4-BE49-F238E27FC236}">
                <a16:creationId xmlns:a16="http://schemas.microsoft.com/office/drawing/2014/main" id="{D96F2878-38E0-4878-9C65-90D6787E2B9D}"/>
              </a:ext>
            </a:extLst>
          </p:cNvPr>
          <p:cNvSpPr>
            <a:spLocks noGrp="1"/>
          </p:cNvSpPr>
          <p:nvPr>
            <p:ph type="subTitle" idx="1"/>
          </p:nvPr>
        </p:nvSpPr>
        <p:spPr>
          <a:xfrm>
            <a:off x="609600" y="2299716"/>
            <a:ext cx="7772400" cy="2958084"/>
          </a:xfrm>
        </p:spPr>
        <p:txBody>
          <a:bodyPr>
            <a:normAutofit fontScale="92500" lnSpcReduction="10000"/>
          </a:bodyPr>
          <a:lstStyle/>
          <a:p>
            <a:pPr marL="285750" indent="-285750" algn="l">
              <a:buFont typeface="Wingdings" panose="05000000000000000000" pitchFamily="2" charset="2"/>
              <a:buChar char="v"/>
            </a:pPr>
            <a:r>
              <a:rPr lang="en-US" altLang="en-US" dirty="0"/>
              <a:t>Understanding Target Audience (needs and characteristics).</a:t>
            </a:r>
          </a:p>
          <a:p>
            <a:pPr marL="285750" indent="-285750" algn="l">
              <a:buFont typeface="Wingdings" panose="05000000000000000000" pitchFamily="2" charset="2"/>
              <a:buChar char="v"/>
            </a:pPr>
            <a:r>
              <a:rPr lang="en-US" altLang="en-US" dirty="0"/>
              <a:t>Determining Channels (reaching potential customers).</a:t>
            </a:r>
          </a:p>
          <a:p>
            <a:pPr marL="285750" indent="-285750" algn="l">
              <a:buFont typeface="Wingdings" panose="05000000000000000000" pitchFamily="2" charset="2"/>
              <a:buChar char="v"/>
            </a:pPr>
            <a:r>
              <a:rPr lang="en-US" altLang="en-US" dirty="0"/>
              <a:t>Defining Unique Selling Proposition (why choose us over others).</a:t>
            </a:r>
          </a:p>
          <a:p>
            <a:pPr marL="285750" indent="-285750" algn="l">
              <a:buFont typeface="Wingdings" panose="05000000000000000000" pitchFamily="2" charset="2"/>
              <a:buChar char="v"/>
            </a:pPr>
            <a:r>
              <a:rPr lang="en-US" altLang="en-US" dirty="0"/>
              <a:t>Define Branding Elements (consistent look and feel across marketing materials).</a:t>
            </a:r>
          </a:p>
          <a:p>
            <a:pPr marL="285750" indent="-285750" algn="l">
              <a:buFont typeface="Wingdings" panose="05000000000000000000" pitchFamily="2" charset="2"/>
              <a:buChar char="v"/>
            </a:pPr>
            <a:r>
              <a:rPr lang="en-US" altLang="en-US" dirty="0"/>
              <a:t>Clear Consistent Content (efficiently adapted for different channels).</a:t>
            </a:r>
          </a:p>
          <a:p>
            <a:pPr marL="285750" indent="-285750" algn="l">
              <a:buFont typeface="Wingdings" panose="05000000000000000000" pitchFamily="2" charset="2"/>
              <a:buChar char="v"/>
            </a:pPr>
            <a:r>
              <a:rPr lang="en-US" altLang="en-US" dirty="0"/>
              <a:t>Define Success Metrics (visit to websites).</a:t>
            </a:r>
          </a:p>
          <a:p>
            <a:pPr marL="285750" indent="-285750" algn="l">
              <a:buFont typeface="Wingdings" panose="05000000000000000000" pitchFamily="2" charset="2"/>
              <a:buChar char="v"/>
            </a:pPr>
            <a:r>
              <a:rPr lang="en-US" altLang="en-US" dirty="0"/>
              <a:t>Execution (initiate strategies, measure success and modify approach as necessary).</a:t>
            </a:r>
          </a:p>
          <a:p>
            <a:pPr algn="l"/>
            <a:endParaRPr lang="en-GB" dirty="0"/>
          </a:p>
        </p:txBody>
      </p:sp>
    </p:spTree>
    <p:extLst>
      <p:ext uri="{BB962C8B-B14F-4D97-AF65-F5344CB8AC3E}">
        <p14:creationId xmlns:p14="http://schemas.microsoft.com/office/powerpoint/2010/main" val="3509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F39E499-EFBD-46BF-A01A-7D865E8C7D5C}"/>
              </a:ext>
            </a:extLst>
          </p:cNvPr>
          <p:cNvSpPr/>
          <p:nvPr/>
        </p:nvSpPr>
        <p:spPr>
          <a:xfrm>
            <a:off x="304800" y="1981200"/>
            <a:ext cx="7162800" cy="646331"/>
          </a:xfrm>
          <a:prstGeom prst="rect">
            <a:avLst/>
          </a:prstGeom>
        </p:spPr>
        <p:txBody>
          <a:bodyPr wrap="square">
            <a:spAutoFit/>
          </a:bodyPr>
          <a:lstStyle/>
          <a:p>
            <a:pPr>
              <a:buFont typeface="Wingdings" panose="05000000000000000000" pitchFamily="2" charset="2"/>
              <a:buChar char="§"/>
            </a:pPr>
            <a:endParaRPr lang="en-GB" altLang="en-US" dirty="0"/>
          </a:p>
          <a:p>
            <a:pPr>
              <a:buFont typeface="Wingdings" panose="05000000000000000000" pitchFamily="2" charset="2"/>
              <a:buChar char="§"/>
            </a:pPr>
            <a:endParaRPr lang="en-GB" altLang="en-US" dirty="0"/>
          </a:p>
        </p:txBody>
      </p:sp>
      <p:sp>
        <p:nvSpPr>
          <p:cNvPr id="4" name="Rectangle 3">
            <a:extLst>
              <a:ext uri="{FF2B5EF4-FFF2-40B4-BE49-F238E27FC236}">
                <a16:creationId xmlns:a16="http://schemas.microsoft.com/office/drawing/2014/main" id="{1CDC08AF-24E1-49E0-AED4-D9D0E099F90B}"/>
              </a:ext>
            </a:extLst>
          </p:cNvPr>
          <p:cNvSpPr/>
          <p:nvPr/>
        </p:nvSpPr>
        <p:spPr>
          <a:xfrm>
            <a:off x="2743200" y="609600"/>
            <a:ext cx="3886200" cy="769441"/>
          </a:xfrm>
          <a:prstGeom prst="rect">
            <a:avLst/>
          </a:prstGeom>
        </p:spPr>
        <p:txBody>
          <a:bodyPr wrap="square">
            <a:spAutoFit/>
          </a:bodyPr>
          <a:lstStyle/>
          <a:p>
            <a:r>
              <a:rPr lang="en-GB" altLang="en-US" sz="4400" b="1" i="1" dirty="0">
                <a:solidFill>
                  <a:schemeClr val="accent2">
                    <a:lumMod val="50000"/>
                  </a:schemeClr>
                </a:solidFill>
              </a:rPr>
              <a:t>Conclusion</a:t>
            </a:r>
            <a:endParaRPr lang="en-GB" sz="4400" dirty="0">
              <a:solidFill>
                <a:schemeClr val="accent2">
                  <a:lumMod val="50000"/>
                </a:schemeClr>
              </a:solidFill>
            </a:endParaRPr>
          </a:p>
        </p:txBody>
      </p:sp>
      <p:sp>
        <p:nvSpPr>
          <p:cNvPr id="2" name="Rectangle 1"/>
          <p:cNvSpPr/>
          <p:nvPr/>
        </p:nvSpPr>
        <p:spPr>
          <a:xfrm>
            <a:off x="1219200" y="1981200"/>
            <a:ext cx="5638800" cy="1477328"/>
          </a:xfrm>
          <a:prstGeom prst="rect">
            <a:avLst/>
          </a:prstGeom>
        </p:spPr>
        <p:txBody>
          <a:bodyPr wrap="square">
            <a:spAutoFit/>
          </a:bodyPr>
          <a:lstStyle/>
          <a:p>
            <a:pPr>
              <a:buFont typeface="Wingdings" panose="05000000000000000000" pitchFamily="2" charset="2"/>
              <a:buChar char="§"/>
            </a:pPr>
            <a:r>
              <a:rPr lang="en-GB" altLang="en-US" dirty="0"/>
              <a:t>Using a pull strategy</a:t>
            </a:r>
          </a:p>
          <a:p>
            <a:pPr>
              <a:buFont typeface="Wingdings" panose="05000000000000000000" pitchFamily="2" charset="2"/>
              <a:buChar char="§"/>
            </a:pPr>
            <a:r>
              <a:rPr lang="en-GB" altLang="en-US" dirty="0"/>
              <a:t>Engaging with customers to mix and match food.</a:t>
            </a:r>
          </a:p>
          <a:p>
            <a:pPr>
              <a:buFont typeface="Wingdings" panose="05000000000000000000" pitchFamily="2" charset="2"/>
              <a:buChar char="§"/>
            </a:pPr>
            <a:r>
              <a:rPr lang="en-GB" altLang="en-US" dirty="0"/>
              <a:t>Co-create value with customers</a:t>
            </a:r>
          </a:p>
          <a:p>
            <a:pPr>
              <a:buFont typeface="Wingdings" panose="05000000000000000000" pitchFamily="2" charset="2"/>
              <a:buChar char="§"/>
            </a:pPr>
            <a:r>
              <a:rPr lang="en-GB" altLang="en-US" dirty="0"/>
              <a:t>Future plans to expand delivery service</a:t>
            </a:r>
          </a:p>
          <a:p>
            <a:pPr>
              <a:buFont typeface="Wingdings" panose="05000000000000000000" pitchFamily="2" charset="2"/>
              <a:buChar char="§"/>
            </a:pPr>
            <a:r>
              <a:rPr lang="en-GB" altLang="en-US" dirty="0"/>
              <a:t>Ability to modify approach as necessary</a:t>
            </a:r>
          </a:p>
        </p:txBody>
      </p:sp>
    </p:spTree>
    <p:extLst>
      <p:ext uri="{BB962C8B-B14F-4D97-AF65-F5344CB8AC3E}">
        <p14:creationId xmlns:p14="http://schemas.microsoft.com/office/powerpoint/2010/main" val="4269877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1295400"/>
            <a:ext cx="5867400" cy="4154984"/>
          </a:xfrm>
          <a:prstGeom prst="rect">
            <a:avLst/>
          </a:prstGeom>
          <a:noFill/>
        </p:spPr>
        <p:txBody>
          <a:bodyPr wrap="square" rtlCol="0">
            <a:spAutoFit/>
          </a:bodyPr>
          <a:lstStyle/>
          <a:p>
            <a:r>
              <a:rPr lang="en-GB" sz="1200" dirty="0" err="1"/>
              <a:t>Blick</a:t>
            </a:r>
            <a:r>
              <a:rPr lang="en-GB" sz="1200" dirty="0"/>
              <a:t>, D. (2011). The ultimate small business marketing book. Croydon: Filament.</a:t>
            </a:r>
          </a:p>
          <a:p>
            <a:endParaRPr lang="en-GB" sz="1200" dirty="0"/>
          </a:p>
          <a:p>
            <a:r>
              <a:rPr lang="en-GB" sz="1200" dirty="0"/>
              <a:t>Cirrostratus Group (2012). Customer Engagement Analytics Potential Benefits. [image] Available at: http://www.sandhill.com [Accessed 8 Nov. 2019].</a:t>
            </a:r>
          </a:p>
          <a:p>
            <a:endParaRPr lang="en-GB" sz="1200" dirty="0"/>
          </a:p>
          <a:p>
            <a:r>
              <a:rPr lang="en-GB" sz="1200" dirty="0"/>
              <a:t>G2 Learning Hub (2018). 4 types of market segmentation. [image] Available at: http://www.learn.g2.com/market-segmentation [Accessed 8 Nov. 2019].</a:t>
            </a:r>
          </a:p>
          <a:p>
            <a:endParaRPr lang="en-GB" sz="1200" dirty="0"/>
          </a:p>
          <a:p>
            <a:r>
              <a:rPr lang="en-GB" sz="1200" dirty="0"/>
              <a:t>GÜREL, E. (2017). SWOT ANALYSIS: A THEORETICAL REVIEW. Journal of International Social Research, 10(51), pp.994-1006.</a:t>
            </a:r>
          </a:p>
          <a:p>
            <a:endParaRPr lang="en-GB" sz="1200" dirty="0"/>
          </a:p>
          <a:p>
            <a:r>
              <a:rPr lang="en-GB" sz="1200" dirty="0" err="1"/>
              <a:t>Hollebeek</a:t>
            </a:r>
            <a:r>
              <a:rPr lang="en-GB" sz="1200" dirty="0"/>
              <a:t>, L. (2019). Developing business customer engagement through social media engagement-platforms: An integrative S-D logic/RBV-informed model. Industrial Marketing Management, 81, pp.89-98.</a:t>
            </a:r>
          </a:p>
          <a:p>
            <a:endParaRPr lang="en-GB" sz="1200" dirty="0"/>
          </a:p>
          <a:p>
            <a:r>
              <a:rPr lang="en-GB" sz="1200" dirty="0" err="1"/>
              <a:t>Kotler</a:t>
            </a:r>
            <a:r>
              <a:rPr lang="en-GB" sz="1200" dirty="0"/>
              <a:t>, P. (2014). </a:t>
            </a:r>
            <a:r>
              <a:rPr lang="en-GB" sz="1200" dirty="0" err="1"/>
              <a:t>Kotler</a:t>
            </a:r>
            <a:r>
              <a:rPr lang="en-GB" sz="1200" dirty="0"/>
              <a:t> on marketing. London: Free Press.</a:t>
            </a:r>
          </a:p>
          <a:p>
            <a:endParaRPr lang="en-GB" sz="1200" dirty="0"/>
          </a:p>
          <a:p>
            <a:r>
              <a:rPr lang="en-GB" sz="1200" dirty="0"/>
              <a:t>KOTLER, P. (2017). MARKETING FOR HOSPITALITY AND TOURISM. 7th ed. London: PEARSON.</a:t>
            </a:r>
          </a:p>
          <a:p>
            <a:endParaRPr lang="en-GB" sz="1200" dirty="0"/>
          </a:p>
          <a:p>
            <a:r>
              <a:rPr lang="en-GB" sz="1200" dirty="0"/>
              <a:t>Slack, N., Lewis, M. and Lewis, M. (2011). Operations Strategy. Old Tappan: Pearson Education UK, pp.1-2.</a:t>
            </a:r>
          </a:p>
        </p:txBody>
      </p:sp>
      <p:sp>
        <p:nvSpPr>
          <p:cNvPr id="3" name="TextBox 2"/>
          <p:cNvSpPr txBox="1"/>
          <p:nvPr/>
        </p:nvSpPr>
        <p:spPr>
          <a:xfrm>
            <a:off x="1143000" y="533400"/>
            <a:ext cx="5715000" cy="369332"/>
          </a:xfrm>
          <a:prstGeom prst="rect">
            <a:avLst/>
          </a:prstGeom>
          <a:noFill/>
        </p:spPr>
        <p:txBody>
          <a:bodyPr wrap="square" rtlCol="0">
            <a:spAutoFit/>
          </a:bodyPr>
          <a:lstStyle/>
          <a:p>
            <a:r>
              <a:rPr lang="it-IT" dirty="0"/>
              <a:t>References</a:t>
            </a:r>
            <a:endParaRPr lang="en-GB" dirty="0"/>
          </a:p>
        </p:txBody>
      </p:sp>
    </p:spTree>
    <p:extLst>
      <p:ext uri="{BB962C8B-B14F-4D97-AF65-F5344CB8AC3E}">
        <p14:creationId xmlns:p14="http://schemas.microsoft.com/office/powerpoint/2010/main" val="40470556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405</TotalTime>
  <Words>819</Words>
  <Application>Microsoft Office PowerPoint</Application>
  <PresentationFormat>On-screen Show (4:3)</PresentationFormat>
  <Paragraphs>143</Paragraphs>
  <Slides>18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Trebuchet MS</vt:lpstr>
      <vt:lpstr>Wingdings</vt:lpstr>
      <vt:lpstr>Wingdings 3</vt:lpstr>
      <vt:lpstr>Facet</vt:lpstr>
      <vt:lpstr>Marketing Essential Audit </vt:lpstr>
      <vt:lpstr>Executive Summary</vt:lpstr>
      <vt:lpstr>Business / Company Overview </vt:lpstr>
      <vt:lpstr>PowerPoint Presentation</vt:lpstr>
      <vt:lpstr>Products and Services</vt:lpstr>
      <vt:lpstr>PowerPoint Presentation</vt:lpstr>
      <vt:lpstr>Target Market</vt:lpstr>
      <vt:lpstr>PowerPoint Presentation</vt:lpstr>
      <vt:lpstr>Customer Engagement Analytics          Potential Benefits</vt:lpstr>
      <vt:lpstr>PowerPoint Presentation</vt:lpstr>
      <vt:lpstr>Micro and Macro Environment </vt:lpstr>
      <vt:lpstr>SWOT Analysis </vt:lpstr>
      <vt:lpstr>PESTLE Analysis </vt:lpstr>
      <vt:lpstr>PowerPoint Presentation</vt:lpstr>
      <vt:lpstr>PowerPoint Presentation</vt:lpstr>
      <vt:lpstr>Business strategy to Achieve Marketing Communication Mix</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 Audit</dc:title>
  <dc:creator>HP</dc:creator>
  <cp:lastModifiedBy>Rohan Dubrey</cp:lastModifiedBy>
  <cp:revision>32</cp:revision>
  <dcterms:created xsi:type="dcterms:W3CDTF">2006-08-16T00:00:00Z</dcterms:created>
  <dcterms:modified xsi:type="dcterms:W3CDTF">2019-11-08T13:45:16Z</dcterms:modified>
</cp:coreProperties>
</file>