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159"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74"/>
  </p:normalViewPr>
  <p:slideViewPr>
    <p:cSldViewPr snapToGrid="0">
      <p:cViewPr varScale="1">
        <p:scale>
          <a:sx n="124" d="100"/>
          <a:sy n="124" d="100"/>
        </p:scale>
        <p:origin x="64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0FC8500F-E683-9A4B-A1DF-33ABD2BE678D}" type="datetimeFigureOut">
              <a:rPr lang="en-US" smtClean="0"/>
              <a:t>12/15/22</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84808327-B763-254A-B1FD-EA4427CECBE1}"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13691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FC8500F-E683-9A4B-A1DF-33ABD2BE678D}" type="datetimeFigureOut">
              <a:rPr lang="en-US" smtClean="0"/>
              <a:t>12/15/22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808327-B763-254A-B1FD-EA4427CECBE1}" type="slidenum">
              <a:rPr lang="en-US" smtClean="0"/>
              <a:t>‹#›</a:t>
            </a:fld>
            <a:endParaRPr lang="en-US"/>
          </a:p>
        </p:txBody>
      </p:sp>
    </p:spTree>
    <p:extLst>
      <p:ext uri="{BB962C8B-B14F-4D97-AF65-F5344CB8AC3E}">
        <p14:creationId xmlns:p14="http://schemas.microsoft.com/office/powerpoint/2010/main" val="15409227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FC8500F-E683-9A4B-A1DF-33ABD2BE678D}" type="datetimeFigureOut">
              <a:rPr lang="en-US" smtClean="0"/>
              <a:t>12/15/22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808327-B763-254A-B1FD-EA4427CECBE1}"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671390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FC8500F-E683-9A4B-A1DF-33ABD2BE678D}" type="datetimeFigureOut">
              <a:rPr lang="en-US" smtClean="0"/>
              <a:t>12/15/22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808327-B763-254A-B1FD-EA4427CECBE1}" type="slidenum">
              <a:rPr lang="en-US" smtClean="0"/>
              <a:t>‹#›</a:t>
            </a:fld>
            <a:endParaRPr lang="en-US"/>
          </a:p>
        </p:txBody>
      </p:sp>
    </p:spTree>
    <p:extLst>
      <p:ext uri="{BB962C8B-B14F-4D97-AF65-F5344CB8AC3E}">
        <p14:creationId xmlns:p14="http://schemas.microsoft.com/office/powerpoint/2010/main" val="38899947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FC8500F-E683-9A4B-A1DF-33ABD2BE678D}" type="datetimeFigureOut">
              <a:rPr lang="en-US" smtClean="0"/>
              <a:t>12/15/22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4808327-B763-254A-B1FD-EA4427CECBE1}"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39307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FC8500F-E683-9A4B-A1DF-33ABD2BE678D}" type="datetimeFigureOut">
              <a:rPr lang="en-US" smtClean="0"/>
              <a:t>12/15/22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4808327-B763-254A-B1FD-EA4427CECBE1}"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763477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C8500F-E683-9A4B-A1DF-33ABD2BE678D}" type="datetimeFigureOut">
              <a:rPr lang="en-US" smtClean="0"/>
              <a:t>12/15/22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4808327-B763-254A-B1FD-EA4427CECBE1}" type="slidenum">
              <a:rPr lang="en-US" smtClean="0"/>
              <a:t>‹#›</a:t>
            </a:fld>
            <a:endParaRPr lang="en-US"/>
          </a:p>
        </p:txBody>
      </p:sp>
    </p:spTree>
    <p:extLst>
      <p:ext uri="{BB962C8B-B14F-4D97-AF65-F5344CB8AC3E}">
        <p14:creationId xmlns:p14="http://schemas.microsoft.com/office/powerpoint/2010/main" val="819655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FC8500F-E683-9A4B-A1DF-33ABD2BE678D}" type="datetimeFigureOut">
              <a:rPr lang="en-US" smtClean="0"/>
              <a:t>12/15/22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808327-B763-254A-B1FD-EA4427CECBE1}"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48123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FC8500F-E683-9A4B-A1DF-33ABD2BE678D}" type="datetimeFigureOut">
              <a:rPr lang="en-US" smtClean="0"/>
              <a:t>12/15/22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808327-B763-254A-B1FD-EA4427CECBE1}" type="slidenum">
              <a:rPr lang="en-US" smtClean="0"/>
              <a:t>‹#›</a:t>
            </a:fld>
            <a:endParaRPr lang="en-US"/>
          </a:p>
        </p:txBody>
      </p:sp>
    </p:spTree>
    <p:extLst>
      <p:ext uri="{BB962C8B-B14F-4D97-AF65-F5344CB8AC3E}">
        <p14:creationId xmlns:p14="http://schemas.microsoft.com/office/powerpoint/2010/main" val="37125235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FC8500F-E683-9A4B-A1DF-33ABD2BE678D}" type="datetimeFigureOut">
              <a:rPr lang="en-US" smtClean="0"/>
              <a:t>12/15/22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808327-B763-254A-B1FD-EA4427CECBE1}" type="slidenum">
              <a:rPr lang="en-US" smtClean="0"/>
              <a:t>‹#›</a:t>
            </a:fld>
            <a:endParaRPr lang="en-US"/>
          </a:p>
        </p:txBody>
      </p:sp>
    </p:spTree>
    <p:extLst>
      <p:ext uri="{BB962C8B-B14F-4D97-AF65-F5344CB8AC3E}">
        <p14:creationId xmlns:p14="http://schemas.microsoft.com/office/powerpoint/2010/main" val="15804386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FC8500F-E683-9A4B-A1DF-33ABD2BE678D}" type="datetimeFigureOut">
              <a:rPr lang="en-US" smtClean="0"/>
              <a:t>12/15/22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808327-B763-254A-B1FD-EA4427CECBE1}"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91479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FC8500F-E683-9A4B-A1DF-33ABD2BE678D}" type="datetimeFigureOut">
              <a:rPr lang="en-US" smtClean="0"/>
              <a:t>12/15/22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808327-B763-254A-B1FD-EA4427CECBE1}"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438549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FC8500F-E683-9A4B-A1DF-33ABD2BE678D}" type="datetimeFigureOut">
              <a:rPr lang="en-US" smtClean="0"/>
              <a:t>12/15/22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808327-B763-254A-B1FD-EA4427CECBE1}" type="slidenum">
              <a:rPr lang="en-US" smtClean="0"/>
              <a:t>‹#›</a:t>
            </a:fld>
            <a:endParaRPr lang="en-US"/>
          </a:p>
        </p:txBody>
      </p:sp>
    </p:spTree>
    <p:extLst>
      <p:ext uri="{BB962C8B-B14F-4D97-AF65-F5344CB8AC3E}">
        <p14:creationId xmlns:p14="http://schemas.microsoft.com/office/powerpoint/2010/main" val="19578008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FC8500F-E683-9A4B-A1DF-33ABD2BE678D}" type="datetimeFigureOut">
              <a:rPr lang="en-US" smtClean="0"/>
              <a:t>12/15/22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808327-B763-254A-B1FD-EA4427CECBE1}"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957696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FC8500F-E683-9A4B-A1DF-33ABD2BE678D}" type="datetimeFigureOut">
              <a:rPr lang="en-US" smtClean="0"/>
              <a:t>12/15/22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808327-B763-254A-B1FD-EA4427CECBE1}"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871923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FC8500F-E683-9A4B-A1DF-33ABD2BE678D}" type="datetimeFigureOut">
              <a:rPr lang="en-US" smtClean="0"/>
              <a:t>12/15/22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808327-B763-254A-B1FD-EA4427CECBE1}"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6947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FC8500F-E683-9A4B-A1DF-33ABD2BE678D}" type="datetimeFigureOut">
              <a:rPr lang="en-US" smtClean="0"/>
              <a:t>12/15/22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808327-B763-254A-B1FD-EA4427CECBE1}"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519241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FC8500F-E683-9A4B-A1DF-33ABD2BE678D}" type="datetimeFigureOut">
              <a:rPr lang="en-US" smtClean="0"/>
              <a:t>12/15/22</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808327-B763-254A-B1FD-EA4427CECBE1}" type="slidenum">
              <a:rPr lang="en-US" smtClean="0"/>
              <a:t>‹#›</a:t>
            </a:fld>
            <a:endParaRPr lang="en-US"/>
          </a:p>
        </p:txBody>
      </p:sp>
    </p:spTree>
    <p:extLst>
      <p:ext uri="{BB962C8B-B14F-4D97-AF65-F5344CB8AC3E}">
        <p14:creationId xmlns:p14="http://schemas.microsoft.com/office/powerpoint/2010/main" val="3270256150"/>
      </p:ext>
    </p:extLst>
  </p:cSld>
  <p:clrMap bg1="lt1" tx1="dk1" bg2="lt2" tx2="dk2" accent1="accent1" accent2="accent2" accent3="accent3" accent4="accent4" accent5="accent5" accent6="accent6" hlink="hlink" folHlink="folHlink"/>
  <p:sldLayoutIdLst>
    <p:sldLayoutId id="2147484160" r:id="rId1"/>
    <p:sldLayoutId id="2147484161" r:id="rId2"/>
    <p:sldLayoutId id="2147484162" r:id="rId3"/>
    <p:sldLayoutId id="2147484163" r:id="rId4"/>
    <p:sldLayoutId id="2147484164" r:id="rId5"/>
    <p:sldLayoutId id="2147484165" r:id="rId6"/>
    <p:sldLayoutId id="2147484166" r:id="rId7"/>
    <p:sldLayoutId id="2147484167" r:id="rId8"/>
    <p:sldLayoutId id="2147484168" r:id="rId9"/>
    <p:sldLayoutId id="2147484169" r:id="rId10"/>
    <p:sldLayoutId id="2147484170" r:id="rId11"/>
    <p:sldLayoutId id="2147484171" r:id="rId12"/>
    <p:sldLayoutId id="2147484172" r:id="rId13"/>
    <p:sldLayoutId id="2147484173" r:id="rId14"/>
    <p:sldLayoutId id="2147484174" r:id="rId15"/>
    <p:sldLayoutId id="2147484175" r:id="rId16"/>
    <p:sldLayoutId id="2147484176"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applewebdata://234E860C-2231-4ACD-8BC1-4755907AE3CB/#_Toc90481810" TargetMode="External"/><Relationship Id="rId13" Type="http://schemas.openxmlformats.org/officeDocument/2006/relationships/hyperlink" Target="applewebdata://234E860C-2231-4ACD-8BC1-4755907AE3CB/#_Toc90481815" TargetMode="External"/><Relationship Id="rId3" Type="http://schemas.openxmlformats.org/officeDocument/2006/relationships/hyperlink" Target="applewebdata://234E860C-2231-4ACD-8BC1-4755907AE3CB/#_Toc90481805" TargetMode="External"/><Relationship Id="rId7" Type="http://schemas.openxmlformats.org/officeDocument/2006/relationships/hyperlink" Target="applewebdata://234E860C-2231-4ACD-8BC1-4755907AE3CB/#_Toc90481809" TargetMode="External"/><Relationship Id="rId12" Type="http://schemas.openxmlformats.org/officeDocument/2006/relationships/hyperlink" Target="applewebdata://234E860C-2231-4ACD-8BC1-4755907AE3CB/#_Toc90481814" TargetMode="External"/><Relationship Id="rId2" Type="http://schemas.openxmlformats.org/officeDocument/2006/relationships/hyperlink" Target="applewebdata://234E860C-2231-4ACD-8BC1-4755907AE3CB/#_Toc90481804" TargetMode="External"/><Relationship Id="rId1" Type="http://schemas.openxmlformats.org/officeDocument/2006/relationships/slideLayout" Target="../slideLayouts/slideLayout2.xml"/><Relationship Id="rId6" Type="http://schemas.openxmlformats.org/officeDocument/2006/relationships/hyperlink" Target="applewebdata://234E860C-2231-4ACD-8BC1-4755907AE3CB/#_Toc90481808" TargetMode="External"/><Relationship Id="rId11" Type="http://schemas.openxmlformats.org/officeDocument/2006/relationships/hyperlink" Target="applewebdata://234E860C-2231-4ACD-8BC1-4755907AE3CB/#_Toc90481813" TargetMode="External"/><Relationship Id="rId5" Type="http://schemas.openxmlformats.org/officeDocument/2006/relationships/hyperlink" Target="applewebdata://234E860C-2231-4ACD-8BC1-4755907AE3CB/#_Toc90481807" TargetMode="External"/><Relationship Id="rId10" Type="http://schemas.openxmlformats.org/officeDocument/2006/relationships/hyperlink" Target="applewebdata://234E860C-2231-4ACD-8BC1-4755907AE3CB/#_Toc90481812" TargetMode="External"/><Relationship Id="rId4" Type="http://schemas.openxmlformats.org/officeDocument/2006/relationships/hyperlink" Target="applewebdata://234E860C-2231-4ACD-8BC1-4755907AE3CB/#_Toc90481806" TargetMode="External"/><Relationship Id="rId9" Type="http://schemas.openxmlformats.org/officeDocument/2006/relationships/hyperlink" Target="applewebdata://234E860C-2231-4ACD-8BC1-4755907AE3CB/#_Toc90481811" TargetMode="External"/><Relationship Id="rId14" Type="http://schemas.openxmlformats.org/officeDocument/2006/relationships/hyperlink" Target="applewebdata://234E860C-2231-4ACD-8BC1-4755907AE3CB/#_Toc90481816"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F32A3-BD03-A4E1-AEF7-D186189F84C3}"/>
              </a:ext>
            </a:extLst>
          </p:cNvPr>
          <p:cNvSpPr>
            <a:spLocks noGrp="1"/>
          </p:cNvSpPr>
          <p:nvPr>
            <p:ph type="ctrTitle"/>
          </p:nvPr>
        </p:nvSpPr>
        <p:spPr>
          <a:xfrm>
            <a:off x="2495890" y="1209782"/>
            <a:ext cx="7200220" cy="2088221"/>
          </a:xfrm>
        </p:spPr>
        <p:txBody>
          <a:bodyPr/>
          <a:lstStyle/>
          <a:p>
            <a:r>
              <a:rPr lang="en-US" b="1" i="1" dirty="0"/>
              <a:t>Academic Employability   Skills </a:t>
            </a:r>
          </a:p>
        </p:txBody>
      </p:sp>
      <p:sp>
        <p:nvSpPr>
          <p:cNvPr id="3" name="Subtitle 2">
            <a:extLst>
              <a:ext uri="{FF2B5EF4-FFF2-40B4-BE49-F238E27FC236}">
                <a16:creationId xmlns:a16="http://schemas.microsoft.com/office/drawing/2014/main" id="{DDD16BC6-AC29-88FA-0704-58DFED4187A3}"/>
              </a:ext>
            </a:extLst>
          </p:cNvPr>
          <p:cNvSpPr>
            <a:spLocks noGrp="1"/>
          </p:cNvSpPr>
          <p:nvPr>
            <p:ph type="subTitle" idx="1"/>
          </p:nvPr>
        </p:nvSpPr>
        <p:spPr>
          <a:xfrm>
            <a:off x="2688165" y="3708968"/>
            <a:ext cx="6815669" cy="1320802"/>
          </a:xfrm>
        </p:spPr>
        <p:txBody>
          <a:bodyPr>
            <a:normAutofit lnSpcReduction="10000"/>
          </a:bodyPr>
          <a:lstStyle/>
          <a:p>
            <a:r>
              <a:rPr lang="en-US" i="1" dirty="0"/>
              <a:t>Module Title code: </a:t>
            </a:r>
            <a:r>
              <a:rPr lang="en-US" i="1" dirty="0">
                <a:solidFill>
                  <a:srgbClr val="FF0000"/>
                </a:solidFill>
              </a:rPr>
              <a:t>BMSW4001</a:t>
            </a:r>
          </a:p>
          <a:p>
            <a:r>
              <a:rPr lang="en-US" i="1" dirty="0"/>
              <a:t>STUDENT NUMBER: 2112059</a:t>
            </a:r>
          </a:p>
          <a:p>
            <a:r>
              <a:rPr lang="en-US" i="1" dirty="0"/>
              <a:t>NAME: MUSTAN ALIEV</a:t>
            </a:r>
          </a:p>
        </p:txBody>
      </p:sp>
    </p:spTree>
    <p:extLst>
      <p:ext uri="{BB962C8B-B14F-4D97-AF65-F5344CB8AC3E}">
        <p14:creationId xmlns:p14="http://schemas.microsoft.com/office/powerpoint/2010/main" val="2652917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5CF0-95D2-0FAC-2B4C-C1AC8A43790A}"/>
              </a:ext>
            </a:extLst>
          </p:cNvPr>
          <p:cNvSpPr>
            <a:spLocks noGrp="1"/>
          </p:cNvSpPr>
          <p:nvPr>
            <p:ph type="title"/>
          </p:nvPr>
        </p:nvSpPr>
        <p:spPr/>
        <p:txBody>
          <a:bodyPr/>
          <a:lstStyle/>
          <a:p>
            <a:r>
              <a:rPr lang="en-US" b="1" i="1" dirty="0"/>
              <a:t>Executive Summary </a:t>
            </a:r>
          </a:p>
        </p:txBody>
      </p:sp>
      <p:sp>
        <p:nvSpPr>
          <p:cNvPr id="3" name="Content Placeholder 2">
            <a:extLst>
              <a:ext uri="{FF2B5EF4-FFF2-40B4-BE49-F238E27FC236}">
                <a16:creationId xmlns:a16="http://schemas.microsoft.com/office/drawing/2014/main" id="{DAD57B74-29AF-B9E3-EA59-6E1E7A58F684}"/>
              </a:ext>
            </a:extLst>
          </p:cNvPr>
          <p:cNvSpPr>
            <a:spLocks noGrp="1"/>
          </p:cNvSpPr>
          <p:nvPr>
            <p:ph idx="1"/>
          </p:nvPr>
        </p:nvSpPr>
        <p:spPr/>
        <p:txBody>
          <a:bodyPr>
            <a:normAutofit fontScale="92500" lnSpcReduction="10000"/>
          </a:bodyPr>
          <a:lstStyle/>
          <a:p>
            <a:pPr marL="0" indent="0" algn="just">
              <a:lnSpc>
                <a:spcPct val="150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Nowadays we as future workers need to know what knowledge and learning need to gain during the learning process to be maximum successful. This report will support the definition of the most important employability skills so this way the students will be able to learn more and know what points they need to focus on and learn. Students need to know what is expected from them in future employment and this is the reason why some students are better and more successful than others. When you know and are prepared for reality, you are much more confident in yourself and your skills.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209263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EDCF0-BD38-976C-3C49-BB22726AB3C8}"/>
              </a:ext>
            </a:extLst>
          </p:cNvPr>
          <p:cNvSpPr>
            <a:spLocks noGrp="1"/>
          </p:cNvSpPr>
          <p:nvPr>
            <p:ph type="title"/>
          </p:nvPr>
        </p:nvSpPr>
        <p:spPr/>
        <p:txBody>
          <a:bodyPr/>
          <a:lstStyle/>
          <a:p>
            <a:r>
              <a:rPr lang="en-US" b="1" i="1" dirty="0"/>
              <a:t>Contents</a:t>
            </a:r>
          </a:p>
        </p:txBody>
      </p:sp>
      <p:sp>
        <p:nvSpPr>
          <p:cNvPr id="5" name="Rectangle 2">
            <a:extLst>
              <a:ext uri="{FF2B5EF4-FFF2-40B4-BE49-F238E27FC236}">
                <a16:creationId xmlns:a16="http://schemas.microsoft.com/office/drawing/2014/main" id="{1387B891-092F-4E69-6F93-EA17010829A2}"/>
              </a:ext>
            </a:extLst>
          </p:cNvPr>
          <p:cNvSpPr>
            <a:spLocks noGrp="1" noChangeArrowheads="1"/>
          </p:cNvSpPr>
          <p:nvPr>
            <p:ph idx="1"/>
          </p:nvPr>
        </p:nvSpPr>
        <p:spPr bwMode="auto">
          <a:xfrm>
            <a:off x="1295400" y="2708295"/>
            <a:ext cx="9601196" cy="3016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US" altLang="en-US" sz="1600" b="1" i="1" u="none" strike="noStrike" cap="none" normalizeH="0" baseline="0" dirty="0">
                <a:ln>
                  <a:noFill/>
                </a:ln>
                <a:effectLst/>
                <a:latin typeface="Calibri Light" panose="020F0302020204030204" pitchFamily="34" charset="0"/>
                <a:ea typeface="Times New Roman" panose="02020603050405020304" pitchFamily="18" charset="0"/>
                <a:cs typeface="Times New Roman" panose="02020603050405020304" pitchFamily="18" charset="0"/>
              </a:rPr>
              <a:t>Contents</a:t>
            </a:r>
            <a:endParaRPr kumimoji="0" lang="en-US" altLang="en-US" sz="800" b="1" i="1"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US" altLang="en-US" sz="1200" b="1"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Executive Summary</a:t>
            </a:r>
            <a:r>
              <a:rPr kumimoji="0" lang="en-US" altLang="en-US" sz="1200" b="1"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………………………………………………………………………………………………………………………………………..1</a:t>
            </a:r>
            <a:endParaRPr kumimoji="0" lang="en-US" altLang="en-US" sz="800" b="1" i="1"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US" altLang="en-US" sz="1200" b="1"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Introduction</a:t>
            </a:r>
            <a:r>
              <a:rPr kumimoji="0" lang="en-US" altLang="en-US" sz="1200" b="1"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………………………………………………………………………………………………………………………………………………….3</a:t>
            </a:r>
            <a:endParaRPr kumimoji="0" lang="en-US" altLang="en-US" sz="800" b="1" i="1"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US" altLang="en-US" sz="1200" b="1"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Analysis</a:t>
            </a:r>
            <a:r>
              <a:rPr lang="en-US" altLang="en-US" sz="1200" b="1" i="1" dirty="0">
                <a:ea typeface="Calibri" panose="020F0502020204030204" pitchFamily="34" charset="0"/>
                <a:cs typeface="Arial" panose="020B0604020202020204" pitchFamily="34" charset="0"/>
              </a:rPr>
              <a:t>……………………………………………………………………………………………………………………………………………………...3</a:t>
            </a:r>
            <a:endParaRPr kumimoji="0" lang="en-US" altLang="en-US" sz="800" b="1" i="1"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US" altLang="en-US" sz="1200" b="1"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Time management</a:t>
            </a:r>
            <a:r>
              <a:rPr lang="en-US" altLang="en-US" sz="1200" b="1" i="1" dirty="0">
                <a:ea typeface="Calibri" panose="020F0502020204030204" pitchFamily="34" charset="0"/>
                <a:cs typeface="Arial" panose="020B0604020202020204" pitchFamily="34" charset="0"/>
              </a:rPr>
              <a:t>………………………………………………………………………………………………………………………………………....3</a:t>
            </a:r>
            <a:endParaRPr kumimoji="0" lang="en-US" altLang="en-US" sz="800" b="1" i="1" u="none" strike="noStrike" cap="none" normalizeH="0" baseline="0" dirty="0">
              <a:ln>
                <a:noFill/>
              </a:ln>
              <a:effectLst/>
            </a:endParaRPr>
          </a:p>
          <a:p>
            <a:pPr marL="0" indent="0" defTabSz="914400">
              <a:buClrTx/>
              <a:buSzTx/>
              <a:buNone/>
            </a:pPr>
            <a:r>
              <a:rPr kumimoji="0" lang="en-US" altLang="en-US" sz="1200" b="1"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Prioritizin</a:t>
            </a:r>
            <a:r>
              <a:rPr lang="en-US" altLang="en-US" sz="1200" b="1" i="1" dirty="0">
                <a:ea typeface="Calibri" panose="020F0502020204030204" pitchFamily="34" charset="0"/>
                <a:cs typeface="Arial" panose="020B0604020202020204" pitchFamily="34" charset="0"/>
              </a:rPr>
              <a:t>g…………………………………………………………………………………………………………………………………………………..4</a:t>
            </a:r>
            <a:endParaRPr kumimoji="0" lang="en-US" altLang="en-US" sz="800" b="1" i="1"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US" altLang="en-US" sz="1200" b="1"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Delegation</a:t>
            </a:r>
            <a:r>
              <a:rPr kumimoji="0" lang="en-US" altLang="en-US" sz="1200" b="1"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…………………………………………………………………………………………………………………………………………………..4</a:t>
            </a:r>
            <a:endParaRPr kumimoji="0" lang="en-US" altLang="en-US" sz="800" b="1" i="1"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US" altLang="en-US" sz="1200" b="1"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Decision-making</a:t>
            </a:r>
            <a:r>
              <a:rPr kumimoji="0" lang="en-US" altLang="en-US" sz="1200" b="1"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…………………………………………………………………………………………………………………………………………..4</a:t>
            </a:r>
            <a:endParaRPr kumimoji="0" lang="en-US" altLang="en-US" sz="800" b="1" i="1"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US" altLang="en-US" sz="1200" b="1"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Problem-solving</a:t>
            </a:r>
            <a:r>
              <a:rPr kumimoji="0" lang="en-US" altLang="en-US" sz="1200" b="1"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…………………………………………………………………………………………………………………………………………..4</a:t>
            </a:r>
            <a:endParaRPr kumimoji="0" lang="en-US" altLang="en-US" sz="800" b="1" i="1"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US" altLang="en-US" sz="1200" b="1"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Goals setting</a:t>
            </a:r>
            <a:r>
              <a:rPr kumimoji="0" lang="en-US" altLang="en-US" sz="1200" b="1"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………………………………………………………………………………………………………………………………………………5</a:t>
            </a:r>
            <a:endParaRPr kumimoji="0" lang="en-US" altLang="en-US" sz="800" b="1" i="1"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US" altLang="en-US" sz="1200" b="1"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Digital skills</a:t>
            </a:r>
            <a:r>
              <a:rPr kumimoji="0" lang="en-US" altLang="en-US" sz="1200" b="1"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……………………………………………………………………………………………………………………………………………….5</a:t>
            </a:r>
            <a:endParaRPr kumimoji="0" lang="en-US" altLang="en-US" sz="800" b="1" i="1"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US" altLang="en-US" sz="1200" b="1"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Conclusion</a:t>
            </a:r>
            <a:r>
              <a:rPr kumimoji="0" lang="en-US" altLang="en-US" sz="1200" b="1"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…………………………………………………………………………………………………………………………………………………..6</a:t>
            </a:r>
            <a:endParaRPr kumimoji="0" lang="en-US" altLang="en-US" sz="800" b="1" i="1"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US" altLang="en-US" sz="1200" b="1"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hlinkClick r:id="rId13">
                  <a:extLst>
                    <a:ext uri="{A12FA001-AC4F-418D-AE19-62706E023703}">
                      <ahyp:hlinkClr xmlns:ahyp="http://schemas.microsoft.com/office/drawing/2018/hyperlinkcolor" val="tx"/>
                    </a:ext>
                  </a:extLst>
                </a:hlinkClick>
              </a:rPr>
              <a:t>Recommendations</a:t>
            </a:r>
            <a:r>
              <a:rPr kumimoji="0" lang="en-US" altLang="en-US" sz="1200" b="1"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…………………………………………………………………………………………………………………………………………6</a:t>
            </a:r>
            <a:endParaRPr kumimoji="0" lang="en-US" altLang="en-US" sz="800" b="1" i="1"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US" altLang="en-US" sz="1200" b="1"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hlinkClick r:id="rId14">
                  <a:extLst>
                    <a:ext uri="{A12FA001-AC4F-418D-AE19-62706E023703}">
                      <ahyp:hlinkClr xmlns:ahyp="http://schemas.microsoft.com/office/drawing/2018/hyperlinkcolor" val="tx"/>
                    </a:ext>
                  </a:extLst>
                </a:hlinkClick>
              </a:rPr>
              <a:t>Reference list</a:t>
            </a:r>
            <a:r>
              <a:rPr kumimoji="0" lang="en-US" altLang="en-US" sz="1200" b="1"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t>
            </a:r>
            <a:r>
              <a:rPr kumimoji="0" lang="en-US" altLang="en-US" sz="1200" b="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7</a:t>
            </a:r>
            <a:endParaRPr kumimoji="0" lang="en-US" altLang="en-US" sz="800" b="1" i="1"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endParaRPr kumimoji="0" lang="en-US" altLang="en-US" sz="1800" b="1" i="1"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358410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B16CC-2952-735F-6A6E-F0E908437DE7}"/>
              </a:ext>
            </a:extLst>
          </p:cNvPr>
          <p:cNvSpPr>
            <a:spLocks noGrp="1"/>
          </p:cNvSpPr>
          <p:nvPr>
            <p:ph type="title"/>
          </p:nvPr>
        </p:nvSpPr>
        <p:spPr/>
        <p:txBody>
          <a:bodyPr/>
          <a:lstStyle/>
          <a:p>
            <a:r>
              <a:rPr lang="en-US" b="1" i="1" dirty="0"/>
              <a:t>Introduction</a:t>
            </a:r>
          </a:p>
        </p:txBody>
      </p:sp>
      <p:sp>
        <p:nvSpPr>
          <p:cNvPr id="3" name="Content Placeholder 2">
            <a:extLst>
              <a:ext uri="{FF2B5EF4-FFF2-40B4-BE49-F238E27FC236}">
                <a16:creationId xmlns:a16="http://schemas.microsoft.com/office/drawing/2014/main" id="{71713043-86AB-0042-72B3-5DF66CF5BD91}"/>
              </a:ext>
            </a:extLst>
          </p:cNvPr>
          <p:cNvSpPr>
            <a:spLocks noGrp="1"/>
          </p:cNvSpPr>
          <p:nvPr>
            <p:ph idx="1"/>
          </p:nvPr>
        </p:nvSpPr>
        <p:spPr/>
        <p:txBody>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When you can evaluate your current status and take stock of your circumstances, you can make the right decisions about where you want to take your efforts. Additionally, you should make a quick assessment of your progress toward your goal. No one can have a good chance of succeeding unless they have proper strategies and tactics to reach particular aims. This is the reason why setting goals and developing a personality are both so important for all of us. Some of the most important skills we will cover in this report; such as time management, important </a:t>
            </a:r>
            <a:r>
              <a:rPr lang="bg-BG" sz="1800" dirty="0" err="1">
                <a:effectLst/>
                <a:latin typeface="Arial" panose="020B0604020202020204" pitchFamily="34" charset="0"/>
                <a:ea typeface="Calibri" panose="020F0502020204030204" pitchFamily="34" charset="0"/>
                <a:cs typeface="Times New Roman" panose="02020603050405020304" pitchFamily="18" charset="0"/>
              </a:rPr>
              <a:t>decision-making</a:t>
            </a:r>
            <a:r>
              <a:rPr lang="en-GB" sz="1800" dirty="0">
                <a:effectLst/>
                <a:latin typeface="Arial" panose="020B0604020202020204" pitchFamily="34" charset="0"/>
                <a:ea typeface="Calibri" panose="020F0502020204030204" pitchFamily="34" charset="0"/>
                <a:cs typeface="Times New Roman" panose="02020603050405020304" pitchFamily="18" charset="0"/>
              </a:rPr>
              <a:t>, teamwork, communication skills as well as digital competence (Pius,2021).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1973196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153DE-992C-C999-08FF-620AF9935074}"/>
              </a:ext>
            </a:extLst>
          </p:cNvPr>
          <p:cNvSpPr>
            <a:spLocks noGrp="1"/>
          </p:cNvSpPr>
          <p:nvPr>
            <p:ph type="title"/>
          </p:nvPr>
        </p:nvSpPr>
        <p:spPr/>
        <p:txBody>
          <a:bodyPr>
            <a:normAutofit fontScale="90000"/>
          </a:bodyPr>
          <a:lstStyle/>
          <a:p>
            <a:r>
              <a:rPr lang="en-US" b="1" i="1" dirty="0"/>
              <a:t>Analysis </a:t>
            </a:r>
            <a:br>
              <a:rPr lang="en-US" b="1" i="1" dirty="0"/>
            </a:br>
            <a:r>
              <a:rPr lang="en-US" b="1" i="1" dirty="0"/>
              <a:t>Time Management</a:t>
            </a:r>
          </a:p>
        </p:txBody>
      </p:sp>
      <p:sp>
        <p:nvSpPr>
          <p:cNvPr id="3" name="Content Placeholder 2">
            <a:extLst>
              <a:ext uri="{FF2B5EF4-FFF2-40B4-BE49-F238E27FC236}">
                <a16:creationId xmlns:a16="http://schemas.microsoft.com/office/drawing/2014/main" id="{DD62E3EF-F249-3789-7994-25341B2C8B62}"/>
              </a:ext>
            </a:extLst>
          </p:cNvPr>
          <p:cNvSpPr>
            <a:spLocks noGrp="1"/>
          </p:cNvSpPr>
          <p:nvPr>
            <p:ph idx="1"/>
          </p:nvPr>
        </p:nvSpPr>
        <p:spPr/>
        <p:txBody>
          <a:bodyPr>
            <a:normAutofit/>
          </a:bodyPr>
          <a:lstStyle/>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most valuable skill I picked up in this course is the ability to organize my time effectively, which is crucial in any professional setting. Any person serious about succeeding in their career life should develop this competency. Time management is vital for performing all planned jobs on time and guaranteeing acceptable performance and planning for other chores. Through experience, I've realized that if I don't plan and execute each duty in a quick and error-free manner, it will affect and delay the execution of subsequent tasks, increasing the likelihood of mistakes. (Suleman,2018).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544908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74C17-A666-D080-0C5F-A11077AD3A7D}"/>
              </a:ext>
            </a:extLst>
          </p:cNvPr>
          <p:cNvSpPr>
            <a:spLocks noGrp="1"/>
          </p:cNvSpPr>
          <p:nvPr>
            <p:ph type="title"/>
          </p:nvPr>
        </p:nvSpPr>
        <p:spPr/>
        <p:txBody>
          <a:bodyPr>
            <a:normAutofit/>
          </a:bodyPr>
          <a:lstStyle/>
          <a:p>
            <a:r>
              <a:rPr lang="en-US" b="1" i="1" dirty="0"/>
              <a:t>Figure 1</a:t>
            </a:r>
          </a:p>
        </p:txBody>
      </p:sp>
      <p:pic>
        <p:nvPicPr>
          <p:cNvPr id="4" name="Content Placeholder 3" descr="Time-Management Tips for Busy Professionals | Winds of Change">
            <a:extLst>
              <a:ext uri="{FF2B5EF4-FFF2-40B4-BE49-F238E27FC236}">
                <a16:creationId xmlns:a16="http://schemas.microsoft.com/office/drawing/2014/main" id="{5DC4AEEE-6E9E-D834-0FAF-470B731240E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778250" y="2647950"/>
            <a:ext cx="4635500" cy="3136900"/>
          </a:xfrm>
          <a:prstGeom prst="rect">
            <a:avLst/>
          </a:prstGeom>
          <a:noFill/>
          <a:ln>
            <a:noFill/>
          </a:ln>
        </p:spPr>
      </p:pic>
      <p:sp>
        <p:nvSpPr>
          <p:cNvPr id="5" name="TextBox 4">
            <a:extLst>
              <a:ext uri="{FF2B5EF4-FFF2-40B4-BE49-F238E27FC236}">
                <a16:creationId xmlns:a16="http://schemas.microsoft.com/office/drawing/2014/main" id="{4468DD9B-AB62-5BF0-3814-CFA601064E35}"/>
              </a:ext>
            </a:extLst>
          </p:cNvPr>
          <p:cNvSpPr txBox="1"/>
          <p:nvPr/>
        </p:nvSpPr>
        <p:spPr>
          <a:xfrm>
            <a:off x="8517267" y="5552702"/>
            <a:ext cx="1890261" cy="646331"/>
          </a:xfrm>
          <a:prstGeom prst="rect">
            <a:avLst/>
          </a:prstGeom>
          <a:noFill/>
        </p:spPr>
        <p:txBody>
          <a:bodyPr wrap="none" rtlCol="0">
            <a:spAutoFit/>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(Hariyanti,2017).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1028764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9DAEB-41D0-BAC8-96FB-4215F2FAD73E}"/>
              </a:ext>
            </a:extLst>
          </p:cNvPr>
          <p:cNvSpPr>
            <a:spLocks noGrp="1"/>
          </p:cNvSpPr>
          <p:nvPr>
            <p:ph type="title"/>
          </p:nvPr>
        </p:nvSpPr>
        <p:spPr/>
        <p:txBody>
          <a:bodyPr/>
          <a:lstStyle/>
          <a:p>
            <a:r>
              <a:rPr lang="en-US" b="1" i="1" dirty="0"/>
              <a:t>Prioritizing</a:t>
            </a:r>
          </a:p>
        </p:txBody>
      </p:sp>
      <p:sp>
        <p:nvSpPr>
          <p:cNvPr id="3" name="Content Placeholder 2">
            <a:extLst>
              <a:ext uri="{FF2B5EF4-FFF2-40B4-BE49-F238E27FC236}">
                <a16:creationId xmlns:a16="http://schemas.microsoft.com/office/drawing/2014/main" id="{0517012A-94D1-40F8-5533-3FFDB161B32B}"/>
              </a:ext>
            </a:extLst>
          </p:cNvPr>
          <p:cNvSpPr>
            <a:spLocks noGrp="1"/>
          </p:cNvSpPr>
          <p:nvPr>
            <p:ph idx="1"/>
          </p:nvPr>
        </p:nvSpPr>
        <p:spPr/>
        <p:txBody>
          <a:bodyPr/>
          <a:lstStyle/>
          <a:p>
            <a:pPr algn="just">
              <a:lnSpc>
                <a:spcPct val="150000"/>
              </a:lnSpc>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This is essential to establish which activities are the most important and that must be completed first in order to have a plan that is both comprehensive and well-stated.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We can't complete any of our chores if we don't understand how to balance our social, educational, and job responsibilities. Therefore, this talent should be carefully examined and acquired during the present module (Russell,2012).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2157533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22065-C210-1C19-0382-BAF66D0725C3}"/>
              </a:ext>
            </a:extLst>
          </p:cNvPr>
          <p:cNvSpPr>
            <a:spLocks noGrp="1"/>
          </p:cNvSpPr>
          <p:nvPr>
            <p:ph type="title"/>
          </p:nvPr>
        </p:nvSpPr>
        <p:spPr/>
        <p:txBody>
          <a:bodyPr>
            <a:normAutofit/>
          </a:bodyPr>
          <a:lstStyle/>
          <a:p>
            <a:r>
              <a:rPr lang="en-US" b="1" i="1" dirty="0"/>
              <a:t>Delegation</a:t>
            </a:r>
          </a:p>
        </p:txBody>
      </p:sp>
      <p:sp>
        <p:nvSpPr>
          <p:cNvPr id="3" name="Content Placeholder 2">
            <a:extLst>
              <a:ext uri="{FF2B5EF4-FFF2-40B4-BE49-F238E27FC236}">
                <a16:creationId xmlns:a16="http://schemas.microsoft.com/office/drawing/2014/main" id="{2D3AFBE1-892E-91DA-439C-27A49CC28A43}"/>
              </a:ext>
            </a:extLst>
          </p:cNvPr>
          <p:cNvSpPr>
            <a:spLocks noGrp="1"/>
          </p:cNvSpPr>
          <p:nvPr>
            <p:ph idx="1"/>
          </p:nvPr>
        </p:nvSpPr>
        <p:spPr/>
        <p:txBody>
          <a:bodyPr>
            <a:normAutofit fontScale="92500" lnSpcReduction="20000"/>
          </a:bodyPr>
          <a:lstStyle/>
          <a:p>
            <a:pPr algn="just">
              <a:lnSpc>
                <a:spcPct val="150000"/>
              </a:lnSpc>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It is essential to assign jobs since some responsibilities can be given to other members of the team, which results in more work and tasks being finished. We should have the ability and competence in assigning any job or assignment to other colleagues to guarantee the job is accomplished appropriately during teamwork (Eldabi,2019).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For instance, if I begin a work that must be finished in its entirety before the end of the day but I won't have enough time to finish it myself, I'll need to know how to delegate it to other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coworkers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to guarantee that it gets done right. (Stålbrandt,2019).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311015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F77E5-0827-3113-AF4F-F09C3AD000C8}"/>
              </a:ext>
            </a:extLst>
          </p:cNvPr>
          <p:cNvSpPr>
            <a:spLocks noGrp="1"/>
          </p:cNvSpPr>
          <p:nvPr>
            <p:ph type="title"/>
          </p:nvPr>
        </p:nvSpPr>
        <p:spPr/>
        <p:txBody>
          <a:bodyPr/>
          <a:lstStyle/>
          <a:p>
            <a:r>
              <a:rPr lang="en-US" b="1" i="1" dirty="0"/>
              <a:t>Decision-Making</a:t>
            </a:r>
          </a:p>
        </p:txBody>
      </p:sp>
      <p:sp>
        <p:nvSpPr>
          <p:cNvPr id="3" name="Content Placeholder 2">
            <a:extLst>
              <a:ext uri="{FF2B5EF4-FFF2-40B4-BE49-F238E27FC236}">
                <a16:creationId xmlns:a16="http://schemas.microsoft.com/office/drawing/2014/main" id="{D300531A-3CEC-5699-73AE-E5CC3473EDB7}"/>
              </a:ext>
            </a:extLst>
          </p:cNvPr>
          <p:cNvSpPr>
            <a:spLocks noGrp="1"/>
          </p:cNvSpPr>
          <p:nvPr>
            <p:ph idx="1"/>
          </p:nvPr>
        </p:nvSpPr>
        <p:spPr/>
        <p:txBody>
          <a:bodyPr>
            <a:normAutofit lnSpcReduction="10000"/>
          </a:bodyPr>
          <a:lstStyle/>
          <a:p>
            <a:pPr algn="just">
              <a:lnSpc>
                <a:spcPct val="150000"/>
              </a:lnSpc>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ability to make judgments is crucial, as it helps me to maximize productivity and success in any situation.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Daily, we make decisions that affect our education, careers, and private lives. If we want to advance professionally and land a decent job, we will have to be able to make decisions that are correct, astute, and timely so that the company's profits grow and remain stable (Lewin,2011).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3859489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EFAF7-37F9-B3BB-B103-4495DFDAF846}"/>
              </a:ext>
            </a:extLst>
          </p:cNvPr>
          <p:cNvSpPr>
            <a:spLocks noGrp="1"/>
          </p:cNvSpPr>
          <p:nvPr>
            <p:ph type="title"/>
          </p:nvPr>
        </p:nvSpPr>
        <p:spPr/>
        <p:txBody>
          <a:bodyPr/>
          <a:lstStyle/>
          <a:p>
            <a:r>
              <a:rPr lang="en-US" b="1" i="1" dirty="0"/>
              <a:t>Problem-Solving</a:t>
            </a:r>
          </a:p>
        </p:txBody>
      </p:sp>
      <p:sp>
        <p:nvSpPr>
          <p:cNvPr id="3" name="Content Placeholder 2">
            <a:extLst>
              <a:ext uri="{FF2B5EF4-FFF2-40B4-BE49-F238E27FC236}">
                <a16:creationId xmlns:a16="http://schemas.microsoft.com/office/drawing/2014/main" id="{1E74CD68-1E91-8C1B-0AA6-1262789A7A67}"/>
              </a:ext>
            </a:extLst>
          </p:cNvPr>
          <p:cNvSpPr>
            <a:spLocks noGrp="1"/>
          </p:cNvSpPr>
          <p:nvPr>
            <p:ph idx="1"/>
          </p:nvPr>
        </p:nvSpPr>
        <p:spPr/>
        <p:txBody>
          <a:bodyPr/>
          <a:lstStyle/>
          <a:p>
            <a:r>
              <a:rPr lang="en-US" dirty="0"/>
              <a:t>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Given the prevalence of challenges in the workplace, the ability to critically evaluate all of the possible choices and select the one that will prove to be the most fruitful in fixing the problem is an important skill for anyone hoping to advance in their chosen career. (Rajasekaran,2018).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6925008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22097-39EC-A54E-CEAC-1A1540F2215C}"/>
              </a:ext>
            </a:extLst>
          </p:cNvPr>
          <p:cNvSpPr>
            <a:spLocks noGrp="1"/>
          </p:cNvSpPr>
          <p:nvPr>
            <p:ph type="title"/>
          </p:nvPr>
        </p:nvSpPr>
        <p:spPr/>
        <p:txBody>
          <a:bodyPr/>
          <a:lstStyle/>
          <a:p>
            <a:r>
              <a:rPr lang="en-US" b="1" i="1" dirty="0"/>
              <a:t>Goals Settings</a:t>
            </a:r>
          </a:p>
        </p:txBody>
      </p:sp>
      <p:sp>
        <p:nvSpPr>
          <p:cNvPr id="3" name="Content Placeholder 2">
            <a:extLst>
              <a:ext uri="{FF2B5EF4-FFF2-40B4-BE49-F238E27FC236}">
                <a16:creationId xmlns:a16="http://schemas.microsoft.com/office/drawing/2014/main" id="{D3E891F0-EBF8-1053-FA9C-AEA4CB662E6B}"/>
              </a:ext>
            </a:extLst>
          </p:cNvPr>
          <p:cNvSpPr>
            <a:spLocks noGrp="1"/>
          </p:cNvSpPr>
          <p:nvPr>
            <p:ph idx="1"/>
          </p:nvPr>
        </p:nvSpPr>
        <p:spPr/>
        <p:txBody>
          <a:bodyPr>
            <a:normAutofit lnSpcReduction="10000"/>
          </a:bodyPr>
          <a:lstStyle/>
          <a:p>
            <a:pPr algn="just">
              <a:lnSpc>
                <a:spcPct val="150000"/>
              </a:lnSpc>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Having well-defined objectives and working hard to accomplish them is, in my opinion, crucial. It is also important to evaluate the progress and, if required, to take measures for advances and changes to ensure that the final aim is accomplished.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I need to set SMART goals for myself and my eventual firm so that we can achieve our desired results and be successful. SMART goals have these characteristics: they are specific, measurable, achievable, realistic, and timely (Chapman,2010).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304156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48BE1-7ED8-59EA-DA15-FC268A11F504}"/>
              </a:ext>
            </a:extLst>
          </p:cNvPr>
          <p:cNvSpPr>
            <a:spLocks noGrp="1"/>
          </p:cNvSpPr>
          <p:nvPr>
            <p:ph type="title"/>
          </p:nvPr>
        </p:nvSpPr>
        <p:spPr/>
        <p:txBody>
          <a:bodyPr/>
          <a:lstStyle/>
          <a:p>
            <a:r>
              <a:rPr lang="en-US" b="1" i="1" dirty="0"/>
              <a:t>Figure 2</a:t>
            </a:r>
          </a:p>
        </p:txBody>
      </p:sp>
      <p:pic>
        <p:nvPicPr>
          <p:cNvPr id="4" name="Content Placeholder 3" descr="Which SMART Objectives Definition Should I Use? | Clear Review">
            <a:extLst>
              <a:ext uri="{FF2B5EF4-FFF2-40B4-BE49-F238E27FC236}">
                <a16:creationId xmlns:a16="http://schemas.microsoft.com/office/drawing/2014/main" id="{18ED72C9-BEEE-02B5-D504-D05BD5EDC769}"/>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666842" y="2557463"/>
            <a:ext cx="4858316" cy="3317875"/>
          </a:xfrm>
          <a:prstGeom prst="rect">
            <a:avLst/>
          </a:prstGeom>
          <a:noFill/>
          <a:ln>
            <a:noFill/>
          </a:ln>
        </p:spPr>
      </p:pic>
      <p:sp>
        <p:nvSpPr>
          <p:cNvPr id="5" name="TextBox 4">
            <a:extLst>
              <a:ext uri="{FF2B5EF4-FFF2-40B4-BE49-F238E27FC236}">
                <a16:creationId xmlns:a16="http://schemas.microsoft.com/office/drawing/2014/main" id="{AF0EB279-BF30-A020-290D-DCCC9E8F3FBD}"/>
              </a:ext>
            </a:extLst>
          </p:cNvPr>
          <p:cNvSpPr txBox="1"/>
          <p:nvPr/>
        </p:nvSpPr>
        <p:spPr>
          <a:xfrm>
            <a:off x="8525158" y="5383857"/>
            <a:ext cx="1890261" cy="982961"/>
          </a:xfrm>
          <a:prstGeom prst="rect">
            <a:avLst/>
          </a:prstGeom>
          <a:noFill/>
        </p:spPr>
        <p:txBody>
          <a:bodyPr wrap="none" rtlCol="0">
            <a:spAutoFit/>
          </a:bodyPr>
          <a:lstStyle/>
          <a:p>
            <a:pPr algn="just">
              <a:lnSpc>
                <a:spcPct val="150000"/>
              </a:lnSpc>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(Newman,2019).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871208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AAEFE-3798-1454-9C57-D735E923A677}"/>
              </a:ext>
            </a:extLst>
          </p:cNvPr>
          <p:cNvSpPr>
            <a:spLocks noGrp="1"/>
          </p:cNvSpPr>
          <p:nvPr>
            <p:ph type="title"/>
          </p:nvPr>
        </p:nvSpPr>
        <p:spPr/>
        <p:txBody>
          <a:bodyPr/>
          <a:lstStyle/>
          <a:p>
            <a:r>
              <a:rPr lang="en-US" b="1" i="1" dirty="0"/>
              <a:t>Digital Skills</a:t>
            </a:r>
          </a:p>
        </p:txBody>
      </p:sp>
      <p:sp>
        <p:nvSpPr>
          <p:cNvPr id="3" name="Content Placeholder 2">
            <a:extLst>
              <a:ext uri="{FF2B5EF4-FFF2-40B4-BE49-F238E27FC236}">
                <a16:creationId xmlns:a16="http://schemas.microsoft.com/office/drawing/2014/main" id="{1F3AC52D-D2C2-62FA-49A4-7BF6C3FA8C85}"/>
              </a:ext>
            </a:extLst>
          </p:cNvPr>
          <p:cNvSpPr>
            <a:spLocks noGrp="1"/>
          </p:cNvSpPr>
          <p:nvPr>
            <p:ph idx="1"/>
          </p:nvPr>
        </p:nvSpPr>
        <p:spPr/>
        <p:txBody>
          <a:bodyPr>
            <a:normAutofit fontScale="85000" lnSpcReduction="10000"/>
          </a:bodyPr>
          <a:lstStyle/>
          <a:p>
            <a:pPr marL="0" indent="0" algn="just">
              <a:lnSpc>
                <a:spcPct val="150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As can be seen in the image below, there is a fundamental requirement for digital literacy in today's world to remain competitive amid the dozens of applicants posted to the internet from those who have more qualifications than you have (Wilton,2011).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I must have an in-depth understanding of how to handle and utilize reports and diverse data in order to improve the organization's performance. Furthermore, coping with problems and online communication skills are expected as these are crucial in today's employers. (Mazzucchelli,2019).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9981188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31632-CE85-F28D-D135-C3DA652EF089}"/>
              </a:ext>
            </a:extLst>
          </p:cNvPr>
          <p:cNvSpPr>
            <a:spLocks noGrp="1"/>
          </p:cNvSpPr>
          <p:nvPr>
            <p:ph type="title"/>
          </p:nvPr>
        </p:nvSpPr>
        <p:spPr/>
        <p:txBody>
          <a:bodyPr/>
          <a:lstStyle/>
          <a:p>
            <a:r>
              <a:rPr lang="en-US" b="1" i="1" dirty="0"/>
              <a:t>Figure 3</a:t>
            </a:r>
          </a:p>
        </p:txBody>
      </p:sp>
      <p:pic>
        <p:nvPicPr>
          <p:cNvPr id="4" name="Content Placeholder 3">
            <a:extLst>
              <a:ext uri="{FF2B5EF4-FFF2-40B4-BE49-F238E27FC236}">
                <a16:creationId xmlns:a16="http://schemas.microsoft.com/office/drawing/2014/main" id="{EEB3A231-21CD-0DFD-A982-070B66A0EBED}"/>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478298" y="2557463"/>
            <a:ext cx="3235403" cy="3317875"/>
          </a:xfrm>
          <a:prstGeom prst="rect">
            <a:avLst/>
          </a:prstGeom>
          <a:noFill/>
          <a:ln>
            <a:noFill/>
          </a:ln>
        </p:spPr>
      </p:pic>
    </p:spTree>
    <p:extLst>
      <p:ext uri="{BB962C8B-B14F-4D97-AF65-F5344CB8AC3E}">
        <p14:creationId xmlns:p14="http://schemas.microsoft.com/office/powerpoint/2010/main" val="27650105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60459-1A0B-BA22-1E98-1E1FE32BA3EF}"/>
              </a:ext>
            </a:extLst>
          </p:cNvPr>
          <p:cNvSpPr>
            <a:spLocks noGrp="1"/>
          </p:cNvSpPr>
          <p:nvPr>
            <p:ph type="title"/>
          </p:nvPr>
        </p:nvSpPr>
        <p:spPr/>
        <p:txBody>
          <a:bodyPr/>
          <a:lstStyle/>
          <a:p>
            <a:r>
              <a:rPr lang="en-US" b="1" i="1" dirty="0"/>
              <a:t>Conclusion</a:t>
            </a:r>
          </a:p>
        </p:txBody>
      </p:sp>
      <p:sp>
        <p:nvSpPr>
          <p:cNvPr id="3" name="Content Placeholder 2">
            <a:extLst>
              <a:ext uri="{FF2B5EF4-FFF2-40B4-BE49-F238E27FC236}">
                <a16:creationId xmlns:a16="http://schemas.microsoft.com/office/drawing/2014/main" id="{E5CA428B-837D-C431-9225-95A6B893273D}"/>
              </a:ext>
            </a:extLst>
          </p:cNvPr>
          <p:cNvSpPr>
            <a:spLocks noGrp="1"/>
          </p:cNvSpPr>
          <p:nvPr>
            <p:ph idx="1"/>
          </p:nvPr>
        </p:nvSpPr>
        <p:spPr/>
        <p:txBody>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It is vitally crucial for any student's career to gain as many employable skills as they can, and doing so is an essential part of the education process. For this, it is essential to understand what the actual needs of the markets are as well as the requirements of recruiters; this will enable the student to concentrate and grow into a great manager in the upcoming years (Cranmer,2009).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7904337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392E7-7862-5CED-59EA-17AFADF77F0F}"/>
              </a:ext>
            </a:extLst>
          </p:cNvPr>
          <p:cNvSpPr>
            <a:spLocks noGrp="1"/>
          </p:cNvSpPr>
          <p:nvPr>
            <p:ph type="title"/>
          </p:nvPr>
        </p:nvSpPr>
        <p:spPr/>
        <p:txBody>
          <a:bodyPr/>
          <a:lstStyle/>
          <a:p>
            <a:r>
              <a:rPr lang="en-US" b="1" i="1" dirty="0"/>
              <a:t>Recommendations</a:t>
            </a:r>
          </a:p>
        </p:txBody>
      </p:sp>
      <p:sp>
        <p:nvSpPr>
          <p:cNvPr id="3" name="Content Placeholder 2">
            <a:extLst>
              <a:ext uri="{FF2B5EF4-FFF2-40B4-BE49-F238E27FC236}">
                <a16:creationId xmlns:a16="http://schemas.microsoft.com/office/drawing/2014/main" id="{77C7CB80-A3BD-A3E6-BD75-79CC3F528683}"/>
              </a:ext>
            </a:extLst>
          </p:cNvPr>
          <p:cNvSpPr>
            <a:spLocks noGrp="1"/>
          </p:cNvSpPr>
          <p:nvPr>
            <p:ph idx="1"/>
          </p:nvPr>
        </p:nvSpPr>
        <p:spPr/>
        <p:txBody>
          <a:bodyPr>
            <a:normAutofit fontScale="77500" lnSpcReduction="20000"/>
          </a:bodyPr>
          <a:lstStyle/>
          <a:p>
            <a:pPr algn="just">
              <a:lnSpc>
                <a:spcPct val="150000"/>
              </a:lnSpc>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It is advised that the primary focus of education should be on experiencing as well as practicing because there has to be a healthy mix between theoretical knowledge and hands-on experience to have greater prospects for a career in the future. Strong time management abilities help you to be entirely immersed and capable of concentration. If you're running behind for an appointment and have to jump right into a task you completely forgot about, you can miss out on crucial information that could have helped you perform better in the long run (Willison,2019).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Students should also put in extra effort to learn strong communication skills because doing so will boost their future employment prospects. It is recommended that students be placed in real situations. Require them to make the right decision and explain their reasoning and point of view. Developing additional skills such as listening to others, summing up all relevant suggestions</a:t>
            </a:r>
            <a:r>
              <a:rPr lang="bg-BG" sz="1800" dirty="0">
                <a:effectLst/>
                <a:latin typeface="Arial" panose="020B0604020202020204" pitchFamily="34" charset="0"/>
                <a:ea typeface="Times New Roman" panose="02020603050405020304" pitchFamily="18" charset="0"/>
                <a:cs typeface="Times New Roman" panose="02020603050405020304" pitchFamily="18" charset="0"/>
              </a:rPr>
              <a:t>,</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and devising a proper implementation strategy </a:t>
            </a:r>
            <a:r>
              <a:rPr lang="bg-BG" sz="1800" dirty="0" err="1">
                <a:effectLst/>
                <a:latin typeface="Arial" panose="020B0604020202020204" pitchFamily="34" charset="0"/>
                <a:ea typeface="Times New Roman" panose="02020603050405020304" pitchFamily="18" charset="0"/>
                <a:cs typeface="Times New Roman" panose="02020603050405020304" pitchFamily="18" charset="0"/>
              </a:rPr>
              <a:t>is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essential for the development of a leader (Zuzel,2010).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6404672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A652E-5D91-23BE-4EDE-F7A8CB6A0CFB}"/>
              </a:ext>
            </a:extLst>
          </p:cNvPr>
          <p:cNvSpPr>
            <a:spLocks noGrp="1"/>
          </p:cNvSpPr>
          <p:nvPr>
            <p:ph type="title"/>
          </p:nvPr>
        </p:nvSpPr>
        <p:spPr/>
        <p:txBody>
          <a:bodyPr/>
          <a:lstStyle/>
          <a:p>
            <a:r>
              <a:rPr lang="en-US" b="1" i="1" dirty="0"/>
              <a:t>Reference List</a:t>
            </a:r>
          </a:p>
        </p:txBody>
      </p:sp>
      <p:sp>
        <p:nvSpPr>
          <p:cNvPr id="3" name="Content Placeholder 2">
            <a:extLst>
              <a:ext uri="{FF2B5EF4-FFF2-40B4-BE49-F238E27FC236}">
                <a16:creationId xmlns:a16="http://schemas.microsoft.com/office/drawing/2014/main" id="{F78BF7FF-4DEC-707B-4160-CEDDEE515B5F}"/>
              </a:ext>
            </a:extLst>
          </p:cNvPr>
          <p:cNvSpPr>
            <a:spLocks noGrp="1"/>
          </p:cNvSpPr>
          <p:nvPr>
            <p:ph idx="1"/>
          </p:nvPr>
        </p:nvSpPr>
        <p:spPr/>
        <p:txBody>
          <a:bodyPr>
            <a:normAutofit fontScale="47500" lnSpcReduction="20000"/>
          </a:bodyPr>
          <a:lstStyle/>
          <a:p>
            <a:pPr algn="just">
              <a:lnSpc>
                <a:spcPct val="107000"/>
              </a:lnSpc>
              <a:spcAft>
                <a:spcPts val="800"/>
              </a:spcAft>
            </a:pPr>
            <a:r>
              <a:rPr lang="en-GB" sz="1800" b="1" dirty="0" err="1">
                <a:effectLst/>
                <a:latin typeface="Arial" panose="020B0604020202020204" pitchFamily="34" charset="0"/>
                <a:ea typeface="Times New Roman" panose="02020603050405020304" pitchFamily="18" charset="0"/>
                <a:cs typeface="Times New Roman" panose="02020603050405020304" pitchFamily="18" charset="0"/>
              </a:rPr>
              <a:t>Alharahsheh</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 H.H. and Pius, A., 2021. Exploration of Employability Skills in Business Management Studies Within Higher Education Levels: Systematic Literature Review. Research Anthology on Business and Technical Education in the Information Era, pp.1147-1164.</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Andrews, G. and Russell, M., 2012. Employability skills development: strategy, evaluation and impact. Higher Education, Skills and Work-Based Learning.</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Belt, V., Drake, P. and Chapman, K., 2010. Employability skills: A research and policy briefing. UK Commission for Employment and Skills.</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b="1" dirty="0" err="1">
                <a:effectLst/>
                <a:latin typeface="Arial" panose="020B0604020202020204" pitchFamily="34" charset="0"/>
                <a:ea typeface="Times New Roman" panose="02020603050405020304" pitchFamily="18" charset="0"/>
                <a:cs typeface="Times New Roman" panose="02020603050405020304" pitchFamily="18" charset="0"/>
              </a:rPr>
              <a:t>Kornelakis</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 A. and </a:t>
            </a:r>
            <a:r>
              <a:rPr lang="en-GB" sz="1800" b="1" dirty="0" err="1">
                <a:effectLst/>
                <a:latin typeface="Arial" panose="020B0604020202020204" pitchFamily="34" charset="0"/>
                <a:ea typeface="Times New Roman" panose="02020603050405020304" pitchFamily="18" charset="0"/>
                <a:cs typeface="Times New Roman" panose="02020603050405020304" pitchFamily="18" charset="0"/>
              </a:rPr>
              <a:t>Petrakaki</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 D., 2020. Embedding employability skills in UK higher education: Between digitalization and marketization. Industry and Higher Education, 34(5), pp.290-297.</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Lowden, K., Hall, S., Elliot, D. and Lewin, J., 2011. Employers’ perceptions of the employability skills of new graduates. London: Edge Foundation, 201126.</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Mason, G., Williams, G. and Cranmer, S., 2009. Employability skills initiatives in higher education: what effects do they have on graduate labour market outcomes?. Education Economics, 17(1), pp.1-30.</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Osmani, M., </a:t>
            </a:r>
            <a:r>
              <a:rPr lang="en-GB" sz="1800" b="1" dirty="0" err="1">
                <a:effectLst/>
                <a:latin typeface="Arial" panose="020B0604020202020204" pitchFamily="34" charset="0"/>
                <a:ea typeface="Times New Roman" panose="02020603050405020304" pitchFamily="18" charset="0"/>
                <a:cs typeface="Times New Roman" panose="02020603050405020304" pitchFamily="18" charset="0"/>
              </a:rPr>
              <a:t>Weerakkody</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 V., Hindi, N. and </a:t>
            </a:r>
            <a:r>
              <a:rPr lang="en-GB" sz="1800" b="1" dirty="0" err="1">
                <a:effectLst/>
                <a:latin typeface="Arial" panose="020B0604020202020204" pitchFamily="34" charset="0"/>
                <a:ea typeface="Times New Roman" panose="02020603050405020304" pitchFamily="18" charset="0"/>
                <a:cs typeface="Times New Roman" panose="02020603050405020304" pitchFamily="18" charset="0"/>
              </a:rPr>
              <a:t>Eldabi</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 T., 2019. Graduates employability skills: A review of literature against market demand. Journal of Education for Business, 94(7), pp.423-432.</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Saunders, V. and </a:t>
            </a:r>
            <a:r>
              <a:rPr lang="en-GB" sz="1800" b="1" dirty="0" err="1">
                <a:effectLst/>
                <a:latin typeface="Arial" panose="020B0604020202020204" pitchFamily="34" charset="0"/>
                <a:ea typeface="Times New Roman" panose="02020603050405020304" pitchFamily="18" charset="0"/>
                <a:cs typeface="Times New Roman" panose="02020603050405020304" pitchFamily="18" charset="0"/>
              </a:rPr>
              <a:t>Zuzel</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 K., 2010. Evaluating employability skills: Employer and student perceptions. Bioscience education, 15(1), pp.1-15.</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Wilton, N., 2011. Do employability skills really matter in the UK graduate labour market? The case of business and management graduates. Work, employment and society, 25(1), pp.85-100.</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58232361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{04F53324-FADF-944F-9E36-2C8143B17FEA}tf10001064</Template>
  <TotalTime>85</TotalTime>
  <Words>1532</Words>
  <Application>Microsoft Macintosh PowerPoint</Application>
  <PresentationFormat>Widescreen</PresentationFormat>
  <Paragraphs>68</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Garamond</vt:lpstr>
      <vt:lpstr>Organic</vt:lpstr>
      <vt:lpstr>Academic Employability   Skills </vt:lpstr>
      <vt:lpstr>Executive Summary </vt:lpstr>
      <vt:lpstr>Contents</vt:lpstr>
      <vt:lpstr>Introduction</vt:lpstr>
      <vt:lpstr>Analysis  Time Management</vt:lpstr>
      <vt:lpstr>Figure 1</vt:lpstr>
      <vt:lpstr>Prioritizing</vt:lpstr>
      <vt:lpstr>Delegation</vt:lpstr>
      <vt:lpstr>Decision-Making</vt:lpstr>
      <vt:lpstr>Problem-Solving</vt:lpstr>
      <vt:lpstr>Goals Settings</vt:lpstr>
      <vt:lpstr>Figure 2</vt:lpstr>
      <vt:lpstr>Digital Skills</vt:lpstr>
      <vt:lpstr>Figure 3</vt:lpstr>
      <vt:lpstr>Conclusion</vt:lpstr>
      <vt:lpstr>Recommendations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Employability   Skills </dc:title>
  <dc:creator>Mustan Ali</dc:creator>
  <cp:lastModifiedBy>Mustan Ali</cp:lastModifiedBy>
  <cp:revision>8</cp:revision>
  <dcterms:created xsi:type="dcterms:W3CDTF">2022-12-15T19:03:33Z</dcterms:created>
  <dcterms:modified xsi:type="dcterms:W3CDTF">2022-12-15T20:55:20Z</dcterms:modified>
</cp:coreProperties>
</file>