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handoutMasterIdLst>
    <p:handoutMasterId r:id="rId24"/>
  </p:handoutMasterIdLst>
  <p:sldIdLst>
    <p:sldId id="256" r:id="rId2"/>
    <p:sldId id="257" r:id="rId3"/>
    <p:sldId id="265" r:id="rId4"/>
    <p:sldId id="258" r:id="rId5"/>
    <p:sldId id="259" r:id="rId6"/>
    <p:sldId id="273" r:id="rId7"/>
    <p:sldId id="260" r:id="rId8"/>
    <p:sldId id="266" r:id="rId9"/>
    <p:sldId id="261" r:id="rId10"/>
    <p:sldId id="262" r:id="rId11"/>
    <p:sldId id="263" r:id="rId12"/>
    <p:sldId id="264" r:id="rId13"/>
    <p:sldId id="267" r:id="rId14"/>
    <p:sldId id="268" r:id="rId15"/>
    <p:sldId id="274" r:id="rId16"/>
    <p:sldId id="275" r:id="rId17"/>
    <p:sldId id="276" r:id="rId18"/>
    <p:sldId id="269" r:id="rId19"/>
    <p:sldId id="270" r:id="rId20"/>
    <p:sldId id="272" r:id="rId21"/>
    <p:sldId id="277" r:id="rId22"/>
    <p:sldId id="27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7F2C841-290E-49C3-978D-753E0ED201E3}" type="datetimeFigureOut">
              <a:rPr lang="en-GB" smtClean="0"/>
              <a:pPr/>
              <a:t>07/02/2012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0A195F6-B38A-41BF-98AD-7A70B3C62DCB}"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C72E6F0-BCE6-4EFA-8DA1-0EA9CDC45457}"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4AB1BF5-45D8-4B09-B854-7B7D4D77EEE6}" type="datetimeFigureOut">
              <a:rPr lang="en-GB" smtClean="0"/>
              <a:pPr/>
              <a:t>07/02/2012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2E6F0-BCE6-4EFA-8DA1-0EA9CDC45457}"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C72E6F0-BCE6-4EFA-8DA1-0EA9CDC45457}"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C72E6F0-BCE6-4EFA-8DA1-0EA9CDC4545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C72E6F0-BCE6-4EFA-8DA1-0EA9CDC4545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0C72E6F0-BCE6-4EFA-8DA1-0EA9CDC45457}"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4AB1BF5-45D8-4B09-B854-7B7D4D77EEE6}" type="datetimeFigureOut">
              <a:rPr lang="en-GB" smtClean="0"/>
              <a:pPr/>
              <a:t>07/02/2012</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2E6F0-BCE6-4EFA-8DA1-0EA9CDC4545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0C72E6F0-BCE6-4EFA-8DA1-0EA9CDC45457}"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07/02/2012</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4AB1BF5-45D8-4B09-B854-7B7D4D77EEE6}" type="datetimeFigureOut">
              <a:rPr lang="en-GB" smtClean="0"/>
              <a:pPr/>
              <a:t>07/02/2012</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C72E6F0-BCE6-4EFA-8DA1-0EA9CDC45457}"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How-to</a:t>
            </a:r>
            <a:r>
              <a:rPr lang="en-GB" dirty="0" smtClean="0"/>
              <a:t>: plan, bibliography and abstract</a:t>
            </a:r>
            <a:endParaRPr lang="en-GB" dirty="0"/>
          </a:p>
        </p:txBody>
      </p:sp>
      <p:sp>
        <p:nvSpPr>
          <p:cNvPr id="2" name="Title 1"/>
          <p:cNvSpPr>
            <a:spLocks noGrp="1"/>
          </p:cNvSpPr>
          <p:nvPr>
            <p:ph type="ctrTitle"/>
          </p:nvPr>
        </p:nvSpPr>
        <p:spPr/>
        <p:txBody>
          <a:bodyPr/>
          <a:lstStyle/>
          <a:p>
            <a:r>
              <a:rPr lang="en-GB" dirty="0" smtClean="0"/>
              <a:t>Classics Project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need to do</a:t>
            </a:r>
            <a:endParaRPr lang="en-GB" dirty="0"/>
          </a:p>
        </p:txBody>
      </p:sp>
      <p:sp>
        <p:nvSpPr>
          <p:cNvPr id="3" name="Content Placeholder 2"/>
          <p:cNvSpPr>
            <a:spLocks noGrp="1"/>
          </p:cNvSpPr>
          <p:nvPr>
            <p:ph sz="quarter" idx="1"/>
          </p:nvPr>
        </p:nvSpPr>
        <p:spPr/>
        <p:txBody>
          <a:bodyPr/>
          <a:lstStyle/>
          <a:p>
            <a:r>
              <a:rPr lang="en-GB" b="1" dirty="0" smtClean="0"/>
              <a:t>Coursework </a:t>
            </a:r>
          </a:p>
          <a:p>
            <a:r>
              <a:rPr lang="en-GB" dirty="0" smtClean="0"/>
              <a:t>1 – A project plan: draft structure, abstract and bibliography  (equivalent </a:t>
            </a:r>
            <a:r>
              <a:rPr lang="en-GB" smtClean="0"/>
              <a:t>of </a:t>
            </a:r>
            <a:r>
              <a:rPr lang="en-GB" smtClean="0"/>
              <a:t>1,000 </a:t>
            </a:r>
            <a:r>
              <a:rPr lang="en-GB" dirty="0" smtClean="0"/>
              <a:t>words</a:t>
            </a:r>
            <a:r>
              <a:rPr lang="en-GB" smtClean="0"/>
              <a:t>) </a:t>
            </a:r>
            <a:r>
              <a:rPr lang="en-GB" smtClean="0"/>
              <a:t>20</a:t>
            </a:r>
            <a:r>
              <a:rPr lang="en-GB" dirty="0" smtClean="0"/>
              <a:t>%</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The ABSTRACT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 abstract?</a:t>
            </a:r>
            <a:endParaRPr lang="en-GB" dirty="0"/>
          </a:p>
        </p:txBody>
      </p:sp>
      <p:sp>
        <p:nvSpPr>
          <p:cNvPr id="3" name="Content Placeholder 2"/>
          <p:cNvSpPr>
            <a:spLocks noGrp="1"/>
          </p:cNvSpPr>
          <p:nvPr>
            <p:ph sz="quarter" idx="1"/>
          </p:nvPr>
        </p:nvSpPr>
        <p:spPr/>
        <p:txBody>
          <a:bodyPr/>
          <a:lstStyle/>
          <a:p>
            <a:r>
              <a:rPr lang="en-GB" dirty="0" smtClean="0"/>
              <a:t>An abstract is a </a:t>
            </a:r>
            <a:r>
              <a:rPr lang="en-GB" sz="2800" b="1" u="sng" dirty="0" smtClean="0"/>
              <a:t>short </a:t>
            </a:r>
            <a:r>
              <a:rPr lang="en-GB" dirty="0" smtClean="0"/>
              <a:t>summary of your </a:t>
            </a:r>
            <a:r>
              <a:rPr lang="en-GB" b="1" u="sng" dirty="0" smtClean="0"/>
              <a:t>proposed</a:t>
            </a:r>
            <a:r>
              <a:rPr lang="en-GB" dirty="0" smtClean="0"/>
              <a:t> research.</a:t>
            </a:r>
          </a:p>
          <a:p>
            <a:r>
              <a:rPr lang="en-GB" dirty="0" smtClean="0"/>
              <a:t>It does not have to be fancy… just tell the reader </a:t>
            </a:r>
            <a:r>
              <a:rPr lang="en-GB" u="sng" dirty="0" smtClean="0"/>
              <a:t>what your work is about </a:t>
            </a:r>
            <a:r>
              <a:rPr lang="en-GB" dirty="0" smtClean="0"/>
              <a:t>and </a:t>
            </a:r>
            <a:r>
              <a:rPr lang="en-GB" u="sng" dirty="0" smtClean="0"/>
              <a:t>what your main argument is.</a:t>
            </a:r>
          </a:p>
          <a:p>
            <a:r>
              <a:rPr lang="en-GB" dirty="0" smtClean="0"/>
              <a:t>You may also want to use the abstract to place yourself in the relevant scholarship, i.e. explain where you are coming from.</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an abstract important?</a:t>
            </a:r>
            <a:endParaRPr lang="en-GB" dirty="0"/>
          </a:p>
        </p:txBody>
      </p:sp>
      <p:pic>
        <p:nvPicPr>
          <p:cNvPr id="1026" name="Picture 2"/>
          <p:cNvPicPr>
            <a:picLocks noGrp="1" noChangeAspect="1" noChangeArrowheads="1"/>
          </p:cNvPicPr>
          <p:nvPr>
            <p:ph sz="quarter" idx="1"/>
          </p:nvPr>
        </p:nvPicPr>
        <p:blipFill>
          <a:blip r:embed="rId2" cstate="print"/>
          <a:srcRect/>
          <a:stretch>
            <a:fillRect/>
          </a:stretch>
        </p:blipFill>
        <p:spPr bwMode="auto">
          <a:xfrm>
            <a:off x="99061" y="980728"/>
            <a:ext cx="8986597" cy="5616623"/>
          </a:xfrm>
          <a:prstGeom prst="rect">
            <a:avLst/>
          </a:prstGeom>
          <a:noFill/>
          <a:ln w="9525">
            <a:noFill/>
            <a:miter lim="800000"/>
            <a:headEnd/>
            <a:tailEnd/>
          </a:ln>
        </p:spPr>
      </p:pic>
      <p:sp>
        <p:nvSpPr>
          <p:cNvPr id="5" name="Rectangle 4"/>
          <p:cNvSpPr/>
          <p:nvPr/>
        </p:nvSpPr>
        <p:spPr>
          <a:xfrm>
            <a:off x="251520" y="5229200"/>
            <a:ext cx="7848872" cy="720080"/>
          </a:xfrm>
          <a:prstGeom prst="rect">
            <a:avLst/>
          </a:prstGeom>
          <a:noFill/>
          <a:ln w="603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 from Hooley 2008</a:t>
            </a:r>
            <a:endParaRPr lang="en-GB" dirty="0"/>
          </a:p>
        </p:txBody>
      </p:sp>
      <p:sp>
        <p:nvSpPr>
          <p:cNvPr id="5" name="Content Placeholder 4"/>
          <p:cNvSpPr>
            <a:spLocks noGrp="1"/>
          </p:cNvSpPr>
          <p:nvPr>
            <p:ph sz="quarter" idx="1"/>
          </p:nvPr>
        </p:nvSpPr>
        <p:spPr/>
        <p:txBody>
          <a:bodyPr>
            <a:normAutofit fontScale="85000" lnSpcReduction="10000"/>
          </a:bodyPr>
          <a:lstStyle/>
          <a:p>
            <a:r>
              <a:rPr lang="en-GB" dirty="0" smtClean="0"/>
              <a:t>This text is a compact and critically up-to-date introduction to Roman satire. It examines the development of the genre and focuses particularly on the literary and social functionality of satire. This book considers why men of learning and position adopted this 'low' mode of expression, why satire was important to the Romans, and why it still matters. Designed for student readers, it presumes no specialized knowledge, yet takes account of the most recent critical approaches. The text presents each of the major practitioners of verse satire - Horace, </a:t>
            </a:r>
            <a:r>
              <a:rPr lang="en-GB" dirty="0" err="1" smtClean="0"/>
              <a:t>Persius</a:t>
            </a:r>
            <a:r>
              <a:rPr lang="en-GB" dirty="0" smtClean="0"/>
              <a:t>, and Juvenal, and their forebear </a:t>
            </a:r>
            <a:r>
              <a:rPr lang="en-GB" dirty="0" err="1" smtClean="0"/>
              <a:t>Lucilius</a:t>
            </a:r>
            <a:r>
              <a:rPr lang="en-GB" dirty="0" smtClean="0"/>
              <a:t> - in the context of the social </a:t>
            </a:r>
            <a:r>
              <a:rPr lang="en-GB" dirty="0" err="1" smtClean="0"/>
              <a:t>milieux</a:t>
            </a:r>
            <a:r>
              <a:rPr lang="en-GB" dirty="0" smtClean="0"/>
              <a:t> in which they wrote. It includes comparative and </a:t>
            </a:r>
            <a:r>
              <a:rPr lang="en-GB" dirty="0" err="1" smtClean="0"/>
              <a:t>intertextual</a:t>
            </a:r>
            <a:r>
              <a:rPr lang="en-GB" dirty="0" smtClean="0"/>
              <a:t> discussion of different satirists, including those of the </a:t>
            </a:r>
            <a:r>
              <a:rPr lang="en-GB" dirty="0" err="1" smtClean="0"/>
              <a:t>Menippean</a:t>
            </a:r>
            <a:r>
              <a:rPr lang="en-GB" dirty="0" smtClean="0"/>
              <a:t> tradition.</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what exactly should I do?</a:t>
            </a:r>
            <a:endParaRPr lang="en-GB" dirty="0"/>
          </a:p>
        </p:txBody>
      </p:sp>
      <p:sp>
        <p:nvSpPr>
          <p:cNvPr id="3" name="Content Placeholder 2"/>
          <p:cNvSpPr>
            <a:spLocks noGrp="1"/>
          </p:cNvSpPr>
          <p:nvPr>
            <p:ph sz="quarter" idx="1"/>
          </p:nvPr>
        </p:nvSpPr>
        <p:spPr/>
        <p:txBody>
          <a:bodyPr/>
          <a:lstStyle/>
          <a:p>
            <a:pPr marL="514350" indent="-514350">
              <a:buFont typeface="+mj-lt"/>
              <a:buAutoNum type="arabicPeriod"/>
            </a:pPr>
            <a:r>
              <a:rPr lang="en-GB" dirty="0" smtClean="0"/>
              <a:t>Write a brief summary of your proposed research.</a:t>
            </a:r>
          </a:p>
          <a:p>
            <a:pPr marL="514350" indent="-514350">
              <a:buFont typeface="+mj-lt"/>
              <a:buAutoNum type="arabicPeriod"/>
            </a:pPr>
            <a:r>
              <a:rPr lang="en-GB" dirty="0" smtClean="0"/>
              <a:t>Make sure that you include your main argument (or what you expect your main argument to be)</a:t>
            </a:r>
          </a:p>
          <a:p>
            <a:pPr marL="514350" indent="-514350">
              <a:buFont typeface="+mj-lt"/>
              <a:buAutoNum type="arabicPeriod"/>
            </a:pPr>
            <a:r>
              <a:rPr lang="en-GB" dirty="0" smtClean="0"/>
              <a:t>You might want to include your position in scholarship on the subject of your research.</a:t>
            </a:r>
          </a:p>
          <a:p>
            <a:pPr marL="514350" indent="-514350">
              <a:buFont typeface="+mj-lt"/>
              <a:buAutoNum type="arabicPeriod"/>
            </a:pPr>
            <a:r>
              <a:rPr lang="en-GB" dirty="0" smtClean="0"/>
              <a:t>It should not be more than </a:t>
            </a:r>
            <a:r>
              <a:rPr lang="en-GB" b="1" dirty="0" smtClean="0"/>
              <a:t>250 words long</a:t>
            </a:r>
            <a:r>
              <a:rPr lang="en-GB" dirty="0" smtClean="0"/>
              <a:t>. (we have used 61 words on this slide…)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The BIBLIOGRAPHY</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bibliography?</a:t>
            </a:r>
            <a:endParaRPr lang="en-GB" dirty="0"/>
          </a:p>
        </p:txBody>
      </p:sp>
      <p:sp>
        <p:nvSpPr>
          <p:cNvPr id="3" name="Content Placeholder 2"/>
          <p:cNvSpPr>
            <a:spLocks noGrp="1"/>
          </p:cNvSpPr>
          <p:nvPr>
            <p:ph sz="quarter" idx="1"/>
          </p:nvPr>
        </p:nvSpPr>
        <p:spPr/>
        <p:txBody>
          <a:bodyPr/>
          <a:lstStyle/>
          <a:p>
            <a:r>
              <a:rPr lang="en-GB" dirty="0" smtClean="0"/>
              <a:t>A bibliography submitted at the beginning of a period of research is a bibliography of the materials (primary and secondary) that you </a:t>
            </a:r>
            <a:r>
              <a:rPr lang="en-GB" b="1" u="sng" dirty="0" smtClean="0"/>
              <a:t>expect</a:t>
            </a:r>
            <a:r>
              <a:rPr lang="en-GB" dirty="0" smtClean="0"/>
              <a:t> to use.</a:t>
            </a:r>
          </a:p>
          <a:p>
            <a:r>
              <a:rPr lang="en-GB" dirty="0" smtClean="0"/>
              <a:t>It </a:t>
            </a:r>
            <a:r>
              <a:rPr lang="en-GB" b="1" u="sng" dirty="0" smtClean="0"/>
              <a:t>will</a:t>
            </a:r>
            <a:r>
              <a:rPr lang="en-GB" dirty="0" smtClean="0"/>
              <a:t> change over the course of your work.</a:t>
            </a:r>
          </a:p>
          <a:p>
            <a:r>
              <a:rPr lang="en-GB" dirty="0" smtClean="0"/>
              <a:t>It’s there to show that you have done the necessary </a:t>
            </a:r>
            <a:r>
              <a:rPr lang="en-GB" b="1" u="sng" dirty="0" smtClean="0"/>
              <a:t>preparation</a:t>
            </a:r>
            <a:r>
              <a:rPr lang="en-GB" dirty="0" smtClean="0"/>
              <a:t> to proceed with your project.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how do I know what I am going to use?</a:t>
            </a:r>
            <a:endParaRPr lang="en-GB" dirty="0"/>
          </a:p>
        </p:txBody>
      </p:sp>
      <p:sp>
        <p:nvSpPr>
          <p:cNvPr id="3" name="Content Placeholder 2"/>
          <p:cNvSpPr>
            <a:spLocks noGrp="1"/>
          </p:cNvSpPr>
          <p:nvPr>
            <p:ph sz="quarter" idx="1"/>
          </p:nvPr>
        </p:nvSpPr>
        <p:spPr/>
        <p:txBody>
          <a:bodyPr/>
          <a:lstStyle/>
          <a:p>
            <a:r>
              <a:rPr lang="en-GB" dirty="0" smtClean="0"/>
              <a:t>What are the primary sources (literary, </a:t>
            </a:r>
            <a:r>
              <a:rPr lang="en-GB" dirty="0" err="1" smtClean="0"/>
              <a:t>epigraphical</a:t>
            </a:r>
            <a:r>
              <a:rPr lang="en-GB" dirty="0" smtClean="0"/>
              <a:t>, </a:t>
            </a:r>
            <a:r>
              <a:rPr lang="en-GB" dirty="0" err="1" smtClean="0"/>
              <a:t>papyrological</a:t>
            </a:r>
            <a:r>
              <a:rPr lang="en-GB" dirty="0" smtClean="0"/>
              <a:t>, iconographical, archaeological) that you have already identified?</a:t>
            </a:r>
          </a:p>
          <a:p>
            <a:r>
              <a:rPr lang="en-GB" dirty="0" smtClean="0"/>
              <a:t>What are the main pieces of scholarship that you have already read or identified as necessary reading?</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 I put in?</a:t>
            </a:r>
            <a:endParaRPr lang="en-GB" dirty="0"/>
          </a:p>
        </p:txBody>
      </p:sp>
      <p:sp>
        <p:nvSpPr>
          <p:cNvPr id="3" name="Content Placeholder 2"/>
          <p:cNvSpPr>
            <a:spLocks noGrp="1"/>
          </p:cNvSpPr>
          <p:nvPr>
            <p:ph sz="quarter" idx="1"/>
          </p:nvPr>
        </p:nvSpPr>
        <p:spPr/>
        <p:txBody>
          <a:bodyPr/>
          <a:lstStyle/>
          <a:p>
            <a:r>
              <a:rPr lang="en-GB" dirty="0" smtClean="0"/>
              <a:t>You need to divide your bibliography into two sections: one for primary sources and one for scholarship.</a:t>
            </a:r>
          </a:p>
          <a:p>
            <a:r>
              <a:rPr lang="en-GB" dirty="0" smtClean="0"/>
              <a:t>Remember to include translation details if you know them.</a:t>
            </a:r>
          </a:p>
          <a:p>
            <a:r>
              <a:rPr lang="en-GB" dirty="0" smtClean="0"/>
              <a:t>You should have at least 15 items (books or articles) in the part of your bibliography on scholarship.</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should a bibliography look?</a:t>
            </a:r>
            <a:endParaRPr lang="en-GB" dirty="0"/>
          </a:p>
        </p:txBody>
      </p:sp>
      <p:sp>
        <p:nvSpPr>
          <p:cNvPr id="3" name="Content Placeholder 2"/>
          <p:cNvSpPr>
            <a:spLocks noGrp="1"/>
          </p:cNvSpPr>
          <p:nvPr>
            <p:ph sz="quarter" idx="1"/>
          </p:nvPr>
        </p:nvSpPr>
        <p:spPr/>
        <p:txBody>
          <a:bodyPr/>
          <a:lstStyle/>
          <a:p>
            <a:r>
              <a:rPr lang="en-GB" dirty="0" smtClean="0"/>
              <a:t>Follow the guidelines given in the Classics Reference Handbook.</a:t>
            </a:r>
          </a:p>
          <a:p>
            <a:r>
              <a:rPr lang="en-GB" dirty="0" smtClean="0"/>
              <a:t>If you don’t have one, then please put your hand up now!!</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The DRAFT STRUCTURE</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is a DRAFT Structure?</a:t>
            </a:r>
            <a:endParaRPr lang="en-GB" dirty="0"/>
          </a:p>
        </p:txBody>
      </p:sp>
      <p:sp>
        <p:nvSpPr>
          <p:cNvPr id="5" name="Content Placeholder 4"/>
          <p:cNvSpPr>
            <a:spLocks noGrp="1"/>
          </p:cNvSpPr>
          <p:nvPr>
            <p:ph sz="quarter" idx="1"/>
          </p:nvPr>
        </p:nvSpPr>
        <p:spPr/>
        <p:txBody>
          <a:bodyPr>
            <a:normAutofit/>
          </a:bodyPr>
          <a:lstStyle/>
          <a:p>
            <a:r>
              <a:rPr lang="en-GB" dirty="0" smtClean="0"/>
              <a:t>A DRAFT structure is a preliminary plan of what the finished product might look like.</a:t>
            </a:r>
          </a:p>
          <a:p>
            <a:r>
              <a:rPr lang="en-GB" dirty="0" smtClean="0"/>
              <a:t>You may use a bullet point structure if you find it helpful</a:t>
            </a:r>
          </a:p>
          <a:p>
            <a:r>
              <a:rPr lang="en-GB" dirty="0" smtClean="0"/>
              <a:t>If so, each bullet point should have an explanatory paragraph (or two, for main chapters) and possibly references to main primary and secondary sources you expect to use.</a:t>
            </a:r>
          </a:p>
          <a:p>
            <a:endParaRPr lang="en-GB"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Step 1: The main parts/sections</a:t>
            </a:r>
            <a:endParaRPr lang="en-GB" dirty="0"/>
          </a:p>
        </p:txBody>
      </p:sp>
      <p:sp>
        <p:nvSpPr>
          <p:cNvPr id="3" name="Content Placeholder 2"/>
          <p:cNvSpPr>
            <a:spLocks noGrp="1"/>
          </p:cNvSpPr>
          <p:nvPr>
            <p:ph sz="quarter" idx="1"/>
          </p:nvPr>
        </p:nvSpPr>
        <p:spPr/>
        <p:txBody>
          <a:bodyPr>
            <a:normAutofit/>
          </a:bodyPr>
          <a:lstStyle/>
          <a:p>
            <a:pPr>
              <a:buNone/>
            </a:pPr>
            <a:r>
              <a:rPr lang="en-GB" dirty="0" smtClean="0"/>
              <a:t>Short note: </a:t>
            </a:r>
            <a:r>
              <a:rPr lang="en-GB" dirty="0" err="1" smtClean="0"/>
              <a:t>Ov</a:t>
            </a:r>
            <a:r>
              <a:rPr lang="en-GB" dirty="0" smtClean="0"/>
              <a:t>. Met. 4</a:t>
            </a:r>
          </a:p>
          <a:p>
            <a:endParaRPr lang="en-GB" dirty="0" smtClean="0"/>
          </a:p>
          <a:p>
            <a:r>
              <a:rPr lang="en-GB" dirty="0" smtClean="0"/>
              <a:t>Introduction</a:t>
            </a:r>
          </a:p>
          <a:p>
            <a:r>
              <a:rPr lang="en-GB" dirty="0" smtClean="0"/>
              <a:t>Section 1: Close reading focussed on meter</a:t>
            </a:r>
          </a:p>
          <a:p>
            <a:r>
              <a:rPr lang="en-GB" dirty="0" smtClean="0"/>
              <a:t>Section 2: Outcome of close reading, including wider implications</a:t>
            </a:r>
          </a:p>
          <a:p>
            <a:r>
              <a:rPr lang="en-GB" dirty="0" smtClean="0"/>
              <a:t>Conclusion</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Step 2: Providing more detail</a:t>
            </a:r>
            <a:endParaRPr lang="en-GB" dirty="0"/>
          </a:p>
        </p:txBody>
      </p:sp>
      <p:sp>
        <p:nvSpPr>
          <p:cNvPr id="3" name="Content Placeholder 2"/>
          <p:cNvSpPr>
            <a:spLocks noGrp="1"/>
          </p:cNvSpPr>
          <p:nvPr>
            <p:ph sz="quarter" idx="1"/>
          </p:nvPr>
        </p:nvSpPr>
        <p:spPr>
          <a:xfrm>
            <a:off x="301752" y="1527048"/>
            <a:ext cx="8503920" cy="5070304"/>
          </a:xfrm>
        </p:spPr>
        <p:txBody>
          <a:bodyPr>
            <a:normAutofit lnSpcReduction="10000"/>
          </a:bodyPr>
          <a:lstStyle/>
          <a:p>
            <a:pPr>
              <a:buNone/>
            </a:pPr>
            <a:r>
              <a:rPr lang="en-GB" dirty="0" smtClean="0"/>
              <a:t>Short note: </a:t>
            </a:r>
            <a:r>
              <a:rPr lang="en-GB" dirty="0" err="1" smtClean="0"/>
              <a:t>Ov</a:t>
            </a:r>
            <a:r>
              <a:rPr lang="en-GB" dirty="0" smtClean="0"/>
              <a:t>. Met. 4</a:t>
            </a:r>
          </a:p>
          <a:p>
            <a:endParaRPr lang="en-GB" dirty="0" smtClean="0"/>
          </a:p>
          <a:p>
            <a:r>
              <a:rPr lang="en-GB" dirty="0" smtClean="0"/>
              <a:t>Introduction</a:t>
            </a:r>
          </a:p>
          <a:p>
            <a:pPr lvl="1"/>
            <a:r>
              <a:rPr lang="en-GB" dirty="0" smtClean="0"/>
              <a:t>Intention of piece</a:t>
            </a:r>
          </a:p>
          <a:p>
            <a:pPr lvl="1"/>
            <a:r>
              <a:rPr lang="en-GB" dirty="0" smtClean="0"/>
              <a:t>Scholarly background</a:t>
            </a:r>
          </a:p>
          <a:p>
            <a:pPr lvl="1"/>
            <a:r>
              <a:rPr lang="en-GB" dirty="0" smtClean="0"/>
              <a:t>Text and translation</a:t>
            </a:r>
          </a:p>
          <a:p>
            <a:r>
              <a:rPr lang="en-GB" dirty="0" smtClean="0"/>
              <a:t>Section 1: Close reading focussed on meter</a:t>
            </a:r>
          </a:p>
          <a:p>
            <a:r>
              <a:rPr lang="en-GB" dirty="0" smtClean="0"/>
              <a:t>Section 2: Outcome of close reading, including wider implications</a:t>
            </a:r>
          </a:p>
          <a:p>
            <a:r>
              <a:rPr lang="en-GB" dirty="0" smtClean="0"/>
              <a:t>Conclusion</a:t>
            </a:r>
          </a:p>
          <a:p>
            <a:pPr lvl="1"/>
            <a:r>
              <a:rPr lang="en-GB" dirty="0" smtClean="0"/>
              <a:t>Immediate results</a:t>
            </a:r>
          </a:p>
          <a:p>
            <a:pPr lvl="1"/>
            <a:r>
              <a:rPr lang="en-GB" dirty="0" smtClean="0"/>
              <a:t>Further avenues of research</a:t>
            </a:r>
          </a:p>
          <a:p>
            <a:pPr>
              <a:buNone/>
            </a:pPr>
            <a:endParaRPr lang="en-GB"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 Step 3: Providing the main argument in each main section</a:t>
            </a:r>
            <a:endParaRPr lang="en-GB" dirty="0"/>
          </a:p>
        </p:txBody>
      </p:sp>
      <p:sp>
        <p:nvSpPr>
          <p:cNvPr id="3" name="Content Placeholder 2"/>
          <p:cNvSpPr>
            <a:spLocks noGrp="1"/>
          </p:cNvSpPr>
          <p:nvPr>
            <p:ph sz="quarter" idx="1"/>
          </p:nvPr>
        </p:nvSpPr>
        <p:spPr>
          <a:xfrm>
            <a:off x="301752" y="1268760"/>
            <a:ext cx="8503920" cy="5328592"/>
          </a:xfrm>
        </p:spPr>
        <p:txBody>
          <a:bodyPr>
            <a:normAutofit fontScale="77500" lnSpcReduction="20000"/>
          </a:bodyPr>
          <a:lstStyle/>
          <a:p>
            <a:pPr>
              <a:buNone/>
            </a:pPr>
            <a:r>
              <a:rPr lang="en-GB" dirty="0" smtClean="0"/>
              <a:t>Short note: </a:t>
            </a:r>
            <a:r>
              <a:rPr lang="en-GB" dirty="0" err="1" smtClean="0"/>
              <a:t>Ov</a:t>
            </a:r>
            <a:r>
              <a:rPr lang="en-GB" dirty="0" smtClean="0"/>
              <a:t>. Met. 4</a:t>
            </a:r>
          </a:p>
          <a:p>
            <a:endParaRPr lang="en-GB" dirty="0" smtClean="0"/>
          </a:p>
          <a:p>
            <a:r>
              <a:rPr lang="en-GB" dirty="0" smtClean="0"/>
              <a:t>Introduction</a:t>
            </a:r>
          </a:p>
          <a:p>
            <a:pPr lvl="1"/>
            <a:r>
              <a:rPr lang="en-GB" dirty="0" smtClean="0"/>
              <a:t>Intention of piece</a:t>
            </a:r>
          </a:p>
          <a:p>
            <a:pPr lvl="1"/>
            <a:r>
              <a:rPr lang="en-GB" dirty="0" smtClean="0"/>
              <a:t>Scholarly background</a:t>
            </a:r>
          </a:p>
          <a:p>
            <a:pPr lvl="1"/>
            <a:r>
              <a:rPr lang="en-GB" dirty="0" smtClean="0"/>
              <a:t>Text and translation</a:t>
            </a:r>
          </a:p>
          <a:p>
            <a:r>
              <a:rPr lang="en-GB" dirty="0" smtClean="0"/>
              <a:t>Section 1: Close reading focussed on meter</a:t>
            </a:r>
          </a:p>
          <a:p>
            <a:pPr>
              <a:buNone/>
            </a:pPr>
            <a:r>
              <a:rPr lang="en-GB" dirty="0" smtClean="0"/>
              <a:t>	The first section studies the text closely, focussing on value judgement expressed about the </a:t>
            </a:r>
            <a:r>
              <a:rPr lang="en-GB" dirty="0" err="1" smtClean="0"/>
              <a:t>Minyan</a:t>
            </a:r>
            <a:r>
              <a:rPr lang="en-GB" dirty="0" smtClean="0"/>
              <a:t> daughters and the back-and-forth structure in which these appear.</a:t>
            </a:r>
          </a:p>
          <a:p>
            <a:r>
              <a:rPr lang="en-GB" dirty="0" smtClean="0"/>
              <a:t>Section 2: Outcome of close reading, including wider implications</a:t>
            </a:r>
          </a:p>
          <a:p>
            <a:pPr>
              <a:buNone/>
            </a:pPr>
            <a:r>
              <a:rPr lang="en-GB" dirty="0" smtClean="0"/>
              <a:t>	The second section seeks to explain this phenomenon in the context of literary genre and argues that Ovid invokes patterns of elegiac metre to extend the attention the reader pays to the moral and religious dilemma of the characters. </a:t>
            </a:r>
          </a:p>
          <a:p>
            <a:r>
              <a:rPr lang="en-GB" dirty="0" smtClean="0"/>
              <a:t>Conclusion</a:t>
            </a:r>
          </a:p>
          <a:p>
            <a:pPr lvl="1"/>
            <a:r>
              <a:rPr lang="en-GB" dirty="0" smtClean="0"/>
              <a:t>Immediate results</a:t>
            </a:r>
          </a:p>
          <a:p>
            <a:pPr lvl="1"/>
            <a:r>
              <a:rPr lang="en-GB" dirty="0" smtClean="0"/>
              <a:t>Further avenues of research</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But I have no idea what I am actually going to write…</a:t>
            </a:r>
            <a:endParaRPr lang="en-GB" dirty="0"/>
          </a:p>
        </p:txBody>
      </p:sp>
      <p:sp>
        <p:nvSpPr>
          <p:cNvPr id="3" name="Content Placeholder 2"/>
          <p:cNvSpPr>
            <a:spLocks noGrp="1"/>
          </p:cNvSpPr>
          <p:nvPr>
            <p:ph sz="quarter" idx="1"/>
          </p:nvPr>
        </p:nvSpPr>
        <p:spPr/>
        <p:txBody>
          <a:bodyPr/>
          <a:lstStyle/>
          <a:p>
            <a:r>
              <a:rPr lang="en-GB" dirty="0" smtClean="0"/>
              <a:t>Don’t worry. </a:t>
            </a:r>
          </a:p>
          <a:p>
            <a:r>
              <a:rPr lang="en-GB" dirty="0" smtClean="0"/>
              <a:t>The draft structure is not there to lock you down.</a:t>
            </a:r>
          </a:p>
          <a:p>
            <a:r>
              <a:rPr lang="en-GB" dirty="0" smtClean="0"/>
              <a:t>If you change your mind or your research leads you elsewhere then that’s just the nature of the game.</a:t>
            </a:r>
          </a:p>
          <a:p>
            <a:r>
              <a:rPr lang="en-GB" dirty="0" smtClean="0"/>
              <a:t>The draft structure is there to help you predict and plan your work.</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I might change my mind later on…</a:t>
            </a:r>
            <a:endParaRPr lang="en-GB" dirty="0"/>
          </a:p>
        </p:txBody>
      </p:sp>
      <p:sp>
        <p:nvSpPr>
          <p:cNvPr id="3" name="Content Placeholder 2"/>
          <p:cNvSpPr>
            <a:spLocks noGrp="1"/>
          </p:cNvSpPr>
          <p:nvPr>
            <p:ph sz="quarter" idx="1"/>
          </p:nvPr>
        </p:nvSpPr>
        <p:spPr/>
        <p:txBody>
          <a:bodyPr/>
          <a:lstStyle/>
          <a:p>
            <a:r>
              <a:rPr lang="en-GB" dirty="0" smtClean="0"/>
              <a:t>That is OK.</a:t>
            </a:r>
          </a:p>
          <a:p>
            <a:r>
              <a:rPr lang="en-GB" dirty="0" smtClean="0"/>
              <a:t>In fact you probably will. And it might be more worrying if you don’t.</a:t>
            </a:r>
          </a:p>
          <a:p>
            <a:r>
              <a:rPr lang="en-GB" dirty="0" smtClean="0"/>
              <a:t>Research is a living organism. It grows and walks into roads that you might not have expected and that’s where the fun really starts.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why do I have to do all of this?</a:t>
            </a:r>
            <a:endParaRPr lang="en-GB" dirty="0"/>
          </a:p>
        </p:txBody>
      </p:sp>
      <p:sp>
        <p:nvSpPr>
          <p:cNvPr id="3" name="Content Placeholder 2"/>
          <p:cNvSpPr>
            <a:spLocks noGrp="1"/>
          </p:cNvSpPr>
          <p:nvPr>
            <p:ph sz="quarter" idx="1"/>
          </p:nvPr>
        </p:nvSpPr>
        <p:spPr/>
        <p:txBody>
          <a:bodyPr/>
          <a:lstStyle/>
          <a:p>
            <a:r>
              <a:rPr lang="en-GB" dirty="0" smtClean="0"/>
              <a:t>It is a sure way of getting started on your research.</a:t>
            </a:r>
          </a:p>
          <a:p>
            <a:r>
              <a:rPr lang="en-GB" dirty="0" smtClean="0"/>
              <a:t>This gives you the opportunity for early feedback on your argument and ideas.</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TASK for next workshop</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TASK for next workshop</a:t>
            </a:r>
            <a:endParaRPr lang="en-GB" dirty="0"/>
          </a:p>
        </p:txBody>
      </p:sp>
      <p:sp>
        <p:nvSpPr>
          <p:cNvPr id="5" name="Content Placeholder 4"/>
          <p:cNvSpPr>
            <a:spLocks noGrp="1"/>
          </p:cNvSpPr>
          <p:nvPr>
            <p:ph sz="quarter" idx="1"/>
          </p:nvPr>
        </p:nvSpPr>
        <p:spPr/>
        <p:txBody>
          <a:bodyPr/>
          <a:lstStyle/>
          <a:p>
            <a:r>
              <a:rPr lang="en-GB" b="1" dirty="0" smtClean="0"/>
              <a:t>Prepare a 2-minute presentation to your group on your title and proposed research</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132</TotalTime>
  <Words>892</Words>
  <Application>Microsoft Office PowerPoint</Application>
  <PresentationFormat>On-screen Show (4:3)</PresentationFormat>
  <Paragraphs>86</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Civic</vt:lpstr>
      <vt:lpstr>Classics Project</vt:lpstr>
      <vt:lpstr>What do you need to do</vt:lpstr>
      <vt:lpstr>The ABSTRACT</vt:lpstr>
      <vt:lpstr>What is an abstract?</vt:lpstr>
      <vt:lpstr>Why is an abstract important?</vt:lpstr>
      <vt:lpstr>Abstract from Hooley 2008</vt:lpstr>
      <vt:lpstr>And what exactly should I do?</vt:lpstr>
      <vt:lpstr>The BIBLIOGRAPHY</vt:lpstr>
      <vt:lpstr>What is a bibliography?</vt:lpstr>
      <vt:lpstr>But how do I know what I am going to use?</vt:lpstr>
      <vt:lpstr>So what do I put in?</vt:lpstr>
      <vt:lpstr>How should a bibliography look?</vt:lpstr>
      <vt:lpstr>The DRAFT STRUCTURE</vt:lpstr>
      <vt:lpstr>What is a DRAFT Structure?</vt:lpstr>
      <vt:lpstr>Example: Step 1: The main parts/sections</vt:lpstr>
      <vt:lpstr>Example: Step 2: Providing more detail</vt:lpstr>
      <vt:lpstr>Example: Step 3: Providing the main argument in each main section</vt:lpstr>
      <vt:lpstr>But I have no idea what I am actually going to write…</vt:lpstr>
      <vt:lpstr>But I might change my mind later on…</vt:lpstr>
      <vt:lpstr>And why do I have to do all of this?</vt:lpstr>
      <vt:lpstr>TASK for next workshop</vt:lpstr>
      <vt:lpstr>TASK for next workshop</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Project</dc:title>
  <dc:creator>sg001</dc:creator>
  <cp:lastModifiedBy>Errietta Bissa</cp:lastModifiedBy>
  <cp:revision>60</cp:revision>
  <dcterms:created xsi:type="dcterms:W3CDTF">2011-02-04T09:06:17Z</dcterms:created>
  <dcterms:modified xsi:type="dcterms:W3CDTF">2012-02-07T08:44:52Z</dcterms:modified>
</cp:coreProperties>
</file>