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59" r:id="rId3"/>
    <p:sldId id="261" r:id="rId4"/>
    <p:sldId id="257" r:id="rId5"/>
    <p:sldId id="263" r:id="rId6"/>
    <p:sldId id="258" r:id="rId7"/>
    <p:sldId id="272" r:id="rId8"/>
    <p:sldId id="273" r:id="rId9"/>
    <p:sldId id="274" r:id="rId10"/>
    <p:sldId id="262" r:id="rId11"/>
    <p:sldId id="268" r:id="rId12"/>
    <p:sldId id="275" r:id="rId13"/>
    <p:sldId id="269" r:id="rId14"/>
    <p:sldId id="264" r:id="rId15"/>
    <p:sldId id="266" r:id="rId16"/>
    <p:sldId id="270" r:id="rId17"/>
    <p:sldId id="271" r:id="rId18"/>
    <p:sldId id="267" r:id="rId19"/>
    <p:sldId id="260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74006"/>
  </p:normalViewPr>
  <p:slideViewPr>
    <p:cSldViewPr snapToGrid="0" snapToObjects="1">
      <p:cViewPr varScale="1">
        <p:scale>
          <a:sx n="89" d="100"/>
          <a:sy n="89" d="100"/>
        </p:scale>
        <p:origin x="2280" y="1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79368-2867-BA4A-800A-017FFAB10178}" type="datetimeFigureOut">
              <a:rPr lang="en-US" smtClean="0"/>
              <a:t>4/29/19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E2850F-003B-B54E-9627-5300D09004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25040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practicing anthropology </a:t>
            </a:r>
            <a:r>
              <a:rPr lang="mr-IN" dirty="0"/>
              <a:t>–</a:t>
            </a:r>
            <a:r>
              <a:rPr lang="en-US" dirty="0"/>
              <a:t> ‘the practical application of anthropological methods and theory to the needs of society. It is, quite simply, anthropology put to good use.’ Wiki</a:t>
            </a: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Well established method in USA </a:t>
            </a:r>
            <a:r>
              <a:rPr lang="mr-IN" dirty="0"/>
              <a:t>–</a:t>
            </a:r>
            <a:r>
              <a:rPr lang="en-US" dirty="0"/>
              <a:t> (see Pink 2006:4)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E2850F-003B-B54E-9627-5300D090046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25230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Are there 2 kinds </a:t>
            </a:r>
            <a:r>
              <a:rPr lang="mr-IN" dirty="0"/>
              <a:t>–</a:t>
            </a:r>
            <a:r>
              <a:rPr lang="en-US" dirty="0"/>
              <a:t> one kind for thinking</a:t>
            </a:r>
            <a:r>
              <a:rPr lang="en-US" baseline="0" dirty="0"/>
              <a:t> about, describing and collating information about cultures </a:t>
            </a:r>
            <a:r>
              <a:rPr lang="mr-IN" baseline="0" dirty="0"/>
              <a:t>–</a:t>
            </a:r>
            <a:r>
              <a:rPr lang="en-US" baseline="0" dirty="0"/>
              <a:t> and the other kind for helping people? How does this work?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E2850F-003B-B54E-9627-5300D090046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80830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Haddon’s Torres Straits</a:t>
            </a:r>
            <a:r>
              <a:rPr lang="en-US" baseline="0" dirty="0"/>
              <a:t> expedition 1898</a:t>
            </a:r>
          </a:p>
          <a:p>
            <a:r>
              <a:rPr lang="en-US" baseline="0" dirty="0"/>
              <a:t>Method for collecting data</a:t>
            </a:r>
          </a:p>
          <a:p>
            <a:r>
              <a:rPr lang="en-US" baseline="0" dirty="0"/>
              <a:t>Assumptions implicit in the methods (Looking for certain social institutions to mirror ‘ours’)</a:t>
            </a:r>
          </a:p>
          <a:p>
            <a:r>
              <a:rPr lang="en-US" baseline="0" dirty="0"/>
              <a:t>Living fossils</a:t>
            </a:r>
          </a:p>
          <a:p>
            <a:r>
              <a:rPr lang="en-US" baseline="0" dirty="0"/>
              <a:t>EP’s work with the </a:t>
            </a:r>
            <a:r>
              <a:rPr lang="en-US" baseline="0" dirty="0" err="1"/>
              <a:t>Nuer</a:t>
            </a:r>
            <a:r>
              <a:rPr lang="en-US" baseline="0" dirty="0"/>
              <a:t> and </a:t>
            </a:r>
            <a:r>
              <a:rPr lang="en-US" baseline="0" dirty="0" err="1"/>
              <a:t>Azande</a:t>
            </a:r>
            <a:endParaRPr lang="en-US" baseline="0" dirty="0"/>
          </a:p>
          <a:p>
            <a:r>
              <a:rPr lang="en-US" baseline="0" dirty="0"/>
              <a:t>Development as </a:t>
            </a:r>
            <a:r>
              <a:rPr lang="en-US" baseline="0" dirty="0" err="1"/>
              <a:t>unilinear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E2850F-003B-B54E-9627-5300D090046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48503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Wright sets the political stage for radical changes</a:t>
            </a:r>
            <a:r>
              <a:rPr lang="en-US" baseline="0" dirty="0"/>
              <a:t> in academia during the ‘80s and ‘90s. She presents the differences that in some regards are still active today in certain arenas. ‘Applied anthropology is for the half-baked’ (quote by Malinowski cited in Wright 2006:30).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E2850F-003B-B54E-9627-5300D0900462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35264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4/29/19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4/29/19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4/29/19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4/29/19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4/29/19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4/29/19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4/29/19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4/29/19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4/29/19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4/29/19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4/29/19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FECD78-3C8E-49F2-8FAB-59489D168ABB}" type="datetimeFigureOut">
              <a:rPr lang="en-US" smtClean="0"/>
              <a:t>4/29/19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hyperlink" Target="https://vimeo.com/192959830" TargetMode="Externa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rai.org.uk/awards/honours/194-lucy-mair-medal-for-applied-anthropology" TargetMode="External"/><Relationship Id="rId2" Type="http://schemas.openxmlformats.org/officeDocument/2006/relationships/hyperlink" Target="http://www.anthrobase.com/Dic/eng/def/applied-anthro.ht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faa.ne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Anthropology put to use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Defining Applied Anthropology</a:t>
            </a:r>
          </a:p>
        </p:txBody>
      </p:sp>
    </p:spTree>
    <p:extLst>
      <p:ext uri="{BB962C8B-B14F-4D97-AF65-F5344CB8AC3E}">
        <p14:creationId xmlns:p14="http://schemas.microsoft.com/office/powerpoint/2010/main" val="36254627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few definitions  of Applied </a:t>
            </a:r>
            <a:r>
              <a:rPr lang="en-US" dirty="0" err="1"/>
              <a:t>Anth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‘to promote the investigation of the principles of human behavior and the application of these principles to contemporary issues and problems.’ (</a:t>
            </a:r>
            <a:r>
              <a:rPr lang="en-US" dirty="0" err="1"/>
              <a:t>SfAA.net</a:t>
            </a:r>
            <a:r>
              <a:rPr lang="en-US" dirty="0"/>
              <a:t> </a:t>
            </a:r>
            <a:r>
              <a:rPr lang="en-US" dirty="0" err="1"/>
              <a:t>n.d</a:t>
            </a:r>
            <a:r>
              <a:rPr lang="en-US" dirty="0"/>
              <a:t>)</a:t>
            </a:r>
          </a:p>
          <a:p>
            <a:r>
              <a:rPr lang="en-US" dirty="0"/>
              <a:t>‘A common term for anthropological research that is practically oriented and (often) organized and financed as projects.’ (</a:t>
            </a:r>
            <a:r>
              <a:rPr lang="en-US" dirty="0" err="1"/>
              <a:t>Anthrobase</a:t>
            </a:r>
            <a:r>
              <a:rPr lang="en-US" dirty="0"/>
              <a:t> </a:t>
            </a:r>
            <a:r>
              <a:rPr lang="en-US" dirty="0" err="1"/>
              <a:t>n.d.</a:t>
            </a:r>
            <a:r>
              <a:rPr lang="en-US" dirty="0"/>
              <a:t>)</a:t>
            </a:r>
          </a:p>
          <a:p>
            <a:r>
              <a:rPr lang="en-US" dirty="0"/>
              <a:t>‘the use of anthropological knowledge and methods to solve practical problems in communities confronting new challenges</a:t>
            </a:r>
            <a:r>
              <a:rPr lang="mr-IN" dirty="0"/>
              <a:t>…</a:t>
            </a:r>
            <a:r>
              <a:rPr lang="en-GB" dirty="0"/>
              <a:t>to address the negative effects of colonial policies (</a:t>
            </a:r>
            <a:r>
              <a:rPr lang="en-GB" dirty="0" err="1"/>
              <a:t>Haviland</a:t>
            </a:r>
            <a:r>
              <a:rPr lang="en-GB" dirty="0"/>
              <a:t> et al  2008: 46)</a:t>
            </a:r>
            <a:endParaRPr lang="en-US" dirty="0"/>
          </a:p>
          <a:p>
            <a:r>
              <a:rPr lang="en-US" dirty="0"/>
              <a:t>‘</a:t>
            </a:r>
            <a:r>
              <a:rPr lang="mr-IN" dirty="0"/>
              <a:t>…</a:t>
            </a:r>
            <a:r>
              <a:rPr lang="en-US" dirty="0"/>
              <a:t>application of anthropology to the relief of poverty and distress, and to the active recognition of human dignity.’ (RAI </a:t>
            </a:r>
            <a:r>
              <a:rPr lang="en-US" dirty="0" err="1"/>
              <a:t>n.d</a:t>
            </a:r>
            <a:r>
              <a:rPr lang="en-US" dirty="0"/>
              <a:t>)</a:t>
            </a:r>
          </a:p>
          <a:p>
            <a:r>
              <a:rPr lang="en-US" dirty="0"/>
              <a:t>‘study directed toward</a:t>
            </a:r>
            <a:r>
              <a:rPr lang="mr-IN" dirty="0"/>
              <a:t>…</a:t>
            </a:r>
            <a:r>
              <a:rPr lang="en-GB" dirty="0"/>
              <a:t>a recognized need’ (</a:t>
            </a:r>
            <a:r>
              <a:rPr lang="en-GB" dirty="0" err="1"/>
              <a:t>Podolefsky</a:t>
            </a:r>
            <a:r>
              <a:rPr lang="en-GB" dirty="0"/>
              <a:t> and Brown 2003:1)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t="17720" b="19620"/>
          <a:stretch/>
        </p:blipFill>
        <p:spPr>
          <a:xfrm>
            <a:off x="0" y="5774267"/>
            <a:ext cx="9144000" cy="1032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14842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Themes that could be drawn out from the definitions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Solve issues and/or problems</a:t>
            </a:r>
          </a:p>
          <a:p>
            <a:pPr lvl="1"/>
            <a:r>
              <a:rPr lang="en-US" dirty="0"/>
              <a:t>Find solutions to challenges, local needs </a:t>
            </a:r>
          </a:p>
          <a:p>
            <a:r>
              <a:rPr lang="en-US" i="1" dirty="0"/>
              <a:t>Practical</a:t>
            </a:r>
            <a:r>
              <a:rPr lang="en-US" dirty="0"/>
              <a:t> research projects</a:t>
            </a:r>
          </a:p>
          <a:p>
            <a:r>
              <a:rPr lang="en-US" i="1" dirty="0"/>
              <a:t>Using</a:t>
            </a:r>
            <a:r>
              <a:rPr lang="en-US" dirty="0"/>
              <a:t> </a:t>
            </a:r>
            <a:r>
              <a:rPr lang="en-US" dirty="0" err="1"/>
              <a:t>Anth</a:t>
            </a:r>
            <a:r>
              <a:rPr lang="en-US" dirty="0"/>
              <a:t> theory and method to do the above</a:t>
            </a:r>
          </a:p>
        </p:txBody>
      </p:sp>
      <p:pic>
        <p:nvPicPr>
          <p:cNvPr id="7" name="Content Placeholder 6" descr="file0001238850899.jpg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38" r="1653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2454428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So, are there 2 kinds of Anthropology? Applied and academic?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53000"/>
          </a:xfrm>
        </p:spPr>
        <p:txBody>
          <a:bodyPr>
            <a:normAutofit fontScale="92500"/>
          </a:bodyPr>
          <a:lstStyle/>
          <a:p>
            <a:r>
              <a:rPr lang="en-US" dirty="0"/>
              <a:t>In Britain Anthropology can be divided into various sub-disciplines (e.g.: linguistic, economic, political) but all Anthropology has the same aims:</a:t>
            </a:r>
          </a:p>
          <a:p>
            <a:r>
              <a:rPr lang="en-US" dirty="0"/>
              <a:t>To understand humanity better but Applied aims to solve humanity’s problems too. What does this mean?</a:t>
            </a:r>
          </a:p>
          <a:p>
            <a:endParaRPr lang="en-US" dirty="0"/>
          </a:p>
        </p:txBody>
      </p:sp>
      <p:pic>
        <p:nvPicPr>
          <p:cNvPr id="7" name="Content Placeholder 6" descr="file7491289340145.jpg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693" b="1269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66230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685800" y="660400"/>
            <a:ext cx="7772400" cy="2455333"/>
          </a:xfrm>
        </p:spPr>
        <p:txBody>
          <a:bodyPr>
            <a:normAutofit/>
          </a:bodyPr>
          <a:lstStyle/>
          <a:p>
            <a:r>
              <a:rPr lang="en-US" dirty="0"/>
              <a:t>Before we can adequately answer that question we need to consider the discipline’s history.</a:t>
            </a:r>
          </a:p>
        </p:txBody>
      </p:sp>
      <p:pic>
        <p:nvPicPr>
          <p:cNvPr id="7" name="Picture 6" descr="file000798559383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5200" y="3111500"/>
            <a:ext cx="4690533" cy="3517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91245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Anthropology’s history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Early studies tended to focus on small-scale cultures</a:t>
            </a:r>
          </a:p>
          <a:p>
            <a:r>
              <a:rPr lang="en-US" dirty="0"/>
              <a:t>Accusations and criticisms - Handmaiden to colonialism; racist overtones, pseudo-science, collections of ‘peoples’</a:t>
            </a:r>
          </a:p>
          <a:p>
            <a:r>
              <a:rPr lang="en-US" dirty="0"/>
              <a:t>Made some ask ‘what is Anthropology for?’</a:t>
            </a:r>
          </a:p>
        </p:txBody>
      </p:sp>
      <p:pic>
        <p:nvPicPr>
          <p:cNvPr id="5" name="Content Placeholder 4" descr="Aboriginal-female.jpg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976" b="997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0610325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1D3E1-29ED-104A-8DD5-F5ACD14446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In the service of colonial </a:t>
            </a:r>
            <a:r>
              <a:rPr lang="en-US" dirty="0" err="1"/>
              <a:t>endeavours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9582F5-7A5C-DD4D-B71C-C36EFD3983A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/>
              <a:t>Anth</a:t>
            </a:r>
            <a:r>
              <a:rPr lang="en-US" dirty="0"/>
              <a:t> was first taught in the UK in Oxford as Applied </a:t>
            </a:r>
            <a:r>
              <a:rPr lang="en-US" dirty="0" err="1"/>
              <a:t>Anth</a:t>
            </a:r>
            <a:endParaRPr lang="en-US" dirty="0"/>
          </a:p>
          <a:p>
            <a:r>
              <a:rPr lang="en-US" dirty="0"/>
              <a:t>Work of Evans-Pritchard and Bell used ethnology as a colonial tool; govts realized the value of understanding others in asserting dominance.</a:t>
            </a:r>
          </a:p>
          <a:p>
            <a:r>
              <a:rPr lang="en-US" dirty="0"/>
              <a:t>Outcome – lots of </a:t>
            </a:r>
            <a:r>
              <a:rPr lang="en-US" dirty="0" err="1"/>
              <a:t>anths</a:t>
            </a:r>
            <a:r>
              <a:rPr lang="en-US" dirty="0"/>
              <a:t> trained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79FFE3F-B04E-644A-815F-C561D4A01A8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5800" y="1289050"/>
            <a:ext cx="2794000" cy="3695700"/>
          </a:xfr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F2EB692-67D3-244C-95CA-813206AF6F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2113" y="3429000"/>
            <a:ext cx="2260600" cy="29972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C6BF42D-B27E-7D4A-B426-C49C765C57A1}"/>
              </a:ext>
            </a:extLst>
          </p:cNvPr>
          <p:cNvSpPr txBox="1"/>
          <p:nvPr/>
        </p:nvSpPr>
        <p:spPr>
          <a:xfrm>
            <a:off x="7458075" y="1417638"/>
            <a:ext cx="16690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Gertrude Bell in</a:t>
            </a:r>
          </a:p>
          <a:p>
            <a:r>
              <a:rPr lang="en-US" dirty="0"/>
              <a:t>Turkey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0C0B14F-83E5-F545-A0D3-CCB235034B0F}"/>
              </a:ext>
            </a:extLst>
          </p:cNvPr>
          <p:cNvSpPr txBox="1"/>
          <p:nvPr/>
        </p:nvSpPr>
        <p:spPr>
          <a:xfrm>
            <a:off x="4872038" y="5314950"/>
            <a:ext cx="19569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EP in </a:t>
            </a:r>
            <a:r>
              <a:rPr lang="en-US" dirty="0" err="1"/>
              <a:t>Azande</a:t>
            </a:r>
            <a:r>
              <a:rPr lang="en-US" dirty="0"/>
              <a:t> land, </a:t>
            </a:r>
          </a:p>
          <a:p>
            <a:r>
              <a:rPr lang="en-US" dirty="0"/>
              <a:t>East Africa</a:t>
            </a:r>
          </a:p>
        </p:txBody>
      </p:sp>
    </p:spTree>
    <p:extLst>
      <p:ext uri="{BB962C8B-B14F-4D97-AF65-F5344CB8AC3E}">
        <p14:creationId xmlns:p14="http://schemas.microsoft.com/office/powerpoint/2010/main" val="20614654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51AB4-0775-A14D-ADBD-DB4078E53E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In USA…</a:t>
            </a:r>
            <a:r>
              <a:rPr lang="en-US" dirty="0" err="1"/>
              <a:t>anth</a:t>
            </a:r>
            <a:r>
              <a:rPr lang="en-US" dirty="0"/>
              <a:t> was used for native population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68425F-5662-1848-90C5-9271DC118C6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The Indian Reorganization Act sought to deal with socio-economic problems</a:t>
            </a:r>
          </a:p>
          <a:p>
            <a:r>
              <a:rPr lang="en-US" dirty="0"/>
              <a:t>But </a:t>
            </a:r>
            <a:r>
              <a:rPr lang="en-US" dirty="0" err="1"/>
              <a:t>Anths</a:t>
            </a:r>
            <a:r>
              <a:rPr lang="en-US" dirty="0"/>
              <a:t>’ work in Vietnam war criticized as dubious, sparking debates about ethics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AB8E978-0DA4-BA49-BD2C-8432C82EFF8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8291" y="1600200"/>
            <a:ext cx="3018417" cy="4525963"/>
          </a:xfrm>
        </p:spPr>
      </p:pic>
    </p:spTree>
    <p:extLst>
      <p:ext uri="{BB962C8B-B14F-4D97-AF65-F5344CB8AC3E}">
        <p14:creationId xmlns:p14="http://schemas.microsoft.com/office/powerpoint/2010/main" val="6658661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615C8C-9275-4F49-8AD5-44AF4379ED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Employment issues precipitated change of focus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D386FF-3EDB-BA46-8741-5100A47B55E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Huge increase in graduate </a:t>
            </a:r>
            <a:r>
              <a:rPr lang="en-US" dirty="0" err="1"/>
              <a:t>anths</a:t>
            </a:r>
            <a:r>
              <a:rPr lang="en-US" dirty="0"/>
              <a:t> without any obvious employment pathway generated change – despite many </a:t>
            </a:r>
            <a:r>
              <a:rPr lang="en-US" dirty="0" err="1"/>
              <a:t>anths</a:t>
            </a:r>
            <a:r>
              <a:rPr lang="en-US" dirty="0"/>
              <a:t> critiquing applied </a:t>
            </a:r>
            <a:r>
              <a:rPr lang="en-US" dirty="0" err="1"/>
              <a:t>anth</a:t>
            </a:r>
            <a:r>
              <a:rPr lang="en-US" dirty="0"/>
              <a:t> as not </a:t>
            </a:r>
            <a:r>
              <a:rPr lang="en-US" dirty="0" err="1"/>
              <a:t>anth</a:t>
            </a:r>
            <a:endParaRPr lang="en-US" dirty="0"/>
          </a:p>
          <a:p>
            <a:r>
              <a:rPr lang="en-US" dirty="0"/>
              <a:t>In USA, practicing </a:t>
            </a:r>
            <a:r>
              <a:rPr lang="en-US" dirty="0" err="1"/>
              <a:t>anths</a:t>
            </a:r>
            <a:r>
              <a:rPr lang="en-US" dirty="0"/>
              <a:t> were defined as professionals.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5E9338-01BA-B646-993F-7E06F8BE181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57272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Wright ‘Machetes into a Jungle’ </a:t>
            </a:r>
            <a:br>
              <a:rPr lang="en-US" dirty="0"/>
            </a:br>
            <a:r>
              <a:rPr lang="en-US" dirty="0"/>
              <a:t>(in Pink 2006) claims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885267"/>
          </a:xfrm>
        </p:spPr>
        <p:txBody>
          <a:bodyPr>
            <a:normAutofit/>
          </a:bodyPr>
          <a:lstStyle/>
          <a:p>
            <a:r>
              <a:rPr lang="en-US" dirty="0"/>
              <a:t>‘80s saw a ‘tight boundary’ (2006:27) around </a:t>
            </a:r>
            <a:r>
              <a:rPr lang="en-US" dirty="0" err="1"/>
              <a:t>Anths</a:t>
            </a:r>
            <a:r>
              <a:rPr lang="en-US" dirty="0"/>
              <a:t> in Uni and ‘others’</a:t>
            </a:r>
          </a:p>
          <a:p>
            <a:r>
              <a:rPr lang="en-US" dirty="0"/>
              <a:t>This set people thinking: ‘I was convinced of  the ability of anthropology </a:t>
            </a:r>
            <a:r>
              <a:rPr lang="mr-IN" dirty="0"/>
              <a:t>…</a:t>
            </a:r>
            <a:r>
              <a:rPr lang="en-US" dirty="0"/>
              <a:t> to be useful (Roberts 2006:75)’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5" name="Content Placeholder 4" descr="file9201261987561.jpg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05" r="2030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8364188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Both Wright and Roberts state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There are still 2 types of Anthropology</a:t>
            </a:r>
          </a:p>
          <a:p>
            <a:r>
              <a:rPr lang="en-US" dirty="0"/>
              <a:t>Practicing and academic (Wright 2006)</a:t>
            </a:r>
          </a:p>
          <a:p>
            <a:r>
              <a:rPr lang="en-US" dirty="0"/>
              <a:t>Or</a:t>
            </a:r>
          </a:p>
          <a:p>
            <a:r>
              <a:rPr lang="en-US" dirty="0"/>
              <a:t>Pure and impure (Roberts 2006)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7" name="Content Placeholder 6" descr="file0001282254027.jpg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38" r="1653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8483988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15D9764-8B3C-C149-8FE1-9E622BBD09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2 types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9F6B668-EF9B-A04D-82D6-8F1AFB9CF8A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Anthropology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F0A758E-D59D-8843-A77F-F578C59DFA1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Free research</a:t>
            </a:r>
          </a:p>
          <a:p>
            <a:r>
              <a:rPr lang="en-US" dirty="0"/>
              <a:t>For the advancement of ‘science’/knowledge</a:t>
            </a:r>
          </a:p>
          <a:p>
            <a:r>
              <a:rPr lang="en-US" dirty="0"/>
              <a:t>Non-political</a:t>
            </a:r>
          </a:p>
          <a:p>
            <a:r>
              <a:rPr lang="en-US" dirty="0"/>
              <a:t>Voice of researcher heard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3C8F97AF-C436-9A49-93E2-3D86C989827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Applied Anthropology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F9347E2-C653-D740-B880-B5BFBB586101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dirty="0"/>
              <a:t>Research with a purpose</a:t>
            </a:r>
          </a:p>
          <a:p>
            <a:r>
              <a:rPr lang="en-US" dirty="0"/>
              <a:t>To make improvements/address issues</a:t>
            </a:r>
          </a:p>
          <a:p>
            <a:r>
              <a:rPr lang="en-US" dirty="0"/>
              <a:t>Political (not necessarily liberal)</a:t>
            </a:r>
          </a:p>
          <a:p>
            <a:r>
              <a:rPr lang="en-US" dirty="0"/>
              <a:t>Voice of the people heard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28553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But Wright (2006) links them thus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US" dirty="0"/>
              <a:t>‘</a:t>
            </a:r>
            <a:r>
              <a:rPr lang="en-US" dirty="0" err="1"/>
              <a:t>Practising</a:t>
            </a:r>
            <a:r>
              <a:rPr lang="en-US" dirty="0"/>
              <a:t> anthropologists were not only seeking to draw on theory to apply in practice but their practice was a site for generating anthropological problems that needed research and theoretical elaboration’ (Wright 2006:50)</a:t>
            </a:r>
          </a:p>
          <a:p>
            <a:endParaRPr lang="en-US" dirty="0"/>
          </a:p>
        </p:txBody>
      </p:sp>
      <p:pic>
        <p:nvPicPr>
          <p:cNvPr id="7" name="Content Placeholder 6" descr="unt-water1.jpg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122" r="2912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4773735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Roberts in Pink 2006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Cites ‘context, culture and meaning [as]</a:t>
            </a:r>
            <a:r>
              <a:rPr lang="mr-IN" dirty="0"/>
              <a:t>…</a:t>
            </a:r>
            <a:r>
              <a:rPr lang="en-GB" dirty="0"/>
              <a:t>responsible for [anthropology’s]</a:t>
            </a:r>
            <a:r>
              <a:rPr lang="mr-IN" dirty="0"/>
              <a:t>…</a:t>
            </a:r>
            <a:r>
              <a:rPr lang="en-GB" dirty="0"/>
              <a:t>rise as research ‘brand’ and practice’ (2006:74)</a:t>
            </a:r>
          </a:p>
          <a:p>
            <a:r>
              <a:rPr lang="en-GB" dirty="0"/>
              <a:t>Anthropology’s strength* comes with ‘understanding cultural context, situated action and</a:t>
            </a:r>
            <a:r>
              <a:rPr lang="mr-IN" dirty="0"/>
              <a:t>…</a:t>
            </a:r>
            <a:r>
              <a:rPr lang="en-GB" dirty="0"/>
              <a:t>cultural processes and meaning’ (ibid)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38667" y="6251601"/>
            <a:ext cx="35189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*strength = use out of the academy</a:t>
            </a:r>
          </a:p>
        </p:txBody>
      </p:sp>
      <p:pic>
        <p:nvPicPr>
          <p:cNvPr id="8" name="Content Placeholder 7" descr="Untitled-2.jpg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75" r="1627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6075273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He continues: </a:t>
            </a:r>
            <a:r>
              <a:rPr lang="en-GB" dirty="0"/>
              <a:t>Anthropologists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‘</a:t>
            </a:r>
            <a:r>
              <a:rPr lang="mr-IN" dirty="0"/>
              <a:t>…</a:t>
            </a:r>
            <a:r>
              <a:rPr lang="en-US" dirty="0"/>
              <a:t>render the familiar strange and the strange familiar. Our job is to describe it to them</a:t>
            </a:r>
            <a:r>
              <a:rPr lang="mr-IN" dirty="0"/>
              <a:t>…</a:t>
            </a:r>
            <a:r>
              <a:rPr lang="en-GB" dirty="0"/>
              <a:t>to help them see things differently. Our aim is to try to introduce a fresh language, and with it fresh perspectives, to things they take for granted; things which are invisible to them’ (Roberts 2006: 77).</a:t>
            </a:r>
            <a:endParaRPr lang="en-US" dirty="0"/>
          </a:p>
        </p:txBody>
      </p:sp>
      <p:pic>
        <p:nvPicPr>
          <p:cNvPr id="5" name="Content Placeholder 4" descr="604500958.jpg">
            <a:hlinkClick r:id="rId2"/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04" r="2490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5851907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Scheper</a:t>
            </a:r>
            <a:r>
              <a:rPr lang="en-US" dirty="0"/>
              <a:t>-Hughes’ position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Pleads for a discipline that is politically committed and reaches beyond the academy </a:t>
            </a:r>
          </a:p>
          <a:p>
            <a:r>
              <a:rPr lang="en-US" dirty="0"/>
              <a:t>Asks what might </a:t>
            </a:r>
            <a:r>
              <a:rPr lang="en-US" dirty="0" err="1"/>
              <a:t>Anth</a:t>
            </a:r>
            <a:r>
              <a:rPr lang="en-US" dirty="0"/>
              <a:t> become if it is both a ‘field of knowledge </a:t>
            </a:r>
            <a:r>
              <a:rPr lang="mr-IN" dirty="0"/>
              <a:t>…</a:t>
            </a:r>
            <a:r>
              <a:rPr lang="en-US" dirty="0"/>
              <a:t>a field of action, a force field</a:t>
            </a:r>
            <a:r>
              <a:rPr lang="mr-IN" dirty="0"/>
              <a:t>…</a:t>
            </a:r>
            <a:r>
              <a:rPr lang="en-GB" dirty="0"/>
              <a:t>a site of resistance</a:t>
            </a:r>
            <a:r>
              <a:rPr lang="en-US" dirty="0"/>
              <a:t>’ (1995: 419-20)</a:t>
            </a:r>
          </a:p>
        </p:txBody>
      </p:sp>
      <p:pic>
        <p:nvPicPr>
          <p:cNvPr id="5" name="Content Placeholder 4" descr="picture-247-1316738388.jpg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644" b="1264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028322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Eriksen’s</a:t>
            </a:r>
            <a:r>
              <a:rPr lang="en-US" dirty="0"/>
              <a:t> position in </a:t>
            </a:r>
            <a:r>
              <a:rPr lang="en-US" i="1" dirty="0"/>
              <a:t>Engaging Anthropology </a:t>
            </a:r>
            <a:r>
              <a:rPr lang="en-US" dirty="0"/>
              <a:t>(2006)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Anthropology must engage with big questions and be accessible to those who practice out of the academy.</a:t>
            </a:r>
          </a:p>
          <a:p>
            <a:r>
              <a:rPr lang="en-US" dirty="0"/>
              <a:t>It started this way (</a:t>
            </a:r>
            <a:r>
              <a:rPr lang="en-US" i="1" dirty="0"/>
              <a:t>bricolage</a:t>
            </a:r>
            <a:r>
              <a:rPr lang="en-US" dirty="0"/>
              <a:t>) but specialisms and language have made it insular</a:t>
            </a:r>
          </a:p>
        </p:txBody>
      </p:sp>
      <p:pic>
        <p:nvPicPr>
          <p:cNvPr id="5" name="Content Placeholder 4" descr="511XWn58acL._SY344_BO1,204,203,200_.jpg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90" b="12590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187410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Solving problems</a:t>
            </a:r>
            <a:r>
              <a:rPr lang="mr-IN" dirty="0"/>
              <a:t>…</a:t>
            </a:r>
            <a:r>
              <a:rPr lang="en-GB" dirty="0"/>
              <a:t>how?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29717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Examples </a:t>
            </a:r>
            <a:r>
              <a:rPr lang="mr-IN" dirty="0"/>
              <a:t>–</a:t>
            </a:r>
            <a:r>
              <a:rPr lang="en-US" dirty="0"/>
              <a:t> Roberts + </a:t>
            </a:r>
            <a:r>
              <a:rPr lang="en-US" dirty="0" err="1"/>
              <a:t>Scheper</a:t>
            </a:r>
            <a:r>
              <a:rPr lang="en-US" dirty="0"/>
              <a:t>-Hughes</a:t>
            </a:r>
          </a:p>
          <a:p>
            <a:r>
              <a:rPr lang="en-US" dirty="0"/>
              <a:t>Applied </a:t>
            </a:r>
            <a:r>
              <a:rPr lang="en-US" dirty="0" err="1"/>
              <a:t>anths</a:t>
            </a:r>
            <a:r>
              <a:rPr lang="en-US" dirty="0"/>
              <a:t> do not work in academic settings </a:t>
            </a:r>
          </a:p>
          <a:p>
            <a:r>
              <a:rPr lang="en-US" dirty="0"/>
              <a:t>They work with locals to support NGOs and </a:t>
            </a:r>
            <a:r>
              <a:rPr lang="en-US" dirty="0" err="1"/>
              <a:t>NfP</a:t>
            </a:r>
            <a:r>
              <a:rPr lang="en-US" dirty="0"/>
              <a:t> orgs to determine the best way to meet the needs of communities </a:t>
            </a:r>
          </a:p>
          <a:p>
            <a:r>
              <a:rPr lang="en-US" dirty="0"/>
              <a:t>They ensure developments are culturally sensitive</a:t>
            </a:r>
          </a:p>
          <a:p>
            <a:r>
              <a:rPr lang="en-US" dirty="0"/>
              <a:t>Train employees in diversity and cultural sensitivity</a:t>
            </a:r>
          </a:p>
          <a:p>
            <a:r>
              <a:rPr lang="en-US" dirty="0"/>
              <a:t>Advocate for groups as a result of their specialist knowledge of the community</a:t>
            </a:r>
          </a:p>
        </p:txBody>
      </p:sp>
      <p:pic>
        <p:nvPicPr>
          <p:cNvPr id="6" name="Content Placeholder 5" descr="file5721241918481.jpg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932" b="1593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4862937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34467"/>
          </a:xfrm>
        </p:spPr>
        <p:txBody>
          <a:bodyPr>
            <a:normAutofit fontScale="62500" lnSpcReduction="20000"/>
          </a:bodyPr>
          <a:lstStyle/>
          <a:p>
            <a:r>
              <a:rPr lang="en-US" dirty="0" err="1"/>
              <a:t>Anthrobase</a:t>
            </a:r>
            <a:r>
              <a:rPr lang="en-US" dirty="0"/>
              <a:t>  dictionary [online] Available at </a:t>
            </a:r>
            <a:r>
              <a:rPr lang="en-US" dirty="0">
                <a:hlinkClick r:id="rId2"/>
              </a:rPr>
              <a:t>http://www.anthrobase.com/Dic/eng/def/applied-anthro.htm</a:t>
            </a:r>
            <a:endParaRPr lang="en-US" dirty="0"/>
          </a:p>
          <a:p>
            <a:r>
              <a:rPr lang="en-US" dirty="0"/>
              <a:t>The RAI Lucy </a:t>
            </a:r>
            <a:r>
              <a:rPr lang="en-US" dirty="0" err="1"/>
              <a:t>Mair</a:t>
            </a:r>
            <a:r>
              <a:rPr lang="en-US" dirty="0"/>
              <a:t> Award [online] Available </a:t>
            </a:r>
            <a:r>
              <a:rPr lang="en-US" dirty="0" err="1"/>
              <a:t>at</a:t>
            </a:r>
            <a:r>
              <a:rPr lang="en-US" dirty="0" err="1">
                <a:hlinkClick r:id="rId3"/>
              </a:rPr>
              <a:t>https</a:t>
            </a:r>
            <a:r>
              <a:rPr lang="en-US" dirty="0">
                <a:hlinkClick r:id="rId3"/>
              </a:rPr>
              <a:t>://www.therai.org.uk/awards/honours/194-lucy-mair-medal-for-applied-anthropology</a:t>
            </a:r>
            <a:endParaRPr lang="en-US" dirty="0"/>
          </a:p>
          <a:p>
            <a:r>
              <a:rPr lang="en-US" dirty="0"/>
              <a:t>Roberts, S 2006 The Pure and the Impure: reflections on applying Anthropology and doing ethnography in Pink, S </a:t>
            </a:r>
            <a:r>
              <a:rPr lang="en-US" i="1" dirty="0"/>
              <a:t>Applications of Anthropology: professional Anthropology in the twenty-first century </a:t>
            </a:r>
            <a:r>
              <a:rPr lang="en-US" dirty="0"/>
              <a:t>NY, Oxford: </a:t>
            </a:r>
            <a:r>
              <a:rPr lang="en-US" dirty="0" err="1"/>
              <a:t>Berghan</a:t>
            </a:r>
            <a:r>
              <a:rPr lang="en-US" dirty="0"/>
              <a:t> Books</a:t>
            </a:r>
          </a:p>
          <a:p>
            <a:r>
              <a:rPr lang="en-US" dirty="0" err="1"/>
              <a:t>Scheper</a:t>
            </a:r>
            <a:r>
              <a:rPr lang="en-US" dirty="0"/>
              <a:t>-Hughes, N. 1995 The Primacy of the Ethical: propositions for a militant anthropology </a:t>
            </a:r>
            <a:r>
              <a:rPr lang="en-US" i="1" dirty="0"/>
              <a:t>Current Anthropology </a:t>
            </a:r>
            <a:r>
              <a:rPr lang="en-US" dirty="0" err="1"/>
              <a:t>Vol</a:t>
            </a:r>
            <a:r>
              <a:rPr lang="en-US" dirty="0"/>
              <a:t> 36. 3 pp.409-440</a:t>
            </a:r>
          </a:p>
          <a:p>
            <a:r>
              <a:rPr lang="en-US" dirty="0"/>
              <a:t>Society for Applied Anthropology homepage [online] Available at </a:t>
            </a:r>
            <a:r>
              <a:rPr lang="en-US" dirty="0">
                <a:hlinkClick r:id="rId4"/>
              </a:rPr>
              <a:t>https://www.sfaa.net</a:t>
            </a:r>
            <a:r>
              <a:rPr lang="en-US" dirty="0"/>
              <a:t> </a:t>
            </a:r>
          </a:p>
          <a:p>
            <a:r>
              <a:rPr lang="en-US" dirty="0"/>
              <a:t>Wright, S. 2006 Machetes into the Jungle? A history of Anthropology in Policy and Practice 1981-2000 in Pink, S </a:t>
            </a:r>
            <a:r>
              <a:rPr lang="en-US" i="1" dirty="0"/>
              <a:t>Applications of Anthropology: professional Anthropology in the twenty-first century </a:t>
            </a:r>
            <a:r>
              <a:rPr lang="en-US" dirty="0"/>
              <a:t>NY, Oxford: </a:t>
            </a:r>
            <a:r>
              <a:rPr lang="en-US" dirty="0" err="1"/>
              <a:t>Berghan</a:t>
            </a:r>
            <a:r>
              <a:rPr lang="en-US" dirty="0"/>
              <a:t> Books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6716518"/>
      </p:ext>
    </p:extLst>
  </p:cSld>
  <p:clrMapOvr>
    <a:masterClrMapping/>
  </p:clrMapOvr>
</p:sld>
</file>

<file path=ppt/theme/theme1.xml><?xml version="1.0" encoding="utf-8"?>
<a:theme xmlns:a="http://schemas.openxmlformats.org/drawingml/2006/main" name=" Black 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3182</TotalTime>
  <Words>1203</Words>
  <Application>Microsoft Macintosh PowerPoint</Application>
  <PresentationFormat>On-screen Show (4:3)</PresentationFormat>
  <Paragraphs>97</Paragraphs>
  <Slides>19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2" baseType="lpstr">
      <vt:lpstr>Arial</vt:lpstr>
      <vt:lpstr>Calibri</vt:lpstr>
      <vt:lpstr> Black </vt:lpstr>
      <vt:lpstr>Anthropology put to use</vt:lpstr>
      <vt:lpstr>A few definitions  of Applied Anth</vt:lpstr>
      <vt:lpstr>Themes that could be drawn out from the definitions</vt:lpstr>
      <vt:lpstr>So, are there 2 kinds of Anthropology? Applied and academic?</vt:lpstr>
      <vt:lpstr>Before we can adequately answer that question we need to consider the discipline’s history.</vt:lpstr>
      <vt:lpstr>Anthropology’s history</vt:lpstr>
      <vt:lpstr>In the service of colonial endeavours</vt:lpstr>
      <vt:lpstr>In USA…anth was used for native population issues</vt:lpstr>
      <vt:lpstr>Employment issues precipitated change of focus</vt:lpstr>
      <vt:lpstr>Wright ‘Machetes into a Jungle’  (in Pink 2006) claims</vt:lpstr>
      <vt:lpstr>Both Wright and Roberts state</vt:lpstr>
      <vt:lpstr>2 types</vt:lpstr>
      <vt:lpstr>But Wright (2006) links them thus</vt:lpstr>
      <vt:lpstr>Roberts in Pink 2006</vt:lpstr>
      <vt:lpstr>He continues: Anthropologists</vt:lpstr>
      <vt:lpstr>Scheper-Hughes’ position</vt:lpstr>
      <vt:lpstr>Eriksen’s position in Engaging Anthropology (2006)</vt:lpstr>
      <vt:lpstr>Solving problems…how?</vt:lpstr>
      <vt:lpstr>Refs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Anthropology put to use</dc:title>
  <dc:creator>Luci Attala</dc:creator>
  <cp:lastModifiedBy>Luci  Attala</cp:lastModifiedBy>
  <cp:revision>47</cp:revision>
  <dcterms:created xsi:type="dcterms:W3CDTF">2017-01-15T15:31:30Z</dcterms:created>
  <dcterms:modified xsi:type="dcterms:W3CDTF">2019-04-29T11:06:17Z</dcterms:modified>
</cp:coreProperties>
</file>