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61" r:id="rId1"/>
  </p:sldMasterIdLst>
  <p:notesMasterIdLst>
    <p:notesMasterId r:id="rId14"/>
  </p:notesMasterIdLst>
  <p:sldIdLst>
    <p:sldId id="257" r:id="rId2"/>
    <p:sldId id="296" r:id="rId3"/>
    <p:sldId id="285" r:id="rId4"/>
    <p:sldId id="286" r:id="rId5"/>
    <p:sldId id="287" r:id="rId6"/>
    <p:sldId id="288" r:id="rId7"/>
    <p:sldId id="289" r:id="rId8"/>
    <p:sldId id="290" r:id="rId9"/>
    <p:sldId id="291" r:id="rId10"/>
    <p:sldId id="292" r:id="rId11"/>
    <p:sldId id="294" r:id="rId12"/>
    <p:sldId id="295" r:id="rId13"/>
  </p:sldIdLst>
  <p:sldSz cx="9144000" cy="5143500" type="screen16x9"/>
  <p:notesSz cx="6858000" cy="9144000"/>
  <p:embeddedFontLst>
    <p:embeddedFont>
      <p:font typeface="IBM Plex Sans" panose="020B0503050203000203" pitchFamily="3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3AE04-EFF0-9C09-F255-D4B2FB8BBA44}" v="31" dt="2023-10-30T11:10:31.827"/>
  </p1510:revLst>
</p1510:revInfo>
</file>

<file path=ppt/tableStyles.xml><?xml version="1.0" encoding="utf-8"?>
<a:tblStyleLst xmlns:a="http://schemas.openxmlformats.org/drawingml/2006/main" def="{CBF6FE7C-CF99-466C-B936-598D332D830E}">
  <a:tblStyle styleId="{CBF6FE7C-CF99-466C-B936-598D332D830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89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7842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A hearty greeting to the Premier Inn crew is given by this slide. The Premier Inn Braintree (A120) Hotel, situated at </a:t>
            </a:r>
            <a:r>
              <a:rPr lang="en-US" sz="1200" dirty="0" err="1">
                <a:latin typeface="Times New Roman" panose="02020603050405020304" pitchFamily="18" charset="0"/>
                <a:cs typeface="Times New Roman" panose="02020603050405020304" pitchFamily="18" charset="0"/>
              </a:rPr>
              <a:t>Cressing</a:t>
            </a:r>
            <a:r>
              <a:rPr lang="en-US" sz="1200" dirty="0">
                <a:latin typeface="Times New Roman" panose="02020603050405020304" pitchFamily="18" charset="0"/>
                <a:cs typeface="Times New Roman" panose="02020603050405020304" pitchFamily="18" charset="0"/>
              </a:rPr>
              <a:t> Road, Galleys Corner, Braintree, CM77 8GG, wants to know how important it is to keep rooms clean. To ensure visitor happiness and preserve the brand's image, everyone should maintain the highest standards for room cleaning (</a:t>
            </a:r>
            <a:r>
              <a:rPr lang="en-US" sz="1200" dirty="0" err="1">
                <a:latin typeface="Times New Roman" panose="02020603050405020304" pitchFamily="18" charset="0"/>
                <a:cs typeface="Times New Roman" panose="02020603050405020304" pitchFamily="18" charset="0"/>
              </a:rPr>
              <a:t>Manhas</a:t>
            </a:r>
            <a:r>
              <a:rPr lang="en-US" sz="1200" dirty="0">
                <a:latin typeface="Times New Roman" panose="02020603050405020304" pitchFamily="18" charset="0"/>
                <a:cs typeface="Times New Roman" panose="02020603050405020304" pitchFamily="18" charset="0"/>
              </a:rPr>
              <a:t> and </a:t>
            </a:r>
            <a:r>
              <a:rPr lang="en-US" sz="1200" dirty="0" err="1">
                <a:latin typeface="Times New Roman" panose="02020603050405020304" pitchFamily="18" charset="0"/>
                <a:cs typeface="Times New Roman" panose="02020603050405020304" pitchFamily="18" charset="0"/>
              </a:rPr>
              <a:t>Tukamushaba</a:t>
            </a:r>
            <a:r>
              <a:rPr lang="en-US" sz="1200" dirty="0">
                <a:latin typeface="Times New Roman" panose="02020603050405020304" pitchFamily="18" charset="0"/>
                <a:cs typeface="Times New Roman" panose="02020603050405020304" pitchFamily="18" charset="0"/>
              </a:rPr>
              <a:t>, 2015). The purpose of this training presentation is to provide all with the information and abilities required to meet and beyond these expectations. The presentation anticipates participation and dedication to this project.</a:t>
            </a:r>
          </a:p>
        </p:txBody>
      </p:sp>
    </p:spTree>
    <p:extLst>
      <p:ext uri="{BB962C8B-B14F-4D97-AF65-F5344CB8AC3E}">
        <p14:creationId xmlns:p14="http://schemas.microsoft.com/office/powerpoint/2010/main" val="2465058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The Room Cleaning Checklist, a crucial resource, was presented in Component 2. This tool is the cornerstone of Premier Inn's efforts to uphold brand standards. It is meticulously made to address every facet of cleaning a room. There is no space for doubt in the detailed instructions, which provide precise direction for every activity (Yardley et al., 2015). The checklist is updated often to reflect Premier Inn's dedication to quality and to keep it in line with the most recent industry best practices. The checklist serves as a guide for comprehensive and regular room cleaning, going above and beyond guest expectations rather than simply being a record (Zhang and Cole, 2016).</a:t>
            </a:r>
          </a:p>
        </p:txBody>
      </p:sp>
    </p:spTree>
    <p:extLst>
      <p:ext uri="{BB962C8B-B14F-4D97-AF65-F5344CB8AC3E}">
        <p14:creationId xmlns:p14="http://schemas.microsoft.com/office/powerpoint/2010/main" val="1994524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The Two Factor Theory by Herzberg offers insightful information on work satisfaction and employee motivation (</a:t>
            </a:r>
            <a:r>
              <a:rPr lang="en-US" sz="1200" dirty="0" err="1">
                <a:latin typeface="Times New Roman" panose="02020603050405020304" pitchFamily="18" charset="0"/>
                <a:cs typeface="Times New Roman" panose="02020603050405020304" pitchFamily="18" charset="0"/>
              </a:rPr>
              <a:t>Alfayad</a:t>
            </a:r>
            <a:r>
              <a:rPr lang="en-US" sz="1200" dirty="0">
                <a:latin typeface="Times New Roman" panose="02020603050405020304" pitchFamily="18" charset="0"/>
                <a:cs typeface="Times New Roman" panose="02020603050405020304" pitchFamily="18" charset="0"/>
              </a:rPr>
              <a:t> and </a:t>
            </a:r>
            <a:r>
              <a:rPr lang="en-US" sz="1200" dirty="0" err="1">
                <a:latin typeface="Times New Roman" panose="02020603050405020304" pitchFamily="18" charset="0"/>
                <a:cs typeface="Times New Roman" panose="02020603050405020304" pitchFamily="18" charset="0"/>
              </a:rPr>
              <a:t>Ari̇f</a:t>
            </a:r>
            <a:r>
              <a:rPr lang="en-US" sz="1200" dirty="0">
                <a:latin typeface="Times New Roman" panose="02020603050405020304" pitchFamily="18" charset="0"/>
                <a:cs typeface="Times New Roman" panose="02020603050405020304" pitchFamily="18" charset="0"/>
              </a:rPr>
              <a:t>, 2017). According to this theory, variables fall into two different groups: hygienic factors and motivators. Achieving and receiving acknowledgment are examples of motivators. These things operate as triggers for job satisfaction and create happy work environments. On the other hand, hygienic considerations like pay and working conditions are crucial to preventing job discontent. It's critical to recognize that motivation is a two-fold process; it doesn't only result from the lack of unhappiness. In order to properly promote team engagement, companies need to pay close attention to variables that are both hygiene and motivators (Pandita and Ray, 2018). The team's performance depends on identifying outstanding cleaning work (motivator) and guaranteeing secure and comfortable working environments (hygiene).</a:t>
            </a:r>
          </a:p>
        </p:txBody>
      </p:sp>
    </p:spTree>
    <p:extLst>
      <p:ext uri="{BB962C8B-B14F-4D97-AF65-F5344CB8AC3E}">
        <p14:creationId xmlns:p14="http://schemas.microsoft.com/office/powerpoint/2010/main" val="3776465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Premier Inn's guiding rule is a consistent commitment to developing employee engagement. The company understands that maintaining and surpassing brand standards is largely dependent on having engaged personnel. Its strategy is fostering an environment of candid communication in which each team member's opinion is respected. In order to maintain motivation, it aggressively recognizes and honors outstanding team efforts. The exchange of success stories among Premier Inn hotel staff members fosters a sense of group motivation. Active participation in decision-making procedures is encouraged among team members to foster a feeling of accountability and ownership (</a:t>
            </a:r>
            <a:r>
              <a:rPr lang="en-US" sz="1200" dirty="0" err="1">
                <a:latin typeface="Times New Roman" panose="02020603050405020304" pitchFamily="18" charset="0"/>
                <a:cs typeface="Times New Roman" panose="02020603050405020304" pitchFamily="18" charset="0"/>
              </a:rPr>
              <a:t>Rijal</a:t>
            </a:r>
            <a:r>
              <a:rPr lang="en-US" sz="1200" dirty="0">
                <a:latin typeface="Times New Roman" panose="02020603050405020304" pitchFamily="18" charset="0"/>
                <a:cs typeface="Times New Roman" panose="02020603050405020304" pitchFamily="18" charset="0"/>
              </a:rPr>
              <a:t>, 2023).  It is unwavering in maintaining a collaborative and encouraging work atmosphere to boost engagement and promote an excellence-focused culture.</a:t>
            </a:r>
          </a:p>
        </p:txBody>
      </p:sp>
    </p:spTree>
    <p:extLst>
      <p:ext uri="{BB962C8B-B14F-4D97-AF65-F5344CB8AC3E}">
        <p14:creationId xmlns:p14="http://schemas.microsoft.com/office/powerpoint/2010/main" val="1648557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Premier Inn places the highest importance on ensuring health and safety. It's not only about following the rules; it's also about protecting the health and safety of its employees and visitors. This calls for constant instruction on safety protocols as well as routine equipment maintenance and inspection (</a:t>
            </a:r>
            <a:r>
              <a:rPr lang="en-US" sz="1200" dirty="0" err="1">
                <a:latin typeface="Times New Roman" panose="02020603050405020304" pitchFamily="18" charset="0"/>
                <a:cs typeface="Times New Roman" panose="02020603050405020304" pitchFamily="18" charset="0"/>
              </a:rPr>
              <a:t>Ripamonti</a:t>
            </a:r>
            <a:r>
              <a:rPr lang="en-US" sz="1200" dirty="0">
                <a:latin typeface="Times New Roman" panose="02020603050405020304" pitchFamily="18" charset="0"/>
                <a:cs typeface="Times New Roman" panose="02020603050405020304" pitchFamily="18" charset="0"/>
              </a:rPr>
              <a:t> and </a:t>
            </a:r>
            <a:r>
              <a:rPr lang="en-US" sz="1200" dirty="0" err="1">
                <a:latin typeface="Times New Roman" panose="02020603050405020304" pitchFamily="18" charset="0"/>
                <a:cs typeface="Times New Roman" panose="02020603050405020304" pitchFamily="18" charset="0"/>
              </a:rPr>
              <a:t>Scaratti</a:t>
            </a:r>
            <a:r>
              <a:rPr lang="en-US" sz="1200" dirty="0">
                <a:latin typeface="Times New Roman" panose="02020603050405020304" pitchFamily="18" charset="0"/>
                <a:cs typeface="Times New Roman" panose="02020603050405020304" pitchFamily="18" charset="0"/>
              </a:rPr>
              <a:t>, 2015). Any concerns about safety should be reported and addressed smoothly. Because they know that Premier Inn offers a safe atmosphere, its dedication to their welfare is a fundamental part of its experience. Maintaining high standards necessitates rigorous attention to safety procedures as they serve as the cornerstone for creating an environment that is friendly and safe for everyone.</a:t>
            </a:r>
          </a:p>
        </p:txBody>
      </p:sp>
    </p:spTree>
    <p:extLst>
      <p:ext uri="{BB962C8B-B14F-4D97-AF65-F5344CB8AC3E}">
        <p14:creationId xmlns:p14="http://schemas.microsoft.com/office/powerpoint/2010/main" val="3215715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Maintaining the unique brand identity of Premier Inn is crucial. Representation of a brand must be consistent. The branding of the Premier Inn Braintree (A120) Hotel must reflect the fundamental characteristics of the Premier Inn brand; instantly identifiable colors, logos, and design elements must be included. Every visitor is given a stronger impression of the Premier Inn experience by the consistent and polished look of its facilities. Strong brand consistency is a major factor in visitor pleasure and loyalty, which strengthens the reputation (Bae et al., 2020). Therefore, it's essential to make sure that every interaction with guests complies flawlessly with brand standards.</a:t>
            </a:r>
          </a:p>
        </p:txBody>
      </p:sp>
    </p:spTree>
    <p:extLst>
      <p:ext uri="{BB962C8B-B14F-4D97-AF65-F5344CB8AC3E}">
        <p14:creationId xmlns:p14="http://schemas.microsoft.com/office/powerpoint/2010/main" val="1078916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As part of its commitment to quality, Premier Inn must fully use the most advanced methods for cleaning rooms. This entails both internal development and learning from model hotels that have established benchmarks for the sector (Wilke et al., 2019). It has to be on the lookout for and quick to embrace new developments in cleaning technology and techniques, and it should always be examining effective strategies to improve its own. It is both morally and environmentally required to include sustainable and eco-friendly practices. It is their responsibility to keep up with the most recent developments in the sector and visitor expectations. Premier Inn sets itself apart in the business by providing guests with nothing less than the finest via an unshakable commitment to constant development.</a:t>
            </a:r>
          </a:p>
        </p:txBody>
      </p:sp>
    </p:spTree>
    <p:extLst>
      <p:ext uri="{BB962C8B-B14F-4D97-AF65-F5344CB8AC3E}">
        <p14:creationId xmlns:p14="http://schemas.microsoft.com/office/powerpoint/2010/main" val="346597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This slide explores concrete results obtained from the Premiere Inn Hotel. Before and after pictures of cleaned rooms provide visual evidence of the checklist's efficacy. These pictures provide strong proof of the beneficial outcomes attained by closely following the checklist. It is critical to recognize and appreciate the group's combined commitment and hard work in maintaining high standards (</a:t>
            </a:r>
            <a:r>
              <a:rPr lang="en-US" sz="1200" dirty="0" err="1">
                <a:latin typeface="Times New Roman" panose="02020603050405020304" pitchFamily="18" charset="0"/>
                <a:cs typeface="Times New Roman" panose="02020603050405020304" pitchFamily="18" charset="0"/>
              </a:rPr>
              <a:t>Chanana</a:t>
            </a:r>
            <a:r>
              <a:rPr lang="en-US" sz="1200" dirty="0">
                <a:latin typeface="Times New Roman" panose="02020603050405020304" pitchFamily="18" charset="0"/>
                <a:cs typeface="Times New Roman" panose="02020603050405020304" pitchFamily="18" charset="0"/>
              </a:rPr>
              <a:t> and Sangeeta, 2020). Premiere Inn hopes that by presenting these real-world examples, the whole staff will be inspired and motivated. Let these pictures be a reminder of the results of its work and a strong incentive to maintain its adherence to brand standards in every spotlessly clean space.</a:t>
            </a:r>
          </a:p>
        </p:txBody>
      </p:sp>
    </p:spTree>
    <p:extLst>
      <p:ext uri="{BB962C8B-B14F-4D97-AF65-F5344CB8AC3E}">
        <p14:creationId xmlns:p14="http://schemas.microsoft.com/office/powerpoint/2010/main" val="2949212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r>
              <a:rPr lang="en-US" sz="1200" dirty="0">
                <a:latin typeface="Times New Roman" panose="02020603050405020304" pitchFamily="18" charset="0"/>
                <a:cs typeface="Times New Roman" panose="02020603050405020304" pitchFamily="18" charset="0"/>
              </a:rPr>
              <a:t>The Premier Inn Braintree (A120) Hotel's critical elements for upholding room cleanliness standards have been emphasized in this presentation. The importance of the room cleaning checklist—which is based on Herzberg's Two Factor Theory, as well as a strong dedication to industry best practices, health and safety regulations, and branding standards, have been emphasized. By encouraging staff involvement and providing concrete examples, it is ready to maintain high room standards and make the distinguished visitors feel safe, clean, and welcome. Its success depends on its ability to maintain these standards consistently, and it looks forward to the unwavering commitment to this common goal.</a:t>
            </a:r>
          </a:p>
        </p:txBody>
      </p:sp>
    </p:spTree>
    <p:extLst>
      <p:ext uri="{BB962C8B-B14F-4D97-AF65-F5344CB8AC3E}">
        <p14:creationId xmlns:p14="http://schemas.microsoft.com/office/powerpoint/2010/main" val="3587749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lgn="just">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7856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0" y="-12200"/>
            <a:ext cx="6041075" cy="5166925"/>
          </a:xfrm>
          <a:custGeom>
            <a:avLst/>
            <a:gdLst/>
            <a:ahLst/>
            <a:cxnLst/>
            <a:rect l="l" t="t" r="r" b="b"/>
            <a:pathLst>
              <a:path w="241643" h="206677" extrusionOk="0">
                <a:moveTo>
                  <a:pt x="126321" y="206677"/>
                </a:moveTo>
                <a:lnTo>
                  <a:pt x="241643" y="0"/>
                </a:lnTo>
                <a:lnTo>
                  <a:pt x="0" y="0"/>
                </a:lnTo>
                <a:lnTo>
                  <a:pt x="0" y="206677"/>
                </a:lnTo>
                <a:close/>
              </a:path>
            </a:pathLst>
          </a:custGeom>
          <a:solidFill>
            <a:schemeClr val="lt1"/>
          </a:solidFill>
          <a:ln>
            <a:noFill/>
          </a:ln>
        </p:spPr>
      </p:sp>
      <p:sp>
        <p:nvSpPr>
          <p:cNvPr id="11" name="Google Shape;11;p2"/>
          <p:cNvSpPr/>
          <p:nvPr/>
        </p:nvSpPr>
        <p:spPr>
          <a:xfrm>
            <a:off x="2518391" y="1589650"/>
            <a:ext cx="3331800" cy="35538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2701476" y="0"/>
            <a:ext cx="3331800" cy="35538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txBox="1">
            <a:spLocks noGrp="1"/>
          </p:cNvSpPr>
          <p:nvPr>
            <p:ph type="ctrTitle"/>
          </p:nvPr>
        </p:nvSpPr>
        <p:spPr>
          <a:xfrm>
            <a:off x="685800" y="696425"/>
            <a:ext cx="4466100" cy="28575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4800"/>
              <a:buNone/>
              <a:defRPr sz="4800"/>
            </a:lvl1pPr>
            <a:lvl2pPr lvl="1" rtl="0">
              <a:lnSpc>
                <a:spcPct val="100000"/>
              </a:lnSpc>
              <a:spcBef>
                <a:spcPts val="0"/>
              </a:spcBef>
              <a:spcAft>
                <a:spcPts val="0"/>
              </a:spcAft>
              <a:buSzPts val="4800"/>
              <a:buNone/>
              <a:defRPr sz="4800"/>
            </a:lvl2pPr>
            <a:lvl3pPr lvl="2" rtl="0">
              <a:lnSpc>
                <a:spcPct val="100000"/>
              </a:lnSpc>
              <a:spcBef>
                <a:spcPts val="0"/>
              </a:spcBef>
              <a:spcAft>
                <a:spcPts val="0"/>
              </a:spcAft>
              <a:buSzPts val="4800"/>
              <a:buNone/>
              <a:defRPr sz="4800"/>
            </a:lvl3pPr>
            <a:lvl4pPr lvl="3" rtl="0">
              <a:lnSpc>
                <a:spcPct val="100000"/>
              </a:lnSpc>
              <a:spcBef>
                <a:spcPts val="0"/>
              </a:spcBef>
              <a:spcAft>
                <a:spcPts val="0"/>
              </a:spcAft>
              <a:buSzPts val="4800"/>
              <a:buNone/>
              <a:defRPr sz="4800"/>
            </a:lvl4pPr>
            <a:lvl5pPr lvl="4" rtl="0">
              <a:lnSpc>
                <a:spcPct val="100000"/>
              </a:lnSpc>
              <a:spcBef>
                <a:spcPts val="0"/>
              </a:spcBef>
              <a:spcAft>
                <a:spcPts val="0"/>
              </a:spcAft>
              <a:buSzPts val="4800"/>
              <a:buNone/>
              <a:defRPr sz="4800"/>
            </a:lvl5pPr>
            <a:lvl6pPr lvl="5" rtl="0">
              <a:lnSpc>
                <a:spcPct val="100000"/>
              </a:lnSpc>
              <a:spcBef>
                <a:spcPts val="0"/>
              </a:spcBef>
              <a:spcAft>
                <a:spcPts val="0"/>
              </a:spcAft>
              <a:buSzPts val="4800"/>
              <a:buNone/>
              <a:defRPr sz="4800"/>
            </a:lvl6pPr>
            <a:lvl7pPr lvl="6" rtl="0">
              <a:lnSpc>
                <a:spcPct val="100000"/>
              </a:lnSpc>
              <a:spcBef>
                <a:spcPts val="0"/>
              </a:spcBef>
              <a:spcAft>
                <a:spcPts val="0"/>
              </a:spcAft>
              <a:buSzPts val="4800"/>
              <a:buNone/>
              <a:defRPr sz="4800"/>
            </a:lvl7pPr>
            <a:lvl8pPr lvl="7" rtl="0">
              <a:lnSpc>
                <a:spcPct val="100000"/>
              </a:lnSpc>
              <a:spcBef>
                <a:spcPts val="0"/>
              </a:spcBef>
              <a:spcAft>
                <a:spcPts val="0"/>
              </a:spcAft>
              <a:buSzPts val="4800"/>
              <a:buNone/>
              <a:defRPr sz="4800"/>
            </a:lvl8pPr>
            <a:lvl9pPr lvl="8" rtl="0">
              <a:lnSpc>
                <a:spcPct val="100000"/>
              </a:lnSpc>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lt1"/>
        </a:solidFill>
        <a:effectLst/>
      </p:bgPr>
    </p:bg>
    <p:spTree>
      <p:nvGrpSpPr>
        <p:cNvPr id="1" name="Shape 97"/>
        <p:cNvGrpSpPr/>
        <p:nvPr/>
      </p:nvGrpSpPr>
      <p:grpSpPr>
        <a:xfrm>
          <a:off x="0" y="0"/>
          <a:ext cx="0" cy="0"/>
          <a:chOff x="0" y="0"/>
          <a:chExt cx="0" cy="0"/>
        </a:xfrm>
      </p:grpSpPr>
      <p:grpSp>
        <p:nvGrpSpPr>
          <p:cNvPr id="98" name="Google Shape;98;p9"/>
          <p:cNvGrpSpPr/>
          <p:nvPr/>
        </p:nvGrpSpPr>
        <p:grpSpPr>
          <a:xfrm>
            <a:off x="-313691" y="-18375"/>
            <a:ext cx="7510983" cy="1637005"/>
            <a:chOff x="-313691" y="-18375"/>
            <a:chExt cx="7510983" cy="1637005"/>
          </a:xfrm>
        </p:grpSpPr>
        <p:sp>
          <p:nvSpPr>
            <p:cNvPr id="99" name="Google Shape;99;p9"/>
            <p:cNvSpPr/>
            <p:nvPr/>
          </p:nvSpPr>
          <p:spPr>
            <a:xfrm>
              <a:off x="256376" y="499825"/>
              <a:ext cx="6692400" cy="804900"/>
            </a:xfrm>
            <a:prstGeom prst="parallelogram">
              <a:avLst>
                <a:gd name="adj" fmla="val 5499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p:nvPr/>
          </p:nvSpPr>
          <p:spPr>
            <a:xfrm>
              <a:off x="-313691" y="813730"/>
              <a:ext cx="754800" cy="8049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6442492" y="309450"/>
              <a:ext cx="754800" cy="8049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a:off x="53899" y="237925"/>
              <a:ext cx="1000200" cy="10668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a:off x="304107" y="-18375"/>
              <a:ext cx="420900" cy="4491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a:off x="6589606" y="1038628"/>
              <a:ext cx="249600" cy="2661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 name="Google Shape;105;p9"/>
          <p:cNvGrpSpPr/>
          <p:nvPr/>
        </p:nvGrpSpPr>
        <p:grpSpPr>
          <a:xfrm>
            <a:off x="7485392" y="1755351"/>
            <a:ext cx="2830800" cy="3388272"/>
            <a:chOff x="7485392" y="1755351"/>
            <a:chExt cx="2830800" cy="3388272"/>
          </a:xfrm>
        </p:grpSpPr>
        <p:sp>
          <p:nvSpPr>
            <p:cNvPr id="106" name="Google Shape;106;p9"/>
            <p:cNvSpPr/>
            <p:nvPr/>
          </p:nvSpPr>
          <p:spPr>
            <a:xfrm>
              <a:off x="8005394" y="2926923"/>
              <a:ext cx="2078100" cy="22167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a:off x="7485392" y="1755351"/>
              <a:ext cx="2830800" cy="30192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 name="Google Shape;108;p9"/>
          <p:cNvSpPr txBox="1">
            <a:spLocks noGrp="1"/>
          </p:cNvSpPr>
          <p:nvPr>
            <p:ph type="title"/>
          </p:nvPr>
        </p:nvSpPr>
        <p:spPr>
          <a:xfrm>
            <a:off x="914575" y="495875"/>
            <a:ext cx="6026700" cy="813000"/>
          </a:xfrm>
          <a:prstGeom prst="rect">
            <a:avLst/>
          </a:prstGeom>
        </p:spPr>
        <p:txBody>
          <a:bodyPr spcFirstLastPara="1" wrap="square" lIns="0" tIns="0" rIns="0" bIns="0" anchor="ctr"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109" name="Google Shape;109;p9"/>
          <p:cNvSpPr txBox="1">
            <a:spLocks noGrp="1"/>
          </p:cNvSpPr>
          <p:nvPr>
            <p:ph type="sldNum" idx="12"/>
          </p:nvPr>
        </p:nvSpPr>
        <p:spPr>
          <a:xfrm>
            <a:off x="8557525" y="0"/>
            <a:ext cx="4341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 Dark">
  <p:cSld name="TITLE_ONLY_1">
    <p:bg>
      <p:bgPr>
        <a:gradFill>
          <a:gsLst>
            <a:gs pos="0">
              <a:schemeClr val="accent6"/>
            </a:gs>
            <a:gs pos="100000">
              <a:schemeClr val="accent5"/>
            </a:gs>
          </a:gsLst>
          <a:lin ang="5400012" scaled="0"/>
        </a:gradFill>
        <a:effectLst/>
      </p:bgPr>
    </p:bg>
    <p:spTree>
      <p:nvGrpSpPr>
        <p:cNvPr id="1" name="Shape 110"/>
        <p:cNvGrpSpPr/>
        <p:nvPr/>
      </p:nvGrpSpPr>
      <p:grpSpPr>
        <a:xfrm>
          <a:off x="0" y="0"/>
          <a:ext cx="0" cy="0"/>
          <a:chOff x="0" y="0"/>
          <a:chExt cx="0" cy="0"/>
        </a:xfrm>
      </p:grpSpPr>
      <p:grpSp>
        <p:nvGrpSpPr>
          <p:cNvPr id="111" name="Google Shape;111;p10"/>
          <p:cNvGrpSpPr/>
          <p:nvPr/>
        </p:nvGrpSpPr>
        <p:grpSpPr>
          <a:xfrm>
            <a:off x="-313691" y="-18375"/>
            <a:ext cx="7510983" cy="1637005"/>
            <a:chOff x="-313691" y="-18375"/>
            <a:chExt cx="7510983" cy="1637005"/>
          </a:xfrm>
        </p:grpSpPr>
        <p:sp>
          <p:nvSpPr>
            <p:cNvPr id="112" name="Google Shape;112;p10"/>
            <p:cNvSpPr/>
            <p:nvPr/>
          </p:nvSpPr>
          <p:spPr>
            <a:xfrm>
              <a:off x="256376" y="499825"/>
              <a:ext cx="6692400" cy="804900"/>
            </a:xfrm>
            <a:prstGeom prst="parallelogram">
              <a:avLst>
                <a:gd name="adj" fmla="val 54997"/>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0"/>
            <p:cNvSpPr/>
            <p:nvPr/>
          </p:nvSpPr>
          <p:spPr>
            <a:xfrm>
              <a:off x="-313691" y="813730"/>
              <a:ext cx="754800" cy="8049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0"/>
            <p:cNvSpPr/>
            <p:nvPr/>
          </p:nvSpPr>
          <p:spPr>
            <a:xfrm>
              <a:off x="6442492" y="309450"/>
              <a:ext cx="754800" cy="8049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0"/>
            <p:cNvSpPr/>
            <p:nvPr/>
          </p:nvSpPr>
          <p:spPr>
            <a:xfrm>
              <a:off x="53899" y="237925"/>
              <a:ext cx="1000200" cy="10668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0"/>
            <p:cNvSpPr/>
            <p:nvPr/>
          </p:nvSpPr>
          <p:spPr>
            <a:xfrm>
              <a:off x="304107" y="-18375"/>
              <a:ext cx="420900" cy="4491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0"/>
            <p:cNvSpPr/>
            <p:nvPr/>
          </p:nvSpPr>
          <p:spPr>
            <a:xfrm>
              <a:off x="6589606" y="1038628"/>
              <a:ext cx="249600" cy="2661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10"/>
          <p:cNvGrpSpPr/>
          <p:nvPr/>
        </p:nvGrpSpPr>
        <p:grpSpPr>
          <a:xfrm>
            <a:off x="7485392" y="1755351"/>
            <a:ext cx="2830800" cy="3388272"/>
            <a:chOff x="7485392" y="1755351"/>
            <a:chExt cx="2830800" cy="3388272"/>
          </a:xfrm>
        </p:grpSpPr>
        <p:sp>
          <p:nvSpPr>
            <p:cNvPr id="119" name="Google Shape;119;p10"/>
            <p:cNvSpPr/>
            <p:nvPr/>
          </p:nvSpPr>
          <p:spPr>
            <a:xfrm>
              <a:off x="8005394" y="2926923"/>
              <a:ext cx="2078100" cy="22167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0"/>
            <p:cNvSpPr/>
            <p:nvPr/>
          </p:nvSpPr>
          <p:spPr>
            <a:xfrm>
              <a:off x="7485392" y="1755351"/>
              <a:ext cx="2830800" cy="30192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 name="Google Shape;121;p10"/>
          <p:cNvSpPr txBox="1">
            <a:spLocks noGrp="1"/>
          </p:cNvSpPr>
          <p:nvPr>
            <p:ph type="title"/>
          </p:nvPr>
        </p:nvSpPr>
        <p:spPr>
          <a:xfrm>
            <a:off x="914575" y="495875"/>
            <a:ext cx="6026700" cy="813000"/>
          </a:xfrm>
          <a:prstGeom prst="rect">
            <a:avLst/>
          </a:prstGeom>
        </p:spPr>
        <p:txBody>
          <a:bodyPr spcFirstLastPara="1" wrap="square" lIns="0" tIns="0" rIns="0" bIns="0" anchor="ctr" anchorCtr="0">
            <a:noAutofit/>
          </a:bodyPr>
          <a:lstStyle>
            <a:lvl1pPr lvl="0" rtl="0">
              <a:spcBef>
                <a:spcPts val="0"/>
              </a:spcBef>
              <a:spcAft>
                <a:spcPts val="0"/>
              </a:spcAft>
              <a:buClr>
                <a:schemeClr val="lt1"/>
              </a:buClr>
              <a:buSzPts val="2000"/>
              <a:buNone/>
              <a:defRPr>
                <a:solidFill>
                  <a:schemeClr val="lt1"/>
                </a:solidFill>
              </a:defRPr>
            </a:lvl1pPr>
            <a:lvl2pPr lvl="1" rtl="0">
              <a:spcBef>
                <a:spcPts val="0"/>
              </a:spcBef>
              <a:spcAft>
                <a:spcPts val="0"/>
              </a:spcAft>
              <a:buClr>
                <a:schemeClr val="lt1"/>
              </a:buClr>
              <a:buSzPts val="2000"/>
              <a:buNone/>
              <a:defRPr>
                <a:solidFill>
                  <a:schemeClr val="lt1"/>
                </a:solidFill>
              </a:defRPr>
            </a:lvl2pPr>
            <a:lvl3pPr lvl="2" rtl="0">
              <a:spcBef>
                <a:spcPts val="0"/>
              </a:spcBef>
              <a:spcAft>
                <a:spcPts val="0"/>
              </a:spcAft>
              <a:buClr>
                <a:schemeClr val="lt1"/>
              </a:buClr>
              <a:buSzPts val="2000"/>
              <a:buNone/>
              <a:defRPr>
                <a:solidFill>
                  <a:schemeClr val="lt1"/>
                </a:solidFill>
              </a:defRPr>
            </a:lvl3pPr>
            <a:lvl4pPr lvl="3" rtl="0">
              <a:spcBef>
                <a:spcPts val="0"/>
              </a:spcBef>
              <a:spcAft>
                <a:spcPts val="0"/>
              </a:spcAft>
              <a:buClr>
                <a:schemeClr val="lt1"/>
              </a:buClr>
              <a:buSzPts val="2000"/>
              <a:buNone/>
              <a:defRPr>
                <a:solidFill>
                  <a:schemeClr val="lt1"/>
                </a:solidFill>
              </a:defRPr>
            </a:lvl4pPr>
            <a:lvl5pPr lvl="4" rtl="0">
              <a:spcBef>
                <a:spcPts val="0"/>
              </a:spcBef>
              <a:spcAft>
                <a:spcPts val="0"/>
              </a:spcAft>
              <a:buClr>
                <a:schemeClr val="lt1"/>
              </a:buClr>
              <a:buSzPts val="2000"/>
              <a:buNone/>
              <a:defRPr>
                <a:solidFill>
                  <a:schemeClr val="lt1"/>
                </a:solidFill>
              </a:defRPr>
            </a:lvl5pPr>
            <a:lvl6pPr lvl="5" rtl="0">
              <a:spcBef>
                <a:spcPts val="0"/>
              </a:spcBef>
              <a:spcAft>
                <a:spcPts val="0"/>
              </a:spcAft>
              <a:buClr>
                <a:schemeClr val="lt1"/>
              </a:buClr>
              <a:buSzPts val="2000"/>
              <a:buNone/>
              <a:defRPr>
                <a:solidFill>
                  <a:schemeClr val="lt1"/>
                </a:solidFill>
              </a:defRPr>
            </a:lvl6pPr>
            <a:lvl7pPr lvl="6" rtl="0">
              <a:spcBef>
                <a:spcPts val="0"/>
              </a:spcBef>
              <a:spcAft>
                <a:spcPts val="0"/>
              </a:spcAft>
              <a:buClr>
                <a:schemeClr val="lt1"/>
              </a:buClr>
              <a:buSzPts val="2000"/>
              <a:buNone/>
              <a:defRPr>
                <a:solidFill>
                  <a:schemeClr val="lt1"/>
                </a:solidFill>
              </a:defRPr>
            </a:lvl7pPr>
            <a:lvl8pPr lvl="7" rtl="0">
              <a:spcBef>
                <a:spcPts val="0"/>
              </a:spcBef>
              <a:spcAft>
                <a:spcPts val="0"/>
              </a:spcAft>
              <a:buClr>
                <a:schemeClr val="lt1"/>
              </a:buClr>
              <a:buSzPts val="2000"/>
              <a:buNone/>
              <a:defRPr>
                <a:solidFill>
                  <a:schemeClr val="lt1"/>
                </a:solidFill>
              </a:defRPr>
            </a:lvl8pPr>
            <a:lvl9pPr lvl="8" rtl="0">
              <a:spcBef>
                <a:spcPts val="0"/>
              </a:spcBef>
              <a:spcAft>
                <a:spcPts val="0"/>
              </a:spcAft>
              <a:buClr>
                <a:schemeClr val="lt1"/>
              </a:buClr>
              <a:buSzPts val="2000"/>
              <a:buNone/>
              <a:defRPr>
                <a:solidFill>
                  <a:schemeClr val="lt1"/>
                </a:solidFill>
              </a:defRPr>
            </a:lvl9pPr>
          </a:lstStyle>
          <a:p>
            <a:endParaRPr/>
          </a:p>
        </p:txBody>
      </p:sp>
      <p:sp>
        <p:nvSpPr>
          <p:cNvPr id="122" name="Google Shape;122;p10"/>
          <p:cNvSpPr txBox="1">
            <a:spLocks noGrp="1"/>
          </p:cNvSpPr>
          <p:nvPr>
            <p:ph type="sldNum" idx="12"/>
          </p:nvPr>
        </p:nvSpPr>
        <p:spPr>
          <a:xfrm>
            <a:off x="8557525" y="0"/>
            <a:ext cx="434100" cy="393600"/>
          </a:xfrm>
          <a:prstGeom prst="rect">
            <a:avLst/>
          </a:prstGeom>
        </p:spPr>
        <p:txBody>
          <a:bodyPr spcFirstLastPara="1" wrap="square" lIns="0" tIns="0" rIns="0" bIns="0" anchor="ctr" anchorCtr="0">
            <a:noAutofit/>
          </a:bodyPr>
          <a:lstStyle>
            <a:lvl1pPr lvl="0" rtl="0">
              <a:buNone/>
              <a:defRPr>
                <a:solidFill>
                  <a:schemeClr val="accent1"/>
                </a:solidFill>
              </a:defRPr>
            </a:lvl1pPr>
            <a:lvl2pPr lvl="1" rtl="0">
              <a:buNone/>
              <a:defRPr>
                <a:solidFill>
                  <a:schemeClr val="accent1"/>
                </a:solidFill>
              </a:defRPr>
            </a:lvl2pPr>
            <a:lvl3pPr lvl="2" rtl="0">
              <a:buNone/>
              <a:defRPr>
                <a:solidFill>
                  <a:schemeClr val="accent1"/>
                </a:solidFill>
              </a:defRPr>
            </a:lvl3pPr>
            <a:lvl4pPr lvl="3" rtl="0">
              <a:buNone/>
              <a:defRPr>
                <a:solidFill>
                  <a:schemeClr val="accent1"/>
                </a:solidFill>
              </a:defRPr>
            </a:lvl4pPr>
            <a:lvl5pPr lvl="4" rtl="0">
              <a:buNone/>
              <a:defRPr>
                <a:solidFill>
                  <a:schemeClr val="accent1"/>
                </a:solidFill>
              </a:defRPr>
            </a:lvl5pPr>
            <a:lvl6pPr lvl="5" rtl="0">
              <a:buNone/>
              <a:defRPr>
                <a:solidFill>
                  <a:schemeClr val="accent1"/>
                </a:solidFill>
              </a:defRPr>
            </a:lvl6pPr>
            <a:lvl7pPr lvl="6" rtl="0">
              <a:buNone/>
              <a:defRPr>
                <a:solidFill>
                  <a:schemeClr val="accent1"/>
                </a:solidFill>
              </a:defRPr>
            </a:lvl7pPr>
            <a:lvl8pPr lvl="7" rtl="0">
              <a:buNone/>
              <a:defRPr>
                <a:solidFill>
                  <a:schemeClr val="accent1"/>
                </a:solidFill>
              </a:defRPr>
            </a:lvl8pPr>
            <a:lvl9pPr lvl="8" rtl="0">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 Dark">
  <p:cSld name="BLANK_1">
    <p:spTree>
      <p:nvGrpSpPr>
        <p:cNvPr id="1" name="Shape 142"/>
        <p:cNvGrpSpPr/>
        <p:nvPr/>
      </p:nvGrpSpPr>
      <p:grpSpPr>
        <a:xfrm>
          <a:off x="0" y="0"/>
          <a:ext cx="0" cy="0"/>
          <a:chOff x="0" y="0"/>
          <a:chExt cx="0" cy="0"/>
        </a:xfrm>
      </p:grpSpPr>
      <p:sp>
        <p:nvSpPr>
          <p:cNvPr id="143" name="Google Shape;143;p13"/>
          <p:cNvSpPr txBox="1">
            <a:spLocks noGrp="1"/>
          </p:cNvSpPr>
          <p:nvPr>
            <p:ph type="sldNum" idx="12"/>
          </p:nvPr>
        </p:nvSpPr>
        <p:spPr>
          <a:xfrm>
            <a:off x="8557525" y="0"/>
            <a:ext cx="434100" cy="393600"/>
          </a:xfrm>
          <a:prstGeom prst="rect">
            <a:avLst/>
          </a:prstGeom>
        </p:spPr>
        <p:txBody>
          <a:bodyPr spcFirstLastPara="1" wrap="square" lIns="0" tIns="0" rIns="0" bIns="0" anchor="ctr" anchorCtr="0">
            <a:noAutofit/>
          </a:bodyPr>
          <a:lstStyle>
            <a:lvl1pPr lvl="0" rtl="0">
              <a:buNone/>
              <a:defRPr>
                <a:solidFill>
                  <a:schemeClr val="accent1"/>
                </a:solidFill>
              </a:defRPr>
            </a:lvl1pPr>
            <a:lvl2pPr lvl="1" rtl="0">
              <a:buNone/>
              <a:defRPr>
                <a:solidFill>
                  <a:schemeClr val="accent1"/>
                </a:solidFill>
              </a:defRPr>
            </a:lvl2pPr>
            <a:lvl3pPr lvl="2" rtl="0">
              <a:buNone/>
              <a:defRPr>
                <a:solidFill>
                  <a:schemeClr val="accent1"/>
                </a:solidFill>
              </a:defRPr>
            </a:lvl3pPr>
            <a:lvl4pPr lvl="3" rtl="0">
              <a:buNone/>
              <a:defRPr>
                <a:solidFill>
                  <a:schemeClr val="accent1"/>
                </a:solidFill>
              </a:defRPr>
            </a:lvl4pPr>
            <a:lvl5pPr lvl="4" rtl="0">
              <a:buNone/>
              <a:defRPr>
                <a:solidFill>
                  <a:schemeClr val="accent1"/>
                </a:solidFill>
              </a:defRPr>
            </a:lvl5pPr>
            <a:lvl6pPr lvl="5" rtl="0">
              <a:buNone/>
              <a:defRPr>
                <a:solidFill>
                  <a:schemeClr val="accent1"/>
                </a:solidFill>
              </a:defRPr>
            </a:lvl6pPr>
            <a:lvl7pPr lvl="6" rtl="0">
              <a:buNone/>
              <a:defRPr>
                <a:solidFill>
                  <a:schemeClr val="accent1"/>
                </a:solidFill>
              </a:defRPr>
            </a:lvl7pPr>
            <a:lvl8pPr lvl="7" rtl="0">
              <a:buNone/>
              <a:defRPr>
                <a:solidFill>
                  <a:schemeClr val="accent1"/>
                </a:solidFill>
              </a:defRPr>
            </a:lvl8pPr>
            <a:lvl9pPr lvl="8" rtl="0">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grpSp>
        <p:nvGrpSpPr>
          <p:cNvPr id="144" name="Google Shape;144;p13"/>
          <p:cNvGrpSpPr/>
          <p:nvPr/>
        </p:nvGrpSpPr>
        <p:grpSpPr>
          <a:xfrm>
            <a:off x="-313691" y="-18375"/>
            <a:ext cx="1367790" cy="1637005"/>
            <a:chOff x="-313691" y="-18375"/>
            <a:chExt cx="1367790" cy="1637005"/>
          </a:xfrm>
        </p:grpSpPr>
        <p:sp>
          <p:nvSpPr>
            <p:cNvPr id="145" name="Google Shape;145;p13"/>
            <p:cNvSpPr/>
            <p:nvPr/>
          </p:nvSpPr>
          <p:spPr>
            <a:xfrm>
              <a:off x="-313691" y="813730"/>
              <a:ext cx="754800" cy="8049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3"/>
            <p:cNvSpPr/>
            <p:nvPr/>
          </p:nvSpPr>
          <p:spPr>
            <a:xfrm>
              <a:off x="53899" y="237925"/>
              <a:ext cx="1000200" cy="10668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3"/>
            <p:cNvSpPr/>
            <p:nvPr/>
          </p:nvSpPr>
          <p:spPr>
            <a:xfrm>
              <a:off x="304107" y="-18375"/>
              <a:ext cx="420900" cy="4491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3"/>
          <p:cNvGrpSpPr/>
          <p:nvPr/>
        </p:nvGrpSpPr>
        <p:grpSpPr>
          <a:xfrm>
            <a:off x="7485392" y="1755351"/>
            <a:ext cx="2830800" cy="3388272"/>
            <a:chOff x="7485392" y="1755351"/>
            <a:chExt cx="2830800" cy="3388272"/>
          </a:xfrm>
        </p:grpSpPr>
        <p:sp>
          <p:nvSpPr>
            <p:cNvPr id="149" name="Google Shape;149;p13"/>
            <p:cNvSpPr/>
            <p:nvPr/>
          </p:nvSpPr>
          <p:spPr>
            <a:xfrm>
              <a:off x="8005394" y="2926923"/>
              <a:ext cx="2078100" cy="2216700"/>
            </a:xfrm>
            <a:prstGeom prst="parallelogram">
              <a:avLst>
                <a:gd name="adj" fmla="val 59001"/>
              </a:avLst>
            </a:prstGeom>
            <a:gradFill>
              <a:gsLst>
                <a:gs pos="0">
                  <a:schemeClr val="accent2"/>
                </a:gs>
                <a:gs pos="100000">
                  <a:schemeClr val="accent4"/>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3"/>
            <p:cNvSpPr/>
            <p:nvPr/>
          </p:nvSpPr>
          <p:spPr>
            <a:xfrm>
              <a:off x="7485392" y="1755351"/>
              <a:ext cx="2830800" cy="3019200"/>
            </a:xfrm>
            <a:prstGeom prst="parallelogram">
              <a:avLst>
                <a:gd name="adj" fmla="val 59001"/>
              </a:avLst>
            </a:prstGeom>
            <a:gradFill>
              <a:gsLst>
                <a:gs pos="0">
                  <a:schemeClr val="accent1"/>
                </a:gs>
                <a:gs pos="100000">
                  <a:srgbClr val="02C1D3">
                    <a:alpha val="33725"/>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chemeClr val="accent6"/>
            </a:gs>
            <a:gs pos="100000">
              <a:schemeClr val="accent5"/>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14575" y="495875"/>
            <a:ext cx="6026700" cy="813000"/>
          </a:xfrm>
          <a:prstGeom prst="rect">
            <a:avLst/>
          </a:prstGeom>
          <a:noFill/>
          <a:ln>
            <a:noFill/>
          </a:ln>
        </p:spPr>
        <p:txBody>
          <a:bodyPr spcFirstLastPara="1" wrap="square" lIns="0" tIns="0" rIns="0" bIns="0" anchor="ctr" anchorCtr="0">
            <a:noAutofit/>
          </a:bodyPr>
          <a:lstStyle>
            <a:lvl1pPr lvl="0"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1pPr>
            <a:lvl2pPr lvl="1"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2pPr>
            <a:lvl3pPr lvl="2"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3pPr>
            <a:lvl4pPr lvl="3"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4pPr>
            <a:lvl5pPr lvl="4"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5pPr>
            <a:lvl6pPr lvl="5"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6pPr>
            <a:lvl7pPr lvl="6"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7pPr>
            <a:lvl8pPr lvl="7"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8pPr>
            <a:lvl9pPr lvl="8" rtl="0">
              <a:lnSpc>
                <a:spcPct val="90000"/>
              </a:lnSpc>
              <a:spcBef>
                <a:spcPts val="0"/>
              </a:spcBef>
              <a:spcAft>
                <a:spcPts val="0"/>
              </a:spcAft>
              <a:buClr>
                <a:schemeClr val="accent5"/>
              </a:buClr>
              <a:buSzPts val="2000"/>
              <a:buFont typeface="Merriweather"/>
              <a:buNone/>
              <a:defRPr sz="2000" b="1">
                <a:solidFill>
                  <a:schemeClr val="accent5"/>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914575" y="1584425"/>
            <a:ext cx="6999600" cy="29997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600"/>
              </a:spcBef>
              <a:spcAft>
                <a:spcPts val="0"/>
              </a:spcAft>
              <a:buClr>
                <a:schemeClr val="accent1"/>
              </a:buClr>
              <a:buSzPts val="2400"/>
              <a:buFont typeface="IBM Plex Sans Light"/>
              <a:buChar char="▰"/>
              <a:defRPr sz="2400">
                <a:solidFill>
                  <a:schemeClr val="dk1"/>
                </a:solidFill>
                <a:latin typeface="IBM Plex Sans Light"/>
                <a:ea typeface="IBM Plex Sans Light"/>
                <a:cs typeface="IBM Plex Sans Light"/>
                <a:sym typeface="IBM Plex Sans Light"/>
              </a:defRPr>
            </a:lvl1pPr>
            <a:lvl2pPr marL="914400" lvl="1" indent="-381000" rtl="0">
              <a:lnSpc>
                <a:spcPct val="115000"/>
              </a:lnSpc>
              <a:spcBef>
                <a:spcPts val="0"/>
              </a:spcBef>
              <a:spcAft>
                <a:spcPts val="0"/>
              </a:spcAft>
              <a:buClr>
                <a:schemeClr val="accent2"/>
              </a:buClr>
              <a:buSzPts val="2400"/>
              <a:buFont typeface="IBM Plex Sans Light"/>
              <a:buChar char="╺"/>
              <a:defRPr sz="2400">
                <a:solidFill>
                  <a:schemeClr val="dk1"/>
                </a:solidFill>
                <a:latin typeface="IBM Plex Sans Light"/>
                <a:ea typeface="IBM Plex Sans Light"/>
                <a:cs typeface="IBM Plex Sans Light"/>
                <a:sym typeface="IBM Plex Sans Light"/>
              </a:defRPr>
            </a:lvl2pPr>
            <a:lvl3pPr marL="1371600" lvl="2" indent="-381000" rtl="0">
              <a:lnSpc>
                <a:spcPct val="115000"/>
              </a:lnSpc>
              <a:spcBef>
                <a:spcPts val="0"/>
              </a:spcBef>
              <a:spcAft>
                <a:spcPts val="0"/>
              </a:spcAft>
              <a:buClr>
                <a:schemeClr val="accent3"/>
              </a:buClr>
              <a:buSzPts val="2400"/>
              <a:buFont typeface="IBM Plex Sans Light"/>
              <a:buChar char="╺"/>
              <a:defRPr sz="2400">
                <a:solidFill>
                  <a:schemeClr val="dk1"/>
                </a:solidFill>
                <a:latin typeface="IBM Plex Sans Light"/>
                <a:ea typeface="IBM Plex Sans Light"/>
                <a:cs typeface="IBM Plex Sans Light"/>
                <a:sym typeface="IBM Plex Sans Light"/>
              </a:defRPr>
            </a:lvl3pPr>
            <a:lvl4pPr marL="1828800" lvl="3" indent="-381000" rtl="0">
              <a:lnSpc>
                <a:spcPct val="115000"/>
              </a:lnSpc>
              <a:spcBef>
                <a:spcPts val="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4pPr>
            <a:lvl5pPr marL="2286000" lvl="4" indent="-381000" rtl="0">
              <a:lnSpc>
                <a:spcPct val="115000"/>
              </a:lnSpc>
              <a:spcBef>
                <a:spcPts val="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5pPr>
            <a:lvl6pPr marL="2743200" lvl="5" indent="-381000" rtl="0">
              <a:lnSpc>
                <a:spcPct val="115000"/>
              </a:lnSpc>
              <a:spcBef>
                <a:spcPts val="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6pPr>
            <a:lvl7pPr marL="3200400" lvl="6" indent="-381000" rtl="0">
              <a:lnSpc>
                <a:spcPct val="115000"/>
              </a:lnSpc>
              <a:spcBef>
                <a:spcPts val="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7pPr>
            <a:lvl8pPr marL="3657600" lvl="7" indent="-381000" rtl="0">
              <a:lnSpc>
                <a:spcPct val="115000"/>
              </a:lnSpc>
              <a:spcBef>
                <a:spcPts val="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8pPr>
            <a:lvl9pPr marL="4114800" lvl="8" indent="-381000" rtl="0">
              <a:lnSpc>
                <a:spcPct val="115000"/>
              </a:lnSpc>
              <a:spcBef>
                <a:spcPts val="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9pPr>
          </a:lstStyle>
          <a:p>
            <a:endParaRPr/>
          </a:p>
        </p:txBody>
      </p:sp>
      <p:sp>
        <p:nvSpPr>
          <p:cNvPr id="8" name="Google Shape;8;p1"/>
          <p:cNvSpPr txBox="1">
            <a:spLocks noGrp="1"/>
          </p:cNvSpPr>
          <p:nvPr>
            <p:ph type="sldNum" idx="12"/>
          </p:nvPr>
        </p:nvSpPr>
        <p:spPr>
          <a:xfrm>
            <a:off x="8557525" y="0"/>
            <a:ext cx="434100" cy="393600"/>
          </a:xfrm>
          <a:prstGeom prst="rect">
            <a:avLst/>
          </a:prstGeom>
          <a:noFill/>
          <a:ln>
            <a:noFill/>
          </a:ln>
        </p:spPr>
        <p:txBody>
          <a:bodyPr spcFirstLastPara="1" wrap="square" lIns="0" tIns="0" rIns="0" bIns="0" anchor="ctr" anchorCtr="0">
            <a:noAutofit/>
          </a:bodyPr>
          <a:lstStyle>
            <a:lvl1pPr lvl="0" algn="r" rtl="0">
              <a:buNone/>
              <a:defRPr sz="1200">
                <a:solidFill>
                  <a:schemeClr val="dk2"/>
                </a:solidFill>
                <a:latin typeface="IBM Plex Sans"/>
                <a:ea typeface="IBM Plex Sans"/>
                <a:cs typeface="IBM Plex Sans"/>
                <a:sym typeface="IBM Plex Sans"/>
              </a:defRPr>
            </a:lvl1pPr>
            <a:lvl2pPr lvl="1" algn="r" rtl="0">
              <a:buNone/>
              <a:defRPr sz="1200">
                <a:solidFill>
                  <a:schemeClr val="dk2"/>
                </a:solidFill>
                <a:latin typeface="IBM Plex Sans"/>
                <a:ea typeface="IBM Plex Sans"/>
                <a:cs typeface="IBM Plex Sans"/>
                <a:sym typeface="IBM Plex Sans"/>
              </a:defRPr>
            </a:lvl2pPr>
            <a:lvl3pPr lvl="2" algn="r" rtl="0">
              <a:buNone/>
              <a:defRPr sz="1200">
                <a:solidFill>
                  <a:schemeClr val="dk2"/>
                </a:solidFill>
                <a:latin typeface="IBM Plex Sans"/>
                <a:ea typeface="IBM Plex Sans"/>
                <a:cs typeface="IBM Plex Sans"/>
                <a:sym typeface="IBM Plex Sans"/>
              </a:defRPr>
            </a:lvl3pPr>
            <a:lvl4pPr lvl="3" algn="r" rtl="0">
              <a:buNone/>
              <a:defRPr sz="1200">
                <a:solidFill>
                  <a:schemeClr val="dk2"/>
                </a:solidFill>
                <a:latin typeface="IBM Plex Sans"/>
                <a:ea typeface="IBM Plex Sans"/>
                <a:cs typeface="IBM Plex Sans"/>
                <a:sym typeface="IBM Plex Sans"/>
              </a:defRPr>
            </a:lvl4pPr>
            <a:lvl5pPr lvl="4" algn="r" rtl="0">
              <a:buNone/>
              <a:defRPr sz="1200">
                <a:solidFill>
                  <a:schemeClr val="dk2"/>
                </a:solidFill>
                <a:latin typeface="IBM Plex Sans"/>
                <a:ea typeface="IBM Plex Sans"/>
                <a:cs typeface="IBM Plex Sans"/>
                <a:sym typeface="IBM Plex Sans"/>
              </a:defRPr>
            </a:lvl5pPr>
            <a:lvl6pPr lvl="5" algn="r" rtl="0">
              <a:buNone/>
              <a:defRPr sz="1200">
                <a:solidFill>
                  <a:schemeClr val="dk2"/>
                </a:solidFill>
                <a:latin typeface="IBM Plex Sans"/>
                <a:ea typeface="IBM Plex Sans"/>
                <a:cs typeface="IBM Plex Sans"/>
                <a:sym typeface="IBM Plex Sans"/>
              </a:defRPr>
            </a:lvl6pPr>
            <a:lvl7pPr lvl="6" algn="r" rtl="0">
              <a:buNone/>
              <a:defRPr sz="1200">
                <a:solidFill>
                  <a:schemeClr val="dk2"/>
                </a:solidFill>
                <a:latin typeface="IBM Plex Sans"/>
                <a:ea typeface="IBM Plex Sans"/>
                <a:cs typeface="IBM Plex Sans"/>
                <a:sym typeface="IBM Plex Sans"/>
              </a:defRPr>
            </a:lvl7pPr>
            <a:lvl8pPr lvl="7" algn="r" rtl="0">
              <a:buNone/>
              <a:defRPr sz="1200">
                <a:solidFill>
                  <a:schemeClr val="dk2"/>
                </a:solidFill>
                <a:latin typeface="IBM Plex Sans"/>
                <a:ea typeface="IBM Plex Sans"/>
                <a:cs typeface="IBM Plex Sans"/>
                <a:sym typeface="IBM Plex Sans"/>
              </a:defRPr>
            </a:lvl8pPr>
            <a:lvl9pPr lvl="8" algn="r" rtl="0">
              <a:buNone/>
              <a:defRPr sz="1200">
                <a:solidFill>
                  <a:schemeClr val="dk2"/>
                </a:solidFill>
                <a:latin typeface="IBM Plex Sans"/>
                <a:ea typeface="IBM Plex Sans"/>
                <a:cs typeface="IBM Plex Sans"/>
                <a:sym typeface="IBM Plex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6" r:id="rId3"/>
    <p:sldLayoutId id="2147483659" r:id="rId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6" name="Google Shape;166;p16"/>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a:t>
            </a:fld>
            <a:endParaRPr/>
          </a:p>
        </p:txBody>
      </p:sp>
      <p:sp>
        <p:nvSpPr>
          <p:cNvPr id="2" name="TextBox 1">
            <a:extLst>
              <a:ext uri="{FF2B5EF4-FFF2-40B4-BE49-F238E27FC236}">
                <a16:creationId xmlns:a16="http://schemas.microsoft.com/office/drawing/2014/main" id="{675CD940-5A34-29BA-4DF3-4791CB0469BD}"/>
              </a:ext>
            </a:extLst>
          </p:cNvPr>
          <p:cNvSpPr txBox="1"/>
          <p:nvPr/>
        </p:nvSpPr>
        <p:spPr>
          <a:xfrm>
            <a:off x="543599" y="1653921"/>
            <a:ext cx="8013926" cy="1692771"/>
          </a:xfrm>
          <a:prstGeom prst="rect">
            <a:avLst/>
          </a:prstGeom>
          <a:noFill/>
        </p:spPr>
        <p:txBody>
          <a:bodyPr wrap="square" lIns="91440" tIns="45720" rIns="91440" bIns="45720" rtlCol="0" anchor="t">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BMIH4006 Operating Hotel Facilities</a:t>
            </a:r>
          </a:p>
          <a:p>
            <a:pPr algn="ctr"/>
            <a:endParaRPr lang="en-US" sz="3200" b="1" dirty="0">
              <a:solidFill>
                <a:schemeClr val="bg1"/>
              </a:solidFill>
              <a:latin typeface="Times New Roman" panose="02020603050405020304" pitchFamily="18" charset="0"/>
              <a:cs typeface="Times New Roman" panose="02020603050405020304" pitchFamily="18" charset="0"/>
            </a:endParaRPr>
          </a:p>
          <a:p>
            <a:pPr algn="ctr"/>
            <a:r>
              <a:rPr lang="en-US" sz="2000" dirty="0">
                <a:solidFill>
                  <a:schemeClr val="bg1"/>
                </a:solidFill>
                <a:latin typeface="Times New Roman"/>
                <a:cs typeface="Times New Roman"/>
              </a:rPr>
              <a:t>Student’s Name: Zakaria Chowdhury</a:t>
            </a:r>
            <a:endParaRPr lang="en-US" sz="2000" dirty="0">
              <a:solidFill>
                <a:schemeClr val="bg1"/>
              </a:solidFill>
              <a:latin typeface="Times New Roman" panose="02020603050405020304" pitchFamily="18" charset="0"/>
              <a:cs typeface="Times New Roman" panose="02020603050405020304" pitchFamily="18" charset="0"/>
            </a:endParaRPr>
          </a:p>
          <a:p>
            <a:pPr algn="ctr"/>
            <a:r>
              <a:rPr lang="en-US" sz="2000" dirty="0">
                <a:solidFill>
                  <a:schemeClr val="bg1"/>
                </a:solidFill>
                <a:latin typeface="Times New Roman"/>
                <a:cs typeface="Times New Roman"/>
              </a:rPr>
              <a:t>Student ID: 2222623</a:t>
            </a:r>
            <a:endParaRPr lang="en-US" sz="2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6" name="Google Shape;166;p16"/>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sp>
        <p:nvSpPr>
          <p:cNvPr id="2" name="TextBox 1">
            <a:extLst>
              <a:ext uri="{FF2B5EF4-FFF2-40B4-BE49-F238E27FC236}">
                <a16:creationId xmlns:a16="http://schemas.microsoft.com/office/drawing/2014/main" id="{675CD940-5A34-29BA-4DF3-4791CB0469BD}"/>
              </a:ext>
            </a:extLst>
          </p:cNvPr>
          <p:cNvSpPr txBox="1"/>
          <p:nvPr/>
        </p:nvSpPr>
        <p:spPr>
          <a:xfrm>
            <a:off x="241913" y="1860275"/>
            <a:ext cx="8660173" cy="1077218"/>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Component 3: Presentation on room cleaning checklist created for component two</a:t>
            </a:r>
          </a:p>
        </p:txBody>
      </p:sp>
    </p:spTree>
    <p:extLst>
      <p:ext uri="{BB962C8B-B14F-4D97-AF65-F5344CB8AC3E}">
        <p14:creationId xmlns:p14="http://schemas.microsoft.com/office/powerpoint/2010/main" val="3408914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a:t>
            </a:fld>
            <a:endParaRPr lang="en"/>
          </a:p>
        </p:txBody>
      </p:sp>
      <p:sp>
        <p:nvSpPr>
          <p:cNvPr id="4" name="TextBox 3">
            <a:extLst>
              <a:ext uri="{FF2B5EF4-FFF2-40B4-BE49-F238E27FC236}">
                <a16:creationId xmlns:a16="http://schemas.microsoft.com/office/drawing/2014/main" id="{B9323A7F-D1CC-DAA3-5D4E-BB7E67038832}"/>
              </a:ext>
            </a:extLst>
          </p:cNvPr>
          <p:cNvSpPr txBox="1"/>
          <p:nvPr/>
        </p:nvSpPr>
        <p:spPr>
          <a:xfrm>
            <a:off x="1356610" y="562849"/>
            <a:ext cx="4347148"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F1497BD8-B0E0-999E-D959-AF6849979006}"/>
              </a:ext>
            </a:extLst>
          </p:cNvPr>
          <p:cNvSpPr txBox="1"/>
          <p:nvPr/>
        </p:nvSpPr>
        <p:spPr>
          <a:xfrm>
            <a:off x="344773" y="1687550"/>
            <a:ext cx="3994879" cy="2800767"/>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Welcome to the Premier Inn team and accept best wishes. This presentation's main goal is to highlight the critical importance of room cleaning concerning the Premier Inn Braintree (A120) Hotel, which is located at </a:t>
            </a:r>
            <a:r>
              <a:rPr lang="en-US" sz="1600" dirty="0" err="1">
                <a:latin typeface="Times New Roman" panose="02020603050405020304" pitchFamily="18" charset="0"/>
                <a:cs typeface="Times New Roman" panose="02020603050405020304" pitchFamily="18" charset="0"/>
              </a:rPr>
              <a:t>Cressing</a:t>
            </a:r>
            <a:r>
              <a:rPr lang="en-US" sz="1600" dirty="0">
                <a:latin typeface="Times New Roman" panose="02020603050405020304" pitchFamily="18" charset="0"/>
                <a:cs typeface="Times New Roman" panose="02020603050405020304" pitchFamily="18" charset="0"/>
              </a:rPr>
              <a:t> Road, Galleys Corner, Braintree, CM77 8GG. Maintaining the highest standards for room cleaning is Premier Inn's collective responsibility, and this training session aims to provide the skills and information needed to meet these expectations.</a:t>
            </a:r>
          </a:p>
        </p:txBody>
      </p:sp>
      <p:pic>
        <p:nvPicPr>
          <p:cNvPr id="1026" name="Picture 2" descr="Wrexham City Centre Hotels | Premier Inn">
            <a:extLst>
              <a:ext uri="{FF2B5EF4-FFF2-40B4-BE49-F238E27FC236}">
                <a16:creationId xmlns:a16="http://schemas.microsoft.com/office/drawing/2014/main" id="{1000DB0E-1D36-73E9-550B-8FD226BF2E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4350" y="1791325"/>
            <a:ext cx="3994877" cy="2630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0856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sp>
        <p:nvSpPr>
          <p:cNvPr id="6" name="TextBox 5">
            <a:extLst>
              <a:ext uri="{FF2B5EF4-FFF2-40B4-BE49-F238E27FC236}">
                <a16:creationId xmlns:a16="http://schemas.microsoft.com/office/drawing/2014/main" id="{F1497BD8-B0E0-999E-D959-AF6849979006}"/>
              </a:ext>
            </a:extLst>
          </p:cNvPr>
          <p:cNvSpPr txBox="1"/>
          <p:nvPr/>
        </p:nvSpPr>
        <p:spPr>
          <a:xfrm>
            <a:off x="4592318" y="1762501"/>
            <a:ext cx="4182257" cy="2800767"/>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The importance of the room cleaning checklist are:</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essential tool to uphold brand standards.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Comprehensive, covering every room aspect.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Clear, step-by-step instructions for each task.</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Regularly updated to reflect industry best practices.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Guides consistent and thorough room cleaning.</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Ensures that guest expectations are not just met, but exceeded.</a:t>
            </a:r>
          </a:p>
        </p:txBody>
      </p:sp>
      <p:sp>
        <p:nvSpPr>
          <p:cNvPr id="2" name="TextBox 1">
            <a:extLst>
              <a:ext uri="{FF2B5EF4-FFF2-40B4-BE49-F238E27FC236}">
                <a16:creationId xmlns:a16="http://schemas.microsoft.com/office/drawing/2014/main" id="{91C12A51-9216-690D-A541-EB0EB3534AFC}"/>
              </a:ext>
            </a:extLst>
          </p:cNvPr>
          <p:cNvSpPr txBox="1"/>
          <p:nvPr/>
        </p:nvSpPr>
        <p:spPr>
          <a:xfrm>
            <a:off x="-430187" y="578237"/>
            <a:ext cx="821076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Room Cleaning Checklist</a:t>
            </a:r>
          </a:p>
        </p:txBody>
      </p:sp>
      <p:pic>
        <p:nvPicPr>
          <p:cNvPr id="4" name="Picture 2" descr="How Often Should You Clean Everything in Your House?">
            <a:extLst>
              <a:ext uri="{FF2B5EF4-FFF2-40B4-BE49-F238E27FC236}">
                <a16:creationId xmlns:a16="http://schemas.microsoft.com/office/drawing/2014/main" id="{4E5C7199-CFB3-0AF1-D813-34EE2D2C23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9425" y="1873771"/>
            <a:ext cx="3880286" cy="2623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494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sp>
        <p:nvSpPr>
          <p:cNvPr id="6" name="TextBox 5">
            <a:extLst>
              <a:ext uri="{FF2B5EF4-FFF2-40B4-BE49-F238E27FC236}">
                <a16:creationId xmlns:a16="http://schemas.microsoft.com/office/drawing/2014/main" id="{F1497BD8-B0E0-999E-D959-AF6849979006}"/>
              </a:ext>
            </a:extLst>
          </p:cNvPr>
          <p:cNvSpPr txBox="1"/>
          <p:nvPr/>
        </p:nvSpPr>
        <p:spPr>
          <a:xfrm>
            <a:off x="382249" y="1689545"/>
            <a:ext cx="4024860" cy="2800767"/>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Herzberg's theory classifies factors into motivators and hygiene factors. Motivators, such as achievement and recognition, inspire job satisfaction. Hygiene factors, like working conditions and salary, prevent job dissatisfaction. Motivation doesn't stem from the absence of dissatisfaction. To engage our team, focus on both hygiene and motivator factors. Examples might be the recognition for exceptional cleaning (motivator), and ensuring safe working conditions (hygiene).</a:t>
            </a:r>
          </a:p>
        </p:txBody>
      </p:sp>
      <p:sp>
        <p:nvSpPr>
          <p:cNvPr id="2" name="TextBox 1">
            <a:extLst>
              <a:ext uri="{FF2B5EF4-FFF2-40B4-BE49-F238E27FC236}">
                <a16:creationId xmlns:a16="http://schemas.microsoft.com/office/drawing/2014/main" id="{91C12A51-9216-690D-A541-EB0EB3534AFC}"/>
              </a:ext>
            </a:extLst>
          </p:cNvPr>
          <p:cNvSpPr txBox="1"/>
          <p:nvPr/>
        </p:nvSpPr>
        <p:spPr>
          <a:xfrm>
            <a:off x="-475158" y="653188"/>
            <a:ext cx="8210760" cy="400110"/>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Herzberg’s Two-Factor Employee Engagement Model</a:t>
            </a:r>
          </a:p>
        </p:txBody>
      </p:sp>
      <p:pic>
        <p:nvPicPr>
          <p:cNvPr id="3074" name="Picture 2" descr="Frederick Herzberg's Two-Factor... - Decibel Consulting | Facebook">
            <a:extLst>
              <a:ext uri="{FF2B5EF4-FFF2-40B4-BE49-F238E27FC236}">
                <a16:creationId xmlns:a16="http://schemas.microsoft.com/office/drawing/2014/main" id="{36447F74-1F96-6B3E-CEF7-D32DD927CC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6893" y="1813809"/>
            <a:ext cx="3942412" cy="2480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7037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
        <p:nvSpPr>
          <p:cNvPr id="6" name="TextBox 5">
            <a:extLst>
              <a:ext uri="{FF2B5EF4-FFF2-40B4-BE49-F238E27FC236}">
                <a16:creationId xmlns:a16="http://schemas.microsoft.com/office/drawing/2014/main" id="{F1497BD8-B0E0-999E-D959-AF6849979006}"/>
              </a:ext>
            </a:extLst>
          </p:cNvPr>
          <p:cNvSpPr txBox="1"/>
          <p:nvPr/>
        </p:nvSpPr>
        <p:spPr>
          <a:xfrm>
            <a:off x="479685" y="1493795"/>
            <a:ext cx="4144782" cy="3539430"/>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Employee engagement at Premier Inn company includes the following characteristics.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Commitment to fostering employee engagement.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Engaged employees are pivotal for upholding brand standards.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Promoting a culture of open communication.</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Recognizing and rewarding exceptional team contributions.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Sharing success stories within our hotel.</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Encouraging active participation in decision-making processes.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Ensuring a supportive and collaborative work environment.</a:t>
            </a:r>
          </a:p>
        </p:txBody>
      </p:sp>
      <p:sp>
        <p:nvSpPr>
          <p:cNvPr id="2" name="TextBox 1">
            <a:extLst>
              <a:ext uri="{FF2B5EF4-FFF2-40B4-BE49-F238E27FC236}">
                <a16:creationId xmlns:a16="http://schemas.microsoft.com/office/drawing/2014/main" id="{91C12A51-9216-690D-A541-EB0EB3534AFC}"/>
              </a:ext>
            </a:extLst>
          </p:cNvPr>
          <p:cNvSpPr txBox="1"/>
          <p:nvPr/>
        </p:nvSpPr>
        <p:spPr>
          <a:xfrm>
            <a:off x="-430187" y="578237"/>
            <a:ext cx="8210760" cy="461665"/>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Employee Engagement at Premier Inn</a:t>
            </a:r>
          </a:p>
        </p:txBody>
      </p:sp>
      <p:pic>
        <p:nvPicPr>
          <p:cNvPr id="4098" name="Picture 2" descr="The Secret To Employee Engagement Isn't About Your Employees">
            <a:extLst>
              <a:ext uri="{FF2B5EF4-FFF2-40B4-BE49-F238E27FC236}">
                <a16:creationId xmlns:a16="http://schemas.microsoft.com/office/drawing/2014/main" id="{D4229C69-5F2E-ECB6-A808-3B72FB40CB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6851" y="1596452"/>
            <a:ext cx="3867463" cy="3275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3341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sp>
        <p:nvSpPr>
          <p:cNvPr id="6" name="TextBox 5">
            <a:extLst>
              <a:ext uri="{FF2B5EF4-FFF2-40B4-BE49-F238E27FC236}">
                <a16:creationId xmlns:a16="http://schemas.microsoft.com/office/drawing/2014/main" id="{F1497BD8-B0E0-999E-D959-AF6849979006}"/>
              </a:ext>
            </a:extLst>
          </p:cNvPr>
          <p:cNvSpPr txBox="1"/>
          <p:nvPr/>
        </p:nvSpPr>
        <p:spPr>
          <a:xfrm>
            <a:off x="442208" y="1516281"/>
            <a:ext cx="4542021" cy="3293209"/>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Adhering to health and safety standards has the following roles: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Safeguarding the well-being of both team members and guests.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Consistent training on safety procedures.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Regular inspection and maintenance of equipment.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Reporting and addressing safety concerns promptly.</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Guest trust relies on our commitment to their well-being.</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Achieving high standards through strict adherence to safety protocols.</a:t>
            </a:r>
          </a:p>
        </p:txBody>
      </p:sp>
      <p:sp>
        <p:nvSpPr>
          <p:cNvPr id="2" name="TextBox 1">
            <a:extLst>
              <a:ext uri="{FF2B5EF4-FFF2-40B4-BE49-F238E27FC236}">
                <a16:creationId xmlns:a16="http://schemas.microsoft.com/office/drawing/2014/main" id="{91C12A51-9216-690D-A541-EB0EB3534AFC}"/>
              </a:ext>
            </a:extLst>
          </p:cNvPr>
          <p:cNvSpPr txBox="1"/>
          <p:nvPr/>
        </p:nvSpPr>
        <p:spPr>
          <a:xfrm>
            <a:off x="-481509" y="581108"/>
            <a:ext cx="8210760"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Health and Safety</a:t>
            </a:r>
          </a:p>
        </p:txBody>
      </p:sp>
      <p:pic>
        <p:nvPicPr>
          <p:cNvPr id="5122" name="Picture 2" descr="A guide to workplace health and safety | Fitzgerald HR">
            <a:extLst>
              <a:ext uri="{FF2B5EF4-FFF2-40B4-BE49-F238E27FC236}">
                <a16:creationId xmlns:a16="http://schemas.microsoft.com/office/drawing/2014/main" id="{F55BF8E7-7516-68B9-4262-3CB78AADBE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6497" y="1648918"/>
            <a:ext cx="3365295" cy="3013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537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sp>
        <p:nvSpPr>
          <p:cNvPr id="6" name="TextBox 5">
            <a:extLst>
              <a:ext uri="{FF2B5EF4-FFF2-40B4-BE49-F238E27FC236}">
                <a16:creationId xmlns:a16="http://schemas.microsoft.com/office/drawing/2014/main" id="{F1497BD8-B0E0-999E-D959-AF6849979006}"/>
              </a:ext>
            </a:extLst>
          </p:cNvPr>
          <p:cNvSpPr txBox="1"/>
          <p:nvPr/>
        </p:nvSpPr>
        <p:spPr>
          <a:xfrm>
            <a:off x="719526" y="1801094"/>
            <a:ext cx="6460761" cy="2554545"/>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Following the below steps, Premier Inn can enhance its branding standards.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Upholding Premier Inn's distinctive brand.</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Consistency in brand representation is paramount.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Premier Inn Braintree (A120) Hotel branding must align with the brand's core image.</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Recognizable logo, colors, and design elements.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 uniform and professional appearance of the hotel premises.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Ensuring that every guest encounter reinforces the Premier Inn experience.</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Strong brand consistency contributes to guest satisfaction and loyalty.</a:t>
            </a:r>
          </a:p>
        </p:txBody>
      </p:sp>
      <p:sp>
        <p:nvSpPr>
          <p:cNvPr id="2" name="TextBox 1">
            <a:extLst>
              <a:ext uri="{FF2B5EF4-FFF2-40B4-BE49-F238E27FC236}">
                <a16:creationId xmlns:a16="http://schemas.microsoft.com/office/drawing/2014/main" id="{91C12A51-9216-690D-A541-EB0EB3534AFC}"/>
              </a:ext>
            </a:extLst>
          </p:cNvPr>
          <p:cNvSpPr txBox="1"/>
          <p:nvPr/>
        </p:nvSpPr>
        <p:spPr>
          <a:xfrm>
            <a:off x="-527623" y="578237"/>
            <a:ext cx="8210760"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Branding Standards</a:t>
            </a:r>
          </a:p>
        </p:txBody>
      </p:sp>
    </p:spTree>
    <p:extLst>
      <p:ext uri="{BB962C8B-B14F-4D97-AF65-F5344CB8AC3E}">
        <p14:creationId xmlns:p14="http://schemas.microsoft.com/office/powerpoint/2010/main" val="278567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sp>
        <p:nvSpPr>
          <p:cNvPr id="6" name="TextBox 5">
            <a:extLst>
              <a:ext uri="{FF2B5EF4-FFF2-40B4-BE49-F238E27FC236}">
                <a16:creationId xmlns:a16="http://schemas.microsoft.com/office/drawing/2014/main" id="{F1497BD8-B0E0-999E-D959-AF6849979006}"/>
              </a:ext>
            </a:extLst>
          </p:cNvPr>
          <p:cNvSpPr txBox="1"/>
          <p:nvPr/>
        </p:nvSpPr>
        <p:spPr>
          <a:xfrm>
            <a:off x="697041" y="1786104"/>
            <a:ext cx="6917961" cy="2585323"/>
          </a:xfrm>
          <a:prstGeom prst="rect">
            <a:avLst/>
          </a:prstGeom>
          <a:noFill/>
        </p:spPr>
        <p:txBody>
          <a:bodyPr wrap="square" rtlCol="0">
            <a:spAutoFit/>
          </a:bodyPr>
          <a:lstStyle/>
          <a:p>
            <a:pPr algn="just"/>
            <a:r>
              <a:rPr lang="en-US" sz="1800" dirty="0">
                <a:latin typeface="Times New Roman" panose="02020603050405020304" pitchFamily="18" charset="0"/>
                <a:cs typeface="Times New Roman" panose="02020603050405020304" pitchFamily="18" charset="0"/>
              </a:rPr>
              <a:t>To become a best industry, Premier Inn should follow the below steps;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Embrace industry-leading room cleaning practices.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Learning from exemplary hotels.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Recognize and adopt innovations in cleaning technology.</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Analyze successful approaches to enhance our methods.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Incorporate sustainable and eco-friendly practices.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Stay abreast of the latest industry trends and guest expectations.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Continuous improvement ensures we remain at the forefront of the industry.</a:t>
            </a:r>
          </a:p>
        </p:txBody>
      </p:sp>
      <p:sp>
        <p:nvSpPr>
          <p:cNvPr id="2" name="TextBox 1">
            <a:extLst>
              <a:ext uri="{FF2B5EF4-FFF2-40B4-BE49-F238E27FC236}">
                <a16:creationId xmlns:a16="http://schemas.microsoft.com/office/drawing/2014/main" id="{91C12A51-9216-690D-A541-EB0EB3534AFC}"/>
              </a:ext>
            </a:extLst>
          </p:cNvPr>
          <p:cNvSpPr txBox="1"/>
          <p:nvPr/>
        </p:nvSpPr>
        <p:spPr>
          <a:xfrm>
            <a:off x="-430187" y="578237"/>
            <a:ext cx="821076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Best Industry Practices</a:t>
            </a:r>
          </a:p>
        </p:txBody>
      </p:sp>
    </p:spTree>
    <p:extLst>
      <p:ext uri="{BB962C8B-B14F-4D97-AF65-F5344CB8AC3E}">
        <p14:creationId xmlns:p14="http://schemas.microsoft.com/office/powerpoint/2010/main" val="3311425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sp>
        <p:nvSpPr>
          <p:cNvPr id="6" name="TextBox 5">
            <a:extLst>
              <a:ext uri="{FF2B5EF4-FFF2-40B4-BE49-F238E27FC236}">
                <a16:creationId xmlns:a16="http://schemas.microsoft.com/office/drawing/2014/main" id="{F1497BD8-B0E0-999E-D959-AF6849979006}"/>
              </a:ext>
            </a:extLst>
          </p:cNvPr>
          <p:cNvSpPr txBox="1"/>
          <p:nvPr/>
        </p:nvSpPr>
        <p:spPr>
          <a:xfrm>
            <a:off x="749507" y="1831075"/>
            <a:ext cx="6917961" cy="2308324"/>
          </a:xfrm>
          <a:prstGeom prst="rect">
            <a:avLst/>
          </a:prstGeom>
          <a:noFill/>
        </p:spPr>
        <p:txBody>
          <a:bodyPr wrap="square" rtlCol="0">
            <a:spAutoFit/>
          </a:bodyPr>
          <a:lstStyle/>
          <a:p>
            <a:pPr algn="just"/>
            <a:r>
              <a:rPr lang="en-US" sz="1800" dirty="0">
                <a:latin typeface="Times New Roman" panose="02020603050405020304" pitchFamily="18" charset="0"/>
                <a:cs typeface="Times New Roman" panose="02020603050405020304" pitchFamily="18" charset="0"/>
              </a:rPr>
              <a:t>Real-life examples include:</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Tangible results from Premier Inn hotel.</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Visual proof of the checklist's efficacy.</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Before-and-after room cleaning photos.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Positive outcomes that adherence to the checklist brings.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Celebrating the team's efforts in maintaining high standards.</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Encouraging consistent adherence to the room cleaning checklist.</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A powerful motivator for the entire team.</a:t>
            </a:r>
          </a:p>
        </p:txBody>
      </p:sp>
      <p:sp>
        <p:nvSpPr>
          <p:cNvPr id="2" name="TextBox 1">
            <a:extLst>
              <a:ext uri="{FF2B5EF4-FFF2-40B4-BE49-F238E27FC236}">
                <a16:creationId xmlns:a16="http://schemas.microsoft.com/office/drawing/2014/main" id="{91C12A51-9216-690D-A541-EB0EB3534AFC}"/>
              </a:ext>
            </a:extLst>
          </p:cNvPr>
          <p:cNvSpPr txBox="1"/>
          <p:nvPr/>
        </p:nvSpPr>
        <p:spPr>
          <a:xfrm>
            <a:off x="-430187" y="578237"/>
            <a:ext cx="8210760" cy="523220"/>
          </a:xfrm>
          <a:prstGeom prst="rect">
            <a:avLst/>
          </a:prstGeom>
          <a:noFill/>
        </p:spPr>
        <p:txBody>
          <a:bodyPr wrap="square" rtlCol="0">
            <a:spAutoFit/>
          </a:bodyPr>
          <a:lstStyle/>
          <a:p>
            <a:pPr algn="ctr"/>
            <a:r>
              <a:rPr lang="en-US" sz="2800" b="1">
                <a:latin typeface="Times New Roman" panose="02020603050405020304" pitchFamily="18" charset="0"/>
                <a:cs typeface="Times New Roman" panose="02020603050405020304" pitchFamily="18" charset="0"/>
              </a:rPr>
              <a:t>Real-Life Examples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4046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4" name="TextBox 3">
            <a:extLst>
              <a:ext uri="{FF2B5EF4-FFF2-40B4-BE49-F238E27FC236}">
                <a16:creationId xmlns:a16="http://schemas.microsoft.com/office/drawing/2014/main" id="{B9323A7F-D1CC-DAA3-5D4E-BB7E67038832}"/>
              </a:ext>
            </a:extLst>
          </p:cNvPr>
          <p:cNvSpPr txBox="1"/>
          <p:nvPr/>
        </p:nvSpPr>
        <p:spPr>
          <a:xfrm>
            <a:off x="1356610" y="562849"/>
            <a:ext cx="4347148"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Conclusion</a:t>
            </a:r>
          </a:p>
        </p:txBody>
      </p:sp>
      <p:sp>
        <p:nvSpPr>
          <p:cNvPr id="6" name="TextBox 5">
            <a:extLst>
              <a:ext uri="{FF2B5EF4-FFF2-40B4-BE49-F238E27FC236}">
                <a16:creationId xmlns:a16="http://schemas.microsoft.com/office/drawing/2014/main" id="{F1497BD8-B0E0-999E-D959-AF6849979006}"/>
              </a:ext>
            </a:extLst>
          </p:cNvPr>
          <p:cNvSpPr txBox="1"/>
          <p:nvPr/>
        </p:nvSpPr>
        <p:spPr>
          <a:xfrm>
            <a:off x="329781" y="1398635"/>
            <a:ext cx="4736893" cy="3539430"/>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In conclusion, this training presentation has illuminated the critical elements of room cleaning standards at Premier Inn Braintree (A120) Hotel. It emphasized the significance of the room cleaning checklist, underpinned by Herzberg's Two Factor Theory and a commitment to branding standards, health and safety, and industry best practices. By fostering employee engagement and sharing real-life examples, it is equipped to maintain exceptional room standards, ultimately creating a safe, clean, and welcoming environment for the valued guests. Consistency in upholding these standards is the cornerstone of the success, and look forward to the dedication and commitment to this collective endeavor.</a:t>
            </a:r>
          </a:p>
        </p:txBody>
      </p:sp>
      <p:pic>
        <p:nvPicPr>
          <p:cNvPr id="6146" name="Picture 2" descr="Aviemore Hotel | Premier Inn">
            <a:extLst>
              <a:ext uri="{FF2B5EF4-FFF2-40B4-BE49-F238E27FC236}">
                <a16:creationId xmlns:a16="http://schemas.microsoft.com/office/drawing/2014/main" id="{7501B256-CE21-577C-4D16-0B3A925AD7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4345" y="1543987"/>
            <a:ext cx="3439930" cy="3275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1151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C4B0D56-4682-41D0-A180-F66BF7890C7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
        <p:nvSpPr>
          <p:cNvPr id="4" name="TextBox 3">
            <a:extLst>
              <a:ext uri="{FF2B5EF4-FFF2-40B4-BE49-F238E27FC236}">
                <a16:creationId xmlns:a16="http://schemas.microsoft.com/office/drawing/2014/main" id="{B9323A7F-D1CC-DAA3-5D4E-BB7E67038832}"/>
              </a:ext>
            </a:extLst>
          </p:cNvPr>
          <p:cNvSpPr txBox="1"/>
          <p:nvPr/>
        </p:nvSpPr>
        <p:spPr>
          <a:xfrm>
            <a:off x="1356610" y="562849"/>
            <a:ext cx="4347148"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References </a:t>
            </a:r>
          </a:p>
        </p:txBody>
      </p:sp>
      <p:sp>
        <p:nvSpPr>
          <p:cNvPr id="2" name="TextBox 1">
            <a:extLst>
              <a:ext uri="{FF2B5EF4-FFF2-40B4-BE49-F238E27FC236}">
                <a16:creationId xmlns:a16="http://schemas.microsoft.com/office/drawing/2014/main" id="{BD29741E-69AB-A096-25AC-CDB929873763}"/>
              </a:ext>
            </a:extLst>
          </p:cNvPr>
          <p:cNvSpPr txBox="1"/>
          <p:nvPr/>
        </p:nvSpPr>
        <p:spPr>
          <a:xfrm>
            <a:off x="329784" y="1668458"/>
            <a:ext cx="7262736" cy="3016210"/>
          </a:xfrm>
          <a:prstGeom prst="rect">
            <a:avLst/>
          </a:prstGeom>
          <a:noFill/>
        </p:spPr>
        <p:txBody>
          <a:bodyPr wrap="square" rtlCol="0">
            <a:spAutoFit/>
          </a:bodyPr>
          <a:lstStyle/>
          <a:p>
            <a:pPr algn="just"/>
            <a:r>
              <a:rPr lang="en-US" sz="1000" dirty="0" err="1">
                <a:effectLst/>
                <a:latin typeface="Times New Roman" panose="02020603050405020304" pitchFamily="18" charset="0"/>
              </a:rPr>
              <a:t>Alfayad</a:t>
            </a:r>
            <a:r>
              <a:rPr lang="en-US" sz="1000" dirty="0">
                <a:effectLst/>
                <a:latin typeface="Times New Roman" panose="02020603050405020304" pitchFamily="18" charset="0"/>
              </a:rPr>
              <a:t>, Z. and </a:t>
            </a:r>
            <a:r>
              <a:rPr lang="en-US" sz="1000" dirty="0" err="1">
                <a:effectLst/>
                <a:latin typeface="Times New Roman" panose="02020603050405020304" pitchFamily="18" charset="0"/>
              </a:rPr>
              <a:t>Ari̇fL.S.M</a:t>
            </a:r>
            <a:r>
              <a:rPr lang="en-US" sz="1000" dirty="0">
                <a:effectLst/>
                <a:latin typeface="Times New Roman" panose="02020603050405020304" pitchFamily="18" charset="0"/>
              </a:rPr>
              <a:t>. (2017). Employee Voice and Job Satisfaction: An Application of Herzberg Two-factor Theory. </a:t>
            </a:r>
            <a:r>
              <a:rPr lang="en-US" sz="1000" i="1" dirty="0">
                <a:effectLst/>
                <a:latin typeface="Times New Roman" panose="02020603050405020304" pitchFamily="18" charset="0"/>
              </a:rPr>
              <a:t>International Review of Management and Marketing</a:t>
            </a:r>
            <a:r>
              <a:rPr lang="en-US" sz="1000" dirty="0">
                <a:effectLst/>
                <a:latin typeface="Times New Roman" panose="02020603050405020304" pitchFamily="18" charset="0"/>
              </a:rPr>
              <a:t>, 7(1), pp.150–156.</a:t>
            </a:r>
          </a:p>
          <a:p>
            <a:pPr algn="just"/>
            <a:r>
              <a:rPr lang="en-US" sz="1000" dirty="0">
                <a:effectLst/>
                <a:latin typeface="Times New Roman" panose="02020603050405020304" pitchFamily="18" charset="0"/>
              </a:rPr>
              <a:t>Bae, S., Jung, T.H., Moorhouse, N., Suh, M. and Kwon, O. (2020). The Influence of Mixed Reality on Satisfaction and Brand Loyalty in Cultural Heritage Attractions: A Brand Equity Perspective. </a:t>
            </a:r>
            <a:r>
              <a:rPr lang="en-US" sz="1000" i="1" dirty="0">
                <a:effectLst/>
                <a:latin typeface="Times New Roman" panose="02020603050405020304" pitchFamily="18" charset="0"/>
              </a:rPr>
              <a:t>Sustainability</a:t>
            </a:r>
            <a:r>
              <a:rPr lang="en-US" sz="1000" dirty="0">
                <a:effectLst/>
                <a:latin typeface="Times New Roman" panose="02020603050405020304" pitchFamily="18" charset="0"/>
              </a:rPr>
              <a:t>, 12(7), p.2956. </a:t>
            </a:r>
            <a:r>
              <a:rPr lang="en-US" sz="1000" dirty="0" err="1">
                <a:effectLst/>
                <a:latin typeface="Times New Roman" panose="02020603050405020304" pitchFamily="18" charset="0"/>
              </a:rPr>
              <a:t>doi</a:t>
            </a:r>
            <a:r>
              <a:rPr lang="en-US" sz="1000" dirty="0">
                <a:effectLst/>
                <a:latin typeface="Times New Roman" panose="02020603050405020304" pitchFamily="18" charset="0"/>
              </a:rPr>
              <a:t> https://doi.org/10.3390/su12072956.</a:t>
            </a:r>
          </a:p>
          <a:p>
            <a:pPr algn="just"/>
            <a:r>
              <a:rPr lang="en-US" sz="1000" dirty="0" err="1">
                <a:effectLst/>
                <a:latin typeface="Times New Roman" panose="02020603050405020304" pitchFamily="18" charset="0"/>
              </a:rPr>
              <a:t>Chanana</a:t>
            </a:r>
            <a:r>
              <a:rPr lang="en-US" sz="1000" dirty="0">
                <a:effectLst/>
                <a:latin typeface="Times New Roman" panose="02020603050405020304" pitchFamily="18" charset="0"/>
              </a:rPr>
              <a:t>, N., and Sangeeta (2020). Employee engagement practices during COVID‐19 lockdown. </a:t>
            </a:r>
            <a:r>
              <a:rPr lang="en-US" sz="1000" i="1" dirty="0">
                <a:effectLst/>
                <a:latin typeface="Times New Roman" panose="02020603050405020304" pitchFamily="18" charset="0"/>
              </a:rPr>
              <a:t>Journal of Public Affairs</a:t>
            </a:r>
            <a:r>
              <a:rPr lang="en-US" sz="1000" dirty="0">
                <a:effectLst/>
                <a:latin typeface="Times New Roman" panose="02020603050405020304" pitchFamily="18" charset="0"/>
              </a:rPr>
              <a:t>, 21(4).</a:t>
            </a:r>
          </a:p>
          <a:p>
            <a:pPr algn="just"/>
            <a:r>
              <a:rPr lang="en-US" sz="1000" dirty="0" err="1">
                <a:effectLst/>
                <a:latin typeface="Times New Roman" panose="02020603050405020304" pitchFamily="18" charset="0"/>
              </a:rPr>
              <a:t>Manhas</a:t>
            </a:r>
            <a:r>
              <a:rPr lang="en-US" sz="1000" dirty="0">
                <a:effectLst/>
                <a:latin typeface="Times New Roman" panose="02020603050405020304" pitchFamily="18" charset="0"/>
              </a:rPr>
              <a:t>, P.S. and </a:t>
            </a:r>
            <a:r>
              <a:rPr lang="en-US" sz="1000" dirty="0" err="1">
                <a:effectLst/>
                <a:latin typeface="Times New Roman" panose="02020603050405020304" pitchFamily="18" charset="0"/>
              </a:rPr>
              <a:t>Tukamushaba</a:t>
            </a:r>
            <a:r>
              <a:rPr lang="en-US" sz="1000" dirty="0">
                <a:effectLst/>
                <a:latin typeface="Times New Roman" panose="02020603050405020304" pitchFamily="18" charset="0"/>
              </a:rPr>
              <a:t>, E.K. (2015). Understanding service experience and its impact on brand image in the hospitality sector. </a:t>
            </a:r>
            <a:r>
              <a:rPr lang="en-US" sz="1000" i="1" dirty="0">
                <a:effectLst/>
                <a:latin typeface="Times New Roman" panose="02020603050405020304" pitchFamily="18" charset="0"/>
              </a:rPr>
              <a:t>International Journal of Hospitality Management</a:t>
            </a:r>
            <a:r>
              <a:rPr lang="en-US" sz="1000" dirty="0">
                <a:effectLst/>
                <a:latin typeface="Times New Roman" panose="02020603050405020304" pitchFamily="18" charset="0"/>
              </a:rPr>
              <a:t>, [online] 45, pp.77–87. </a:t>
            </a:r>
            <a:r>
              <a:rPr lang="en-US" sz="1000" dirty="0" err="1">
                <a:effectLst/>
                <a:latin typeface="Times New Roman" panose="02020603050405020304" pitchFamily="18" charset="0"/>
              </a:rPr>
              <a:t>doi:https</a:t>
            </a:r>
            <a:r>
              <a:rPr lang="en-US" sz="1000" dirty="0">
                <a:effectLst/>
                <a:latin typeface="Times New Roman" panose="02020603050405020304" pitchFamily="18" charset="0"/>
              </a:rPr>
              <a:t>://doi.org/10.1016/j.ijhm.2014.11.010.</a:t>
            </a:r>
          </a:p>
          <a:p>
            <a:pPr algn="just"/>
            <a:r>
              <a:rPr lang="en-US" sz="1000" dirty="0">
                <a:effectLst/>
                <a:latin typeface="Times New Roman" panose="02020603050405020304" pitchFamily="18" charset="0"/>
              </a:rPr>
              <a:t>Pandita, D. and Ray, S. (2018). Talent management and employee engagement – a meta-analysis of their impact on talent retention. </a:t>
            </a:r>
            <a:r>
              <a:rPr lang="en-US" sz="1000" i="1" dirty="0">
                <a:effectLst/>
                <a:latin typeface="Times New Roman" panose="02020603050405020304" pitchFamily="18" charset="0"/>
              </a:rPr>
              <a:t>Industrial and Commercial Training</a:t>
            </a:r>
            <a:r>
              <a:rPr lang="en-US" sz="1000" dirty="0">
                <a:effectLst/>
                <a:latin typeface="Times New Roman" panose="02020603050405020304" pitchFamily="18" charset="0"/>
              </a:rPr>
              <a:t>, [online] 50(4), pp.185–199. </a:t>
            </a:r>
            <a:r>
              <a:rPr lang="en-US" sz="1000" dirty="0" err="1">
                <a:effectLst/>
                <a:latin typeface="Times New Roman" panose="02020603050405020304" pitchFamily="18" charset="0"/>
              </a:rPr>
              <a:t>doi:https</a:t>
            </a:r>
            <a:r>
              <a:rPr lang="en-US" sz="1000" dirty="0">
                <a:effectLst/>
                <a:latin typeface="Times New Roman" panose="02020603050405020304" pitchFamily="18" charset="0"/>
              </a:rPr>
              <a:t>://doi.org/10.1108/ict-09-2017-0073.</a:t>
            </a:r>
          </a:p>
          <a:p>
            <a:pPr algn="just"/>
            <a:r>
              <a:rPr lang="en-US" sz="1000" dirty="0" err="1">
                <a:effectLst/>
                <a:latin typeface="Times New Roman" panose="02020603050405020304" pitchFamily="18" charset="0"/>
              </a:rPr>
              <a:t>Rijal</a:t>
            </a:r>
            <a:r>
              <a:rPr lang="en-US" sz="1000" dirty="0">
                <a:effectLst/>
                <a:latin typeface="Times New Roman" panose="02020603050405020304" pitchFamily="18" charset="0"/>
              </a:rPr>
              <a:t>, S. (2023). The Importance of Community Involvement in Public Management Planning and Decision-Making Processes. </a:t>
            </a:r>
            <a:r>
              <a:rPr lang="en-US" sz="1000" i="1" dirty="0">
                <a:effectLst/>
                <a:latin typeface="Times New Roman" panose="02020603050405020304" pitchFamily="18" charset="0"/>
              </a:rPr>
              <a:t>Journal of Contemporary Administration and Management (ADMAN)</a:t>
            </a:r>
            <a:r>
              <a:rPr lang="en-US" sz="1000" dirty="0">
                <a:effectLst/>
                <a:latin typeface="Times New Roman" panose="02020603050405020304" pitchFamily="18" charset="0"/>
              </a:rPr>
              <a:t>, [online] 1(2), pp.84–92. </a:t>
            </a:r>
            <a:r>
              <a:rPr lang="en-US" sz="1000" dirty="0" err="1">
                <a:effectLst/>
                <a:latin typeface="Times New Roman" panose="02020603050405020304" pitchFamily="18" charset="0"/>
              </a:rPr>
              <a:t>doi:https</a:t>
            </a:r>
            <a:r>
              <a:rPr lang="en-US" sz="1000" dirty="0">
                <a:effectLst/>
                <a:latin typeface="Times New Roman" panose="02020603050405020304" pitchFamily="18" charset="0"/>
              </a:rPr>
              <a:t>://doi.org/10.61100/adman.v1i2.27.</a:t>
            </a:r>
          </a:p>
          <a:p>
            <a:pPr algn="just"/>
            <a:r>
              <a:rPr lang="en-US" sz="1000" dirty="0" err="1">
                <a:effectLst/>
                <a:latin typeface="Times New Roman" panose="02020603050405020304" pitchFamily="18" charset="0"/>
              </a:rPr>
              <a:t>Ripamonti</a:t>
            </a:r>
            <a:r>
              <a:rPr lang="en-US" sz="1000" dirty="0">
                <a:effectLst/>
                <a:latin typeface="Times New Roman" panose="02020603050405020304" pitchFamily="18" charset="0"/>
              </a:rPr>
              <a:t>, S.C. and </a:t>
            </a:r>
            <a:r>
              <a:rPr lang="en-US" sz="1000" dirty="0" err="1">
                <a:effectLst/>
                <a:latin typeface="Times New Roman" panose="02020603050405020304" pitchFamily="18" charset="0"/>
              </a:rPr>
              <a:t>scaratti</a:t>
            </a:r>
            <a:r>
              <a:rPr lang="en-US" sz="1000" dirty="0">
                <a:effectLst/>
                <a:latin typeface="Times New Roman" panose="02020603050405020304" pitchFamily="18" charset="0"/>
              </a:rPr>
              <a:t>, </a:t>
            </a:r>
            <a:r>
              <a:rPr lang="en-US" sz="1000" dirty="0" err="1">
                <a:effectLst/>
                <a:latin typeface="Times New Roman" panose="02020603050405020304" pitchFamily="18" charset="0"/>
              </a:rPr>
              <a:t>giuseppe</a:t>
            </a:r>
            <a:r>
              <a:rPr lang="en-US" sz="1000" dirty="0">
                <a:effectLst/>
                <a:latin typeface="Times New Roman" panose="02020603050405020304" pitchFamily="18" charset="0"/>
              </a:rPr>
              <a:t> (2015). Safety learning, organizational contradictions and the dynamics of safety practice. </a:t>
            </a:r>
            <a:r>
              <a:rPr lang="en-US" sz="1000" i="1" dirty="0">
                <a:effectLst/>
                <a:latin typeface="Times New Roman" panose="02020603050405020304" pitchFamily="18" charset="0"/>
              </a:rPr>
              <a:t>Journal of Workplace Learning</a:t>
            </a:r>
            <a:r>
              <a:rPr lang="en-US" sz="1000" dirty="0">
                <a:effectLst/>
                <a:latin typeface="Times New Roman" panose="02020603050405020304" pitchFamily="18" charset="0"/>
              </a:rPr>
              <a:t>, 27(7), pp.530–560. </a:t>
            </a:r>
            <a:r>
              <a:rPr lang="en-US" sz="1000" dirty="0" err="1">
                <a:effectLst/>
                <a:latin typeface="Times New Roman" panose="02020603050405020304" pitchFamily="18" charset="0"/>
              </a:rPr>
              <a:t>doi:https</a:t>
            </a:r>
            <a:r>
              <a:rPr lang="en-US" sz="1000" dirty="0">
                <a:effectLst/>
                <a:latin typeface="Times New Roman" panose="02020603050405020304" pitchFamily="18" charset="0"/>
              </a:rPr>
              <a:t>://doi.org/10.1108/jwl-01-2014-0007.</a:t>
            </a:r>
          </a:p>
          <a:p>
            <a:pPr algn="just"/>
            <a:r>
              <a:rPr lang="en-US" sz="1000" dirty="0">
                <a:effectLst/>
                <a:latin typeface="Times New Roman" panose="02020603050405020304" pitchFamily="18" charset="0"/>
              </a:rPr>
              <a:t>Wilke, E.P., Costa, B.K., Freire, O.B.D.L. and Ferreira, M.P. (2019). Interorganizational cooperation in tourist destination: Building performance in the hotel industry. </a:t>
            </a:r>
            <a:r>
              <a:rPr lang="en-US" sz="1000" i="1" dirty="0">
                <a:effectLst/>
                <a:latin typeface="Times New Roman" panose="02020603050405020304" pitchFamily="18" charset="0"/>
              </a:rPr>
              <a:t>Tourism Management</a:t>
            </a:r>
            <a:r>
              <a:rPr lang="en-US" sz="1000" dirty="0">
                <a:effectLst/>
                <a:latin typeface="Times New Roman" panose="02020603050405020304" pitchFamily="18" charset="0"/>
              </a:rPr>
              <a:t>, 72, pp.340–351. </a:t>
            </a:r>
            <a:r>
              <a:rPr lang="en-US" sz="1000" dirty="0" err="1">
                <a:effectLst/>
                <a:latin typeface="Times New Roman" panose="02020603050405020304" pitchFamily="18" charset="0"/>
              </a:rPr>
              <a:t>doi:https</a:t>
            </a:r>
            <a:r>
              <a:rPr lang="en-US" sz="1000" dirty="0">
                <a:effectLst/>
                <a:latin typeface="Times New Roman" panose="02020603050405020304" pitchFamily="18" charset="0"/>
              </a:rPr>
              <a:t>://doi.org/10.1016/j.tourman.2018.12.015.</a:t>
            </a:r>
          </a:p>
          <a:p>
            <a:pPr algn="just"/>
            <a:r>
              <a:rPr lang="en-US" sz="1000" dirty="0">
                <a:effectLst/>
                <a:latin typeface="Times New Roman" panose="02020603050405020304" pitchFamily="18" charset="0"/>
              </a:rPr>
              <a:t>Yardley, L., Ainsworth, B., Arden-Close, E. and Muller, I. (2015). The person-based approach to enhancing the acceptability and feasibility of interventions. </a:t>
            </a:r>
            <a:r>
              <a:rPr lang="en-US" sz="1000" i="1" dirty="0">
                <a:effectLst/>
                <a:latin typeface="Times New Roman" panose="02020603050405020304" pitchFamily="18" charset="0"/>
              </a:rPr>
              <a:t>Pilot and Feasibility Studies</a:t>
            </a:r>
            <a:r>
              <a:rPr lang="en-US" sz="1000" dirty="0">
                <a:effectLst/>
                <a:latin typeface="Times New Roman" panose="02020603050405020304" pitchFamily="18" charset="0"/>
              </a:rPr>
              <a:t>, 1(1). </a:t>
            </a:r>
            <a:r>
              <a:rPr lang="en-US" sz="1000" dirty="0" err="1">
                <a:effectLst/>
                <a:latin typeface="Times New Roman" panose="02020603050405020304" pitchFamily="18" charset="0"/>
              </a:rPr>
              <a:t>doi:https</a:t>
            </a:r>
            <a:r>
              <a:rPr lang="en-US" sz="1000" dirty="0">
                <a:effectLst/>
                <a:latin typeface="Times New Roman" panose="02020603050405020304" pitchFamily="18" charset="0"/>
              </a:rPr>
              <a:t>://doi.org/10.1186/s40814-015-0033-z.</a:t>
            </a:r>
          </a:p>
          <a:p>
            <a:pPr algn="just"/>
            <a:r>
              <a:rPr lang="en-US" sz="1000" dirty="0">
                <a:effectLst/>
                <a:latin typeface="Times New Roman" panose="02020603050405020304" pitchFamily="18" charset="0"/>
              </a:rPr>
              <a:t>Zhang, Y. and Cole, S.T. (2016). Dimensions of lodging guest satisfaction among guests with mobility challenges: A mixed-method analysis of web-based texts. </a:t>
            </a:r>
            <a:r>
              <a:rPr lang="en-US" sz="1000" i="1" dirty="0">
                <a:effectLst/>
                <a:latin typeface="Times New Roman" panose="02020603050405020304" pitchFamily="18" charset="0"/>
              </a:rPr>
              <a:t>Tourism Management</a:t>
            </a:r>
            <a:r>
              <a:rPr lang="en-US" sz="1000" dirty="0">
                <a:effectLst/>
                <a:latin typeface="Times New Roman" panose="02020603050405020304" pitchFamily="18" charset="0"/>
              </a:rPr>
              <a:t>, 53, pp.13–27. </a:t>
            </a:r>
            <a:r>
              <a:rPr lang="en-US" sz="1000" dirty="0" err="1">
                <a:effectLst/>
                <a:latin typeface="Times New Roman" panose="02020603050405020304" pitchFamily="18" charset="0"/>
              </a:rPr>
              <a:t>doi</a:t>
            </a:r>
            <a:r>
              <a:rPr lang="en-US" sz="1000" dirty="0">
                <a:effectLst/>
                <a:latin typeface="Times New Roman" panose="02020603050405020304" pitchFamily="18" charset="0"/>
              </a:rPr>
              <a:t> https://doi.org/10.1016/j.tourman.2015.09.001.</a:t>
            </a:r>
          </a:p>
        </p:txBody>
      </p:sp>
    </p:spTree>
    <p:extLst>
      <p:ext uri="{BB962C8B-B14F-4D97-AF65-F5344CB8AC3E}">
        <p14:creationId xmlns:p14="http://schemas.microsoft.com/office/powerpoint/2010/main" val="570057857"/>
      </p:ext>
    </p:extLst>
  </p:cSld>
  <p:clrMapOvr>
    <a:masterClrMapping/>
  </p:clrMapOvr>
</p:sld>
</file>

<file path=ppt/theme/theme1.xml><?xml version="1.0" encoding="utf-8"?>
<a:theme xmlns:a="http://schemas.openxmlformats.org/drawingml/2006/main" name="Surrey template">
  <a:themeElements>
    <a:clrScheme name="Custom 347">
      <a:dk1>
        <a:srgbClr val="061E3A"/>
      </a:dk1>
      <a:lt1>
        <a:srgbClr val="FFFFFF"/>
      </a:lt1>
      <a:dk2>
        <a:srgbClr val="757C83"/>
      </a:dk2>
      <a:lt2>
        <a:srgbClr val="EBF0F3"/>
      </a:lt2>
      <a:accent1>
        <a:srgbClr val="7FCA20"/>
      </a:accent1>
      <a:accent2>
        <a:srgbClr val="02C1D3"/>
      </a:accent2>
      <a:accent3>
        <a:srgbClr val="66BDE8"/>
      </a:accent3>
      <a:accent4>
        <a:srgbClr val="1985D2"/>
      </a:accent4>
      <a:accent5>
        <a:srgbClr val="184880"/>
      </a:accent5>
      <a:accent6>
        <a:srgbClr val="061E3A"/>
      </a:accent6>
      <a:hlink>
        <a:srgbClr val="1985D2"/>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2362</Words>
  <Application>Microsoft Office PowerPoint</Application>
  <PresentationFormat>On-screen Show (16:9)</PresentationFormat>
  <Paragraphs>95</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Surrey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cp:revision>
  <dcterms:modified xsi:type="dcterms:W3CDTF">2023-10-30T11:10:40Z</dcterms:modified>
</cp:coreProperties>
</file>