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62" r:id="rId4"/>
    <p:sldId id="263" r:id="rId5"/>
    <p:sldId id="266" r:id="rId6"/>
    <p:sldId id="267" r:id="rId7"/>
    <p:sldId id="268" r:id="rId8"/>
    <p:sldId id="258" r:id="rId9"/>
    <p:sldId id="269" r:id="rId10"/>
    <p:sldId id="270" r:id="rId11"/>
    <p:sldId id="271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59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7"/>
  </p:normalViewPr>
  <p:slideViewPr>
    <p:cSldViewPr snapToObjects="1">
      <p:cViewPr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FEF9F-D90C-5342-AE69-24B3CEB74A45}" type="datetimeFigureOut">
              <a:rPr lang="en-US" smtClean="0"/>
              <a:t>10/25/15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7.jpeg"/><Relationship Id="rId5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Relationship Id="rId3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4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Relationship Id="rId3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Relationship Id="rId3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eg"/><Relationship Id="rId3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4" Type="http://schemas.openxmlformats.org/officeDocument/2006/relationships/image" Target="../media/image24.jpeg"/><Relationship Id="rId5" Type="http://schemas.openxmlformats.org/officeDocument/2006/relationships/image" Target="../media/image25.jpeg"/><Relationship Id="rId6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Cyflwyniad</a:t>
            </a:r>
            <a:r>
              <a:rPr lang="en-US" dirty="0" smtClean="0"/>
              <a:t> </a:t>
            </a:r>
            <a:r>
              <a:rPr lang="en-US" smtClean="0"/>
              <a:t>i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Gwrth-Semitiaeth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Trydydd</a:t>
            </a:r>
            <a:r>
              <a:rPr lang="en-US" dirty="0" smtClean="0"/>
              <a:t> Reich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Oleuedigaeth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uno</a:t>
            </a:r>
            <a:r>
              <a:rPr lang="en-US" dirty="0" smtClean="0"/>
              <a:t> ac </a:t>
            </a:r>
            <a:r>
              <a:rPr lang="en-US" dirty="0" err="1" smtClean="0"/>
              <a:t>integreiddio</a:t>
            </a:r>
            <a:r>
              <a:rPr lang="en-US" dirty="0" smtClean="0"/>
              <a:t>: </a:t>
            </a:r>
            <a:r>
              <a:rPr lang="en-US" dirty="0" smtClean="0"/>
              <a:t>Abraham Geiger (1810-1874) </a:t>
            </a:r>
            <a:r>
              <a:rPr lang="en-US" dirty="0" smtClean="0"/>
              <a:t>ac </a:t>
            </a:r>
            <a:r>
              <a:rPr lang="en-US" dirty="0" smtClean="0"/>
              <a:t>Samuel Hirsch (1808-1888).</a:t>
            </a:r>
          </a:p>
          <a:p>
            <a:r>
              <a:rPr lang="en-US" dirty="0" err="1" smtClean="0"/>
              <a:t>Twf</a:t>
            </a:r>
            <a:r>
              <a:rPr lang="en-US" dirty="0" smtClean="0"/>
              <a:t> </a:t>
            </a:r>
            <a:r>
              <a:rPr lang="en-US" dirty="0" err="1" smtClean="0"/>
              <a:t>rhagfarn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 a </a:t>
            </a:r>
            <a:r>
              <a:rPr lang="en-US" dirty="0" err="1" smtClean="0"/>
              <a:t>gwrth-Semitaidd</a:t>
            </a:r>
            <a:r>
              <a:rPr lang="en-US" dirty="0" smtClean="0"/>
              <a:t>. </a:t>
            </a:r>
            <a:endParaRPr lang="en-US" dirty="0" smtClean="0"/>
          </a:p>
          <a:p>
            <a:r>
              <a:rPr lang="en-US" dirty="0" smtClean="0"/>
              <a:t>Sail </a:t>
            </a:r>
            <a:r>
              <a:rPr lang="en-US" dirty="0" err="1" smtClean="0"/>
              <a:t>hiliaeth</a:t>
            </a:r>
            <a:r>
              <a:rPr lang="en-US" dirty="0" smtClean="0"/>
              <a:t>: </a:t>
            </a:r>
            <a:r>
              <a:rPr lang="en-US" dirty="0" err="1" smtClean="0"/>
              <a:t>gellir</a:t>
            </a:r>
            <a:r>
              <a:rPr lang="en-US" dirty="0" smtClean="0"/>
              <a:t> </a:t>
            </a:r>
            <a:r>
              <a:rPr lang="en-US" dirty="0" err="1" smtClean="0"/>
              <a:t>aildrefnu</a:t>
            </a:r>
            <a:r>
              <a:rPr lang="en-US" dirty="0" smtClean="0"/>
              <a:t> </a:t>
            </a:r>
            <a:r>
              <a:rPr lang="en-US" dirty="0" err="1" smtClean="0"/>
              <a:t>cymdeithas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pobl</a:t>
            </a:r>
            <a:r>
              <a:rPr lang="en-US" dirty="0" smtClean="0"/>
              <a:t> y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err="1" smtClean="0"/>
              <a:t>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waredigaeth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‘In the Age of the Enlightenment Christian anti-Judaism and its modern offspring, anti-</a:t>
            </a:r>
            <a:r>
              <a:rPr lang="en-US" dirty="0" err="1" smtClean="0">
                <a:solidFill>
                  <a:srgbClr val="FFFF00"/>
                </a:solidFill>
              </a:rPr>
              <a:t>semitism</a:t>
            </a:r>
            <a:r>
              <a:rPr lang="en-US" dirty="0" smtClean="0">
                <a:solidFill>
                  <a:srgbClr val="FFFF00"/>
                </a:solidFill>
              </a:rPr>
              <a:t>, not only survived but thrived, gaining popularity both West and East’ (Edward Kessler).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Twf</a:t>
            </a:r>
            <a:r>
              <a:rPr lang="en-US" dirty="0" smtClean="0"/>
              <a:t> </a:t>
            </a:r>
            <a:r>
              <a:rPr lang="en-US" dirty="0" err="1" smtClean="0"/>
              <a:t>Gwrth-Semitiaeth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Wilhelm Marr (1819-1904):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esiampl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term ‘</a:t>
            </a:r>
            <a:r>
              <a:rPr lang="en-US" dirty="0" err="1" smtClean="0"/>
              <a:t>gwrth-Semitiaeth</a:t>
            </a:r>
            <a:r>
              <a:rPr lang="en-US" dirty="0" smtClean="0"/>
              <a:t>’. Marr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bodau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fiolegol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hil</a:t>
            </a:r>
            <a:r>
              <a:rPr lang="en-US" dirty="0" smtClean="0"/>
              <a:t> </a:t>
            </a:r>
            <a:r>
              <a:rPr lang="en-US" dirty="0" err="1" smtClean="0"/>
              <a:t>Tewtonaidd</a:t>
            </a:r>
            <a:r>
              <a:rPr lang="en-US" dirty="0" smtClean="0"/>
              <a:t> Jews.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Marr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hystyried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bygythiad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bobl</a:t>
            </a:r>
            <a:r>
              <a:rPr lang="en-US" dirty="0" smtClean="0"/>
              <a:t> </a:t>
            </a:r>
            <a:r>
              <a:rPr lang="en-US" dirty="0" err="1" smtClean="0"/>
              <a:t>Gogledd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ddiwedd</a:t>
            </a:r>
            <a:r>
              <a:rPr lang="en-US" dirty="0" smtClean="0"/>
              <a:t> y 19</a:t>
            </a:r>
            <a:r>
              <a:rPr lang="en-US" baseline="30000" dirty="0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: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gyfrifol</a:t>
            </a:r>
            <a:r>
              <a:rPr lang="en-US" dirty="0" smtClean="0"/>
              <a:t> am </a:t>
            </a:r>
            <a:r>
              <a:rPr lang="en-US" dirty="0" err="1" smtClean="0"/>
              <a:t>gwymp</a:t>
            </a:r>
            <a:r>
              <a:rPr lang="en-US" dirty="0" smtClean="0"/>
              <a:t> banc </a:t>
            </a:r>
            <a:r>
              <a:rPr lang="en-US" dirty="0" err="1" smtClean="0"/>
              <a:t>yr</a:t>
            </a:r>
            <a:r>
              <a:rPr lang="en-US" dirty="0" smtClean="0"/>
              <a:t> Union </a:t>
            </a:r>
            <a:r>
              <a:rPr lang="en-US" dirty="0" err="1" smtClean="0"/>
              <a:t>Générale</a:t>
            </a:r>
            <a:r>
              <a:rPr lang="en-US" dirty="0" smtClean="0"/>
              <a:t>.</a:t>
            </a:r>
            <a:endParaRPr lang="en-US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Mater Dreyfus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dirty="0" smtClean="0"/>
              <a:t>	</a:t>
            </a:r>
            <a:endParaRPr lang="en-US" dirty="0" smtClean="0"/>
          </a:p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‘</a:t>
            </a:r>
            <a:r>
              <a:rPr lang="en-US" dirty="0" err="1" smtClean="0"/>
              <a:t>L’affaire</a:t>
            </a:r>
            <a:r>
              <a:rPr lang="en-US" dirty="0" smtClean="0"/>
              <a:t> Dreyfus’ (1894-95): </a:t>
            </a:r>
            <a:r>
              <a:rPr lang="en-US" dirty="0" err="1" smtClean="0"/>
              <a:t>Capten</a:t>
            </a:r>
            <a:r>
              <a:rPr lang="en-US" dirty="0" smtClean="0"/>
              <a:t> </a:t>
            </a:r>
            <a:r>
              <a:rPr lang="en-US" dirty="0" smtClean="0"/>
              <a:t>Albert Dreyfus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gyhuddo</a:t>
            </a:r>
            <a:r>
              <a:rPr lang="en-US" dirty="0" smtClean="0"/>
              <a:t> o </a:t>
            </a:r>
            <a:r>
              <a:rPr lang="en-US" dirty="0" err="1" smtClean="0"/>
              <a:t>fradychu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wlad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Almaenwyr</a:t>
            </a:r>
            <a:r>
              <a:rPr lang="en-US" dirty="0" smtClean="0"/>
              <a:t>.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ddedfrydu</a:t>
            </a:r>
            <a:r>
              <a:rPr lang="en-US" dirty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garchar</a:t>
            </a:r>
            <a:r>
              <a:rPr lang="en-US" dirty="0" smtClean="0"/>
              <a:t> am </a:t>
            </a:r>
            <a:r>
              <a:rPr lang="en-US" dirty="0" err="1" smtClean="0"/>
              <a:t>oes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Emile Zola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protestio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endParaRPr lang="en-US" dirty="0" smtClean="0"/>
          </a:p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y </a:t>
            </a:r>
            <a:r>
              <a:rPr lang="en-US" dirty="0" err="1" smtClean="0"/>
              <a:t>triniaeth</a:t>
            </a:r>
            <a:r>
              <a:rPr lang="en-US" dirty="0" smtClean="0"/>
              <a:t> a </a:t>
            </a:r>
            <a:r>
              <a:rPr lang="en-US" dirty="0" err="1" smtClean="0"/>
              <a:t>dderbyniodd</a:t>
            </a:r>
            <a:r>
              <a:rPr lang="en-US" dirty="0" smtClean="0"/>
              <a:t> Dreyfus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Gatholig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Ffrainc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y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penderfyniad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 descr="220px-Degradation_alfred_dreyfu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3429000"/>
            <a:ext cx="2514600" cy="2971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Gwrth-Semitiaeth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Rwsia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Nifer</a:t>
            </a:r>
            <a:r>
              <a:rPr lang="en-US" dirty="0" smtClean="0"/>
              <a:t> o </a:t>
            </a:r>
            <a:r>
              <a:rPr lang="en-US" dirty="0" err="1" smtClean="0"/>
              <a:t>ymosodiadau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 18fed </a:t>
            </a:r>
            <a:r>
              <a:rPr lang="en-US" dirty="0" err="1" smtClean="0"/>
              <a:t>a’r</a:t>
            </a:r>
            <a:r>
              <a:rPr lang="en-US" dirty="0" smtClean="0"/>
              <a:t> 19eg </a:t>
            </a:r>
            <a:r>
              <a:rPr lang="en-US" dirty="0" err="1" smtClean="0"/>
              <a:t>ganrif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hanner</a:t>
            </a:r>
            <a:r>
              <a:rPr lang="en-US" dirty="0" smtClean="0"/>
              <a:t> y </a:t>
            </a:r>
            <a:r>
              <a:rPr lang="en-US" dirty="0" err="1" smtClean="0"/>
              <a:t>boblogaeth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byw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Rwsia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Ymgais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cyfyngu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ardaloedd</a:t>
            </a:r>
            <a:r>
              <a:rPr lang="en-US" dirty="0" smtClean="0"/>
              <a:t> </a:t>
            </a:r>
            <a:r>
              <a:rPr lang="en-US" dirty="0" err="1" smtClean="0"/>
              <a:t>penodedig</a:t>
            </a:r>
            <a:r>
              <a:rPr lang="en-US" dirty="0" smtClean="0"/>
              <a:t> (1791</a:t>
            </a:r>
            <a:r>
              <a:rPr lang="en-US" dirty="0" smtClean="0"/>
              <a:t>, </a:t>
            </a:r>
            <a:r>
              <a:rPr lang="en-US" dirty="0"/>
              <a:t>y</a:t>
            </a:r>
            <a:r>
              <a:rPr lang="en-US" dirty="0" smtClean="0"/>
              <a:t> </a:t>
            </a:r>
            <a:r>
              <a:rPr lang="en-US" dirty="0" smtClean="0"/>
              <a:t>Pale);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caniatâd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ardaloedd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Pogrom </a:t>
            </a:r>
            <a:r>
              <a:rPr lang="en-US" dirty="0" smtClean="0"/>
              <a:t>(‘</a:t>
            </a:r>
            <a:r>
              <a:rPr lang="en-US" dirty="0" err="1" smtClean="0"/>
              <a:t>dinistr</a:t>
            </a:r>
            <a:r>
              <a:rPr lang="en-US" dirty="0" smtClean="0"/>
              <a:t>’)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ddigwyddiad</a:t>
            </a:r>
            <a:r>
              <a:rPr lang="en-US" dirty="0" smtClean="0"/>
              <a:t> </a:t>
            </a:r>
            <a:r>
              <a:rPr lang="en-US" dirty="0" err="1" smtClean="0"/>
              <a:t>cyson</a:t>
            </a:r>
            <a:r>
              <a:rPr lang="en-US" dirty="0" smtClean="0"/>
              <a:t> (1881</a:t>
            </a:r>
            <a:r>
              <a:rPr lang="en-US" dirty="0" smtClean="0"/>
              <a:t>, 1903, 1905).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Pogromau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endParaRPr lang="en-US" dirty="0"/>
          </a:p>
        </p:txBody>
      </p:sp>
      <p:pic>
        <p:nvPicPr>
          <p:cNvPr id="4" name="Content Placeholder 3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417638"/>
            <a:ext cx="3213100" cy="1968500"/>
          </a:xfrm>
        </p:spPr>
      </p:pic>
      <p:pic>
        <p:nvPicPr>
          <p:cNvPr id="6" name="Picture 5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3124200"/>
            <a:ext cx="4648200" cy="3340100"/>
          </a:xfrm>
          <a:prstGeom prst="rect">
            <a:avLst/>
          </a:prstGeom>
        </p:spPr>
      </p:pic>
      <p:pic>
        <p:nvPicPr>
          <p:cNvPr id="7" name="Picture 6" descr="pogrom-medre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1417638"/>
            <a:ext cx="2743200" cy="213969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Auschwitz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Adolf Hitler (1889-1945)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blaid</a:t>
            </a:r>
            <a:r>
              <a:rPr lang="en-US" dirty="0" smtClean="0"/>
              <a:t> </a:t>
            </a:r>
            <a:r>
              <a:rPr lang="en-US" dirty="0" err="1" smtClean="0"/>
              <a:t>Natsiaidd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hysgogi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gasineb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hil</a:t>
            </a:r>
            <a:r>
              <a:rPr lang="en-US" dirty="0" smtClean="0"/>
              <a:t> (</a:t>
            </a:r>
            <a:r>
              <a:rPr lang="en-US" dirty="0" err="1" smtClean="0"/>
              <a:t>gwrth-Semitiaeth</a:t>
            </a:r>
            <a:r>
              <a:rPr lang="en-US" dirty="0" smtClean="0"/>
              <a:t>) </a:t>
            </a:r>
            <a:r>
              <a:rPr lang="en-US" dirty="0" err="1" smtClean="0"/>
              <a:t>nid</a:t>
            </a:r>
            <a:r>
              <a:rPr lang="en-US" dirty="0" smtClean="0"/>
              <a:t> o </a:t>
            </a:r>
            <a:r>
              <a:rPr lang="en-US" dirty="0" err="1" smtClean="0"/>
              <a:t>achos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crefydd</a:t>
            </a:r>
            <a:r>
              <a:rPr lang="en-US" dirty="0" smtClean="0"/>
              <a:t> (</a:t>
            </a:r>
            <a:r>
              <a:rPr lang="en-US" dirty="0" err="1" smtClean="0"/>
              <a:t>gwrth-Iddewiaeth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smtClean="0"/>
              <a:t>Propaganda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</a:t>
            </a:r>
            <a:r>
              <a:rPr lang="en-US" dirty="0" err="1" smtClean="0"/>
              <a:t>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gyfrifol</a:t>
            </a:r>
            <a:r>
              <a:rPr lang="en-US" dirty="0" smtClean="0"/>
              <a:t> am </a:t>
            </a:r>
            <a:r>
              <a:rPr lang="en-US" dirty="0" err="1" smtClean="0"/>
              <a:t>gwymp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Almaen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 </a:t>
            </a:r>
            <a:r>
              <a:rPr lang="en-US" dirty="0" err="1" smtClean="0"/>
              <a:t>Rhyfel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Cwymp</a:t>
            </a:r>
            <a:r>
              <a:rPr lang="en-US" dirty="0" smtClean="0"/>
              <a:t> </a:t>
            </a:r>
            <a:r>
              <a:rPr lang="en-US" dirty="0" err="1" smtClean="0"/>
              <a:t>Gweriniaeth</a:t>
            </a:r>
            <a:r>
              <a:rPr lang="en-US" dirty="0" smtClean="0"/>
              <a:t> Weimar o </a:t>
            </a:r>
            <a:r>
              <a:rPr lang="en-US" dirty="0" err="1" smtClean="0"/>
              <a:t>achos</a:t>
            </a:r>
            <a:r>
              <a:rPr lang="en-US" dirty="0" smtClean="0"/>
              <a:t> </a:t>
            </a:r>
            <a:r>
              <a:rPr lang="en-US" dirty="0" err="1" smtClean="0"/>
              <a:t>cwymp</a:t>
            </a:r>
            <a:r>
              <a:rPr lang="en-US" dirty="0" smtClean="0"/>
              <a:t> </a:t>
            </a:r>
            <a:r>
              <a:rPr lang="en-US" dirty="0" err="1" smtClean="0"/>
              <a:t>ariannol</a:t>
            </a:r>
            <a:r>
              <a:rPr lang="en-US" dirty="0" smtClean="0"/>
              <a:t> a </a:t>
            </a:r>
            <a:r>
              <a:rPr lang="en-US" dirty="0" err="1" smtClean="0"/>
              <a:t>achoswyd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dolf-hitler1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457200"/>
            <a:ext cx="4043286" cy="2924373"/>
          </a:xfrm>
        </p:spPr>
      </p:pic>
      <p:pic>
        <p:nvPicPr>
          <p:cNvPr id="5" name="Picture 4" descr="09_warton_einsatzgruppen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486" y="3657600"/>
            <a:ext cx="3429000" cy="2540000"/>
          </a:xfrm>
          <a:prstGeom prst="rect">
            <a:avLst/>
          </a:prstGeom>
        </p:spPr>
      </p:pic>
      <p:pic>
        <p:nvPicPr>
          <p:cNvPr id="6" name="Picture 5" descr="Birkenau0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645" y="826180"/>
            <a:ext cx="3880155" cy="3205272"/>
          </a:xfrm>
          <a:prstGeom prst="rect">
            <a:avLst/>
          </a:prstGeom>
        </p:spPr>
      </p:pic>
      <p:pic>
        <p:nvPicPr>
          <p:cNvPr id="8" name="Picture 7" descr="Jude-Star-of-Davi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0" y="4031452"/>
            <a:ext cx="2737979" cy="222944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Propaganda </a:t>
            </a:r>
            <a:r>
              <a:rPr lang="en-US" dirty="0" err="1" smtClean="0"/>
              <a:t>Natsiaidd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i="1" dirty="0" smtClean="0"/>
              <a:t>Mein </a:t>
            </a:r>
            <a:r>
              <a:rPr lang="en-US" i="1" dirty="0" err="1" smtClean="0"/>
              <a:t>Kampf</a:t>
            </a:r>
            <a:r>
              <a:rPr lang="en-US" i="1" dirty="0" smtClean="0"/>
              <a:t> </a:t>
            </a:r>
            <a:r>
              <a:rPr lang="en-US" dirty="0" smtClean="0"/>
              <a:t>(1925) </a:t>
            </a:r>
            <a:r>
              <a:rPr lang="en-US" dirty="0" err="1" smtClean="0"/>
              <a:t>defnyddio</a:t>
            </a:r>
            <a:r>
              <a:rPr lang="en-US" dirty="0" err="1" smtClean="0"/>
              <a:t>dd</a:t>
            </a:r>
            <a:r>
              <a:rPr lang="en-US" dirty="0" smtClean="0"/>
              <a:t> Hitler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/</a:t>
            </a:r>
            <a:r>
              <a:rPr lang="en-US" dirty="0" err="1" smtClean="0"/>
              <a:t>crefyddol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hybu</a:t>
            </a:r>
            <a:r>
              <a:rPr lang="en-US" dirty="0" smtClean="0"/>
              <a:t> </a:t>
            </a:r>
            <a:r>
              <a:rPr lang="en-US" dirty="0" err="1" smtClean="0"/>
              <a:t>casineb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dirty="0" smtClean="0">
                <a:solidFill>
                  <a:srgbClr val="FFFF00"/>
                </a:solidFill>
              </a:rPr>
              <a:t>‘</a:t>
            </a:r>
            <a:r>
              <a:rPr lang="en-US" dirty="0" err="1" smtClean="0">
                <a:solidFill>
                  <a:srgbClr val="FFFF00"/>
                </a:solidFill>
              </a:rPr>
              <a:t>Credaf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fy</a:t>
            </a:r>
            <a:r>
              <a:rPr lang="en-US" dirty="0" smtClean="0">
                <a:solidFill>
                  <a:srgbClr val="FFFF00"/>
                </a:solidFill>
              </a:rPr>
              <a:t> mod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gweithredu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unol</a:t>
            </a:r>
            <a:r>
              <a:rPr lang="en-US" dirty="0" smtClean="0">
                <a:solidFill>
                  <a:srgbClr val="FFFF00"/>
                </a:solidFill>
              </a:rPr>
              <a:t> ag </a:t>
            </a:r>
            <a:r>
              <a:rPr lang="en-US" dirty="0" err="1" smtClean="0">
                <a:solidFill>
                  <a:srgbClr val="FFFF00"/>
                </a:solidFill>
              </a:rPr>
              <a:t>ewyllys</a:t>
            </a:r>
            <a:r>
              <a:rPr lang="en-US" dirty="0" smtClean="0">
                <a:solidFill>
                  <a:srgbClr val="FFFF00"/>
                </a:solidFill>
              </a:rPr>
              <a:t> y </a:t>
            </a:r>
            <a:r>
              <a:rPr lang="en-US" dirty="0" err="1" smtClean="0">
                <a:solidFill>
                  <a:srgbClr val="FFFF00"/>
                </a:solidFill>
              </a:rPr>
              <a:t>Creawdwr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Hollalluog</a:t>
            </a:r>
            <a:r>
              <a:rPr lang="en-US" dirty="0" smtClean="0">
                <a:solidFill>
                  <a:srgbClr val="FFFF00"/>
                </a:solidFill>
              </a:rPr>
              <a:t>; </a:t>
            </a:r>
            <a:r>
              <a:rPr lang="en-US" dirty="0" err="1" smtClean="0">
                <a:solidFill>
                  <a:srgbClr val="FFFF00"/>
                </a:solidFill>
              </a:rPr>
              <a:t>yr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wyf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amddiffyn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hun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erbyn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pob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</a:t>
            </a:r>
            <a:r>
              <a:rPr lang="en-US" dirty="0" smtClean="0">
                <a:solidFill>
                  <a:srgbClr val="FFFF00"/>
                </a:solidFill>
              </a:rPr>
              <a:t> ac, o </a:t>
            </a:r>
            <a:r>
              <a:rPr lang="en-US" dirty="0" err="1" smtClean="0">
                <a:solidFill>
                  <a:srgbClr val="FFFF00"/>
                </a:solidFill>
              </a:rPr>
              <a:t>ganlyniad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ymladd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dros</a:t>
            </a:r>
            <a:r>
              <a:rPr lang="en-US" dirty="0" smtClean="0">
                <a:solidFill>
                  <a:srgbClr val="FFFF00"/>
                </a:solidFill>
              </a:rPr>
              <a:t> air </a:t>
            </a:r>
            <a:r>
              <a:rPr lang="en-US" dirty="0" err="1" smtClean="0">
                <a:solidFill>
                  <a:srgbClr val="FFFF00"/>
                </a:solidFill>
              </a:rPr>
              <a:t>yr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Arglwydd</a:t>
            </a:r>
            <a:r>
              <a:rPr lang="en-US" dirty="0" smtClean="0">
                <a:solidFill>
                  <a:srgbClr val="FFFF00"/>
                </a:solidFill>
              </a:rPr>
              <a:t>’ </a:t>
            </a:r>
            <a:r>
              <a:rPr lang="en-US" dirty="0" smtClean="0">
                <a:solidFill>
                  <a:srgbClr val="FFFF00"/>
                </a:solidFill>
              </a:rPr>
              <a:t>(Hitler, </a:t>
            </a:r>
            <a:r>
              <a:rPr lang="en-US" i="1" dirty="0" smtClean="0">
                <a:solidFill>
                  <a:srgbClr val="FFFF00"/>
                </a:solidFill>
              </a:rPr>
              <a:t>Mein </a:t>
            </a:r>
            <a:r>
              <a:rPr lang="en-US" i="1" dirty="0" err="1" smtClean="0">
                <a:solidFill>
                  <a:srgbClr val="FFFF00"/>
                </a:solidFill>
              </a:rPr>
              <a:t>Kampf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Propaganda </a:t>
            </a:r>
            <a:r>
              <a:rPr lang="en-US" dirty="0" err="1" smtClean="0"/>
              <a:t>Natsiaidd</a:t>
            </a:r>
            <a:endParaRPr lang="en-US" dirty="0"/>
          </a:p>
        </p:txBody>
      </p:sp>
      <p:pic>
        <p:nvPicPr>
          <p:cNvPr id="4" name="Content Placeholder 3" descr="images-3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400" y="1752600"/>
            <a:ext cx="3352800" cy="4419600"/>
          </a:xfrm>
        </p:spPr>
      </p:pic>
      <p:pic>
        <p:nvPicPr>
          <p:cNvPr id="5" name="Picture 4" descr="images-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752600"/>
            <a:ext cx="3111500" cy="4267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Propaganda </a:t>
            </a:r>
            <a:r>
              <a:rPr lang="en-US" dirty="0" err="1" smtClean="0"/>
              <a:t>Natsiaidd</a:t>
            </a:r>
            <a:endParaRPr lang="en-US" dirty="0"/>
          </a:p>
        </p:txBody>
      </p:sp>
      <p:pic>
        <p:nvPicPr>
          <p:cNvPr id="4" name="Content Placeholder 3" descr="DownloadedFile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417638"/>
            <a:ext cx="2565400" cy="3162300"/>
          </a:xfr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1473200"/>
            <a:ext cx="2349500" cy="3454400"/>
          </a:xfrm>
          <a:prstGeom prst="rect">
            <a:avLst/>
          </a:prstGeom>
        </p:spPr>
      </p:pic>
      <p:pic>
        <p:nvPicPr>
          <p:cNvPr id="9" name="Picture 8" descr="images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5000" y="2890838"/>
            <a:ext cx="2692400" cy="3378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1933: </a:t>
            </a:r>
            <a:r>
              <a:rPr lang="en-US" dirty="0" err="1" smtClean="0"/>
              <a:t>llosgi</a:t>
            </a:r>
            <a:r>
              <a:rPr lang="en-US" dirty="0" smtClean="0"/>
              <a:t> </a:t>
            </a:r>
            <a:r>
              <a:rPr lang="en-US" dirty="0" err="1" smtClean="0"/>
              <a:t>llyfrau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 </a:t>
            </a:r>
            <a:r>
              <a:rPr lang="en-US" dirty="0" err="1" smtClean="0"/>
              <a:t>Ysgolheigion</a:t>
            </a:r>
            <a:r>
              <a:rPr lang="en-US" dirty="0" smtClean="0"/>
              <a:t> a </a:t>
            </a:r>
            <a:r>
              <a:rPr lang="en-US" dirty="0" err="1" smtClean="0"/>
              <a:t>cherddorion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o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sefydliadau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5" name="Picture 4" descr="DownloadedFile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586163"/>
            <a:ext cx="3200400" cy="2540000"/>
          </a:xfrm>
          <a:prstGeom prst="rect">
            <a:avLst/>
          </a:prstGeom>
        </p:spPr>
      </p:pic>
      <p:pic>
        <p:nvPicPr>
          <p:cNvPr id="6" name="Picture 5" descr="DownloadedFile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3200400"/>
            <a:ext cx="33528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1935: </a:t>
            </a:r>
            <a:r>
              <a:rPr lang="en-US" dirty="0" err="1" smtClean="0"/>
              <a:t>gwahardd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dull o </a:t>
            </a:r>
            <a:r>
              <a:rPr lang="en-US" dirty="0" err="1" smtClean="0"/>
              <a:t>gyfathrebu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phobl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2667000"/>
            <a:ext cx="4648200" cy="304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1938: </a:t>
            </a:r>
            <a:r>
              <a:rPr lang="en-US" dirty="0" err="1" smtClean="0"/>
              <a:t>gorfodwyd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gofrestru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eiddo</a:t>
            </a:r>
            <a:r>
              <a:rPr lang="en-US" dirty="0" smtClean="0"/>
              <a:t>, a </a:t>
            </a:r>
            <a:r>
              <a:rPr lang="en-US" dirty="0" err="1" smtClean="0"/>
              <a:t>gosodwyd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cymuned</a:t>
            </a:r>
            <a:r>
              <a:rPr lang="en-US" dirty="0" smtClean="0"/>
              <a:t> a </a:t>
            </a:r>
            <a:r>
              <a:rPr lang="en-US" dirty="0" err="1" smtClean="0"/>
              <a:t>chymdeithas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o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reolaeth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heddlu</a:t>
            </a:r>
            <a:r>
              <a:rPr lang="en-US" dirty="0" smtClean="0"/>
              <a:t> </a:t>
            </a:r>
            <a:r>
              <a:rPr lang="en-US" dirty="0" err="1" smtClean="0"/>
              <a:t>cudd</a:t>
            </a:r>
            <a:r>
              <a:rPr lang="en-US" dirty="0" smtClean="0"/>
              <a:t> </a:t>
            </a:r>
            <a:r>
              <a:rPr lang="en-US" dirty="0" smtClean="0"/>
              <a:t>(y </a:t>
            </a:r>
            <a:r>
              <a:rPr lang="en-US" dirty="0" smtClean="0"/>
              <a:t>Gestapo).</a:t>
            </a:r>
            <a:endParaRPr lang="en-US" dirty="0"/>
          </a:p>
        </p:txBody>
      </p:sp>
      <p:pic>
        <p:nvPicPr>
          <p:cNvPr id="4" name="Picture 3" descr="images-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3276600"/>
            <a:ext cx="3810000" cy="225583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8200" y="2362200"/>
            <a:ext cx="3962400" cy="3962400"/>
          </a:xfrm>
        </p:spPr>
      </p:pic>
      <p:pic>
        <p:nvPicPr>
          <p:cNvPr id="11" name="Picture 10" descr="DownloadedFile-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990600"/>
            <a:ext cx="3962400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r>
              <a:rPr lang="en-US" dirty="0" smtClean="0"/>
              <a:t> 9-10 </a:t>
            </a:r>
            <a:r>
              <a:rPr lang="en-US" dirty="0" err="1" smtClean="0"/>
              <a:t>Tachwedd</a:t>
            </a:r>
            <a:r>
              <a:rPr lang="en-US" dirty="0" smtClean="0"/>
              <a:t> </a:t>
            </a:r>
            <a:r>
              <a:rPr lang="en-US" dirty="0" smtClean="0"/>
              <a:t>1938 – </a:t>
            </a:r>
            <a:r>
              <a:rPr lang="en-US" i="1" dirty="0" smtClean="0"/>
              <a:t>Kristallnacht – </a:t>
            </a:r>
            <a:r>
              <a:rPr lang="en-US" dirty="0" err="1" smtClean="0"/>
              <a:t>noson</a:t>
            </a:r>
            <a:r>
              <a:rPr lang="en-US" dirty="0" smtClean="0"/>
              <a:t> y </a:t>
            </a:r>
            <a:r>
              <a:rPr lang="en-US" dirty="0" err="1" smtClean="0"/>
              <a:t>gwydr</a:t>
            </a:r>
            <a:r>
              <a:rPr lang="en-US" dirty="0" smtClean="0"/>
              <a:t> </a:t>
            </a:r>
            <a:r>
              <a:rPr lang="en-US" dirty="0" err="1" smtClean="0"/>
              <a:t>toredig</a:t>
            </a:r>
            <a:r>
              <a:rPr lang="en-US" dirty="0" smtClean="0"/>
              <a:t> – 300 o </a:t>
            </a:r>
            <a:r>
              <a:rPr lang="en-US" dirty="0" err="1" smtClean="0"/>
              <a:t>synagogau</a:t>
            </a:r>
            <a:r>
              <a:rPr lang="en-US" dirty="0" smtClean="0"/>
              <a:t>, </a:t>
            </a:r>
            <a:r>
              <a:rPr lang="en-US" dirty="0" err="1" smtClean="0"/>
              <a:t>cartrefi</a:t>
            </a:r>
            <a:r>
              <a:rPr lang="en-US" dirty="0" smtClean="0"/>
              <a:t> a </a:t>
            </a:r>
            <a:r>
              <a:rPr lang="en-US" dirty="0" err="1" smtClean="0"/>
              <a:t>busnesau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dinistrio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dinasoedd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3124200"/>
            <a:ext cx="3098800" cy="2616200"/>
          </a:xfrm>
          <a:prstGeom prst="rect">
            <a:avLst/>
          </a:prstGeom>
        </p:spPr>
      </p:pic>
      <p:pic>
        <p:nvPicPr>
          <p:cNvPr id="6" name="Picture 5" descr="DownloadedFile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3124200"/>
            <a:ext cx="3467100" cy="26162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Dechrau’r</a:t>
            </a:r>
            <a:r>
              <a:rPr lang="en-US" dirty="0" smtClean="0"/>
              <a:t> Ail </a:t>
            </a:r>
            <a:r>
              <a:rPr lang="en-US" dirty="0" err="1" smtClean="0"/>
              <a:t>Ryfel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Meddianwyd</a:t>
            </a:r>
            <a:r>
              <a:rPr lang="en-US" dirty="0" smtClean="0"/>
              <a:t> 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Pwyl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1939</a:t>
            </a:r>
            <a:r>
              <a:rPr lang="en-US" dirty="0" smtClean="0"/>
              <a:t>, </a:t>
            </a:r>
            <a:r>
              <a:rPr lang="en-US" dirty="0" err="1" smtClean="0"/>
              <a:t>eiddo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cymryd</a:t>
            </a:r>
            <a:r>
              <a:rPr lang="en-US" dirty="0" smtClean="0"/>
              <a:t> </a:t>
            </a:r>
            <a:r>
              <a:rPr lang="en-US" dirty="0" err="1" smtClean="0"/>
              <a:t>ymaith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Gorfodi</a:t>
            </a:r>
            <a:r>
              <a:rPr lang="en-US" dirty="0" smtClean="0"/>
              <a:t> </a:t>
            </a:r>
            <a:r>
              <a:rPr lang="en-US" dirty="0" err="1" smtClean="0"/>
              <a:t>llafur</a:t>
            </a:r>
            <a:r>
              <a:rPr lang="en-US" dirty="0" smtClean="0"/>
              <a:t> </a:t>
            </a:r>
            <a:r>
              <a:rPr lang="en-US" dirty="0" err="1" smtClean="0"/>
              <a:t>caled</a:t>
            </a:r>
            <a:r>
              <a:rPr lang="en-US" dirty="0" smtClean="0"/>
              <a:t>: ‘</a:t>
            </a:r>
            <a:r>
              <a:rPr lang="en-US" dirty="0" err="1" smtClean="0"/>
              <a:t>dinistr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’.</a:t>
            </a:r>
            <a:endParaRPr lang="en-US" dirty="0" smtClean="0"/>
          </a:p>
          <a:p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Hitler </a:t>
            </a:r>
            <a:r>
              <a:rPr lang="en-US" dirty="0" err="1" smtClean="0"/>
              <a:t>fynd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Rwsia</a:t>
            </a:r>
            <a:r>
              <a:rPr lang="en-US" dirty="0" smtClean="0"/>
              <a:t> (1941</a:t>
            </a:r>
            <a:r>
              <a:rPr lang="en-US" dirty="0" smtClean="0"/>
              <a:t>), </a:t>
            </a:r>
            <a:r>
              <a:rPr lang="en-US" dirty="0" err="1" smtClean="0"/>
              <a:t>daethpwyd</a:t>
            </a:r>
            <a:r>
              <a:rPr lang="en-US" dirty="0" smtClean="0"/>
              <a:t> ag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ynghyd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cymryd</a:t>
            </a:r>
            <a:r>
              <a:rPr lang="en-US" dirty="0" smtClean="0"/>
              <a:t> y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ddinasoedd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saethu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claddu</a:t>
            </a:r>
            <a:r>
              <a:rPr lang="en-US" dirty="0" smtClean="0"/>
              <a:t>. </a:t>
            </a:r>
            <a:endParaRPr lang="en-US" dirty="0" smtClean="0"/>
          </a:p>
          <a:p>
            <a:r>
              <a:rPr lang="en-US" dirty="0" err="1" smtClean="0"/>
              <a:t>Hydref-Rhagfyr</a:t>
            </a:r>
            <a:r>
              <a:rPr lang="en-US" dirty="0" smtClean="0"/>
              <a:t> </a:t>
            </a:r>
            <a:r>
              <a:rPr lang="en-US" dirty="0" smtClean="0"/>
              <a:t>1941: 300,000 </a:t>
            </a:r>
            <a:r>
              <a:rPr lang="en-US" dirty="0" smtClean="0"/>
              <a:t>o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1942: 900,000 </a:t>
            </a:r>
            <a:r>
              <a:rPr lang="en-US" dirty="0" smtClean="0"/>
              <a:t>o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Siambrau</a:t>
            </a:r>
            <a:r>
              <a:rPr lang="en-US" dirty="0" smtClean="0"/>
              <a:t> </a:t>
            </a:r>
            <a:r>
              <a:rPr lang="en-US" dirty="0" err="1" smtClean="0"/>
              <a:t>Nwy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dirty="0" smtClean="0"/>
              <a:t>1941: </a:t>
            </a:r>
            <a:r>
              <a:rPr lang="en-US" dirty="0" err="1" smtClean="0"/>
              <a:t>adeiladu</a:t>
            </a:r>
            <a:r>
              <a:rPr lang="en-US" dirty="0" smtClean="0"/>
              <a:t> </a:t>
            </a:r>
            <a:r>
              <a:rPr lang="en-US" dirty="0" err="1" smtClean="0"/>
              <a:t>gwersylloedd</a:t>
            </a:r>
            <a:r>
              <a:rPr lang="en-US" dirty="0" smtClean="0"/>
              <a:t> </a:t>
            </a:r>
            <a:r>
              <a:rPr lang="en-US" dirty="0" err="1" smtClean="0"/>
              <a:t>cadw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>
                <a:solidFill>
                  <a:srgbClr val="FFFF00"/>
                </a:solidFill>
              </a:rPr>
              <a:t>Chelmno</a:t>
            </a:r>
            <a:r>
              <a:rPr lang="en-US" dirty="0" smtClean="0">
                <a:solidFill>
                  <a:srgbClr val="FFFF00"/>
                </a:solidFill>
              </a:rPr>
              <a:t>       Auschwitz       </a:t>
            </a:r>
            <a:r>
              <a:rPr lang="en-US" dirty="0" err="1" smtClean="0">
                <a:solidFill>
                  <a:srgbClr val="FFFF00"/>
                </a:solidFill>
              </a:rPr>
              <a:t>Majdanek</a:t>
            </a:r>
            <a:r>
              <a:rPr lang="en-US" dirty="0" smtClean="0">
                <a:solidFill>
                  <a:srgbClr val="FFFF00"/>
                </a:solidFill>
              </a:rPr>
              <a:t>      </a:t>
            </a:r>
            <a:r>
              <a:rPr lang="en-US" dirty="0" err="1" smtClean="0">
                <a:solidFill>
                  <a:srgbClr val="FFFF00"/>
                </a:solidFill>
              </a:rPr>
              <a:t>Sobibor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                        Treblinka           </a:t>
            </a:r>
            <a:r>
              <a:rPr lang="en-US" dirty="0" err="1" smtClean="0">
                <a:solidFill>
                  <a:srgbClr val="FFFF00"/>
                </a:solidFill>
              </a:rPr>
              <a:t>Belzec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Strategaeth</a:t>
            </a:r>
            <a:r>
              <a:rPr lang="en-US" dirty="0" smtClean="0"/>
              <a:t> y </a:t>
            </a:r>
            <a:r>
              <a:rPr lang="en-US" dirty="0" err="1" smtClean="0"/>
              <a:t>Natsiaid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Ionawr</a:t>
            </a:r>
            <a:r>
              <a:rPr lang="en-US" dirty="0"/>
              <a:t> </a:t>
            </a:r>
            <a:r>
              <a:rPr lang="en-US" dirty="0" smtClean="0"/>
              <a:t>1942</a:t>
            </a:r>
            <a:r>
              <a:rPr lang="en-US" dirty="0" smtClean="0"/>
              <a:t>, </a:t>
            </a:r>
            <a:r>
              <a:rPr lang="en-US" dirty="0" err="1" smtClean="0"/>
              <a:t>Cynhadledd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Wahnsee</a:t>
            </a:r>
            <a:r>
              <a:rPr lang="en-US" dirty="0" smtClean="0"/>
              <a:t>: </a:t>
            </a:r>
            <a:r>
              <a:rPr lang="en-US" dirty="0" err="1" smtClean="0"/>
              <a:t>trosglwyddo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gwersylloedd</a:t>
            </a:r>
            <a:r>
              <a:rPr lang="en-US" dirty="0" smtClean="0"/>
              <a:t> o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rannau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– ‘y </a:t>
            </a:r>
            <a:r>
              <a:rPr lang="en-US" dirty="0" err="1" smtClean="0"/>
              <a:t>Cynllu</a:t>
            </a:r>
            <a:r>
              <a:rPr lang="en-US" dirty="0" err="1" smtClean="0"/>
              <a:t>n</a:t>
            </a:r>
            <a:r>
              <a:rPr lang="en-US" dirty="0" smtClean="0"/>
              <a:t> </a:t>
            </a:r>
            <a:r>
              <a:rPr lang="en-US" dirty="0" err="1" smtClean="0"/>
              <a:t>Terfynol</a:t>
            </a:r>
            <a:r>
              <a:rPr lang="en-US" dirty="0" smtClean="0"/>
              <a:t>’.</a:t>
            </a:r>
            <a:endParaRPr lang="en-US" dirty="0" smtClean="0"/>
          </a:p>
          <a:p>
            <a:r>
              <a:rPr lang="en-US" dirty="0" err="1" smtClean="0"/>
              <a:t>Targedu’r</a:t>
            </a:r>
            <a:r>
              <a:rPr lang="en-US" dirty="0" smtClean="0"/>
              <a:t> </a:t>
            </a:r>
            <a:r>
              <a:rPr lang="en-US" dirty="0" err="1" smtClean="0"/>
              <a:t>henoed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anabl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Pob</a:t>
            </a:r>
            <a:r>
              <a:rPr lang="en-US" dirty="0" err="1" smtClean="0"/>
              <a:t>l</a:t>
            </a:r>
            <a:r>
              <a:rPr lang="en-US" dirty="0" smtClean="0"/>
              <a:t> </a:t>
            </a:r>
            <a:r>
              <a:rPr lang="en-US" dirty="0" err="1" smtClean="0"/>
              <a:t>ifanc</a:t>
            </a:r>
            <a:r>
              <a:rPr lang="en-US" dirty="0" smtClean="0"/>
              <a:t> a </a:t>
            </a:r>
            <a:r>
              <a:rPr lang="en-US" dirty="0" err="1" smtClean="0"/>
              <a:t>heini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gorfodi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ymgymryd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llafur</a:t>
            </a:r>
            <a:r>
              <a:rPr lang="en-US" dirty="0" smtClean="0"/>
              <a:t> </a:t>
            </a:r>
            <a:r>
              <a:rPr lang="en-US" dirty="0" err="1" smtClean="0"/>
              <a:t>caled</a:t>
            </a:r>
            <a:r>
              <a:rPr lang="en-US" dirty="0" smtClean="0"/>
              <a:t>. </a:t>
            </a:r>
          </a:p>
          <a:p>
            <a:r>
              <a:rPr lang="en-US" dirty="0" smtClean="0"/>
              <a:t>Auschwitz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dal 140,000 o </a:t>
            </a:r>
            <a:r>
              <a:rPr lang="en-US" dirty="0" err="1" smtClean="0"/>
              <a:t>bobl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Pump o </a:t>
            </a:r>
            <a:r>
              <a:rPr lang="en-US" dirty="0" err="1" smtClean="0"/>
              <a:t>ffwrneisi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gwared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10,000 o </a:t>
            </a:r>
            <a:r>
              <a:rPr lang="en-US" dirty="0" err="1" smtClean="0"/>
              <a:t>bobl</a:t>
            </a:r>
            <a:r>
              <a:rPr lang="en-US" dirty="0" smtClean="0"/>
              <a:t> bod </a:t>
            </a:r>
            <a:r>
              <a:rPr lang="en-US" dirty="0" err="1" smtClean="0"/>
              <a:t>dydd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1.1 </a:t>
            </a:r>
            <a:r>
              <a:rPr lang="en-US" dirty="0" err="1" smtClean="0"/>
              <a:t>miliwn</a:t>
            </a:r>
            <a:r>
              <a:rPr lang="en-US" dirty="0" smtClean="0"/>
              <a:t> o </a:t>
            </a:r>
            <a:r>
              <a:rPr lang="en-US" dirty="0" err="1" smtClean="0"/>
              <a:t>bobl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Auschwitz.</a:t>
            </a:r>
            <a:endParaRPr lang="en-US" dirty="0" smtClean="0"/>
          </a:p>
          <a:p>
            <a:endParaRPr lang="en-US" dirty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s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2300" y="3657600"/>
            <a:ext cx="3136900" cy="2971800"/>
          </a:xfrm>
        </p:spPr>
      </p:pic>
      <p:pic>
        <p:nvPicPr>
          <p:cNvPr id="5" name="Picture 4" descr="DownloadedFile-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2667000"/>
            <a:ext cx="3263900" cy="2489200"/>
          </a:xfrm>
          <a:prstGeom prst="rect">
            <a:avLst/>
          </a:prstGeom>
        </p:spPr>
      </p:pic>
      <p:pic>
        <p:nvPicPr>
          <p:cNvPr id="6" name="Picture 5" descr="images-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500" y="4622800"/>
            <a:ext cx="2451100" cy="1752600"/>
          </a:xfrm>
          <a:prstGeom prst="rect">
            <a:avLst/>
          </a:prstGeom>
        </p:spPr>
      </p:pic>
      <p:pic>
        <p:nvPicPr>
          <p:cNvPr id="8" name="Picture 7" descr="images-3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0" y="533400"/>
            <a:ext cx="3810000" cy="2133600"/>
          </a:xfrm>
          <a:prstGeom prst="rect">
            <a:avLst/>
          </a:prstGeom>
        </p:spPr>
      </p:pic>
      <p:pic>
        <p:nvPicPr>
          <p:cNvPr id="9" name="Picture 8" descr="images-1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500" y="279400"/>
            <a:ext cx="3403600" cy="23876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Ymgyrch</a:t>
            </a:r>
            <a:r>
              <a:rPr lang="en-US" dirty="0" smtClean="0"/>
              <a:t> </a:t>
            </a:r>
            <a:r>
              <a:rPr lang="en-US" dirty="0" err="1" smtClean="0"/>
              <a:t>Natsiaidd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161" y="1422721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Iddew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y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troi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Gristnogion</a:t>
            </a:r>
            <a:r>
              <a:rPr lang="en-US" dirty="0" smtClean="0"/>
              <a:t>. </a:t>
            </a:r>
            <a:endParaRPr lang="en-US" dirty="0" smtClean="0"/>
          </a:p>
          <a:p>
            <a:r>
              <a:rPr lang="en-US" dirty="0" smtClean="0"/>
              <a:t>Edith Stein, </a:t>
            </a:r>
            <a:r>
              <a:rPr lang="en-US" dirty="0" err="1" smtClean="0"/>
              <a:t>lleian</a:t>
            </a:r>
            <a:r>
              <a:rPr lang="en-US" dirty="0" smtClean="0"/>
              <a:t> </a:t>
            </a:r>
            <a:r>
              <a:rPr lang="en-US" dirty="0" err="1" smtClean="0"/>
              <a:t>Carmelaidd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lladd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Auschwitz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1942. </a:t>
            </a:r>
            <a:r>
              <a:rPr lang="en-US" dirty="0" err="1" smtClean="0"/>
              <a:t>Cafodd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chanoneiddio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sant</a:t>
            </a:r>
            <a:r>
              <a:rPr lang="en-US" dirty="0" smtClean="0"/>
              <a:t> a </a:t>
            </a:r>
            <a:r>
              <a:rPr lang="en-US" dirty="0" err="1" smtClean="0"/>
              <a:t>merthyr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1998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smtClean="0"/>
              <a:t>1945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smtClean="0"/>
              <a:t>6 </a:t>
            </a:r>
            <a:r>
              <a:rPr lang="en-US" dirty="0" err="1" smtClean="0"/>
              <a:t>miliwn</a:t>
            </a:r>
            <a:r>
              <a:rPr lang="en-US" dirty="0" smtClean="0"/>
              <a:t> o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marw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90% </a:t>
            </a:r>
            <a:r>
              <a:rPr lang="en-US" dirty="0" smtClean="0"/>
              <a:t>o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boblogaeth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Pwyl</a:t>
            </a:r>
            <a:r>
              <a:rPr lang="en-US" dirty="0" smtClean="0"/>
              <a:t>, </a:t>
            </a:r>
            <a:r>
              <a:rPr lang="en-US" dirty="0" err="1" smtClean="0"/>
              <a:t>Latfia</a:t>
            </a:r>
            <a:r>
              <a:rPr lang="en-US" dirty="0" smtClean="0"/>
              <a:t>, </a:t>
            </a:r>
            <a:r>
              <a:rPr lang="en-US" dirty="0" err="1" smtClean="0"/>
              <a:t>Lithwania</a:t>
            </a:r>
            <a:r>
              <a:rPr lang="en-US" dirty="0" smtClean="0"/>
              <a:t>, Estonia, </a:t>
            </a:r>
            <a:r>
              <a:rPr lang="en-US" dirty="0" err="1" smtClean="0"/>
              <a:t>Almaen</a:t>
            </a:r>
            <a:r>
              <a:rPr lang="en-US" dirty="0" smtClean="0"/>
              <a:t>, </a:t>
            </a:r>
            <a:r>
              <a:rPr lang="en-US" dirty="0" err="1" smtClean="0"/>
              <a:t>Awstria</a:t>
            </a:r>
            <a:r>
              <a:rPr lang="en-US" dirty="0" smtClean="0"/>
              <a:t>.</a:t>
            </a:r>
          </a:p>
          <a:p>
            <a:r>
              <a:rPr lang="en-US" dirty="0" smtClean="0"/>
              <a:t>70% </a:t>
            </a:r>
            <a:r>
              <a:rPr lang="en-US" dirty="0"/>
              <a:t>o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err="1"/>
              <a:t>boblogaeth</a:t>
            </a:r>
            <a:r>
              <a:rPr lang="en-US" dirty="0"/>
              <a:t> </a:t>
            </a:r>
            <a:r>
              <a:rPr lang="en-US" dirty="0" err="1"/>
              <a:t>Iddewig</a:t>
            </a:r>
            <a:r>
              <a:rPr lang="en-US" dirty="0"/>
              <a:t> </a:t>
            </a:r>
            <a:r>
              <a:rPr lang="en-US" dirty="0" err="1" smtClean="0"/>
              <a:t>Rwsia</a:t>
            </a:r>
            <a:r>
              <a:rPr lang="en-US" dirty="0" smtClean="0"/>
              <a:t>,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Wcrain</a:t>
            </a:r>
            <a:r>
              <a:rPr lang="en-US" dirty="0" smtClean="0"/>
              <a:t>, </a:t>
            </a:r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Belg</a:t>
            </a:r>
            <a:r>
              <a:rPr lang="en-US" dirty="0" smtClean="0"/>
              <a:t>, </a:t>
            </a:r>
            <a:r>
              <a:rPr lang="en-US" dirty="0" err="1" smtClean="0"/>
              <a:t>Iwgoslafia</a:t>
            </a:r>
            <a:r>
              <a:rPr lang="en-US" dirty="0" smtClean="0"/>
              <a:t>, </a:t>
            </a:r>
            <a:r>
              <a:rPr lang="en-US" dirty="0" err="1" smtClean="0"/>
              <a:t>Norwy</a:t>
            </a:r>
            <a:r>
              <a:rPr lang="en-US" dirty="0" smtClean="0"/>
              <a:t> a </a:t>
            </a:r>
            <a:r>
              <a:rPr lang="en-US" dirty="0" err="1" smtClean="0"/>
              <a:t>Rwmania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Nifer</a:t>
            </a:r>
            <a:r>
              <a:rPr lang="en-US" dirty="0" smtClean="0"/>
              <a:t> o </a:t>
            </a:r>
            <a:r>
              <a:rPr lang="en-US" dirty="0" err="1" smtClean="0"/>
              <a:t>eglwysi</a:t>
            </a:r>
            <a:r>
              <a:rPr lang="en-US" dirty="0" smtClean="0"/>
              <a:t> </a:t>
            </a:r>
            <a:r>
              <a:rPr lang="en-US" dirty="0" err="1" smtClean="0"/>
              <a:t>Almaen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y </a:t>
            </a:r>
            <a:r>
              <a:rPr lang="en-US" dirty="0" err="1" smtClean="0"/>
              <a:t>polisi</a:t>
            </a:r>
            <a:r>
              <a:rPr lang="en-US" dirty="0" smtClean="0"/>
              <a:t> </a:t>
            </a:r>
            <a:r>
              <a:rPr lang="en-US" dirty="0" err="1" smtClean="0"/>
              <a:t>Natsiaidd</a:t>
            </a:r>
            <a:r>
              <a:rPr lang="en-US" dirty="0" smtClean="0"/>
              <a:t> (‘</a:t>
            </a:r>
            <a:r>
              <a:rPr lang="en-US" dirty="0" err="1" smtClean="0"/>
              <a:t>hil</a:t>
            </a:r>
            <a:r>
              <a:rPr lang="en-US" dirty="0" smtClean="0"/>
              <a:t>, </a:t>
            </a:r>
            <a:r>
              <a:rPr lang="en-US" dirty="0" err="1" smtClean="0"/>
              <a:t>tir</a:t>
            </a:r>
            <a:r>
              <a:rPr lang="en-US" dirty="0" smtClean="0"/>
              <a:t> a </a:t>
            </a:r>
            <a:r>
              <a:rPr lang="en-US" dirty="0" err="1" smtClean="0"/>
              <a:t>gwaed</a:t>
            </a:r>
            <a:r>
              <a:rPr lang="en-US" dirty="0" smtClean="0"/>
              <a:t>’).</a:t>
            </a:r>
            <a:endParaRPr lang="en-US" dirty="0" smtClean="0"/>
          </a:p>
          <a:p>
            <a:r>
              <a:rPr lang="en-US" dirty="0" err="1" smtClean="0"/>
              <a:t>Protestiadau</a:t>
            </a:r>
            <a:r>
              <a:rPr lang="en-US" dirty="0" smtClean="0"/>
              <a:t> o </a:t>
            </a:r>
            <a:r>
              <a:rPr lang="en-US" dirty="0" err="1" smtClean="0"/>
              <a:t>rai</a:t>
            </a:r>
            <a:r>
              <a:rPr lang="en-US" dirty="0" smtClean="0"/>
              <a:t> </a:t>
            </a:r>
            <a:r>
              <a:rPr lang="en-US" dirty="0" err="1" smtClean="0"/>
              <a:t>cylchoedd</a:t>
            </a:r>
            <a:r>
              <a:rPr lang="en-US" dirty="0" smtClean="0"/>
              <a:t>: </a:t>
            </a:r>
            <a:r>
              <a:rPr lang="en-US" dirty="0" err="1" smtClean="0"/>
              <a:t>eglwysi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ynghyd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Swisdir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1947; </a:t>
            </a:r>
            <a:r>
              <a:rPr lang="en-US" dirty="0" err="1" smtClean="0"/>
              <a:t>galw</a:t>
            </a:r>
            <a:r>
              <a:rPr lang="en-US" dirty="0" smtClean="0"/>
              <a:t> am </a:t>
            </a:r>
            <a:r>
              <a:rPr lang="en-US" dirty="0" err="1" smtClean="0"/>
              <a:t>bersbectif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phobl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Eglwysi’r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: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ngwaith</a:t>
            </a:r>
            <a:r>
              <a:rPr lang="en-US" dirty="0" smtClean="0"/>
              <a:t> </a:t>
            </a:r>
            <a:r>
              <a:rPr lang="en-US" dirty="0" err="1" smtClean="0"/>
              <a:t>cenhadol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622</Words>
  <Application>Microsoft Macintosh PowerPoint</Application>
  <PresentationFormat>On-screen Show (4:3)</PresentationFormat>
  <Paragraphs>70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Calibri</vt:lpstr>
      <vt:lpstr>Arial</vt:lpstr>
      <vt:lpstr>Office Theme</vt:lpstr>
      <vt:lpstr>Cyflwyniad i Iddewiaeth </vt:lpstr>
      <vt:lpstr>Oes yr Oleuedigaeth</vt:lpstr>
      <vt:lpstr>Twf Gwrth-Semitiaeth</vt:lpstr>
      <vt:lpstr>Mater Dreyfus</vt:lpstr>
      <vt:lpstr>Gwrth-Semitiaeth yn Rwsia</vt:lpstr>
      <vt:lpstr>Pogromau Iddewig</vt:lpstr>
      <vt:lpstr>Y Ffordd i Auschwitz</vt:lpstr>
      <vt:lpstr>PowerPoint Presentation</vt:lpstr>
      <vt:lpstr>Propaganda Natsiaidd</vt:lpstr>
      <vt:lpstr>Propaganda Natsiaidd</vt:lpstr>
      <vt:lpstr>Propaganda Natsiaidd</vt:lpstr>
      <vt:lpstr> </vt:lpstr>
      <vt:lpstr>PowerPoint Presentation</vt:lpstr>
      <vt:lpstr>PowerPoint Presentation</vt:lpstr>
      <vt:lpstr>PowerPoint Presentation</vt:lpstr>
      <vt:lpstr>PowerPoint Presentation</vt:lpstr>
      <vt:lpstr>Dechrau’r Ail Ryfel Byd</vt:lpstr>
      <vt:lpstr>Y Siambrau Nwy</vt:lpstr>
      <vt:lpstr>Strategaeth y Natsiaid</vt:lpstr>
      <vt:lpstr>PowerPoint Presentation</vt:lpstr>
      <vt:lpstr>Yr Ymgyrch Natsiaidd</vt:lpstr>
      <vt:lpstr>Yr Eglwys a’r Iddewon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Judaism</dc:title>
  <dc:creator>Catrin Williams</dc:creator>
  <cp:lastModifiedBy>Catrin Williams</cp:lastModifiedBy>
  <cp:revision>20</cp:revision>
  <dcterms:created xsi:type="dcterms:W3CDTF">2013-12-09T11:24:57Z</dcterms:created>
  <dcterms:modified xsi:type="dcterms:W3CDTF">2015-10-25T21:01:43Z</dcterms:modified>
</cp:coreProperties>
</file>