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theme/theme2.xml" ContentType="application/vnd.openxmlformats-officedocument.theme+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theme/theme3.xml" ContentType="application/vnd.openxmlformats-officedocument.theme+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theme/theme4.xml" ContentType="application/vnd.openxmlformats-officedocument.theme+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 id="2147483731" r:id="rId2"/>
    <p:sldMasterId id="2147483763" r:id="rId3"/>
    <p:sldMasterId id="2147483824" r:id="rId4"/>
    <p:sldMasterId id="2147483891" r:id="rId5"/>
  </p:sldMasterIdLst>
  <p:notesMasterIdLst>
    <p:notesMasterId r:id="rId43"/>
  </p:notesMasterIdLst>
  <p:handoutMasterIdLst>
    <p:handoutMasterId r:id="rId44"/>
  </p:handoutMasterIdLst>
  <p:sldIdLst>
    <p:sldId id="283" r:id="rId6"/>
    <p:sldId id="271" r:id="rId7"/>
    <p:sldId id="838840876" r:id="rId8"/>
    <p:sldId id="272" r:id="rId9"/>
    <p:sldId id="838840877" r:id="rId10"/>
    <p:sldId id="838840882" r:id="rId11"/>
    <p:sldId id="838840883" r:id="rId12"/>
    <p:sldId id="838840884" r:id="rId13"/>
    <p:sldId id="838840903" r:id="rId14"/>
    <p:sldId id="838840886" r:id="rId15"/>
    <p:sldId id="838840878" r:id="rId16"/>
    <p:sldId id="838840887" r:id="rId17"/>
    <p:sldId id="838840888" r:id="rId18"/>
    <p:sldId id="838840889" r:id="rId19"/>
    <p:sldId id="838840879" r:id="rId20"/>
    <p:sldId id="838840890" r:id="rId21"/>
    <p:sldId id="838840891" r:id="rId22"/>
    <p:sldId id="838840901" r:id="rId23"/>
    <p:sldId id="838840902" r:id="rId24"/>
    <p:sldId id="838840892" r:id="rId25"/>
    <p:sldId id="838840893" r:id="rId26"/>
    <p:sldId id="838840880" r:id="rId27"/>
    <p:sldId id="838840904" r:id="rId28"/>
    <p:sldId id="838840860" r:id="rId29"/>
    <p:sldId id="838840861" r:id="rId30"/>
    <p:sldId id="838840854" r:id="rId31"/>
    <p:sldId id="838840894" r:id="rId32"/>
    <p:sldId id="838840895" r:id="rId33"/>
    <p:sldId id="838840881" r:id="rId34"/>
    <p:sldId id="838840896" r:id="rId35"/>
    <p:sldId id="838840897" r:id="rId36"/>
    <p:sldId id="838840898" r:id="rId37"/>
    <p:sldId id="838840905" r:id="rId38"/>
    <p:sldId id="838840906" r:id="rId39"/>
    <p:sldId id="838840907" r:id="rId40"/>
    <p:sldId id="838840899" r:id="rId41"/>
    <p:sldId id="838840870"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293E"/>
    <a:srgbClr val="80949F"/>
    <a:srgbClr val="FFB701"/>
    <a:srgbClr val="58DFEA"/>
    <a:srgbClr val="3D115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1879CA-A7ED-485F-8406-B0F86002616B}" v="6" dt="2025-07-17T12:36:42.665"/>
  </p1510:revLst>
</p1510:revInfo>
</file>

<file path=ppt/tableStyles.xml><?xml version="1.0" encoding="utf-8"?>
<a:tblStyleLst xmlns:a="http://schemas.openxmlformats.org/drawingml/2006/main" def="{5C22544A-7EE6-4342-B048-85BDC9FD1C3A}">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88161" autoAdjust="0"/>
  </p:normalViewPr>
  <p:slideViewPr>
    <p:cSldViewPr snapToGrid="0">
      <p:cViewPr varScale="1">
        <p:scale>
          <a:sx n="48" d="100"/>
          <a:sy n="48" d="100"/>
        </p:scale>
        <p:origin x="1288" y="28"/>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0"/>
    </p:cViewPr>
  </p:sorterViewPr>
  <p:notesViewPr>
    <p:cSldViewPr snapToGrid="0">
      <p:cViewPr varScale="1">
        <p:scale>
          <a:sx n="96" d="100"/>
          <a:sy n="96" d="100"/>
        </p:scale>
        <p:origin x="3642"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handoutMaster" Target="handoutMasters/handout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slideMaster" Target="slideMasters/slideMaster1.xml"/><Relationship Id="rId6" Type="http://schemas.openxmlformats.org/officeDocument/2006/relationships/slide" Target="slides/slide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Positively</c:v>
                </c:pt>
              </c:strCache>
            </c:strRef>
          </c:tx>
          <c:spPr>
            <a:solidFill>
              <a:srgbClr val="00293E"/>
            </a:solidFill>
            <a:ln>
              <a:noFill/>
            </a:ln>
            <a:effectLst/>
          </c:spPr>
          <c:invertIfNegative val="0"/>
          <c:dLbls>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Physical health</c:v>
                </c:pt>
                <c:pt idx="1">
                  <c:v>Mental health</c:v>
                </c:pt>
              </c:strCache>
            </c:strRef>
          </c:cat>
          <c:val>
            <c:numRef>
              <c:f>Sheet1!$B$2:$B$3</c:f>
              <c:numCache>
                <c:formatCode>0%</c:formatCode>
                <c:ptCount val="2"/>
                <c:pt idx="0">
                  <c:v>0.32</c:v>
                </c:pt>
                <c:pt idx="1">
                  <c:v>0.43</c:v>
                </c:pt>
              </c:numCache>
            </c:numRef>
          </c:val>
          <c:extLst>
            <c:ext xmlns:c16="http://schemas.microsoft.com/office/drawing/2014/chart" uri="{C3380CC4-5D6E-409C-BE32-E72D297353CC}">
              <c16:uniqueId val="{00000000-B47B-49BF-BE24-F574B65DC6DC}"/>
            </c:ext>
          </c:extLst>
        </c:ser>
        <c:ser>
          <c:idx val="1"/>
          <c:order val="1"/>
          <c:tx>
            <c:strRef>
              <c:f>Sheet1!$C$1</c:f>
              <c:strCache>
                <c:ptCount val="1"/>
                <c:pt idx="0">
                  <c:v>Negatively</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Physical health</c:v>
                </c:pt>
                <c:pt idx="1">
                  <c:v>Mental health</c:v>
                </c:pt>
              </c:strCache>
            </c:strRef>
          </c:cat>
          <c:val>
            <c:numRef>
              <c:f>Sheet1!$C$2:$C$3</c:f>
              <c:numCache>
                <c:formatCode>0%</c:formatCode>
                <c:ptCount val="2"/>
                <c:pt idx="0">
                  <c:v>0.22</c:v>
                </c:pt>
                <c:pt idx="1">
                  <c:v>0.23</c:v>
                </c:pt>
              </c:numCache>
            </c:numRef>
          </c:val>
          <c:extLst>
            <c:ext xmlns:c16="http://schemas.microsoft.com/office/drawing/2014/chart" uri="{C3380CC4-5D6E-409C-BE32-E72D297353CC}">
              <c16:uniqueId val="{00000001-B47B-49BF-BE24-F574B65DC6DC}"/>
            </c:ext>
          </c:extLst>
        </c:ser>
        <c:dLbls>
          <c:dLblPos val="outEnd"/>
          <c:showLegendKey val="0"/>
          <c:showVal val="1"/>
          <c:showCatName val="0"/>
          <c:showSerName val="0"/>
          <c:showPercent val="0"/>
          <c:showBubbleSize val="0"/>
        </c:dLbls>
        <c:gapWidth val="219"/>
        <c:overlap val="-27"/>
        <c:axId val="1112395200"/>
        <c:axId val="1112388960"/>
      </c:barChart>
      <c:catAx>
        <c:axId val="1112395200"/>
        <c:scaling>
          <c:orientation val="minMax"/>
        </c:scaling>
        <c:delete val="0"/>
        <c:axPos val="b"/>
        <c:numFmt formatCode="General" sourceLinked="1"/>
        <c:majorTickMark val="none"/>
        <c:minorTickMark val="none"/>
        <c:tickLblPos val="nextTo"/>
        <c:spPr>
          <a:noFill/>
          <a:ln w="9525" cap="flat" cmpd="sng" algn="ctr">
            <a:solidFill>
              <a:schemeClr val="tx1"/>
            </a:solidFill>
            <a:round/>
          </a:ln>
          <a:effectLst/>
        </c:spPr>
        <c:txPr>
          <a:bodyPr rot="-6000000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crossAx val="1112388960"/>
        <c:crosses val="autoZero"/>
        <c:auto val="1"/>
        <c:lblAlgn val="ctr"/>
        <c:lblOffset val="100"/>
        <c:noMultiLvlLbl val="0"/>
      </c:catAx>
      <c:valAx>
        <c:axId val="1112388960"/>
        <c:scaling>
          <c:orientation val="minMax"/>
        </c:scaling>
        <c:delete val="1"/>
        <c:axPos val="l"/>
        <c:numFmt formatCode="0%" sourceLinked="1"/>
        <c:majorTickMark val="none"/>
        <c:minorTickMark val="none"/>
        <c:tickLblPos val="nextTo"/>
        <c:crossAx val="111239520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400">
          <a:solidFill>
            <a:sysClr val="windowText" lastClr="000000"/>
          </a:solidFill>
          <a:latin typeface="Museo Cyrl 500" panose="02000000000000000000" pitchFamily="2" charset="0"/>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Had tasks automated</c:v>
                </c:pt>
              </c:strCache>
            </c:strRef>
          </c:tx>
          <c:spPr>
            <a:solidFill>
              <a:srgbClr val="00293E"/>
            </a:solidFill>
            <a:ln>
              <a:noFill/>
            </a:ln>
            <a:effectLst/>
          </c:spPr>
          <c:invertIfNegative val="0"/>
          <c:dLbls>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Sheet1!$A$2:$A$2</c:f>
              <c:strCache>
                <c:ptCount val="1"/>
                <c:pt idx="0">
                  <c:v>Automation by AI</c:v>
                </c:pt>
              </c:strCache>
            </c:strRef>
          </c:cat>
          <c:val>
            <c:numRef>
              <c:f>Sheet1!$B$2:$B$2</c:f>
              <c:numCache>
                <c:formatCode>0%</c:formatCode>
                <c:ptCount val="1"/>
                <c:pt idx="0">
                  <c:v>0.15</c:v>
                </c:pt>
              </c:numCache>
            </c:numRef>
          </c:val>
          <c:extLst>
            <c:ext xmlns:c16="http://schemas.microsoft.com/office/drawing/2014/chart" uri="{C3380CC4-5D6E-409C-BE32-E72D297353CC}">
              <c16:uniqueId val="{00000000-27D7-4520-8F83-172609FD81A6}"/>
            </c:ext>
          </c:extLst>
        </c:ser>
        <c:ser>
          <c:idx val="1"/>
          <c:order val="1"/>
          <c:tx>
            <c:strRef>
              <c:f>Sheet1!$C$1</c:f>
              <c:strCache>
                <c:ptCount val="1"/>
                <c:pt idx="0">
                  <c:v>Great deal/fair amount of potential to use AI</c:v>
                </c:pt>
              </c:strCache>
            </c:strRef>
          </c:tx>
          <c:spPr>
            <a:solidFill>
              <a:srgbClr val="FFB701"/>
            </a:solidFill>
            <a:ln>
              <a:noFill/>
            </a:ln>
            <a:effectLst/>
          </c:spPr>
          <c:invertIfNegative val="0"/>
          <c:dLbls>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Sheet1!$A$2:$A$2</c:f>
              <c:strCache>
                <c:ptCount val="1"/>
                <c:pt idx="0">
                  <c:v>Automation by AI</c:v>
                </c:pt>
              </c:strCache>
            </c:strRef>
          </c:cat>
          <c:val>
            <c:numRef>
              <c:f>Sheet1!$C$2:$C$2</c:f>
              <c:numCache>
                <c:formatCode>0%</c:formatCode>
                <c:ptCount val="1"/>
                <c:pt idx="0">
                  <c:v>0.33</c:v>
                </c:pt>
              </c:numCache>
            </c:numRef>
          </c:val>
          <c:extLst>
            <c:ext xmlns:c16="http://schemas.microsoft.com/office/drawing/2014/chart" uri="{C3380CC4-5D6E-409C-BE32-E72D297353CC}">
              <c16:uniqueId val="{00000001-27D7-4520-8F83-172609FD81A6}"/>
            </c:ext>
          </c:extLst>
        </c:ser>
        <c:dLbls>
          <c:dLblPos val="outEnd"/>
          <c:showLegendKey val="0"/>
          <c:showVal val="1"/>
          <c:showCatName val="0"/>
          <c:showSerName val="0"/>
          <c:showPercent val="0"/>
          <c:showBubbleSize val="0"/>
        </c:dLbls>
        <c:gapWidth val="219"/>
        <c:overlap val="-100"/>
        <c:axId val="1112395200"/>
        <c:axId val="1112388960"/>
      </c:barChart>
      <c:catAx>
        <c:axId val="1112395200"/>
        <c:scaling>
          <c:orientation val="minMax"/>
        </c:scaling>
        <c:delete val="1"/>
        <c:axPos val="b"/>
        <c:numFmt formatCode="General" sourceLinked="1"/>
        <c:majorTickMark val="none"/>
        <c:minorTickMark val="none"/>
        <c:tickLblPos val="nextTo"/>
        <c:crossAx val="1112388960"/>
        <c:crosses val="autoZero"/>
        <c:auto val="1"/>
        <c:lblAlgn val="ctr"/>
        <c:lblOffset val="100"/>
        <c:noMultiLvlLbl val="0"/>
      </c:catAx>
      <c:valAx>
        <c:axId val="1112388960"/>
        <c:scaling>
          <c:orientation val="minMax"/>
        </c:scaling>
        <c:delete val="1"/>
        <c:axPos val="l"/>
        <c:numFmt formatCode="0%" sourceLinked="1"/>
        <c:majorTickMark val="none"/>
        <c:minorTickMark val="none"/>
        <c:tickLblPos val="nextTo"/>
        <c:crossAx val="1112395200"/>
        <c:crosses val="autoZero"/>
        <c:crossBetween val="between"/>
      </c:valAx>
      <c:spPr>
        <a:noFill/>
        <a:ln>
          <a:noFill/>
        </a:ln>
        <a:effectLst/>
      </c:spPr>
    </c:plotArea>
    <c:legend>
      <c:legendPos val="b"/>
      <c:layout>
        <c:manualLayout>
          <c:xMode val="edge"/>
          <c:yMode val="edge"/>
          <c:x val="0.1181023185796959"/>
          <c:y val="0.92783978561455227"/>
          <c:w val="0.8644456815419671"/>
          <c:h val="5.7038610495266262E-2"/>
        </c:manualLayout>
      </c:layout>
      <c:overlay val="0"/>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400">
          <a:solidFill>
            <a:sysClr val="windowText" lastClr="000000"/>
          </a:solidFill>
          <a:latin typeface="Museo Cyrl 500" panose="02000000000000000000" pitchFamily="2"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Had tasks automated</c:v>
                </c:pt>
              </c:strCache>
            </c:strRef>
          </c:tx>
          <c:spPr>
            <a:solidFill>
              <a:srgbClr val="00293E"/>
            </a:solidFill>
            <a:ln>
              <a:noFill/>
            </a:ln>
            <a:effectLst/>
          </c:spPr>
          <c:invertIfNegative val="0"/>
          <c:dLbls>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Sheet1!$A$2:$A$2</c:f>
              <c:strCache>
                <c:ptCount val="1"/>
                <c:pt idx="0">
                  <c:v>Automation by AI</c:v>
                </c:pt>
              </c:strCache>
            </c:strRef>
          </c:cat>
          <c:val>
            <c:numRef>
              <c:f>Sheet1!$B$2:$B$2</c:f>
              <c:numCache>
                <c:formatCode>0%</c:formatCode>
                <c:ptCount val="1"/>
                <c:pt idx="0">
                  <c:v>0.15</c:v>
                </c:pt>
              </c:numCache>
            </c:numRef>
          </c:val>
          <c:extLst>
            <c:ext xmlns:c16="http://schemas.microsoft.com/office/drawing/2014/chart" uri="{C3380CC4-5D6E-409C-BE32-E72D297353CC}">
              <c16:uniqueId val="{00000000-27D7-4520-8F83-172609FD81A6}"/>
            </c:ext>
          </c:extLst>
        </c:ser>
        <c:ser>
          <c:idx val="1"/>
          <c:order val="1"/>
          <c:tx>
            <c:strRef>
              <c:f>Sheet1!$C$1</c:f>
              <c:strCache>
                <c:ptCount val="1"/>
                <c:pt idx="0">
                  <c:v>Great deal/fair amount of potential to use AI</c:v>
                </c:pt>
              </c:strCache>
            </c:strRef>
          </c:tx>
          <c:spPr>
            <a:solidFill>
              <a:schemeClr val="accent2"/>
            </a:solidFill>
            <a:ln>
              <a:noFill/>
            </a:ln>
            <a:effectLst/>
          </c:spPr>
          <c:invertIfNegative val="0"/>
          <c:dLbls>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Sheet1!$A$2:$A$2</c:f>
              <c:strCache>
                <c:ptCount val="1"/>
                <c:pt idx="0">
                  <c:v>Automation by AI</c:v>
                </c:pt>
              </c:strCache>
            </c:strRef>
          </c:cat>
          <c:val>
            <c:numRef>
              <c:f>Sheet1!$C$2:$C$2</c:f>
              <c:numCache>
                <c:formatCode>0%</c:formatCode>
                <c:ptCount val="1"/>
                <c:pt idx="0">
                  <c:v>0.3</c:v>
                </c:pt>
              </c:numCache>
            </c:numRef>
          </c:val>
          <c:extLst>
            <c:ext xmlns:c16="http://schemas.microsoft.com/office/drawing/2014/chart" uri="{C3380CC4-5D6E-409C-BE32-E72D297353CC}">
              <c16:uniqueId val="{00000001-27D7-4520-8F83-172609FD81A6}"/>
            </c:ext>
          </c:extLst>
        </c:ser>
        <c:dLbls>
          <c:dLblPos val="outEnd"/>
          <c:showLegendKey val="0"/>
          <c:showVal val="1"/>
          <c:showCatName val="0"/>
          <c:showSerName val="0"/>
          <c:showPercent val="0"/>
          <c:showBubbleSize val="0"/>
        </c:dLbls>
        <c:gapWidth val="219"/>
        <c:overlap val="-100"/>
        <c:axId val="1112395200"/>
        <c:axId val="1112388960"/>
      </c:barChart>
      <c:catAx>
        <c:axId val="1112395200"/>
        <c:scaling>
          <c:orientation val="minMax"/>
        </c:scaling>
        <c:delete val="1"/>
        <c:axPos val="b"/>
        <c:numFmt formatCode="General" sourceLinked="1"/>
        <c:majorTickMark val="none"/>
        <c:minorTickMark val="none"/>
        <c:tickLblPos val="nextTo"/>
        <c:crossAx val="1112388960"/>
        <c:crosses val="autoZero"/>
        <c:auto val="1"/>
        <c:lblAlgn val="ctr"/>
        <c:lblOffset val="100"/>
        <c:noMultiLvlLbl val="0"/>
      </c:catAx>
      <c:valAx>
        <c:axId val="1112388960"/>
        <c:scaling>
          <c:orientation val="minMax"/>
        </c:scaling>
        <c:delete val="1"/>
        <c:axPos val="l"/>
        <c:numFmt formatCode="0%" sourceLinked="1"/>
        <c:majorTickMark val="none"/>
        <c:minorTickMark val="none"/>
        <c:tickLblPos val="nextTo"/>
        <c:crossAx val="1112395200"/>
        <c:crosses val="autoZero"/>
        <c:crossBetween val="between"/>
      </c:valAx>
      <c:spPr>
        <a:noFill/>
        <a:ln>
          <a:noFill/>
        </a:ln>
        <a:effectLst/>
      </c:spPr>
    </c:plotArea>
    <c:legend>
      <c:legendPos val="b"/>
      <c:layout>
        <c:manualLayout>
          <c:xMode val="edge"/>
          <c:yMode val="edge"/>
          <c:x val="0.1181023185796959"/>
          <c:y val="0.92783978561455227"/>
          <c:w val="0.8644456815419671"/>
          <c:h val="5.7038610495266262E-2"/>
        </c:manualLayout>
      </c:layout>
      <c:overlay val="0"/>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400">
          <a:solidFill>
            <a:sysClr val="windowText" lastClr="000000"/>
          </a:solidFill>
          <a:latin typeface="Museo Cyrl 500" panose="02000000000000000000" pitchFamily="2" charset="0"/>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1" i="0" u="none" strike="noStrike" kern="1200" spc="0" baseline="0">
                <a:solidFill>
                  <a:sysClr val="windowText" lastClr="000000"/>
                </a:solidFill>
                <a:latin typeface="Museo Cyrl 500" panose="02000000000000000000" pitchFamily="2" charset="0"/>
                <a:ea typeface="+mn-ea"/>
                <a:cs typeface="+mn-cs"/>
              </a:defRPr>
            </a:pPr>
            <a:r>
              <a:rPr lang="en-GB" dirty="0"/>
              <a:t>Job performance (UK)</a:t>
            </a:r>
          </a:p>
        </c:rich>
      </c:tx>
      <c:layout>
        <c:manualLayout>
          <c:xMode val="edge"/>
          <c:yMode val="edge"/>
          <c:x val="0.30358442065261165"/>
          <c:y val="0.15205580750501846"/>
        </c:manualLayout>
      </c:layout>
      <c:overlay val="0"/>
      <c:spPr>
        <a:noFill/>
        <a:ln>
          <a:noFill/>
        </a:ln>
        <a:effectLst/>
      </c:spPr>
      <c:txPr>
        <a:bodyPr rot="0" spcFirstLastPara="1" vertOverflow="ellipsis" vert="horz" wrap="square" anchor="ctr" anchorCtr="1"/>
        <a:lstStyle/>
        <a:p>
          <a:pPr>
            <a:defRPr sz="1862" b="1" i="0" u="none" strike="noStrike" kern="1200" spc="0" baseline="0">
              <a:solidFill>
                <a:sysClr val="windowText" lastClr="000000"/>
              </a:solidFill>
              <a:latin typeface="Museo Cyrl 500" panose="02000000000000000000" pitchFamily="2" charset="0"/>
              <a:ea typeface="+mn-ea"/>
              <a:cs typeface="+mn-cs"/>
            </a:defRPr>
          </a:pPr>
          <a:endParaRPr lang="en-US"/>
        </a:p>
      </c:txPr>
    </c:title>
    <c:autoTitleDeleted val="0"/>
    <c:plotArea>
      <c:layout>
        <c:manualLayout>
          <c:layoutTarget val="inner"/>
          <c:xMode val="edge"/>
          <c:yMode val="edge"/>
          <c:x val="7.5551660976496293E-2"/>
          <c:y val="0.27039573066742212"/>
          <c:w val="0.58558862973281089"/>
          <c:h val="0.59926770507545357"/>
        </c:manualLayout>
      </c:layout>
      <c:pieChart>
        <c:varyColors val="1"/>
        <c:ser>
          <c:idx val="0"/>
          <c:order val="0"/>
          <c:tx>
            <c:strRef>
              <c:f>Sheet1!$B$1</c:f>
              <c:strCache>
                <c:ptCount val="1"/>
                <c:pt idx="0">
                  <c:v>Job performance</c:v>
                </c:pt>
              </c:strCache>
            </c:strRef>
          </c:tx>
          <c:dPt>
            <c:idx val="0"/>
            <c:bubble3D val="0"/>
            <c:explosion val="13"/>
            <c:spPr>
              <a:solidFill>
                <a:schemeClr val="accent2"/>
              </a:solidFill>
              <a:ln w="19050">
                <a:solidFill>
                  <a:schemeClr val="lt1"/>
                </a:solidFill>
              </a:ln>
              <a:effectLst/>
            </c:spPr>
            <c:extLst>
              <c:ext xmlns:c16="http://schemas.microsoft.com/office/drawing/2014/chart" uri="{C3380CC4-5D6E-409C-BE32-E72D297353CC}">
                <c16:uniqueId val="{00000002-5BA6-4626-9B57-A8BD00507553}"/>
              </c:ext>
            </c:extLst>
          </c:dPt>
          <c:dPt>
            <c:idx val="1"/>
            <c:bubble3D val="0"/>
            <c:spPr>
              <a:solidFill>
                <a:schemeClr val="accent4"/>
              </a:solidFill>
              <a:ln w="19050">
                <a:solidFill>
                  <a:schemeClr val="lt1"/>
                </a:solidFill>
              </a:ln>
              <a:effectLst/>
            </c:spPr>
            <c:extLst>
              <c:ext xmlns:c16="http://schemas.microsoft.com/office/drawing/2014/chart" uri="{C3380CC4-5D6E-409C-BE32-E72D297353CC}">
                <c16:uniqueId val="{00000001-5BA6-4626-9B57-A8BD00507553}"/>
              </c:ext>
            </c:extLst>
          </c:dPt>
          <c:dPt>
            <c:idx val="2"/>
            <c:bubble3D val="0"/>
            <c:spPr>
              <a:solidFill>
                <a:schemeClr val="accent6"/>
              </a:solidFill>
              <a:ln w="19050">
                <a:solidFill>
                  <a:schemeClr val="lt1"/>
                </a:solidFill>
              </a:ln>
              <a:effectLst/>
            </c:spPr>
            <c:extLst>
              <c:ext xmlns:c16="http://schemas.microsoft.com/office/drawing/2014/chart" uri="{C3380CC4-5D6E-409C-BE32-E72D297353CC}">
                <c16:uniqueId val="{00000004-5BA6-4626-9B57-A8BD00507553}"/>
              </c:ext>
            </c:extLst>
          </c:dPt>
          <c:dPt>
            <c:idx val="3"/>
            <c:bubble3D val="0"/>
            <c:spPr>
              <a:solidFill>
                <a:schemeClr val="accent2">
                  <a:lumMod val="60000"/>
                </a:schemeClr>
              </a:solidFill>
              <a:ln w="19050">
                <a:solidFill>
                  <a:schemeClr val="lt1"/>
                </a:solidFill>
              </a:ln>
              <a:effectLst/>
            </c:spPr>
            <c:extLst>
              <c:ext xmlns:c16="http://schemas.microsoft.com/office/drawing/2014/chart" uri="{C3380CC4-5D6E-409C-BE32-E72D297353CC}">
                <c16:uniqueId val="{00000003-5BA6-4626-9B57-A8BD00507553}"/>
              </c:ext>
            </c:extLst>
          </c:dPt>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ysClr val="windowText" lastClr="000000"/>
                    </a:solidFill>
                    <a:latin typeface="Museo Cyrl 500" panose="02000000000000000000" pitchFamily="2" charset="0"/>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Improved it</c:v>
                </c:pt>
                <c:pt idx="1">
                  <c:v>Worsened it</c:v>
                </c:pt>
                <c:pt idx="2">
                  <c:v>No effect</c:v>
                </c:pt>
                <c:pt idx="3">
                  <c:v>Don't know</c:v>
                </c:pt>
              </c:strCache>
            </c:strRef>
          </c:cat>
          <c:val>
            <c:numRef>
              <c:f>Sheet1!$B$2:$B$5</c:f>
              <c:numCache>
                <c:formatCode>0%</c:formatCode>
                <c:ptCount val="4"/>
                <c:pt idx="0">
                  <c:v>0.82</c:v>
                </c:pt>
                <c:pt idx="1">
                  <c:v>0.05</c:v>
                </c:pt>
                <c:pt idx="2">
                  <c:v>0.1</c:v>
                </c:pt>
                <c:pt idx="3">
                  <c:v>0.03</c:v>
                </c:pt>
              </c:numCache>
            </c:numRef>
          </c:val>
          <c:extLst>
            <c:ext xmlns:c16="http://schemas.microsoft.com/office/drawing/2014/chart" uri="{C3380CC4-5D6E-409C-BE32-E72D297353CC}">
              <c16:uniqueId val="{00000000-5BA6-4626-9B57-A8BD00507553}"/>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73921034038502009"/>
          <c:y val="0.43618790225894094"/>
          <c:w val="0.24945968664502438"/>
          <c:h val="0.23330998279961265"/>
        </c:manualLayout>
      </c:layout>
      <c:overlay val="0"/>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latin typeface="Museo Cyrl 500" panose="02000000000000000000" pitchFamily="2" charset="0"/>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5551660976496293E-2"/>
          <c:y val="0.27039573066742212"/>
          <c:w val="0.58558862973281089"/>
          <c:h val="0.59926770507545357"/>
        </c:manualLayout>
      </c:layout>
      <c:pieChart>
        <c:varyColors val="1"/>
        <c:ser>
          <c:idx val="0"/>
          <c:order val="0"/>
          <c:tx>
            <c:strRef>
              <c:f>Sheet1!$B$1</c:f>
              <c:strCache>
                <c:ptCount val="1"/>
                <c:pt idx="0">
                  <c:v>Commute</c:v>
                </c:pt>
              </c:strCache>
            </c:strRef>
          </c:tx>
          <c:dPt>
            <c:idx val="0"/>
            <c:bubble3D val="0"/>
            <c:spPr>
              <a:solidFill>
                <a:schemeClr val="accent2"/>
              </a:solidFill>
              <a:ln w="19050">
                <a:solidFill>
                  <a:schemeClr val="lt1"/>
                </a:solidFill>
              </a:ln>
              <a:effectLst/>
            </c:spPr>
            <c:extLst>
              <c:ext xmlns:c16="http://schemas.microsoft.com/office/drawing/2014/chart" uri="{C3380CC4-5D6E-409C-BE32-E72D297353CC}">
                <c16:uniqueId val="{00000001-92E3-4C27-9358-9F46ABEF5D47}"/>
              </c:ext>
            </c:extLst>
          </c:dPt>
          <c:dPt>
            <c:idx val="1"/>
            <c:bubble3D val="0"/>
            <c:spPr>
              <a:solidFill>
                <a:srgbClr val="80949F"/>
              </a:solidFill>
              <a:ln w="19050">
                <a:solidFill>
                  <a:schemeClr val="lt1"/>
                </a:solidFill>
              </a:ln>
              <a:effectLst/>
            </c:spPr>
            <c:extLst>
              <c:ext xmlns:c16="http://schemas.microsoft.com/office/drawing/2014/chart" uri="{C3380CC4-5D6E-409C-BE32-E72D297353CC}">
                <c16:uniqueId val="{00000003-92E3-4C27-9358-9F46ABEF5D47}"/>
              </c:ext>
            </c:extLst>
          </c:dPt>
          <c:dPt>
            <c:idx val="2"/>
            <c:bubble3D val="0"/>
            <c:spPr>
              <a:solidFill>
                <a:srgbClr val="00293E"/>
              </a:solidFill>
              <a:ln w="19050">
                <a:solidFill>
                  <a:schemeClr val="lt1"/>
                </a:solidFill>
              </a:ln>
              <a:effectLst/>
            </c:spPr>
            <c:extLst>
              <c:ext xmlns:c16="http://schemas.microsoft.com/office/drawing/2014/chart" uri="{C3380CC4-5D6E-409C-BE32-E72D297353CC}">
                <c16:uniqueId val="{00000005-92E3-4C27-9358-9F46ABEF5D47}"/>
              </c:ext>
            </c:extLst>
          </c:dPt>
          <c:dPt>
            <c:idx val="3"/>
            <c:bubble3D val="0"/>
            <c:explosion val="22"/>
            <c:spPr>
              <a:solidFill>
                <a:srgbClr val="58DFEA"/>
              </a:solidFill>
              <a:ln w="19050">
                <a:solidFill>
                  <a:schemeClr val="lt1"/>
                </a:solidFill>
              </a:ln>
              <a:effectLst/>
            </c:spPr>
            <c:extLst>
              <c:ext xmlns:c16="http://schemas.microsoft.com/office/drawing/2014/chart" uri="{C3380CC4-5D6E-409C-BE32-E72D297353CC}">
                <c16:uniqueId val="{00000007-92E3-4C27-9358-9F46ABEF5D47}"/>
              </c:ext>
            </c:extLst>
          </c:dPt>
          <c:dLbls>
            <c:dLbl>
              <c:idx val="2"/>
              <c:layout>
                <c:manualLayout>
                  <c:x val="0.10533968580014455"/>
                  <c:y val="9.7727795752866387E-2"/>
                </c:manualLayout>
              </c:layout>
              <c:spPr>
                <a:noFill/>
                <a:ln>
                  <a:noFill/>
                </a:ln>
                <a:effectLst/>
              </c:spPr>
              <c:txPr>
                <a:bodyPr rot="0" spcFirstLastPara="1" vertOverflow="ellipsis" vert="horz" wrap="square" lIns="38100" tIns="19050" rIns="38100" bIns="19050" anchor="ctr" anchorCtr="1">
                  <a:noAutofit/>
                </a:bodyPr>
                <a:lstStyle/>
                <a:p>
                  <a:pPr>
                    <a:defRPr sz="1197" b="0" i="0" u="none" strike="noStrike" kern="1200" baseline="0">
                      <a:solidFill>
                        <a:schemeClr val="bg1"/>
                      </a:solidFill>
                      <a:latin typeface="Museo Cyrl 500" panose="02000000000000000000" pitchFamily="2" charset="0"/>
                      <a:ea typeface="+mn-ea"/>
                      <a:cs typeface="+mn-cs"/>
                    </a:defRPr>
                  </a:pPr>
                  <a:endParaRPr lang="en-US"/>
                </a:p>
              </c:txPr>
              <c:dLblPos val="bestFit"/>
              <c:showLegendKey val="0"/>
              <c:showVal val="1"/>
              <c:showCatName val="0"/>
              <c:showSerName val="0"/>
              <c:showPercent val="0"/>
              <c:showBubbleSize val="0"/>
              <c:extLst>
                <c:ext xmlns:c15="http://schemas.microsoft.com/office/drawing/2012/chart" uri="{CE6537A1-D6FC-4f65-9D91-7224C49458BB}">
                  <c15:layout>
                    <c:manualLayout>
                      <c:w val="6.0386473429951688E-2"/>
                      <c:h val="5.4857149439178035E-2"/>
                    </c:manualLayout>
                  </c15:layout>
                </c:ext>
                <c:ext xmlns:c16="http://schemas.microsoft.com/office/drawing/2014/chart" uri="{C3380CC4-5D6E-409C-BE32-E72D297353CC}">
                  <c16:uniqueId val="{00000005-92E3-4C27-9358-9F46ABEF5D47}"/>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ysClr val="windowText" lastClr="000000"/>
                    </a:solidFill>
                    <a:latin typeface="Museo Cyrl 500" panose="02000000000000000000" pitchFamily="2" charset="0"/>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3 or more days</c:v>
                </c:pt>
                <c:pt idx="1">
                  <c:v>1 to 2 days</c:v>
                </c:pt>
                <c:pt idx="2">
                  <c:v>Less than 1 day per week</c:v>
                </c:pt>
                <c:pt idx="3">
                  <c:v>No commute</c:v>
                </c:pt>
              </c:strCache>
            </c:strRef>
          </c:cat>
          <c:val>
            <c:numRef>
              <c:f>Sheet1!$B$2:$B$5</c:f>
              <c:numCache>
                <c:formatCode>0%</c:formatCode>
                <c:ptCount val="4"/>
                <c:pt idx="0">
                  <c:v>0.6</c:v>
                </c:pt>
                <c:pt idx="1">
                  <c:v>0.15</c:v>
                </c:pt>
                <c:pt idx="2">
                  <c:v>0.06</c:v>
                </c:pt>
                <c:pt idx="3">
                  <c:v>0.11</c:v>
                </c:pt>
              </c:numCache>
            </c:numRef>
          </c:val>
          <c:extLst>
            <c:ext xmlns:c16="http://schemas.microsoft.com/office/drawing/2014/chart" uri="{C3380CC4-5D6E-409C-BE32-E72D297353CC}">
              <c16:uniqueId val="{00000008-92E3-4C27-9358-9F46ABEF5D47}"/>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69331659629502829"/>
          <c:y val="0.32647370996309982"/>
          <c:w val="0.29776883867777404"/>
          <c:h val="0.44359564377600519"/>
        </c:manualLayout>
      </c:layout>
      <c:overlay val="0"/>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latin typeface="Museo Cyrl 500" panose="02000000000000000000" pitchFamily="2" charset="0"/>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7.5551660976496293E-2"/>
          <c:y val="0.27039573066742212"/>
          <c:w val="0.58558862973281089"/>
          <c:h val="0.59926770507545357"/>
        </c:manualLayout>
      </c:layout>
      <c:pieChart>
        <c:varyColors val="1"/>
        <c:ser>
          <c:idx val="0"/>
          <c:order val="0"/>
          <c:tx>
            <c:strRef>
              <c:f>Sheet1!$B$1</c:f>
              <c:strCache>
                <c:ptCount val="1"/>
                <c:pt idx="0">
                  <c:v>Commute</c:v>
                </c:pt>
              </c:strCache>
            </c:strRef>
          </c:tx>
          <c:dPt>
            <c:idx val="0"/>
            <c:bubble3D val="0"/>
            <c:explosion val="13"/>
            <c:spPr>
              <a:solidFill>
                <a:schemeClr val="accent2"/>
              </a:solidFill>
              <a:ln w="19050">
                <a:solidFill>
                  <a:schemeClr val="lt1"/>
                </a:solidFill>
              </a:ln>
              <a:effectLst/>
            </c:spPr>
            <c:extLst>
              <c:ext xmlns:c16="http://schemas.microsoft.com/office/drawing/2014/chart" uri="{C3380CC4-5D6E-409C-BE32-E72D297353CC}">
                <c16:uniqueId val="{00000001-DD2C-4C1D-8935-52E548E99906}"/>
              </c:ext>
            </c:extLst>
          </c:dPt>
          <c:dPt>
            <c:idx val="1"/>
            <c:bubble3D val="0"/>
            <c:spPr>
              <a:solidFill>
                <a:srgbClr val="80949F"/>
              </a:solidFill>
              <a:ln w="19050">
                <a:solidFill>
                  <a:schemeClr val="lt1"/>
                </a:solidFill>
              </a:ln>
              <a:effectLst/>
            </c:spPr>
            <c:extLst>
              <c:ext xmlns:c16="http://schemas.microsoft.com/office/drawing/2014/chart" uri="{C3380CC4-5D6E-409C-BE32-E72D297353CC}">
                <c16:uniqueId val="{00000003-DD2C-4C1D-8935-52E548E99906}"/>
              </c:ext>
            </c:extLst>
          </c:dPt>
          <c:dPt>
            <c:idx val="2"/>
            <c:bubble3D val="0"/>
            <c:spPr>
              <a:solidFill>
                <a:srgbClr val="00293E"/>
              </a:solidFill>
              <a:ln w="19050">
                <a:solidFill>
                  <a:schemeClr val="lt1"/>
                </a:solidFill>
              </a:ln>
              <a:effectLst/>
            </c:spPr>
            <c:extLst>
              <c:ext xmlns:c16="http://schemas.microsoft.com/office/drawing/2014/chart" uri="{C3380CC4-5D6E-409C-BE32-E72D297353CC}">
                <c16:uniqueId val="{00000005-DD2C-4C1D-8935-52E548E99906}"/>
              </c:ext>
            </c:extLst>
          </c:dPt>
          <c:dPt>
            <c:idx val="3"/>
            <c:bubble3D val="0"/>
            <c:spPr>
              <a:solidFill>
                <a:srgbClr val="58DFEA"/>
              </a:solidFill>
              <a:ln w="19050">
                <a:solidFill>
                  <a:schemeClr val="lt1"/>
                </a:solidFill>
              </a:ln>
              <a:effectLst/>
            </c:spPr>
            <c:extLst>
              <c:ext xmlns:c16="http://schemas.microsoft.com/office/drawing/2014/chart" uri="{C3380CC4-5D6E-409C-BE32-E72D297353CC}">
                <c16:uniqueId val="{00000007-DD2C-4C1D-8935-52E548E99906}"/>
              </c:ext>
            </c:extLst>
          </c:dPt>
          <c:dLbls>
            <c:dLbl>
              <c:idx val="2"/>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bg1"/>
                      </a:solidFill>
                      <a:latin typeface="Museo Cyrl 500" panose="02000000000000000000" pitchFamily="2" charset="0"/>
                      <a:ea typeface="+mn-ea"/>
                      <a:cs typeface="+mn-cs"/>
                    </a:defRPr>
                  </a:pPr>
                  <a:endParaRPr lang="en-US"/>
                </a:p>
              </c:txPr>
              <c:dLblPos val="ctr"/>
              <c:showLegendKey val="0"/>
              <c:showVal val="1"/>
              <c:showCatName val="0"/>
              <c:showSerName val="0"/>
              <c:showPercent val="0"/>
              <c:showBubbleSize val="0"/>
              <c:extLst>
                <c:ext xmlns:c16="http://schemas.microsoft.com/office/drawing/2014/chart" uri="{C3380CC4-5D6E-409C-BE32-E72D297353CC}">
                  <c16:uniqueId val="{00000005-DD2C-4C1D-8935-52E548E99906}"/>
                </c:ext>
              </c:extLst>
            </c:dLbl>
            <c:dLbl>
              <c:idx val="3"/>
              <c:layout>
                <c:manualLayout>
                  <c:x val="1.8107383316215864E-2"/>
                  <c:y val="9.0412549280845758E-2"/>
                </c:manualLayout>
              </c:layout>
              <c:dLblPos val="bestFit"/>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7-DD2C-4C1D-8935-52E548E99906}"/>
                </c:ext>
              </c:extLst>
            </c:dLbl>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ysClr val="windowText" lastClr="000000"/>
                    </a:solidFill>
                    <a:latin typeface="Museo Cyrl 500" panose="02000000000000000000" pitchFamily="2" charset="0"/>
                    <a:ea typeface="+mn-ea"/>
                    <a:cs typeface="+mn-cs"/>
                  </a:defRPr>
                </a:pPr>
                <a:endParaRPr lang="en-US"/>
              </a:p>
            </c:txPr>
            <c:dLblPos val="ctr"/>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4"/>
                <c:pt idx="0">
                  <c:v>Drive</c:v>
                </c:pt>
                <c:pt idx="1">
                  <c:v>Public transport</c:v>
                </c:pt>
                <c:pt idx="2">
                  <c:v>Walk</c:v>
                </c:pt>
                <c:pt idx="3">
                  <c:v>Cycle</c:v>
                </c:pt>
              </c:strCache>
            </c:strRef>
          </c:cat>
          <c:val>
            <c:numRef>
              <c:f>Sheet1!$B$2:$B$5</c:f>
              <c:numCache>
                <c:formatCode>0%</c:formatCode>
                <c:ptCount val="4"/>
                <c:pt idx="0">
                  <c:v>0.76</c:v>
                </c:pt>
                <c:pt idx="1">
                  <c:v>0.11</c:v>
                </c:pt>
                <c:pt idx="2">
                  <c:v>0.11</c:v>
                </c:pt>
                <c:pt idx="3">
                  <c:v>0.02</c:v>
                </c:pt>
              </c:numCache>
            </c:numRef>
          </c:val>
          <c:extLst>
            <c:ext xmlns:c16="http://schemas.microsoft.com/office/drawing/2014/chart" uri="{C3380CC4-5D6E-409C-BE32-E72D297353CC}">
              <c16:uniqueId val="{00000008-DD2C-4C1D-8935-52E548E99906}"/>
            </c:ext>
          </c:extLst>
        </c:ser>
        <c:dLbls>
          <c:dLblPos val="ctr"/>
          <c:showLegendKey val="0"/>
          <c:showVal val="1"/>
          <c:showCatName val="0"/>
          <c:showSerName val="0"/>
          <c:showPercent val="0"/>
          <c:showBubbleSize val="0"/>
          <c:showLeaderLines val="1"/>
        </c:dLbls>
        <c:firstSliceAng val="0"/>
      </c:pieChart>
      <c:spPr>
        <a:noFill/>
        <a:ln>
          <a:noFill/>
        </a:ln>
        <a:effectLst/>
      </c:spPr>
    </c:plotArea>
    <c:legend>
      <c:legendPos val="r"/>
      <c:layout>
        <c:manualLayout>
          <c:xMode val="edge"/>
          <c:yMode val="edge"/>
          <c:x val="0.69331659629502829"/>
          <c:y val="0.32647370996309982"/>
          <c:w val="0.29776883867777404"/>
          <c:h val="0.44359564377600519"/>
        </c:manualLayout>
      </c:layout>
      <c:overlay val="0"/>
      <c:spPr>
        <a:noFill/>
        <a:ln>
          <a:noFill/>
        </a:ln>
        <a:effectLst/>
      </c:spPr>
      <c:txPr>
        <a:bodyPr rot="0" spcFirstLastPara="1" vertOverflow="ellipsis" vert="horz" wrap="square" anchor="ctr" anchorCtr="1"/>
        <a:lstStyle/>
        <a:p>
          <a:pPr>
            <a:defRPr sz="1400" b="0" i="0" u="none" strike="noStrike" kern="1200" baseline="0">
              <a:solidFill>
                <a:sysClr val="windowText" lastClr="000000"/>
              </a:solidFill>
              <a:latin typeface="Museo Cyrl 500" panose="02000000000000000000"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a:noFill/>
    </a:ln>
    <a:effectLst/>
  </c:spPr>
  <c:txPr>
    <a:bodyPr/>
    <a:lstStyle/>
    <a:p>
      <a:pPr>
        <a:defRPr>
          <a:latin typeface="Museo Cyrl 500" panose="02000000000000000000" pitchFamily="2" charset="0"/>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Fully working from home</c:v>
                </c:pt>
              </c:strCache>
            </c:strRef>
          </c:tx>
          <c:spPr>
            <a:solidFill>
              <a:srgbClr val="00293E"/>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00293E"/>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Sheet1!$A$4:$A$8</c:f>
              <c:strCache>
                <c:ptCount val="5"/>
                <c:pt idx="0">
                  <c:v>All</c:v>
                </c:pt>
                <c:pt idx="1">
                  <c:v>Up to £20,000 
per year</c:v>
                </c:pt>
                <c:pt idx="2">
                  <c:v>£20,000 to £39,999
 per year</c:v>
                </c:pt>
                <c:pt idx="3">
                  <c:v>£40,000 to £59,999 
per year</c:v>
                </c:pt>
                <c:pt idx="4">
                  <c:v>£60,000 and above 
per year</c:v>
                </c:pt>
              </c:strCache>
            </c:strRef>
          </c:cat>
          <c:val>
            <c:numRef>
              <c:f>Sheet1!$B$4:$B$8</c:f>
              <c:numCache>
                <c:formatCode>0%</c:formatCode>
                <c:ptCount val="5"/>
                <c:pt idx="0">
                  <c:v>0.08</c:v>
                </c:pt>
                <c:pt idx="1">
                  <c:v>0.1</c:v>
                </c:pt>
                <c:pt idx="2">
                  <c:v>7.0000000000000007E-2</c:v>
                </c:pt>
                <c:pt idx="3">
                  <c:v>7.0000000000000007E-2</c:v>
                </c:pt>
                <c:pt idx="4">
                  <c:v>0.05</c:v>
                </c:pt>
              </c:numCache>
            </c:numRef>
          </c:val>
          <c:extLst>
            <c:ext xmlns:c16="http://schemas.microsoft.com/office/drawing/2014/chart" uri="{C3380CC4-5D6E-409C-BE32-E72D297353CC}">
              <c16:uniqueId val="{00000000-F094-45A3-A986-20282CF4D514}"/>
            </c:ext>
          </c:extLst>
        </c:ser>
        <c:ser>
          <c:idx val="1"/>
          <c:order val="1"/>
          <c:tx>
            <c:strRef>
              <c:f>Sheet1!$C$1</c:f>
              <c:strCache>
                <c:ptCount val="1"/>
                <c:pt idx="0">
                  <c:v>Hybrid (more than 50% at home)</c:v>
                </c:pt>
              </c:strCache>
            </c:strRef>
          </c:tx>
          <c:spPr>
            <a:solidFill>
              <a:srgbClr val="80949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00293E"/>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Sheet1!$A$4:$A$8</c:f>
              <c:strCache>
                <c:ptCount val="5"/>
                <c:pt idx="0">
                  <c:v>All</c:v>
                </c:pt>
                <c:pt idx="1">
                  <c:v>Up to £20,000 
per year</c:v>
                </c:pt>
                <c:pt idx="2">
                  <c:v>£20,000 to £39,999
 per year</c:v>
                </c:pt>
                <c:pt idx="3">
                  <c:v>£40,000 to £59,999 
per year</c:v>
                </c:pt>
                <c:pt idx="4">
                  <c:v>£60,000 and above 
per year</c:v>
                </c:pt>
              </c:strCache>
            </c:strRef>
          </c:cat>
          <c:val>
            <c:numRef>
              <c:f>Sheet1!$C$4:$C$8</c:f>
              <c:numCache>
                <c:formatCode>0%</c:formatCode>
                <c:ptCount val="5"/>
                <c:pt idx="0">
                  <c:v>0.21</c:v>
                </c:pt>
                <c:pt idx="1">
                  <c:v>0.09</c:v>
                </c:pt>
                <c:pt idx="2">
                  <c:v>0.17</c:v>
                </c:pt>
                <c:pt idx="3">
                  <c:v>0.3</c:v>
                </c:pt>
                <c:pt idx="4">
                  <c:v>0.38</c:v>
                </c:pt>
              </c:numCache>
            </c:numRef>
          </c:val>
          <c:extLst>
            <c:ext xmlns:c16="http://schemas.microsoft.com/office/drawing/2014/chart" uri="{C3380CC4-5D6E-409C-BE32-E72D297353CC}">
              <c16:uniqueId val="{00000001-F094-45A3-A986-20282CF4D514}"/>
            </c:ext>
          </c:extLst>
        </c:ser>
        <c:ser>
          <c:idx val="2"/>
          <c:order val="2"/>
          <c:tx>
            <c:strRef>
              <c:f>Sheet1!$D$1</c:f>
              <c:strCache>
                <c:ptCount val="1"/>
                <c:pt idx="0">
                  <c:v>Hybrid ( 50% or less at home)</c:v>
                </c:pt>
              </c:strCache>
            </c:strRef>
          </c:tx>
          <c:spPr>
            <a:solidFill>
              <a:srgbClr val="FFB70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00293E"/>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Sheet1!$A$4:$A$8</c:f>
              <c:strCache>
                <c:ptCount val="5"/>
                <c:pt idx="0">
                  <c:v>All</c:v>
                </c:pt>
                <c:pt idx="1">
                  <c:v>Up to £20,000 
per year</c:v>
                </c:pt>
                <c:pt idx="2">
                  <c:v>£20,000 to £39,999
 per year</c:v>
                </c:pt>
                <c:pt idx="3">
                  <c:v>£40,000 to £59,999 
per year</c:v>
                </c:pt>
                <c:pt idx="4">
                  <c:v>£60,000 and above 
per year</c:v>
                </c:pt>
              </c:strCache>
            </c:strRef>
          </c:cat>
          <c:val>
            <c:numRef>
              <c:f>Sheet1!$D$4:$D$8</c:f>
              <c:numCache>
                <c:formatCode>0%</c:formatCode>
                <c:ptCount val="5"/>
                <c:pt idx="0">
                  <c:v>0.3</c:v>
                </c:pt>
                <c:pt idx="1">
                  <c:v>0.2</c:v>
                </c:pt>
                <c:pt idx="2">
                  <c:v>0.28999999999999998</c:v>
                </c:pt>
                <c:pt idx="3">
                  <c:v>0.35</c:v>
                </c:pt>
                <c:pt idx="4">
                  <c:v>0.41</c:v>
                </c:pt>
              </c:numCache>
            </c:numRef>
          </c:val>
          <c:extLst>
            <c:ext xmlns:c16="http://schemas.microsoft.com/office/drawing/2014/chart" uri="{C3380CC4-5D6E-409C-BE32-E72D297353CC}">
              <c16:uniqueId val="{00000002-F094-45A3-A986-20282CF4D514}"/>
            </c:ext>
          </c:extLst>
        </c:ser>
        <c:ser>
          <c:idx val="3"/>
          <c:order val="3"/>
          <c:tx>
            <c:strRef>
              <c:f>Sheet1!$E$1</c:f>
              <c:strCache>
                <c:ptCount val="1"/>
                <c:pt idx="0">
                  <c:v>Not working from home at all</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00" b="0" i="0" u="none" strike="noStrike" kern="1200" baseline="0">
                    <a:solidFill>
                      <a:srgbClr val="00293E"/>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Sheet1!$A$4:$A$8</c:f>
              <c:strCache>
                <c:ptCount val="5"/>
                <c:pt idx="0">
                  <c:v>All</c:v>
                </c:pt>
                <c:pt idx="1">
                  <c:v>Up to £20,000 
per year</c:v>
                </c:pt>
                <c:pt idx="2">
                  <c:v>£20,000 to £39,999
 per year</c:v>
                </c:pt>
                <c:pt idx="3">
                  <c:v>£40,000 to £59,999 
per year</c:v>
                </c:pt>
                <c:pt idx="4">
                  <c:v>£60,000 and above 
per year</c:v>
                </c:pt>
              </c:strCache>
            </c:strRef>
          </c:cat>
          <c:val>
            <c:numRef>
              <c:f>Sheet1!$E$4:$E$8</c:f>
              <c:numCache>
                <c:formatCode>0%</c:formatCode>
                <c:ptCount val="5"/>
                <c:pt idx="0">
                  <c:v>0.42</c:v>
                </c:pt>
                <c:pt idx="1">
                  <c:v>0.61</c:v>
                </c:pt>
                <c:pt idx="2">
                  <c:v>0.47</c:v>
                </c:pt>
                <c:pt idx="3">
                  <c:v>0.28000000000000003</c:v>
                </c:pt>
                <c:pt idx="4">
                  <c:v>0.16</c:v>
                </c:pt>
              </c:numCache>
            </c:numRef>
          </c:val>
          <c:extLst>
            <c:ext xmlns:c16="http://schemas.microsoft.com/office/drawing/2014/chart" uri="{C3380CC4-5D6E-409C-BE32-E72D297353CC}">
              <c16:uniqueId val="{00000003-F094-45A3-A986-20282CF4D514}"/>
            </c:ext>
          </c:extLst>
        </c:ser>
        <c:dLbls>
          <c:dLblPos val="outEnd"/>
          <c:showLegendKey val="0"/>
          <c:showVal val="1"/>
          <c:showCatName val="0"/>
          <c:showSerName val="0"/>
          <c:showPercent val="0"/>
          <c:showBubbleSize val="0"/>
        </c:dLbls>
        <c:gapWidth val="189"/>
        <c:overlap val="-27"/>
        <c:axId val="1838406320"/>
        <c:axId val="1838410160"/>
      </c:barChart>
      <c:catAx>
        <c:axId val="1838406320"/>
        <c:scaling>
          <c:orientation val="minMax"/>
        </c:scaling>
        <c:delete val="0"/>
        <c:axPos val="b"/>
        <c:numFmt formatCode="General" sourceLinked="1"/>
        <c:majorTickMark val="none"/>
        <c:minorTickMark val="none"/>
        <c:tickLblPos val="nextTo"/>
        <c:spPr>
          <a:noFill/>
          <a:ln w="9525" cap="flat" cmpd="sng" algn="ctr">
            <a:solidFill>
              <a:srgbClr val="00293E"/>
            </a:solidFill>
            <a:round/>
          </a:ln>
          <a:effectLst/>
        </c:spPr>
        <c:txPr>
          <a:bodyPr rot="-60000000" spcFirstLastPara="1" vertOverflow="ellipsis" vert="horz" wrap="square" anchor="ctr" anchorCtr="1"/>
          <a:lstStyle/>
          <a:p>
            <a:pPr>
              <a:defRPr sz="1100" b="0" i="0" u="none" strike="noStrike" kern="1200" baseline="0">
                <a:solidFill>
                  <a:srgbClr val="00293E"/>
                </a:solidFill>
                <a:latin typeface="Museo Cyrl 500" panose="02000000000000000000" pitchFamily="2" charset="0"/>
                <a:ea typeface="+mn-ea"/>
                <a:cs typeface="+mn-cs"/>
              </a:defRPr>
            </a:pPr>
            <a:endParaRPr lang="en-US"/>
          </a:p>
        </c:txPr>
        <c:crossAx val="1838410160"/>
        <c:crosses val="autoZero"/>
        <c:auto val="1"/>
        <c:lblAlgn val="ctr"/>
        <c:lblOffset val="100"/>
        <c:noMultiLvlLbl val="0"/>
      </c:catAx>
      <c:valAx>
        <c:axId val="1838410160"/>
        <c:scaling>
          <c:orientation val="minMax"/>
        </c:scaling>
        <c:delete val="1"/>
        <c:axPos val="l"/>
        <c:numFmt formatCode="0%" sourceLinked="1"/>
        <c:majorTickMark val="none"/>
        <c:minorTickMark val="none"/>
        <c:tickLblPos val="nextTo"/>
        <c:crossAx val="18384063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00" b="0" i="0" u="none" strike="noStrike" kern="1200" baseline="0">
              <a:solidFill>
                <a:srgbClr val="00293E"/>
              </a:solidFill>
              <a:latin typeface="Museo Cyrl 500" panose="02000000000000000000"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1200">
          <a:solidFill>
            <a:srgbClr val="00293E"/>
          </a:solidFill>
          <a:latin typeface="Museo Cyrl 500" panose="02000000000000000000" pitchFamily="2" charset="0"/>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Positive</c:v>
                </c:pt>
              </c:strCache>
            </c:strRef>
          </c:tx>
          <c:spPr>
            <a:solidFill>
              <a:srgbClr val="00293E"/>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rgbClr val="00293E"/>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Quality of life</c:v>
                </c:pt>
                <c:pt idx="1">
                  <c:v>Career prospects</c:v>
                </c:pt>
              </c:strCache>
            </c:strRef>
          </c:cat>
          <c:val>
            <c:numRef>
              <c:f>Sheet1!$B$2:$B$3</c:f>
              <c:numCache>
                <c:formatCode>0%</c:formatCode>
                <c:ptCount val="2"/>
                <c:pt idx="0">
                  <c:v>0.78</c:v>
                </c:pt>
                <c:pt idx="1">
                  <c:v>0.31</c:v>
                </c:pt>
              </c:numCache>
            </c:numRef>
          </c:val>
          <c:extLst>
            <c:ext xmlns:c16="http://schemas.microsoft.com/office/drawing/2014/chart" uri="{C3380CC4-5D6E-409C-BE32-E72D297353CC}">
              <c16:uniqueId val="{00000000-2A5E-4357-95F9-187E7F72ED41}"/>
            </c:ext>
          </c:extLst>
        </c:ser>
        <c:ser>
          <c:idx val="1"/>
          <c:order val="1"/>
          <c:tx>
            <c:strRef>
              <c:f>Sheet1!$C$1</c:f>
              <c:strCache>
                <c:ptCount val="1"/>
                <c:pt idx="0">
                  <c:v>Neither</c:v>
                </c:pt>
              </c:strCache>
            </c:strRef>
          </c:tx>
          <c:spPr>
            <a:solidFill>
              <a:srgbClr val="80949F"/>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rgbClr val="00293E"/>
                    </a:solidFill>
                    <a:latin typeface="Museo Cyrl 500" panose="02000000000000000000" pitchFamily="2" charset="0"/>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Quality of life</c:v>
                </c:pt>
                <c:pt idx="1">
                  <c:v>Career prospects</c:v>
                </c:pt>
              </c:strCache>
            </c:strRef>
          </c:cat>
          <c:val>
            <c:numRef>
              <c:f>Sheet1!$C$2:$C$3</c:f>
              <c:numCache>
                <c:formatCode>0%</c:formatCode>
                <c:ptCount val="2"/>
                <c:pt idx="0">
                  <c:v>0.17</c:v>
                </c:pt>
                <c:pt idx="1">
                  <c:v>0.66</c:v>
                </c:pt>
              </c:numCache>
            </c:numRef>
          </c:val>
          <c:extLst>
            <c:ext xmlns:c16="http://schemas.microsoft.com/office/drawing/2014/chart" uri="{C3380CC4-5D6E-409C-BE32-E72D297353CC}">
              <c16:uniqueId val="{00000001-2A5E-4357-95F9-187E7F72ED41}"/>
            </c:ext>
          </c:extLst>
        </c:ser>
        <c:ser>
          <c:idx val="2"/>
          <c:order val="2"/>
          <c:tx>
            <c:strRef>
              <c:f>Sheet1!$D$1</c:f>
              <c:strCache>
                <c:ptCount val="1"/>
                <c:pt idx="0">
                  <c:v>Negative</c:v>
                </c:pt>
              </c:strCache>
            </c:strRef>
          </c:tx>
          <c:spPr>
            <a:solidFill>
              <a:srgbClr val="FFB70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rgbClr val="00293E"/>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Sheet1!$A$2:$A$3</c:f>
              <c:strCache>
                <c:ptCount val="2"/>
                <c:pt idx="0">
                  <c:v>Quality of life</c:v>
                </c:pt>
                <c:pt idx="1">
                  <c:v>Career prospects</c:v>
                </c:pt>
              </c:strCache>
            </c:strRef>
          </c:cat>
          <c:val>
            <c:numRef>
              <c:f>Sheet1!$D$2:$D$3</c:f>
              <c:numCache>
                <c:formatCode>0%</c:formatCode>
                <c:ptCount val="2"/>
                <c:pt idx="0">
                  <c:v>0.05</c:v>
                </c:pt>
                <c:pt idx="1">
                  <c:v>0.04</c:v>
                </c:pt>
              </c:numCache>
            </c:numRef>
          </c:val>
          <c:extLst>
            <c:ext xmlns:c16="http://schemas.microsoft.com/office/drawing/2014/chart" uri="{C3380CC4-5D6E-409C-BE32-E72D297353CC}">
              <c16:uniqueId val="{00000002-2A5E-4357-95F9-187E7F72ED41}"/>
            </c:ext>
          </c:extLst>
        </c:ser>
        <c:dLbls>
          <c:dLblPos val="outEnd"/>
          <c:showLegendKey val="0"/>
          <c:showVal val="1"/>
          <c:showCatName val="0"/>
          <c:showSerName val="0"/>
          <c:showPercent val="0"/>
          <c:showBubbleSize val="0"/>
        </c:dLbls>
        <c:gapWidth val="219"/>
        <c:overlap val="-27"/>
        <c:axId val="1378058656"/>
        <c:axId val="1378066816"/>
      </c:barChart>
      <c:catAx>
        <c:axId val="1378058656"/>
        <c:scaling>
          <c:orientation val="minMax"/>
        </c:scaling>
        <c:delete val="0"/>
        <c:axPos val="b"/>
        <c:numFmt formatCode="General" sourceLinked="1"/>
        <c:majorTickMark val="none"/>
        <c:minorTickMark val="none"/>
        <c:tickLblPos val="nextTo"/>
        <c:spPr>
          <a:noFill/>
          <a:ln w="12700" cap="flat" cmpd="sng" algn="ctr">
            <a:solidFill>
              <a:srgbClr val="00293E"/>
            </a:solidFill>
            <a:round/>
          </a:ln>
          <a:effectLst/>
        </c:spPr>
        <c:txPr>
          <a:bodyPr rot="-60000000" spcFirstLastPara="1" vertOverflow="ellipsis" vert="horz" wrap="square" anchor="ctr" anchorCtr="1"/>
          <a:lstStyle/>
          <a:p>
            <a:pPr>
              <a:defRPr sz="1600" b="0" i="0" u="none" strike="noStrike" kern="1200" baseline="0">
                <a:solidFill>
                  <a:srgbClr val="00293E"/>
                </a:solidFill>
                <a:latin typeface="Museo Cyrl 500" panose="02000000000000000000" pitchFamily="2" charset="0"/>
                <a:ea typeface="+mn-ea"/>
                <a:cs typeface="+mn-cs"/>
              </a:defRPr>
            </a:pPr>
            <a:endParaRPr lang="en-US"/>
          </a:p>
        </c:txPr>
        <c:crossAx val="1378066816"/>
        <c:crosses val="autoZero"/>
        <c:auto val="1"/>
        <c:lblAlgn val="ctr"/>
        <c:lblOffset val="100"/>
        <c:noMultiLvlLbl val="0"/>
      </c:catAx>
      <c:valAx>
        <c:axId val="1378066816"/>
        <c:scaling>
          <c:orientation val="minMax"/>
        </c:scaling>
        <c:delete val="1"/>
        <c:axPos val="l"/>
        <c:numFmt formatCode="0%" sourceLinked="1"/>
        <c:majorTickMark val="none"/>
        <c:minorTickMark val="none"/>
        <c:tickLblPos val="nextTo"/>
        <c:crossAx val="137805865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200" b="0" i="0" u="none" strike="noStrike" kern="1200" baseline="0">
              <a:solidFill>
                <a:srgbClr val="00293E"/>
              </a:solidFill>
              <a:latin typeface="Museo Cyrl 500" panose="02000000000000000000" pitchFamily="2" charset="0"/>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7.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8.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3FE0EB-1A63-CC07-5CBF-F9872228D20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E69CB08-EAF0-1766-ADBB-AA69D723FF8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7870CF3-A5B0-4C17-87E7-2453BDF1654B}" type="datetimeFigureOut">
              <a:rPr lang="en-GB" smtClean="0"/>
              <a:t>17/07/2025</a:t>
            </a:fld>
            <a:endParaRPr lang="en-GB"/>
          </a:p>
        </p:txBody>
      </p:sp>
      <p:sp>
        <p:nvSpPr>
          <p:cNvPr id="4" name="Footer Placeholder 3">
            <a:extLst>
              <a:ext uri="{FF2B5EF4-FFF2-40B4-BE49-F238E27FC236}">
                <a16:creationId xmlns:a16="http://schemas.microsoft.com/office/drawing/2014/main" id="{5B761AA8-436E-AA01-0633-7BE3F859564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01D559E-84E9-3734-DFCF-FAD1472F8DB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F464311-6CE7-4513-B5F6-AFBCE50E0003}" type="slidenum">
              <a:rPr lang="en-GB" smtClean="0"/>
              <a:t>‹#›</a:t>
            </a:fld>
            <a:endParaRPr lang="en-GB"/>
          </a:p>
        </p:txBody>
      </p:sp>
    </p:spTree>
    <p:extLst>
      <p:ext uri="{BB962C8B-B14F-4D97-AF65-F5344CB8AC3E}">
        <p14:creationId xmlns:p14="http://schemas.microsoft.com/office/powerpoint/2010/main" val="18358331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9751B0-AE1C-4629-9DD0-353370A119CA}" type="datetimeFigureOut">
              <a:rPr lang="en-GB" smtClean="0"/>
              <a:t>17/07/2025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D32A31-EE3C-451D-BF87-13483D59463A}" type="slidenum">
              <a:rPr lang="en-GB" smtClean="0"/>
              <a:t>‹#›</a:t>
            </a:fld>
            <a:endParaRPr lang="en-GB"/>
          </a:p>
        </p:txBody>
      </p:sp>
    </p:spTree>
    <p:extLst>
      <p:ext uri="{BB962C8B-B14F-4D97-AF65-F5344CB8AC3E}">
        <p14:creationId xmlns:p14="http://schemas.microsoft.com/office/powerpoint/2010/main" val="30613009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2</a:t>
            </a:fld>
            <a:endParaRPr lang="en-GB"/>
          </a:p>
        </p:txBody>
      </p:sp>
    </p:spTree>
    <p:extLst>
      <p:ext uri="{BB962C8B-B14F-4D97-AF65-F5344CB8AC3E}">
        <p14:creationId xmlns:p14="http://schemas.microsoft.com/office/powerpoint/2010/main" val="1972509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C5F3D4-4513-4A20-A4CF-D1082A76775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699698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4</a:t>
            </a:fld>
            <a:endParaRPr lang="en-GB"/>
          </a:p>
        </p:txBody>
      </p:sp>
    </p:spTree>
    <p:extLst>
      <p:ext uri="{BB962C8B-B14F-4D97-AF65-F5344CB8AC3E}">
        <p14:creationId xmlns:p14="http://schemas.microsoft.com/office/powerpoint/2010/main" val="14109256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6</a:t>
            </a:fld>
            <a:endParaRPr lang="en-GB"/>
          </a:p>
        </p:txBody>
      </p:sp>
    </p:spTree>
    <p:extLst>
      <p:ext uri="{BB962C8B-B14F-4D97-AF65-F5344CB8AC3E}">
        <p14:creationId xmlns:p14="http://schemas.microsoft.com/office/powerpoint/2010/main" val="5869485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8</a:t>
            </a:fld>
            <a:endParaRPr lang="en-GB"/>
          </a:p>
        </p:txBody>
      </p:sp>
    </p:spTree>
    <p:extLst>
      <p:ext uri="{BB962C8B-B14F-4D97-AF65-F5344CB8AC3E}">
        <p14:creationId xmlns:p14="http://schemas.microsoft.com/office/powerpoint/2010/main" val="490650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0B485E-B17B-D90C-263A-AE4319CCB0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5FD554-8B57-7D96-2B05-610BFCDCEF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C12E930-95A9-E565-9A10-AC250907739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863C9F-2346-879A-DA19-1F5440EA570B}"/>
              </a:ext>
            </a:extLst>
          </p:cNvPr>
          <p:cNvSpPr>
            <a:spLocks noGrp="1"/>
          </p:cNvSpPr>
          <p:nvPr>
            <p:ph type="sldNum" sz="quarter" idx="5"/>
          </p:nvPr>
        </p:nvSpPr>
        <p:spPr/>
        <p:txBody>
          <a:bodyPr/>
          <a:lstStyle/>
          <a:p>
            <a:fld id="{18D32A31-EE3C-451D-BF87-13483D59463A}" type="slidenum">
              <a:rPr lang="en-GB" smtClean="0"/>
              <a:t>9</a:t>
            </a:fld>
            <a:endParaRPr lang="en-GB"/>
          </a:p>
        </p:txBody>
      </p:sp>
    </p:spTree>
    <p:extLst>
      <p:ext uri="{BB962C8B-B14F-4D97-AF65-F5344CB8AC3E}">
        <p14:creationId xmlns:p14="http://schemas.microsoft.com/office/powerpoint/2010/main" val="29819864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10</a:t>
            </a:fld>
            <a:endParaRPr lang="en-GB"/>
          </a:p>
        </p:txBody>
      </p:sp>
    </p:spTree>
    <p:extLst>
      <p:ext uri="{BB962C8B-B14F-4D97-AF65-F5344CB8AC3E}">
        <p14:creationId xmlns:p14="http://schemas.microsoft.com/office/powerpoint/2010/main" val="1829685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13</a:t>
            </a:fld>
            <a:endParaRPr lang="en-GB"/>
          </a:p>
        </p:txBody>
      </p:sp>
    </p:spTree>
    <p:extLst>
      <p:ext uri="{BB962C8B-B14F-4D97-AF65-F5344CB8AC3E}">
        <p14:creationId xmlns:p14="http://schemas.microsoft.com/office/powerpoint/2010/main" val="4159740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14</a:t>
            </a:fld>
            <a:endParaRPr lang="en-GB"/>
          </a:p>
        </p:txBody>
      </p:sp>
    </p:spTree>
    <p:extLst>
      <p:ext uri="{BB962C8B-B14F-4D97-AF65-F5344CB8AC3E}">
        <p14:creationId xmlns:p14="http://schemas.microsoft.com/office/powerpoint/2010/main" val="13125370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18</a:t>
            </a:fld>
            <a:endParaRPr lang="en-GB"/>
          </a:p>
        </p:txBody>
      </p:sp>
    </p:spTree>
    <p:extLst>
      <p:ext uri="{BB962C8B-B14F-4D97-AF65-F5344CB8AC3E}">
        <p14:creationId xmlns:p14="http://schemas.microsoft.com/office/powerpoint/2010/main" val="36561427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20</a:t>
            </a:fld>
            <a:endParaRPr lang="en-GB"/>
          </a:p>
        </p:txBody>
      </p:sp>
    </p:spTree>
    <p:extLst>
      <p:ext uri="{BB962C8B-B14F-4D97-AF65-F5344CB8AC3E}">
        <p14:creationId xmlns:p14="http://schemas.microsoft.com/office/powerpoint/2010/main" val="14148188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21</a:t>
            </a:fld>
            <a:endParaRPr lang="en-GB"/>
          </a:p>
        </p:txBody>
      </p:sp>
    </p:spTree>
    <p:extLst>
      <p:ext uri="{BB962C8B-B14F-4D97-AF65-F5344CB8AC3E}">
        <p14:creationId xmlns:p14="http://schemas.microsoft.com/office/powerpoint/2010/main" val="36213809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23</a:t>
            </a:fld>
            <a:endParaRPr lang="en-GB"/>
          </a:p>
        </p:txBody>
      </p:sp>
    </p:spTree>
    <p:extLst>
      <p:ext uri="{BB962C8B-B14F-4D97-AF65-F5344CB8AC3E}">
        <p14:creationId xmlns:p14="http://schemas.microsoft.com/office/powerpoint/2010/main" val="1463868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24</a:t>
            </a:fld>
            <a:endParaRPr lang="en-GB"/>
          </a:p>
        </p:txBody>
      </p:sp>
    </p:spTree>
    <p:extLst>
      <p:ext uri="{BB962C8B-B14F-4D97-AF65-F5344CB8AC3E}">
        <p14:creationId xmlns:p14="http://schemas.microsoft.com/office/powerpoint/2010/main" val="920379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25</a:t>
            </a:fld>
            <a:endParaRPr lang="en-GB"/>
          </a:p>
        </p:txBody>
      </p:sp>
    </p:spTree>
    <p:extLst>
      <p:ext uri="{BB962C8B-B14F-4D97-AF65-F5344CB8AC3E}">
        <p14:creationId xmlns:p14="http://schemas.microsoft.com/office/powerpoint/2010/main" val="28198901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C7ACFDB-760C-482D-8FF6-2AB217B588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20931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27</a:t>
            </a:fld>
            <a:endParaRPr lang="en-GB"/>
          </a:p>
        </p:txBody>
      </p:sp>
    </p:spTree>
    <p:extLst>
      <p:ext uri="{BB962C8B-B14F-4D97-AF65-F5344CB8AC3E}">
        <p14:creationId xmlns:p14="http://schemas.microsoft.com/office/powerpoint/2010/main" val="28582047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30</a:t>
            </a:fld>
            <a:endParaRPr lang="en-GB"/>
          </a:p>
        </p:txBody>
      </p:sp>
    </p:spTree>
    <p:extLst>
      <p:ext uri="{BB962C8B-B14F-4D97-AF65-F5344CB8AC3E}">
        <p14:creationId xmlns:p14="http://schemas.microsoft.com/office/powerpoint/2010/main" val="40740375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31</a:t>
            </a:fld>
            <a:endParaRPr lang="en-GB"/>
          </a:p>
        </p:txBody>
      </p:sp>
    </p:spTree>
    <p:extLst>
      <p:ext uri="{BB962C8B-B14F-4D97-AF65-F5344CB8AC3E}">
        <p14:creationId xmlns:p14="http://schemas.microsoft.com/office/powerpoint/2010/main" val="2518641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32</a:t>
            </a:fld>
            <a:endParaRPr lang="en-GB"/>
          </a:p>
        </p:txBody>
      </p:sp>
    </p:spTree>
    <p:extLst>
      <p:ext uri="{BB962C8B-B14F-4D97-AF65-F5344CB8AC3E}">
        <p14:creationId xmlns:p14="http://schemas.microsoft.com/office/powerpoint/2010/main" val="209743492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6937DD-E2A3-CCCA-67DF-06F825A197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85C2FE-D177-0825-C078-8FC9123DE96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CAD3457-4621-0CA9-9541-2EACBE41B3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1E732C-7639-FA65-563A-CD8698EDE262}"/>
              </a:ext>
            </a:extLst>
          </p:cNvPr>
          <p:cNvSpPr>
            <a:spLocks noGrp="1"/>
          </p:cNvSpPr>
          <p:nvPr>
            <p:ph type="sldNum" sz="quarter" idx="5"/>
          </p:nvPr>
        </p:nvSpPr>
        <p:spPr/>
        <p:txBody>
          <a:bodyPr/>
          <a:lstStyle/>
          <a:p>
            <a:fld id="{18D32A31-EE3C-451D-BF87-13483D59463A}" type="slidenum">
              <a:rPr lang="en-GB" smtClean="0"/>
              <a:t>33</a:t>
            </a:fld>
            <a:endParaRPr lang="en-GB"/>
          </a:p>
        </p:txBody>
      </p:sp>
    </p:spTree>
    <p:extLst>
      <p:ext uri="{BB962C8B-B14F-4D97-AF65-F5344CB8AC3E}">
        <p14:creationId xmlns:p14="http://schemas.microsoft.com/office/powerpoint/2010/main" val="38812313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8D32A31-EE3C-451D-BF87-13483D59463A}" type="slidenum">
              <a:rPr lang="en-GB" smtClean="0"/>
              <a:t>35</a:t>
            </a:fld>
            <a:endParaRPr lang="en-GB"/>
          </a:p>
        </p:txBody>
      </p:sp>
    </p:spTree>
    <p:extLst>
      <p:ext uri="{BB962C8B-B14F-4D97-AF65-F5344CB8AC3E}">
        <p14:creationId xmlns:p14="http://schemas.microsoft.com/office/powerpoint/2010/main" val="28902603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1.xml"/><Relationship Id="rId4" Type="http://schemas.openxmlformats.org/officeDocument/2006/relationships/image" Target="../media/image9.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1.xml"/><Relationship Id="rId4" Type="http://schemas.openxmlformats.org/officeDocument/2006/relationships/image" Target="../media/image10.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1.xml"/><Relationship Id="rId4" Type="http://schemas.openxmlformats.org/officeDocument/2006/relationships/image" Target="../media/image11.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2.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3.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4.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5.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6.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7.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8.png"/></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19.png"/></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20.png"/></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9.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2.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1.png"/></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3.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5.png"/><Relationship Id="rId1" Type="http://schemas.openxmlformats.org/officeDocument/2006/relationships/slideMaster" Target="../slideMasters/slideMaster1.xml"/><Relationship Id="rId5" Type="http://schemas.openxmlformats.org/officeDocument/2006/relationships/image" Target="../media/image2.png"/><Relationship Id="rId4"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6.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7.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9.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0.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1.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2.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3.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4.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5.png"/></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6.png"/></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7.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8.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39.pn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0.png"/></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1.png"/></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2.png"/></Relationships>
</file>

<file path=ppt/slideLayouts/_rels/slideLayout4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3.png"/></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4.png"/></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45.png"/></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6.pn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 Id="rId4" Type="http://schemas.openxmlformats.org/officeDocument/2006/relationships/image" Target="../media/image47.png"/></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 Id="rId4" Type="http://schemas.openxmlformats.org/officeDocument/2006/relationships/image" Target="../media/image48.png"/></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2.xml"/><Relationship Id="rId4" Type="http://schemas.openxmlformats.org/officeDocument/2006/relationships/image" Target="../media/image49.png"/></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2.xml"/><Relationship Id="rId4" Type="http://schemas.openxmlformats.org/officeDocument/2006/relationships/image" Target="../media/image50.png"/></Relationships>
</file>

<file path=ppt/slideLayouts/_rels/slideLayout5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1.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2.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3.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4.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55.png"/></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56.png"/></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9.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0.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7.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8.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8.png"/><Relationship Id="rId1" Type="http://schemas.openxmlformats.org/officeDocument/2006/relationships/slideMaster" Target="../slideMasters/slideMaster2.xml"/><Relationship Id="rId5" Type="http://schemas.openxmlformats.org/officeDocument/2006/relationships/image" Target="../media/image2.png"/><Relationship Id="rId4" Type="http://schemas.openxmlformats.org/officeDocument/2006/relationships/image" Target="../media/image1.png"/></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9.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0.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1.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6.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6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2.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7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3.png"/><Relationship Id="rId1" Type="http://schemas.openxmlformats.org/officeDocument/2006/relationships/slideMaster" Target="../slideMasters/slideMaster2.xml"/><Relationship Id="rId4" Type="http://schemas.openxmlformats.org/officeDocument/2006/relationships/image" Target="../media/image2.png"/></Relationships>
</file>

<file path=ppt/slideLayouts/_rels/slideLayout7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64.png"/></Relationships>
</file>

<file path=ppt/slideLayouts/_rels/slideLayout7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65.png"/></Relationships>
</file>

<file path=ppt/slideLayouts/_rels/slideLayout7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45.png"/></Relationships>
</file>

<file path=ppt/slideLayouts/_rels/slideLayout7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66.png"/></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7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67.png"/></Relationships>
</file>

<file path=ppt/slideLayouts/_rels/slideLayout7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2.xml"/><Relationship Id="rId4" Type="http://schemas.openxmlformats.org/officeDocument/2006/relationships/image" Target="../media/image68.png"/></Relationships>
</file>

<file path=ppt/slideLayouts/_rels/slideLayout7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3.xml"/><Relationship Id="rId4" Type="http://schemas.openxmlformats.org/officeDocument/2006/relationships/image" Target="../media/image69.png"/></Relationships>
</file>

<file path=ppt/slideLayouts/_rels/slideLayout8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3.xml"/><Relationship Id="rId4" Type="http://schemas.openxmlformats.org/officeDocument/2006/relationships/image" Target="../media/image48.png"/></Relationships>
</file>

<file path=ppt/slideLayouts/_rels/slideLayout8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3.xml"/><Relationship Id="rId4" Type="http://schemas.openxmlformats.org/officeDocument/2006/relationships/image" Target="../media/image70.png"/></Relationships>
</file>

<file path=ppt/slideLayouts/_rels/slideLayout8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3.xml"/><Relationship Id="rId4" Type="http://schemas.openxmlformats.org/officeDocument/2006/relationships/image" Target="../media/image50.png"/></Relationships>
</file>

<file path=ppt/slideLayouts/_rels/slideLayout8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1.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8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2.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8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2.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8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4.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8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73.png"/></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56.png"/></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0.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0.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4.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8.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9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5.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9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0.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9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6.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9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6.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9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7.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9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3.png"/><Relationship Id="rId1" Type="http://schemas.openxmlformats.org/officeDocument/2006/relationships/slideMaster" Target="../slideMasters/slideMaster3.xml"/><Relationship Id="rId4" Type="http://schemas.openxmlformats.org/officeDocument/2006/relationships/image" Target="../media/image2.png"/></Relationships>
</file>

<file path=ppt/slideLayouts/_rels/slideLayout10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78.png"/></Relationships>
</file>

<file path=ppt/slideLayouts/_rels/slideLayout10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65.png"/></Relationships>
</file>

<file path=ppt/slideLayouts/_rels/slideLayout10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79.png"/></Relationships>
</file>

<file path=ppt/slideLayouts/_rels/slideLayout10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66.png"/></Relationships>
</file>

<file path=ppt/slideLayouts/_rels/slideLayout10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44.png"/></Relationships>
</file>

<file path=ppt/slideLayouts/_rels/slideLayout10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 Id="rId4" Type="http://schemas.openxmlformats.org/officeDocument/2006/relationships/image" Target="../media/image68.png"/></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4.xml"/><Relationship Id="rId4" Type="http://schemas.openxmlformats.org/officeDocument/2006/relationships/image" Target="../media/image69.png"/></Relationships>
</file>

<file path=ppt/slideLayouts/_rels/slideLayout10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4.xml"/><Relationship Id="rId4" Type="http://schemas.openxmlformats.org/officeDocument/2006/relationships/image" Target="../media/image48.png"/></Relationships>
</file>

<file path=ppt/slideLayouts/_rels/slideLayout1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4.xml"/><Relationship Id="rId4" Type="http://schemas.openxmlformats.org/officeDocument/2006/relationships/image" Target="../media/image70.png"/></Relationships>
</file>

<file path=ppt/slideLayouts/_rels/slideLayout1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jpeg"/><Relationship Id="rId1" Type="http://schemas.openxmlformats.org/officeDocument/2006/relationships/slideMaster" Target="../slideMasters/slideMaster4.xml"/><Relationship Id="rId4" Type="http://schemas.openxmlformats.org/officeDocument/2006/relationships/image" Target="../media/image50.png"/></Relationships>
</file>

<file path=ppt/slideLayouts/_rels/slideLayout1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1.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2.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2.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4.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73.png"/></Relationships>
</file>

<file path=ppt/slideLayouts/_rels/slideLayout1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56.png"/></Relationships>
</file>

<file path=ppt/slideLayouts/_rels/slideLayout1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0.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0.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4.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8.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5.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0.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6.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6.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77.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3.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78.png"/></Relationships>
</file>

<file path=ppt/slideLayouts/_rels/slideLayout1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65.png"/></Relationships>
</file>

<file path=ppt/slideLayouts/_rels/slideLayout13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79.png"/></Relationships>
</file>

<file path=ppt/slideLayouts/_rels/slideLayout13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66.png"/></Relationships>
</file>

<file path=ppt/slideLayouts/_rels/slideLayout13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44.png"/></Relationships>
</file>

<file path=ppt/slideLayouts/_rels/slideLayout13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68.png"/></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s>
</file>

<file path=ppt/slideLayouts/_rels/slideLayout1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4.xml"/><Relationship Id="rId4" Type="http://schemas.openxmlformats.org/officeDocument/2006/relationships/image" Target="../media/image55.png"/></Relationships>
</file>

<file path=ppt/slideLayouts/_rels/slideLayout13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61.png"/><Relationship Id="rId1" Type="http://schemas.openxmlformats.org/officeDocument/2006/relationships/slideMaster" Target="../slideMasters/slideMaster4.xml"/><Relationship Id="rId4" Type="http://schemas.openxmlformats.org/officeDocument/2006/relationships/image" Target="../media/image2.png"/></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option 1">
    <p:spTree>
      <p:nvGrpSpPr>
        <p:cNvPr id="1" name=""/>
        <p:cNvGrpSpPr/>
        <p:nvPr/>
      </p:nvGrpSpPr>
      <p:grpSpPr>
        <a:xfrm>
          <a:off x="0" y="0"/>
          <a:ext cx="0" cy="0"/>
          <a:chOff x="0" y="0"/>
          <a:chExt cx="0" cy="0"/>
        </a:xfrm>
      </p:grpSpPr>
      <p:pic>
        <p:nvPicPr>
          <p:cNvPr id="13" name="Picture 12" descr="Two people looking at a computer">
            <a:extLst>
              <a:ext uri="{FF2B5EF4-FFF2-40B4-BE49-F238E27FC236}">
                <a16:creationId xmlns:a16="http://schemas.microsoft.com/office/drawing/2014/main" id="{721D9297-DFC5-177D-A5A0-08B086F61BB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5" name="Picture 14">
            <a:extLst>
              <a:ext uri="{FF2B5EF4-FFF2-40B4-BE49-F238E27FC236}">
                <a16:creationId xmlns:a16="http://schemas.microsoft.com/office/drawing/2014/main" id="{52104D6F-9084-414C-4AFF-35605AF54DB4}"/>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164586" y="83127"/>
            <a:ext cx="7232500" cy="227793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83609" y="669352"/>
            <a:ext cx="5726373"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10560766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option 2">
    <p:spTree>
      <p:nvGrpSpPr>
        <p:cNvPr id="1" name=""/>
        <p:cNvGrpSpPr/>
        <p:nvPr/>
      </p:nvGrpSpPr>
      <p:grpSpPr>
        <a:xfrm>
          <a:off x="0" y="0"/>
          <a:ext cx="0" cy="0"/>
          <a:chOff x="0" y="0"/>
          <a:chExt cx="0" cy="0"/>
        </a:xfrm>
      </p:grpSpPr>
      <p:pic>
        <p:nvPicPr>
          <p:cNvPr id="13" name="Picture 12" descr="Two people looking at a computer">
            <a:extLst>
              <a:ext uri="{FF2B5EF4-FFF2-40B4-BE49-F238E27FC236}">
                <a16:creationId xmlns:a16="http://schemas.microsoft.com/office/drawing/2014/main" id="{721D9297-DFC5-177D-A5A0-08B086F61BB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5" name="Picture 14">
            <a:extLst>
              <a:ext uri="{FF2B5EF4-FFF2-40B4-BE49-F238E27FC236}">
                <a16:creationId xmlns:a16="http://schemas.microsoft.com/office/drawing/2014/main" id="{52104D6F-9084-414C-4AFF-35605AF54DB4}"/>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164586" y="201880"/>
            <a:ext cx="7232500" cy="218184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83609" y="669352"/>
            <a:ext cx="5726373"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34058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slide option 3">
    <p:spTree>
      <p:nvGrpSpPr>
        <p:cNvPr id="1" name=""/>
        <p:cNvGrpSpPr/>
        <p:nvPr/>
      </p:nvGrpSpPr>
      <p:grpSpPr>
        <a:xfrm>
          <a:off x="0" y="0"/>
          <a:ext cx="0" cy="0"/>
          <a:chOff x="0" y="0"/>
          <a:chExt cx="0" cy="0"/>
        </a:xfrm>
      </p:grpSpPr>
      <p:pic>
        <p:nvPicPr>
          <p:cNvPr id="13" name="Picture 12" descr="Two people looking at a computer">
            <a:extLst>
              <a:ext uri="{FF2B5EF4-FFF2-40B4-BE49-F238E27FC236}">
                <a16:creationId xmlns:a16="http://schemas.microsoft.com/office/drawing/2014/main" id="{721D9297-DFC5-177D-A5A0-08B086F61BB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5" name="Picture 14">
            <a:extLst>
              <a:ext uri="{FF2B5EF4-FFF2-40B4-BE49-F238E27FC236}">
                <a16:creationId xmlns:a16="http://schemas.microsoft.com/office/drawing/2014/main" id="{52104D6F-9084-414C-4AFF-35605AF54DB4}"/>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164586" y="201880"/>
            <a:ext cx="7232500" cy="218184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83609" y="669352"/>
            <a:ext cx="5726373"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50138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Slide alt option 1">
    <p:spTree>
      <p:nvGrpSpPr>
        <p:cNvPr id="1" name=""/>
        <p:cNvGrpSpPr/>
        <p:nvPr/>
      </p:nvGrpSpPr>
      <p:grpSpPr>
        <a:xfrm>
          <a:off x="0" y="0"/>
          <a:ext cx="0" cy="0"/>
          <a:chOff x="0" y="0"/>
          <a:chExt cx="0" cy="0"/>
        </a:xfrm>
      </p:grpSpPr>
      <p:pic>
        <p:nvPicPr>
          <p:cNvPr id="13" name="Picture 12" descr="A person smiling at a person">
            <a:extLst>
              <a:ext uri="{FF2B5EF4-FFF2-40B4-BE49-F238E27FC236}">
                <a16:creationId xmlns:a16="http://schemas.microsoft.com/office/drawing/2014/main" id="{721D9297-DFC5-177D-A5A0-08B086F61BB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7" name="Picture 16">
            <a:extLst>
              <a:ext uri="{FF2B5EF4-FFF2-40B4-BE49-F238E27FC236}">
                <a16:creationId xmlns:a16="http://schemas.microsoft.com/office/drawing/2014/main" id="{9483799A-884A-6026-4D0A-F38C503071C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7042244" y="1636640"/>
            <a:ext cx="4869848" cy="4869848"/>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754990" y="2471887"/>
            <a:ext cx="3444355" cy="1599677"/>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944610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Slide alt option 2">
    <p:spTree>
      <p:nvGrpSpPr>
        <p:cNvPr id="1" name=""/>
        <p:cNvGrpSpPr/>
        <p:nvPr/>
      </p:nvGrpSpPr>
      <p:grpSpPr>
        <a:xfrm>
          <a:off x="0" y="0"/>
          <a:ext cx="0" cy="0"/>
          <a:chOff x="0" y="0"/>
          <a:chExt cx="0" cy="0"/>
        </a:xfrm>
      </p:grpSpPr>
      <p:pic>
        <p:nvPicPr>
          <p:cNvPr id="13" name="Picture 12" descr="A person smiling at a person">
            <a:extLst>
              <a:ext uri="{FF2B5EF4-FFF2-40B4-BE49-F238E27FC236}">
                <a16:creationId xmlns:a16="http://schemas.microsoft.com/office/drawing/2014/main" id="{721D9297-DFC5-177D-A5A0-08B086F61BB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7" name="Picture 16">
            <a:extLst>
              <a:ext uri="{FF2B5EF4-FFF2-40B4-BE49-F238E27FC236}">
                <a16:creationId xmlns:a16="http://schemas.microsoft.com/office/drawing/2014/main" id="{9483799A-884A-6026-4D0A-F38C503071C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7042244" y="1636640"/>
            <a:ext cx="4869848" cy="4869848"/>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754990" y="2471887"/>
            <a:ext cx="3444355" cy="1599677"/>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368373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alt option 3">
    <p:spTree>
      <p:nvGrpSpPr>
        <p:cNvPr id="1" name=""/>
        <p:cNvGrpSpPr/>
        <p:nvPr/>
      </p:nvGrpSpPr>
      <p:grpSpPr>
        <a:xfrm>
          <a:off x="0" y="0"/>
          <a:ext cx="0" cy="0"/>
          <a:chOff x="0" y="0"/>
          <a:chExt cx="0" cy="0"/>
        </a:xfrm>
      </p:grpSpPr>
      <p:pic>
        <p:nvPicPr>
          <p:cNvPr id="13" name="Picture 12" descr="A person smiling at a person">
            <a:extLst>
              <a:ext uri="{FF2B5EF4-FFF2-40B4-BE49-F238E27FC236}">
                <a16:creationId xmlns:a16="http://schemas.microsoft.com/office/drawing/2014/main" id="{721D9297-DFC5-177D-A5A0-08B086F61BB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7" name="Picture 16">
            <a:extLst>
              <a:ext uri="{FF2B5EF4-FFF2-40B4-BE49-F238E27FC236}">
                <a16:creationId xmlns:a16="http://schemas.microsoft.com/office/drawing/2014/main" id="{9483799A-884A-6026-4D0A-F38C503071C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7042244" y="1636640"/>
            <a:ext cx="4869848" cy="4869848"/>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754990" y="2471887"/>
            <a:ext cx="3444355" cy="1599677"/>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167470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plain 2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838200" y="1651000"/>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79390159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lue header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141938-8E6A-2C60-A9FA-7FACB497CA30}"/>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7250" y="102283"/>
            <a:ext cx="7824519" cy="1502623"/>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95505202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ime header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141938-8E6A-2C60-A9FA-7FACB497CA30}"/>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7250" y="102283"/>
            <a:ext cx="7824519" cy="150262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dirty="0"/>
              <a:t>Click icon to add picture</a:t>
            </a:r>
            <a:endParaRPr lang="en-GB" dirty="0"/>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sz="1200">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a:p>
            <a:pPr lvl="2"/>
            <a:endParaRPr lang="en-US" dirty="0"/>
          </a:p>
        </p:txBody>
      </p:sp>
    </p:spTree>
    <p:extLst>
      <p:ext uri="{BB962C8B-B14F-4D97-AF65-F5344CB8AC3E}">
        <p14:creationId xmlns:p14="http://schemas.microsoft.com/office/powerpoint/2010/main" val="423091550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yellow header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141938-8E6A-2C60-A9FA-7FACB497CA30}"/>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7250" y="102283"/>
            <a:ext cx="7824519" cy="150262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09191752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blue block LH">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CB952B-6F7B-F7A0-3416-596258F037B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60311" y="1210537"/>
            <a:ext cx="6013578" cy="5169085"/>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7448237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ime block LH">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CB952B-6F7B-F7A0-3416-596258F037B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60311" y="1210537"/>
            <a:ext cx="6013578" cy="5040085"/>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87964062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yellow block LH">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CB952B-6F7B-F7A0-3416-596258F037B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60311" y="1210537"/>
            <a:ext cx="6013578" cy="501771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892808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ue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pic>
        <p:nvPicPr>
          <p:cNvPr id="9" name="Picture 8">
            <a:extLst>
              <a:ext uri="{FF2B5EF4-FFF2-40B4-BE49-F238E27FC236}">
                <a16:creationId xmlns:a16="http://schemas.microsoft.com/office/drawing/2014/main" id="{5B69D117-03F9-4916-1725-C96B40B5E8D9}"/>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
        <p:nvSpPr>
          <p:cNvPr id="11" name="Content Placeholder 2">
            <a:extLst>
              <a:ext uri="{FF2B5EF4-FFF2-40B4-BE49-F238E27FC236}">
                <a16:creationId xmlns:a16="http://schemas.microsoft.com/office/drawing/2014/main" id="{70DA9160-C082-D207-5DE9-7AE6E7A05E9E}"/>
              </a:ext>
            </a:extLst>
          </p:cNvPr>
          <p:cNvSpPr>
            <a:spLocks noGrp="1"/>
          </p:cNvSpPr>
          <p:nvPr>
            <p:ph sz="quarter" idx="13"/>
          </p:nvPr>
        </p:nvSpPr>
        <p:spPr>
          <a:xfrm>
            <a:off x="6587796" y="1323263"/>
            <a:ext cx="5059362" cy="4606925"/>
          </a:xfrm>
          <a:prstGeom prst="rect">
            <a:avLst/>
          </a:prstGeom>
        </p:spPr>
        <p:txBody>
          <a:bodyPr/>
          <a:lstStyle>
            <a:lvl1pPr>
              <a:defRPr/>
            </a:lvl1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88667899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ime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pic>
        <p:nvPicPr>
          <p:cNvPr id="9" name="Picture 8">
            <a:extLst>
              <a:ext uri="{FF2B5EF4-FFF2-40B4-BE49-F238E27FC236}">
                <a16:creationId xmlns:a16="http://schemas.microsoft.com/office/drawing/2014/main" id="{5B69D117-03F9-4916-1725-C96B40B5E8D9}"/>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
        <p:nvSpPr>
          <p:cNvPr id="3" name="Content Placeholder 2">
            <a:extLst>
              <a:ext uri="{FF2B5EF4-FFF2-40B4-BE49-F238E27FC236}">
                <a16:creationId xmlns:a16="http://schemas.microsoft.com/office/drawing/2014/main" id="{2D44D34E-D934-7BC7-FADF-462BB2573F62}"/>
              </a:ext>
            </a:extLst>
          </p:cNvPr>
          <p:cNvSpPr>
            <a:spLocks noGrp="1"/>
          </p:cNvSpPr>
          <p:nvPr>
            <p:ph sz="quarter" idx="13"/>
          </p:nvPr>
        </p:nvSpPr>
        <p:spPr>
          <a:xfrm>
            <a:off x="6624638" y="1474788"/>
            <a:ext cx="5059362" cy="4606925"/>
          </a:xfrm>
          <a:prstGeom prst="rect">
            <a:avLst/>
          </a:prstGeom>
        </p:spPr>
        <p:txBody>
          <a:bodyPr/>
          <a:lstStyle/>
          <a:p>
            <a:pPr lvl="0"/>
            <a:r>
              <a:rPr lang="en-US"/>
              <a:t>Click to edit Master text styles</a:t>
            </a:r>
          </a:p>
        </p:txBody>
      </p:sp>
    </p:spTree>
    <p:extLst>
      <p:ext uri="{BB962C8B-B14F-4D97-AF65-F5344CB8AC3E}">
        <p14:creationId xmlns:p14="http://schemas.microsoft.com/office/powerpoint/2010/main" val="104452967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yellow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pic>
        <p:nvPicPr>
          <p:cNvPr id="9" name="Picture 8">
            <a:extLst>
              <a:ext uri="{FF2B5EF4-FFF2-40B4-BE49-F238E27FC236}">
                <a16:creationId xmlns:a16="http://schemas.microsoft.com/office/drawing/2014/main" id="{5B69D117-03F9-4916-1725-C96B40B5E8D9}"/>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
        <p:nvSpPr>
          <p:cNvPr id="3" name="Content Placeholder 2">
            <a:extLst>
              <a:ext uri="{FF2B5EF4-FFF2-40B4-BE49-F238E27FC236}">
                <a16:creationId xmlns:a16="http://schemas.microsoft.com/office/drawing/2014/main" id="{BD3B9D0C-DACB-C938-5CCF-3F3E442C5BFD}"/>
              </a:ext>
            </a:extLst>
          </p:cNvPr>
          <p:cNvSpPr>
            <a:spLocks noGrp="1"/>
          </p:cNvSpPr>
          <p:nvPr>
            <p:ph sz="quarter" idx="13"/>
          </p:nvPr>
        </p:nvSpPr>
        <p:spPr>
          <a:xfrm>
            <a:off x="6624638" y="1474788"/>
            <a:ext cx="5059362" cy="4606925"/>
          </a:xfrm>
          <a:prstGeom prst="rect">
            <a:avLst/>
          </a:prstGeom>
        </p:spPr>
        <p:txBody>
          <a:bodyPr/>
          <a:lstStyle/>
          <a:p>
            <a:pPr lvl="0"/>
            <a:r>
              <a:rPr lang="en-US"/>
              <a:t>Click to edit Master text styles</a:t>
            </a:r>
          </a:p>
        </p:txBody>
      </p:sp>
    </p:spTree>
    <p:extLst>
      <p:ext uri="{BB962C8B-B14F-4D97-AF65-F5344CB8AC3E}">
        <p14:creationId xmlns:p14="http://schemas.microsoft.com/office/powerpoint/2010/main" val="167127451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ue speech bub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270101" y="806460"/>
            <a:ext cx="5121296" cy="512129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33070385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ime speech bub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270101" y="806460"/>
            <a:ext cx="5121296" cy="512129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a:p>
            <a:pPr lvl="1"/>
            <a:endParaRPr lang="en-US" dirty="0"/>
          </a:p>
        </p:txBody>
      </p:sp>
    </p:spTree>
    <p:extLst>
      <p:ext uri="{BB962C8B-B14F-4D97-AF65-F5344CB8AC3E}">
        <p14:creationId xmlns:p14="http://schemas.microsoft.com/office/powerpoint/2010/main" val="59239981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yellow speech bub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270101" y="806460"/>
            <a:ext cx="5121296" cy="512129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a:p>
            <a:pPr lvl="1"/>
            <a:endParaRPr lang="en-US" dirty="0"/>
          </a:p>
        </p:txBody>
      </p:sp>
    </p:spTree>
    <p:extLst>
      <p:ext uri="{BB962C8B-B14F-4D97-AF65-F5344CB8AC3E}">
        <p14:creationId xmlns:p14="http://schemas.microsoft.com/office/powerpoint/2010/main" val="33033253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blue block no header">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1" y="997527"/>
            <a:ext cx="5121296" cy="508450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a:p>
            <a:pPr lvl="1"/>
            <a:endParaRPr lang="en-US" dirty="0"/>
          </a:p>
        </p:txBody>
      </p:sp>
    </p:spTree>
    <p:extLst>
      <p:ext uri="{BB962C8B-B14F-4D97-AF65-F5344CB8AC3E}">
        <p14:creationId xmlns:p14="http://schemas.microsoft.com/office/powerpoint/2010/main" val="1075951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ime block no header">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1" y="1211283"/>
            <a:ext cx="5121296" cy="4870751"/>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45896461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2 block 2 colour option 1">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0" y="1508601"/>
            <a:ext cx="5821217" cy="4567827"/>
          </a:xfrm>
          <a:prstGeom prst="rect">
            <a:avLst/>
          </a:prstGeom>
        </p:spPr>
      </p:pic>
      <p:pic>
        <p:nvPicPr>
          <p:cNvPr id="3" name="Picture 2">
            <a:extLst>
              <a:ext uri="{FF2B5EF4-FFF2-40B4-BE49-F238E27FC236}">
                <a16:creationId xmlns:a16="http://schemas.microsoft.com/office/drawing/2014/main" id="{BE79411A-295C-141D-7D72-06F284DFA9CA}"/>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6258296" y="1290673"/>
            <a:ext cx="5533901" cy="4651391"/>
          </a:xfrm>
          <a:prstGeom prst="rect">
            <a:avLst/>
          </a:prstGeom>
        </p:spPr>
      </p:pic>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567055" y="1781298"/>
            <a:ext cx="4643251" cy="3786029"/>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
        <p:nvSpPr>
          <p:cNvPr id="10" name="Text Placeholder 11">
            <a:extLst>
              <a:ext uri="{FF2B5EF4-FFF2-40B4-BE49-F238E27FC236}">
                <a16:creationId xmlns:a16="http://schemas.microsoft.com/office/drawing/2014/main" id="{71D61D7F-EDC3-CA79-AB21-8128C95F3655}"/>
              </a:ext>
            </a:extLst>
          </p:cNvPr>
          <p:cNvSpPr>
            <a:spLocks noGrp="1"/>
          </p:cNvSpPr>
          <p:nvPr>
            <p:ph type="body" sz="quarter" idx="15"/>
          </p:nvPr>
        </p:nvSpPr>
        <p:spPr>
          <a:xfrm>
            <a:off x="651176" y="1779319"/>
            <a:ext cx="4643251" cy="3786029"/>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
        <p:nvSpPr>
          <p:cNvPr id="11" name="Title 1">
            <a:extLst>
              <a:ext uri="{FF2B5EF4-FFF2-40B4-BE49-F238E27FC236}">
                <a16:creationId xmlns:a16="http://schemas.microsoft.com/office/drawing/2014/main" id="{762180F6-A32D-50E2-B53C-14052960F8E8}"/>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98034402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 block 2 colour option 2">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0" y="1508601"/>
            <a:ext cx="5821217" cy="4567827"/>
          </a:xfrm>
          <a:prstGeom prst="rect">
            <a:avLst/>
          </a:prstGeom>
        </p:spPr>
      </p:pic>
      <p:pic>
        <p:nvPicPr>
          <p:cNvPr id="3" name="Picture 2">
            <a:extLst>
              <a:ext uri="{FF2B5EF4-FFF2-40B4-BE49-F238E27FC236}">
                <a16:creationId xmlns:a16="http://schemas.microsoft.com/office/drawing/2014/main" id="{BE79411A-295C-141D-7D72-06F284DFA9CA}"/>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6258296" y="1290673"/>
            <a:ext cx="5533901" cy="4785755"/>
          </a:xfrm>
          <a:prstGeom prst="rect">
            <a:avLst/>
          </a:prstGeom>
        </p:spPr>
      </p:pic>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567055" y="1781298"/>
            <a:ext cx="4643251" cy="3786029"/>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
        <p:nvSpPr>
          <p:cNvPr id="10" name="Text Placeholder 11">
            <a:extLst>
              <a:ext uri="{FF2B5EF4-FFF2-40B4-BE49-F238E27FC236}">
                <a16:creationId xmlns:a16="http://schemas.microsoft.com/office/drawing/2014/main" id="{71D61D7F-EDC3-CA79-AB21-8128C95F3655}"/>
              </a:ext>
            </a:extLst>
          </p:cNvPr>
          <p:cNvSpPr>
            <a:spLocks noGrp="1"/>
          </p:cNvSpPr>
          <p:nvPr>
            <p:ph type="body" sz="quarter" idx="15"/>
          </p:nvPr>
        </p:nvSpPr>
        <p:spPr>
          <a:xfrm>
            <a:off x="651176" y="1779319"/>
            <a:ext cx="4643251" cy="3786029"/>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
        <p:nvSpPr>
          <p:cNvPr id="11" name="Title 1">
            <a:extLst>
              <a:ext uri="{FF2B5EF4-FFF2-40B4-BE49-F238E27FC236}">
                <a16:creationId xmlns:a16="http://schemas.microsoft.com/office/drawing/2014/main" id="{762180F6-A32D-50E2-B53C-14052960F8E8}"/>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10983357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 block 2 colour option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F785865-6639-5D6E-859C-9F78A0DDC95C}"/>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6258296" y="1290673"/>
            <a:ext cx="5533901" cy="4785755"/>
          </a:xfrm>
          <a:prstGeom prst="rect">
            <a:avLst/>
          </a:prstGeom>
        </p:spPr>
      </p:pic>
      <p:pic>
        <p:nvPicPr>
          <p:cNvPr id="3" name="Picture 2">
            <a:extLst>
              <a:ext uri="{FF2B5EF4-FFF2-40B4-BE49-F238E27FC236}">
                <a16:creationId xmlns:a16="http://schemas.microsoft.com/office/drawing/2014/main" id="{BE79411A-295C-141D-7D72-06F284DFA9CA}"/>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05850" y="1276364"/>
            <a:ext cx="5533901" cy="4651391"/>
          </a:xfrm>
          <a:prstGeom prst="rect">
            <a:avLst/>
          </a:prstGeom>
        </p:spPr>
      </p:pic>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567055" y="1781298"/>
            <a:ext cx="4643251" cy="3786029"/>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
        <p:nvSpPr>
          <p:cNvPr id="10" name="Text Placeholder 11">
            <a:extLst>
              <a:ext uri="{FF2B5EF4-FFF2-40B4-BE49-F238E27FC236}">
                <a16:creationId xmlns:a16="http://schemas.microsoft.com/office/drawing/2014/main" id="{71D61D7F-EDC3-CA79-AB21-8128C95F3655}"/>
              </a:ext>
            </a:extLst>
          </p:cNvPr>
          <p:cNvSpPr>
            <a:spLocks noGrp="1"/>
          </p:cNvSpPr>
          <p:nvPr>
            <p:ph type="body" sz="quarter" idx="15"/>
          </p:nvPr>
        </p:nvSpPr>
        <p:spPr>
          <a:xfrm>
            <a:off x="651176" y="1779319"/>
            <a:ext cx="4643251" cy="3786029"/>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
        <p:nvSpPr>
          <p:cNvPr id="11" name="Title 1">
            <a:extLst>
              <a:ext uri="{FF2B5EF4-FFF2-40B4-BE49-F238E27FC236}">
                <a16:creationId xmlns:a16="http://schemas.microsoft.com/office/drawing/2014/main" id="{762180F6-A32D-50E2-B53C-14052960F8E8}"/>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34252241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lue asterisk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898510" y="622884"/>
            <a:ext cx="5455415" cy="5455415"/>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39867397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ime asterisk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898511" y="613359"/>
            <a:ext cx="5464940" cy="5464940"/>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93743886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yellow asterisk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898511" y="613359"/>
            <a:ext cx="5464940" cy="5464940"/>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8911413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blue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48045093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ime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48037494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yellow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1710648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blue outline speech 1 col">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14520-5712-1626-CFF0-BD18344DB99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7158353" y="950026"/>
            <a:ext cx="5372322" cy="537232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6536215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ime outline speech 1 col">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14520-5712-1626-CFF0-BD18344DB99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7158353" y="950026"/>
            <a:ext cx="5372322" cy="537232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86621937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yellow outline speech 1 col">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14520-5712-1626-CFF0-BD18344DB99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7158353" y="950026"/>
            <a:ext cx="5372322" cy="537232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10139297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lue arrows 1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220" y="1658023"/>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9" name="Picture 8">
            <a:extLst>
              <a:ext uri="{FF2B5EF4-FFF2-40B4-BE49-F238E27FC236}">
                <a16:creationId xmlns:a16="http://schemas.microsoft.com/office/drawing/2014/main" id="{C4C23825-C8CD-85A6-5786-410677C7851B}"/>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925618" y="1321790"/>
            <a:ext cx="4214420" cy="4214420"/>
          </a:xfrm>
          <a:prstGeom prst="rect">
            <a:avLst/>
          </a:prstGeom>
        </p:spPr>
      </p:pic>
    </p:spTree>
    <p:extLst>
      <p:ext uri="{BB962C8B-B14F-4D97-AF65-F5344CB8AC3E}">
        <p14:creationId xmlns:p14="http://schemas.microsoft.com/office/powerpoint/2010/main" val="330216320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ime arrows 1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220" y="1658023"/>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9" name="Picture 8">
            <a:extLst>
              <a:ext uri="{FF2B5EF4-FFF2-40B4-BE49-F238E27FC236}">
                <a16:creationId xmlns:a16="http://schemas.microsoft.com/office/drawing/2014/main" id="{C4C23825-C8CD-85A6-5786-410677C7851B}"/>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925618" y="1321790"/>
            <a:ext cx="4214420" cy="4214420"/>
          </a:xfrm>
          <a:prstGeom prst="rect">
            <a:avLst/>
          </a:prstGeom>
        </p:spPr>
      </p:pic>
    </p:spTree>
    <p:extLst>
      <p:ext uri="{BB962C8B-B14F-4D97-AF65-F5344CB8AC3E}">
        <p14:creationId xmlns:p14="http://schemas.microsoft.com/office/powerpoint/2010/main" val="377314003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yellow arrows 1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220" y="1658023"/>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9" name="Picture 8">
            <a:extLst>
              <a:ext uri="{FF2B5EF4-FFF2-40B4-BE49-F238E27FC236}">
                <a16:creationId xmlns:a16="http://schemas.microsoft.com/office/drawing/2014/main" id="{C4C23825-C8CD-85A6-5786-410677C7851B}"/>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925618" y="1321790"/>
            <a:ext cx="4214420" cy="4214420"/>
          </a:xfrm>
          <a:prstGeom prst="rect">
            <a:avLst/>
          </a:prstGeom>
        </p:spPr>
      </p:pic>
    </p:spTree>
    <p:extLst>
      <p:ext uri="{BB962C8B-B14F-4D97-AF65-F5344CB8AC3E}">
        <p14:creationId xmlns:p14="http://schemas.microsoft.com/office/powerpoint/2010/main" val="37595896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blue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4179783" y="1774876"/>
            <a:ext cx="7504216"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735217" y="1737040"/>
            <a:ext cx="2197988" cy="2197988"/>
          </a:xfrm>
          <a:prstGeom prst="rect">
            <a:avLst/>
          </a:prstGeom>
        </p:spPr>
      </p:pic>
    </p:spTree>
    <p:extLst>
      <p:ext uri="{BB962C8B-B14F-4D97-AF65-F5344CB8AC3E}">
        <p14:creationId xmlns:p14="http://schemas.microsoft.com/office/powerpoint/2010/main" val="98544381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lime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4179783" y="1774876"/>
            <a:ext cx="7504216"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735217" y="1737040"/>
            <a:ext cx="2197988" cy="2197988"/>
          </a:xfrm>
          <a:prstGeom prst="rect">
            <a:avLst/>
          </a:prstGeom>
        </p:spPr>
      </p:pic>
    </p:spTree>
    <p:extLst>
      <p:ext uri="{BB962C8B-B14F-4D97-AF65-F5344CB8AC3E}">
        <p14:creationId xmlns:p14="http://schemas.microsoft.com/office/powerpoint/2010/main" val="411665654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yellow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4179783" y="1774876"/>
            <a:ext cx="7504216"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735217" y="1737040"/>
            <a:ext cx="2197988" cy="2197988"/>
          </a:xfrm>
          <a:prstGeom prst="rect">
            <a:avLst/>
          </a:prstGeom>
        </p:spPr>
      </p:pic>
    </p:spTree>
    <p:extLst>
      <p:ext uri="{BB962C8B-B14F-4D97-AF65-F5344CB8AC3E}">
        <p14:creationId xmlns:p14="http://schemas.microsoft.com/office/powerpoint/2010/main" val="3954725073"/>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blue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2759546" y="473089"/>
            <a:ext cx="5851054" cy="5851054"/>
          </a:xfrm>
          <a:prstGeom prst="rect">
            <a:avLst/>
          </a:prstGeom>
        </p:spPr>
      </p:pic>
    </p:spTree>
    <p:extLst>
      <p:ext uri="{BB962C8B-B14F-4D97-AF65-F5344CB8AC3E}">
        <p14:creationId xmlns:p14="http://schemas.microsoft.com/office/powerpoint/2010/main" val="47387587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lime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2759546" y="473089"/>
            <a:ext cx="5851054" cy="5851054"/>
          </a:xfrm>
          <a:prstGeom prst="rect">
            <a:avLst/>
          </a:prstGeom>
        </p:spPr>
      </p:pic>
    </p:spTree>
    <p:extLst>
      <p:ext uri="{BB962C8B-B14F-4D97-AF65-F5344CB8AC3E}">
        <p14:creationId xmlns:p14="http://schemas.microsoft.com/office/powerpoint/2010/main" val="14356395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yellow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2759546" y="473089"/>
            <a:ext cx="5851054" cy="5851054"/>
          </a:xfrm>
          <a:prstGeom prst="rect">
            <a:avLst/>
          </a:prstGeom>
        </p:spPr>
      </p:pic>
    </p:spTree>
    <p:extLst>
      <p:ext uri="{BB962C8B-B14F-4D97-AF65-F5344CB8AC3E}">
        <p14:creationId xmlns:p14="http://schemas.microsoft.com/office/powerpoint/2010/main" val="53387632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F498C1-3D7D-5D71-BE71-4A2C39DEA07C}"/>
              </a:ext>
            </a:extLst>
          </p:cNvPr>
          <p:cNvSpPr>
            <a:spLocks noGrp="1"/>
          </p:cNvSpPr>
          <p:nvPr>
            <p:ph type="dt" sz="half" idx="10"/>
          </p:nvPr>
        </p:nvSpPr>
        <p:spPr/>
        <p:txBody>
          <a:bodyPr/>
          <a:lstStyle/>
          <a:p>
            <a:fld id="{F20D5FE3-4056-4AAB-8D61-713ADB4C9B00}" type="datetimeFigureOut">
              <a:rPr lang="en-GB" smtClean="0"/>
              <a:t>17/07/2025</a:t>
            </a:fld>
            <a:endParaRPr lang="en-GB"/>
          </a:p>
        </p:txBody>
      </p:sp>
      <p:sp>
        <p:nvSpPr>
          <p:cNvPr id="3" name="Footer Placeholder 2">
            <a:extLst>
              <a:ext uri="{FF2B5EF4-FFF2-40B4-BE49-F238E27FC236}">
                <a16:creationId xmlns:a16="http://schemas.microsoft.com/office/drawing/2014/main" id="{68C0CDF5-CE50-55C6-90AA-6619FAD61667}"/>
              </a:ext>
            </a:extLst>
          </p:cNvPr>
          <p:cNvSpPr>
            <a:spLocks noGrp="1"/>
          </p:cNvSpPr>
          <p:nvPr>
            <p:ph type="ftr" sz="quarter" idx="11"/>
          </p:nvPr>
        </p:nvSpPr>
        <p:spPr>
          <a:xfrm>
            <a:off x="381000" y="6356349"/>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3CF5BDF8-171A-D8D1-525B-DFDD1365C0AE}"/>
              </a:ext>
            </a:extLst>
          </p:cNvPr>
          <p:cNvSpPr>
            <a:spLocks noGrp="1"/>
          </p:cNvSpPr>
          <p:nvPr>
            <p:ph type="sldNum" sz="quarter" idx="12"/>
          </p:nvPr>
        </p:nvSpPr>
        <p:spPr/>
        <p:txBody>
          <a:bodyPr/>
          <a:lstStyle/>
          <a:p>
            <a:fld id="{62232405-4260-4512-8C8C-1FB3A493F6AF}" type="slidenum">
              <a:rPr lang="en-GB" smtClean="0"/>
              <a:t>‹#›</a:t>
            </a:fld>
            <a:endParaRPr lang="en-GB"/>
          </a:p>
        </p:txBody>
      </p:sp>
    </p:spTree>
    <p:extLst>
      <p:ext uri="{BB962C8B-B14F-4D97-AF65-F5344CB8AC3E}">
        <p14:creationId xmlns:p14="http://schemas.microsoft.com/office/powerpoint/2010/main" val="2131861451"/>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purple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2759546" y="473089"/>
            <a:ext cx="5851054" cy="5851054"/>
          </a:xfrm>
          <a:prstGeom prst="rect">
            <a:avLst/>
          </a:prstGeom>
        </p:spPr>
      </p:pic>
    </p:spTree>
    <p:extLst>
      <p:ext uri="{BB962C8B-B14F-4D97-AF65-F5344CB8AC3E}">
        <p14:creationId xmlns:p14="http://schemas.microsoft.com/office/powerpoint/2010/main" val="1040447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orange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3364302" y="1774876"/>
            <a:ext cx="8319697"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6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35217" y="1737040"/>
            <a:ext cx="2197988" cy="2197988"/>
          </a:xfrm>
          <a:prstGeom prst="rect">
            <a:avLst/>
          </a:prstGeom>
        </p:spPr>
      </p:pic>
    </p:spTree>
    <p:extLst>
      <p:ext uri="{BB962C8B-B14F-4D97-AF65-F5344CB8AC3E}">
        <p14:creationId xmlns:p14="http://schemas.microsoft.com/office/powerpoint/2010/main" val="25054523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neutral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6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40448820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3FC91-0010-40AB-B864-D80CC4B8B6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3714EB-B0B1-45DD-944E-2017C5B1F9D8}"/>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D5635D5A-94E3-456F-95DA-550BD395F33D}"/>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5" name="Footer Placeholder 4">
            <a:extLst>
              <a:ext uri="{FF2B5EF4-FFF2-40B4-BE49-F238E27FC236}">
                <a16:creationId xmlns:a16="http://schemas.microsoft.com/office/drawing/2014/main" id="{62AD3379-45E1-448C-908B-794ED122791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A3AE5DD-041B-4591-8C4A-409097C2E6A0}"/>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131317290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itle Slide option 1">
    <p:spTree>
      <p:nvGrpSpPr>
        <p:cNvPr id="1" name=""/>
        <p:cNvGrpSpPr/>
        <p:nvPr/>
      </p:nvGrpSpPr>
      <p:grpSpPr>
        <a:xfrm>
          <a:off x="0" y="0"/>
          <a:ext cx="0" cy="0"/>
          <a:chOff x="0" y="0"/>
          <a:chExt cx="0" cy="0"/>
        </a:xfrm>
      </p:grpSpPr>
      <p:pic>
        <p:nvPicPr>
          <p:cNvPr id="13" name="Picture 12" descr="Two people looking at a computer">
            <a:extLst>
              <a:ext uri="{FF2B5EF4-FFF2-40B4-BE49-F238E27FC236}">
                <a16:creationId xmlns:a16="http://schemas.microsoft.com/office/drawing/2014/main" id="{721D9297-DFC5-177D-A5A0-08B086F61BB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5" name="Picture 14">
            <a:extLst>
              <a:ext uri="{FF2B5EF4-FFF2-40B4-BE49-F238E27FC236}">
                <a16:creationId xmlns:a16="http://schemas.microsoft.com/office/drawing/2014/main" id="{52104D6F-9084-414C-4AFF-35605AF54DB4}"/>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164586" y="106878"/>
            <a:ext cx="7232500" cy="270757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83609" y="669352"/>
            <a:ext cx="5726373"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42256762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Slide option 2">
    <p:spTree>
      <p:nvGrpSpPr>
        <p:cNvPr id="1" name=""/>
        <p:cNvGrpSpPr/>
        <p:nvPr/>
      </p:nvGrpSpPr>
      <p:grpSpPr>
        <a:xfrm>
          <a:off x="0" y="0"/>
          <a:ext cx="0" cy="0"/>
          <a:chOff x="0" y="0"/>
          <a:chExt cx="0" cy="0"/>
        </a:xfrm>
      </p:grpSpPr>
      <p:pic>
        <p:nvPicPr>
          <p:cNvPr id="13" name="Picture 12" descr="Two people looking at a computer">
            <a:extLst>
              <a:ext uri="{FF2B5EF4-FFF2-40B4-BE49-F238E27FC236}">
                <a16:creationId xmlns:a16="http://schemas.microsoft.com/office/drawing/2014/main" id="{721D9297-DFC5-177D-A5A0-08B086F61BB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5" name="Picture 14">
            <a:extLst>
              <a:ext uri="{FF2B5EF4-FFF2-40B4-BE49-F238E27FC236}">
                <a16:creationId xmlns:a16="http://schemas.microsoft.com/office/drawing/2014/main" id="{52104D6F-9084-414C-4AFF-35605AF54DB4}"/>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164586" y="0"/>
            <a:ext cx="7232500" cy="218184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83609" y="669352"/>
            <a:ext cx="5726373"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174950803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Slide option 3">
    <p:spTree>
      <p:nvGrpSpPr>
        <p:cNvPr id="1" name=""/>
        <p:cNvGrpSpPr/>
        <p:nvPr/>
      </p:nvGrpSpPr>
      <p:grpSpPr>
        <a:xfrm>
          <a:off x="0" y="0"/>
          <a:ext cx="0" cy="0"/>
          <a:chOff x="0" y="0"/>
          <a:chExt cx="0" cy="0"/>
        </a:xfrm>
      </p:grpSpPr>
      <p:pic>
        <p:nvPicPr>
          <p:cNvPr id="13" name="Picture 12" descr="A person smiling at a person">
            <a:extLst>
              <a:ext uri="{FF2B5EF4-FFF2-40B4-BE49-F238E27FC236}">
                <a16:creationId xmlns:a16="http://schemas.microsoft.com/office/drawing/2014/main" id="{721D9297-DFC5-177D-A5A0-08B086F61BB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7" name="Picture 16">
            <a:extLst>
              <a:ext uri="{FF2B5EF4-FFF2-40B4-BE49-F238E27FC236}">
                <a16:creationId xmlns:a16="http://schemas.microsoft.com/office/drawing/2014/main" id="{9483799A-884A-6026-4D0A-F38C503071C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7042244" y="1636640"/>
            <a:ext cx="4869848" cy="4869848"/>
          </a:xfrm>
          <a:prstGeom prst="rect">
            <a:avLst/>
          </a:prstGeom>
        </p:spPr>
      </p:pic>
      <p:sp>
        <p:nvSpPr>
          <p:cNvPr id="2" name="Title 1" descr="Title">
            <a:extLst>
              <a:ext uri="{FF2B5EF4-FFF2-40B4-BE49-F238E27FC236}">
                <a16:creationId xmlns:a16="http://schemas.microsoft.com/office/drawing/2014/main" id="{8A8C0A9D-2570-3A0D-29E7-2F28AE376ED0}"/>
              </a:ext>
            </a:extLst>
          </p:cNvPr>
          <p:cNvSpPr>
            <a:spLocks noGrp="1"/>
          </p:cNvSpPr>
          <p:nvPr>
            <p:ph type="ctrTitle"/>
          </p:nvPr>
        </p:nvSpPr>
        <p:spPr>
          <a:xfrm>
            <a:off x="7754990" y="2471887"/>
            <a:ext cx="3444355" cy="1599677"/>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308960799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Slide option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721D9297-DFC5-177D-A5A0-08B086F61BB2}"/>
              </a:ext>
              <a:ext uri="{C183D7F6-B498-43B3-948B-1728B52AA6E4}">
                <adec:decorative xmlns:adec="http://schemas.microsoft.com/office/drawing/2017/decorative" val="1"/>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7" name="Picture 16">
            <a:extLst>
              <a:ext uri="{FF2B5EF4-FFF2-40B4-BE49-F238E27FC236}">
                <a16:creationId xmlns:a16="http://schemas.microsoft.com/office/drawing/2014/main" id="{9483799A-884A-6026-4D0A-F38C503071C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7042244" y="1636640"/>
            <a:ext cx="4869848" cy="4869848"/>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754990" y="2471887"/>
            <a:ext cx="3444355" cy="1599677"/>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378042034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Tree>
    <p:extLst>
      <p:ext uri="{BB962C8B-B14F-4D97-AF65-F5344CB8AC3E}">
        <p14:creationId xmlns:p14="http://schemas.microsoft.com/office/powerpoint/2010/main" val="3915647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plain 2 col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838200" y="1651000"/>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78789860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orange header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141938-8E6A-2C60-A9FA-7FACB497CA30}"/>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7250" y="112776"/>
            <a:ext cx="7824519" cy="149213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52332191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neutral header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141938-8E6A-2C60-A9FA-7FACB497CA30}"/>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7250" y="102283"/>
            <a:ext cx="7824519" cy="150262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118012"/>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a:p>
            <a:pPr lvl="1"/>
            <a:endParaRPr lang="en-US" dirty="0"/>
          </a:p>
        </p:txBody>
      </p:sp>
    </p:spTree>
    <p:extLst>
      <p:ext uri="{BB962C8B-B14F-4D97-AF65-F5344CB8AC3E}">
        <p14:creationId xmlns:p14="http://schemas.microsoft.com/office/powerpoint/2010/main" val="19746376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orange block LH">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CB952B-6F7B-F7A0-3416-596258F037B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60311" y="1210538"/>
            <a:ext cx="6013578" cy="504008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919940135"/>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neutral block LH">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CB952B-6F7B-F7A0-3416-596258F037B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60311" y="1210537"/>
            <a:ext cx="6013578" cy="5040085"/>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412432514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orange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pic>
        <p:nvPicPr>
          <p:cNvPr id="9" name="Picture 8">
            <a:extLst>
              <a:ext uri="{FF2B5EF4-FFF2-40B4-BE49-F238E27FC236}">
                <a16:creationId xmlns:a16="http://schemas.microsoft.com/office/drawing/2014/main" id="{5B69D117-03F9-4916-1725-C96B40B5E8D9}"/>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
        <p:nvSpPr>
          <p:cNvPr id="13" name="Content Placeholder 12">
            <a:extLst>
              <a:ext uri="{FF2B5EF4-FFF2-40B4-BE49-F238E27FC236}">
                <a16:creationId xmlns:a16="http://schemas.microsoft.com/office/drawing/2014/main" id="{32F41B2F-31D1-7960-5090-B97A06556249}"/>
              </a:ext>
            </a:extLst>
          </p:cNvPr>
          <p:cNvSpPr>
            <a:spLocks noGrp="1"/>
          </p:cNvSpPr>
          <p:nvPr>
            <p:ph sz="quarter" idx="13"/>
          </p:nvPr>
        </p:nvSpPr>
        <p:spPr>
          <a:xfrm>
            <a:off x="6624638" y="1474788"/>
            <a:ext cx="5059362" cy="4606925"/>
          </a:xfrm>
          <a:prstGeom prst="rect">
            <a:avLst/>
          </a:prstGeom>
        </p:spPr>
        <p:txBody>
          <a:bodyPr/>
          <a:lstStyle>
            <a:lvl1pPr>
              <a:defRPr sz="1800">
                <a:solidFill>
                  <a:srgbClr val="3D1152"/>
                </a:solidFill>
                <a:latin typeface="Trebuchet MS" panose="020B0603020202020204" pitchFamily="34" charset="0"/>
              </a:defRPr>
            </a:lvl1pPr>
          </a:lstStyle>
          <a:p>
            <a:pPr lvl="0"/>
            <a:r>
              <a:rPr lang="en-US"/>
              <a:t>Click to edit Master text styles</a:t>
            </a:r>
          </a:p>
        </p:txBody>
      </p:sp>
    </p:spTree>
    <p:extLst>
      <p:ext uri="{BB962C8B-B14F-4D97-AF65-F5344CB8AC3E}">
        <p14:creationId xmlns:p14="http://schemas.microsoft.com/office/powerpoint/2010/main" val="346317619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neutral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pic>
        <p:nvPicPr>
          <p:cNvPr id="9" name="Picture 8">
            <a:extLst>
              <a:ext uri="{FF2B5EF4-FFF2-40B4-BE49-F238E27FC236}">
                <a16:creationId xmlns:a16="http://schemas.microsoft.com/office/drawing/2014/main" id="{5B69D117-03F9-4916-1725-C96B40B5E8D9}"/>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
        <p:nvSpPr>
          <p:cNvPr id="3" name="Content Placeholder 12">
            <a:extLst>
              <a:ext uri="{FF2B5EF4-FFF2-40B4-BE49-F238E27FC236}">
                <a16:creationId xmlns:a16="http://schemas.microsoft.com/office/drawing/2014/main" id="{B584F6E9-7F6F-3625-34BD-1833D24B8958}"/>
              </a:ext>
            </a:extLst>
          </p:cNvPr>
          <p:cNvSpPr>
            <a:spLocks noGrp="1"/>
          </p:cNvSpPr>
          <p:nvPr>
            <p:ph sz="quarter" idx="13"/>
          </p:nvPr>
        </p:nvSpPr>
        <p:spPr>
          <a:xfrm>
            <a:off x="6624638" y="1474788"/>
            <a:ext cx="5059362" cy="4606925"/>
          </a:xfrm>
          <a:prstGeom prst="rect">
            <a:avLst/>
          </a:prstGeom>
        </p:spPr>
        <p:txBody>
          <a:bodyPr/>
          <a:lstStyle>
            <a:lvl1pPr>
              <a:defRPr sz="1800">
                <a:solidFill>
                  <a:srgbClr val="3D1152"/>
                </a:solidFill>
                <a:latin typeface="Trebuchet MS" panose="020B0603020202020204" pitchFamily="34" charset="0"/>
              </a:defRPr>
            </a:lvl1pPr>
          </a:lstStyle>
          <a:p>
            <a:pPr lvl="0"/>
            <a:r>
              <a:rPr lang="en-US"/>
              <a:t>Click to edit Master text styles</a:t>
            </a:r>
          </a:p>
        </p:txBody>
      </p:sp>
    </p:spTree>
    <p:extLst>
      <p:ext uri="{BB962C8B-B14F-4D97-AF65-F5344CB8AC3E}">
        <p14:creationId xmlns:p14="http://schemas.microsoft.com/office/powerpoint/2010/main" val="213588873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orange speech bub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270101" y="806460"/>
            <a:ext cx="5121296" cy="512129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971120169"/>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neutral speech bub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270101" y="806460"/>
            <a:ext cx="5121296" cy="512129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22948390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orange block LH no header">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1" y="1199408"/>
            <a:ext cx="5121296" cy="478575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59082733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neutral LH block no header">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1" y="1436914"/>
            <a:ext cx="5121296" cy="449327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58192957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 block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0" y="1290673"/>
            <a:ext cx="5821217" cy="4639515"/>
          </a:xfrm>
          <a:prstGeom prst="rect">
            <a:avLst/>
          </a:prstGeom>
        </p:spPr>
      </p:pic>
      <p:pic>
        <p:nvPicPr>
          <p:cNvPr id="3" name="Picture 2">
            <a:extLst>
              <a:ext uri="{FF2B5EF4-FFF2-40B4-BE49-F238E27FC236}">
                <a16:creationId xmlns:a16="http://schemas.microsoft.com/office/drawing/2014/main" id="{BE79411A-295C-141D-7D72-06F284DFA9CA}"/>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6258296" y="1290673"/>
            <a:ext cx="5533901" cy="4785756"/>
          </a:xfrm>
          <a:prstGeom prst="rect">
            <a:avLst/>
          </a:prstGeom>
        </p:spPr>
      </p:pic>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5"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567055" y="1781298"/>
            <a:ext cx="4643251" cy="3786029"/>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
        <p:nvSpPr>
          <p:cNvPr id="10" name="Text Placeholder 11">
            <a:extLst>
              <a:ext uri="{FF2B5EF4-FFF2-40B4-BE49-F238E27FC236}">
                <a16:creationId xmlns:a16="http://schemas.microsoft.com/office/drawing/2014/main" id="{71D61D7F-EDC3-CA79-AB21-8128C95F3655}"/>
              </a:ext>
            </a:extLst>
          </p:cNvPr>
          <p:cNvSpPr>
            <a:spLocks noGrp="1"/>
          </p:cNvSpPr>
          <p:nvPr>
            <p:ph type="body" sz="quarter" idx="15"/>
          </p:nvPr>
        </p:nvSpPr>
        <p:spPr>
          <a:xfrm>
            <a:off x="651176" y="1779319"/>
            <a:ext cx="4643251" cy="3786029"/>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
        <p:nvSpPr>
          <p:cNvPr id="11" name="Title 1">
            <a:extLst>
              <a:ext uri="{FF2B5EF4-FFF2-40B4-BE49-F238E27FC236}">
                <a16:creationId xmlns:a16="http://schemas.microsoft.com/office/drawing/2014/main" id="{762180F6-A32D-50E2-B53C-14052960F8E8}"/>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101645973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orange asterisk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6898511" y="649705"/>
            <a:ext cx="5428594" cy="542859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848070518"/>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neutral asterisk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898511" y="524125"/>
            <a:ext cx="5554174" cy="555417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0561644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orange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70938241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neutral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018944185"/>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orange outline speech 1 col">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14520-5712-1626-CFF0-BD18344DB99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58353" y="950026"/>
            <a:ext cx="5372322" cy="537232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98374606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neutral outline speech 1 col">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14520-5712-1626-CFF0-BD18344DB99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7158353" y="950026"/>
            <a:ext cx="5372322" cy="537232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32059403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orange arrows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220" y="1658023"/>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9" name="Picture 8">
            <a:extLst>
              <a:ext uri="{FF2B5EF4-FFF2-40B4-BE49-F238E27FC236}">
                <a16:creationId xmlns:a16="http://schemas.microsoft.com/office/drawing/2014/main" id="{C4C23825-C8CD-85A6-5786-410677C7851B}"/>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925618" y="1321790"/>
            <a:ext cx="4214420" cy="4214420"/>
          </a:xfrm>
          <a:prstGeom prst="rect">
            <a:avLst/>
          </a:prstGeom>
        </p:spPr>
      </p:pic>
    </p:spTree>
    <p:extLst>
      <p:ext uri="{BB962C8B-B14F-4D97-AF65-F5344CB8AC3E}">
        <p14:creationId xmlns:p14="http://schemas.microsoft.com/office/powerpoint/2010/main" val="351869080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neutral arrows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220" y="1658023"/>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9" name="Picture 8">
            <a:extLst>
              <a:ext uri="{FF2B5EF4-FFF2-40B4-BE49-F238E27FC236}">
                <a16:creationId xmlns:a16="http://schemas.microsoft.com/office/drawing/2014/main" id="{C4C23825-C8CD-85A6-5786-410677C7851B}"/>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925618" y="1321790"/>
            <a:ext cx="4214420" cy="4214420"/>
          </a:xfrm>
          <a:prstGeom prst="rect">
            <a:avLst/>
          </a:prstGeom>
        </p:spPr>
      </p:pic>
    </p:spTree>
    <p:extLst>
      <p:ext uri="{BB962C8B-B14F-4D97-AF65-F5344CB8AC3E}">
        <p14:creationId xmlns:p14="http://schemas.microsoft.com/office/powerpoint/2010/main" val="3166282162"/>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orange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3364302" y="1774876"/>
            <a:ext cx="8319697"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735217" y="1737040"/>
            <a:ext cx="2197988" cy="2197988"/>
          </a:xfrm>
          <a:prstGeom prst="rect">
            <a:avLst/>
          </a:prstGeom>
        </p:spPr>
      </p:pic>
    </p:spTree>
    <p:extLst>
      <p:ext uri="{BB962C8B-B14F-4D97-AF65-F5344CB8AC3E}">
        <p14:creationId xmlns:p14="http://schemas.microsoft.com/office/powerpoint/2010/main" val="2731537672"/>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neutral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3536830" y="1774876"/>
            <a:ext cx="8147169"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838200" y="1774876"/>
            <a:ext cx="2197988" cy="2197988"/>
          </a:xfrm>
          <a:prstGeom prst="rect">
            <a:avLst/>
          </a:prstGeom>
        </p:spPr>
      </p:pic>
    </p:spTree>
    <p:extLst>
      <p:ext uri="{BB962C8B-B14F-4D97-AF65-F5344CB8AC3E}">
        <p14:creationId xmlns:p14="http://schemas.microsoft.com/office/powerpoint/2010/main" val="929765493"/>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F498C1-3D7D-5D71-BE71-4A2C39DEA07C}"/>
              </a:ext>
            </a:extLst>
          </p:cNvPr>
          <p:cNvSpPr>
            <a:spLocks noGrp="1"/>
          </p:cNvSpPr>
          <p:nvPr>
            <p:ph type="dt" sz="half" idx="10"/>
          </p:nvPr>
        </p:nvSpPr>
        <p:spPr/>
        <p:txBody>
          <a:bodyPr/>
          <a:lstStyle/>
          <a:p>
            <a:fld id="{F20D5FE3-4056-4AAB-8D61-713ADB4C9B00}" type="datetimeFigureOut">
              <a:rPr lang="en-GB" smtClean="0"/>
              <a:t>17/07/2025</a:t>
            </a:fld>
            <a:endParaRPr lang="en-GB"/>
          </a:p>
        </p:txBody>
      </p:sp>
      <p:sp>
        <p:nvSpPr>
          <p:cNvPr id="3" name="Footer Placeholder 2">
            <a:extLst>
              <a:ext uri="{FF2B5EF4-FFF2-40B4-BE49-F238E27FC236}">
                <a16:creationId xmlns:a16="http://schemas.microsoft.com/office/drawing/2014/main" id="{68C0CDF5-CE50-55C6-90AA-6619FAD61667}"/>
              </a:ext>
            </a:extLst>
          </p:cNvPr>
          <p:cNvSpPr>
            <a:spLocks noGrp="1"/>
          </p:cNvSpPr>
          <p:nvPr>
            <p:ph type="ftr" sz="quarter" idx="11"/>
          </p:nvPr>
        </p:nvSpPr>
        <p:spPr>
          <a:xfrm>
            <a:off x="381000" y="6356349"/>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3CF5BDF8-171A-D8D1-525B-DFDD1365C0AE}"/>
              </a:ext>
            </a:extLst>
          </p:cNvPr>
          <p:cNvSpPr>
            <a:spLocks noGrp="1"/>
          </p:cNvSpPr>
          <p:nvPr>
            <p:ph type="sldNum" sz="quarter" idx="12"/>
          </p:nvPr>
        </p:nvSpPr>
        <p:spPr/>
        <p:txBody>
          <a:bodyPr/>
          <a:lstStyle/>
          <a:p>
            <a:fld id="{62232405-4260-4512-8C8C-1FB3A493F6AF}" type="slidenum">
              <a:rPr lang="en-GB" smtClean="0"/>
              <a:t>‹#›</a:t>
            </a:fld>
            <a:endParaRPr lang="en-GB"/>
          </a:p>
        </p:txBody>
      </p:sp>
    </p:spTree>
    <p:extLst>
      <p:ext uri="{BB962C8B-B14F-4D97-AF65-F5344CB8AC3E}">
        <p14:creationId xmlns:p14="http://schemas.microsoft.com/office/powerpoint/2010/main" val="1370780065"/>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userDrawn="1">
  <p:cSld name="plain 2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838200" y="1651000"/>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70548699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orange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tretch>
            <a:fillRect/>
          </a:stretch>
        </p:blipFill>
        <p:spPr>
          <a:xfrm>
            <a:off x="2759546" y="473089"/>
            <a:ext cx="5851054" cy="5851054"/>
          </a:xfrm>
          <a:prstGeom prst="rect">
            <a:avLst/>
          </a:prstGeom>
        </p:spPr>
      </p:pic>
    </p:spTree>
    <p:extLst>
      <p:ext uri="{BB962C8B-B14F-4D97-AF65-F5344CB8AC3E}">
        <p14:creationId xmlns:p14="http://schemas.microsoft.com/office/powerpoint/2010/main" val="268674741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neutral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2759546" y="473089"/>
            <a:ext cx="5851054" cy="5851054"/>
          </a:xfrm>
          <a:prstGeom prst="rect">
            <a:avLst/>
          </a:prstGeom>
        </p:spPr>
      </p:pic>
    </p:spTree>
    <p:extLst>
      <p:ext uri="{BB962C8B-B14F-4D97-AF65-F5344CB8AC3E}">
        <p14:creationId xmlns:p14="http://schemas.microsoft.com/office/powerpoint/2010/main" val="117355669"/>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Title Slide option 1">
    <p:spTree>
      <p:nvGrpSpPr>
        <p:cNvPr id="1" name=""/>
        <p:cNvGrpSpPr/>
        <p:nvPr/>
      </p:nvGrpSpPr>
      <p:grpSpPr>
        <a:xfrm>
          <a:off x="0" y="0"/>
          <a:ext cx="0" cy="0"/>
          <a:chOff x="0" y="0"/>
          <a:chExt cx="0" cy="0"/>
        </a:xfrm>
      </p:grpSpPr>
      <p:pic>
        <p:nvPicPr>
          <p:cNvPr id="13" name="Picture 12" descr="Two people looking at a computer">
            <a:extLst>
              <a:ext uri="{FF2B5EF4-FFF2-40B4-BE49-F238E27FC236}">
                <a16:creationId xmlns:a16="http://schemas.microsoft.com/office/drawing/2014/main" id="{721D9297-DFC5-177D-A5A0-08B086F61BB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5" name="Picture 14">
            <a:extLst>
              <a:ext uri="{FF2B5EF4-FFF2-40B4-BE49-F238E27FC236}">
                <a16:creationId xmlns:a16="http://schemas.microsoft.com/office/drawing/2014/main" id="{52104D6F-9084-414C-4AFF-35605AF54DB4}"/>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164586" y="106878"/>
            <a:ext cx="7232500" cy="270757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83609" y="669352"/>
            <a:ext cx="5726373" cy="732159"/>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3182560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Title Slide option 2">
    <p:spTree>
      <p:nvGrpSpPr>
        <p:cNvPr id="1" name=""/>
        <p:cNvGrpSpPr/>
        <p:nvPr/>
      </p:nvGrpSpPr>
      <p:grpSpPr>
        <a:xfrm>
          <a:off x="0" y="0"/>
          <a:ext cx="0" cy="0"/>
          <a:chOff x="0" y="0"/>
          <a:chExt cx="0" cy="0"/>
        </a:xfrm>
      </p:grpSpPr>
      <p:pic>
        <p:nvPicPr>
          <p:cNvPr id="13" name="Picture 12" descr="Two people looking at a computer">
            <a:extLst>
              <a:ext uri="{FF2B5EF4-FFF2-40B4-BE49-F238E27FC236}">
                <a16:creationId xmlns:a16="http://schemas.microsoft.com/office/drawing/2014/main" id="{721D9297-DFC5-177D-A5A0-08B086F61BB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5" name="Picture 14">
            <a:extLst>
              <a:ext uri="{FF2B5EF4-FFF2-40B4-BE49-F238E27FC236}">
                <a16:creationId xmlns:a16="http://schemas.microsoft.com/office/drawing/2014/main" id="{52104D6F-9084-414C-4AFF-35605AF54DB4}"/>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164586" y="0"/>
            <a:ext cx="7232500" cy="218184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83609" y="669352"/>
            <a:ext cx="5726373"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157077593"/>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Title Slide alt option 1">
    <p:spTree>
      <p:nvGrpSpPr>
        <p:cNvPr id="1" name=""/>
        <p:cNvGrpSpPr/>
        <p:nvPr/>
      </p:nvGrpSpPr>
      <p:grpSpPr>
        <a:xfrm>
          <a:off x="0" y="0"/>
          <a:ext cx="0" cy="0"/>
          <a:chOff x="0" y="0"/>
          <a:chExt cx="0" cy="0"/>
        </a:xfrm>
      </p:grpSpPr>
      <p:pic>
        <p:nvPicPr>
          <p:cNvPr id="13" name="Picture 12" descr="A person smiling at a person">
            <a:extLst>
              <a:ext uri="{FF2B5EF4-FFF2-40B4-BE49-F238E27FC236}">
                <a16:creationId xmlns:a16="http://schemas.microsoft.com/office/drawing/2014/main" id="{721D9297-DFC5-177D-A5A0-08B086F61BB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7" name="Picture 16">
            <a:extLst>
              <a:ext uri="{FF2B5EF4-FFF2-40B4-BE49-F238E27FC236}">
                <a16:creationId xmlns:a16="http://schemas.microsoft.com/office/drawing/2014/main" id="{9483799A-884A-6026-4D0A-F38C503071C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7042244" y="1636640"/>
            <a:ext cx="4869848" cy="4869848"/>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754990" y="2471887"/>
            <a:ext cx="3444355" cy="1599677"/>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2533835410"/>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Title Slide alt option 2">
    <p:spTree>
      <p:nvGrpSpPr>
        <p:cNvPr id="1" name=""/>
        <p:cNvGrpSpPr/>
        <p:nvPr/>
      </p:nvGrpSpPr>
      <p:grpSpPr>
        <a:xfrm>
          <a:off x="0" y="0"/>
          <a:ext cx="0" cy="0"/>
          <a:chOff x="0" y="0"/>
          <a:chExt cx="0" cy="0"/>
        </a:xfrm>
      </p:grpSpPr>
      <p:pic>
        <p:nvPicPr>
          <p:cNvPr id="13" name="Picture 12" descr="A person smiling at a person">
            <a:extLst>
              <a:ext uri="{FF2B5EF4-FFF2-40B4-BE49-F238E27FC236}">
                <a16:creationId xmlns:a16="http://schemas.microsoft.com/office/drawing/2014/main" id="{721D9297-DFC5-177D-A5A0-08B086F61BB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7" name="Picture 16">
            <a:extLst>
              <a:ext uri="{FF2B5EF4-FFF2-40B4-BE49-F238E27FC236}">
                <a16:creationId xmlns:a16="http://schemas.microsoft.com/office/drawing/2014/main" id="{9483799A-884A-6026-4D0A-F38C503071C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7042244" y="1636640"/>
            <a:ext cx="4869848" cy="4869848"/>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754990" y="2471887"/>
            <a:ext cx="3444355" cy="1599677"/>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77874676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plain 2 col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838200" y="1651000"/>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39037681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purple header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141938-8E6A-2C60-A9FA-7FACB497CA30}"/>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7250" y="102283"/>
            <a:ext cx="7824519" cy="150262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marL="457200" indent="0">
              <a:buNone/>
              <a:defRPr sz="12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496815373"/>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neutral header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141938-8E6A-2C60-A9FA-7FACB497CA30}"/>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7250" y="102283"/>
            <a:ext cx="7824519" cy="150262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011356035"/>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purple block LH">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CB952B-6F7B-F7A0-3416-596258F037B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60311" y="1210538"/>
            <a:ext cx="6013578" cy="518005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chemeClr val="bg1"/>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32678589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neutral block LH">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CB952B-6F7B-F7A0-3416-596258F037B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60311" y="1210537"/>
            <a:ext cx="6013578" cy="5040085"/>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4041517162"/>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purple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descr="Icon&#10;&#10;Description automatically generated">
            <a:extLst>
              <a:ext uri="{FF2B5EF4-FFF2-40B4-BE49-F238E27FC236}">
                <a16:creationId xmlns:a16="http://schemas.microsoft.com/office/drawing/2014/main" id="{CD032985-9316-B981-CF23-618FE31DDC35}"/>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26199" y="1759876"/>
            <a:ext cx="5257800" cy="4167188"/>
          </a:xfrm>
          <a:prstGeom prst="rect">
            <a:avLst/>
          </a:prstGeom>
        </p:spPr>
        <p:txBody>
          <a:bodyPr/>
          <a:lstStyle/>
          <a:p>
            <a:r>
              <a:rPr lang="en-US"/>
              <a:t>Click icon to add picture</a:t>
            </a:r>
            <a:endParaRPr lang="en-GB"/>
          </a:p>
        </p:txBody>
      </p:sp>
      <p:pic>
        <p:nvPicPr>
          <p:cNvPr id="9" name="Picture 8">
            <a:extLst>
              <a:ext uri="{FF2B5EF4-FFF2-40B4-BE49-F238E27FC236}">
                <a16:creationId xmlns:a16="http://schemas.microsoft.com/office/drawing/2014/main" id="{5B69D117-03F9-4916-1725-C96B40B5E8D9}"/>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Tree>
    <p:extLst>
      <p:ext uri="{BB962C8B-B14F-4D97-AF65-F5344CB8AC3E}">
        <p14:creationId xmlns:p14="http://schemas.microsoft.com/office/powerpoint/2010/main" val="669135852"/>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neutral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26199" y="1759876"/>
            <a:ext cx="5257800" cy="4167188"/>
          </a:xfrm>
          <a:prstGeom prst="rect">
            <a:avLst/>
          </a:prstGeom>
        </p:spPr>
        <p:txBody>
          <a:bodyPr/>
          <a:lstStyle/>
          <a:p>
            <a:r>
              <a:rPr lang="en-US"/>
              <a:t>Click icon to add picture</a:t>
            </a:r>
            <a:endParaRPr lang="en-GB"/>
          </a:p>
        </p:txBody>
      </p:sp>
      <p:pic>
        <p:nvPicPr>
          <p:cNvPr id="9" name="Picture 8">
            <a:extLst>
              <a:ext uri="{FF2B5EF4-FFF2-40B4-BE49-F238E27FC236}">
                <a16:creationId xmlns:a16="http://schemas.microsoft.com/office/drawing/2014/main" id="{5B69D117-03F9-4916-1725-C96B40B5E8D9}"/>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Tree>
    <p:extLst>
      <p:ext uri="{BB962C8B-B14F-4D97-AF65-F5344CB8AC3E}">
        <p14:creationId xmlns:p14="http://schemas.microsoft.com/office/powerpoint/2010/main" val="3751260073"/>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purple speech bub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270101" y="806460"/>
            <a:ext cx="5121296" cy="512129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90024969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neutral speech bub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270101" y="806460"/>
            <a:ext cx="5121296" cy="512129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820513745"/>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urple block LH no header">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1" y="1199408"/>
            <a:ext cx="5121296" cy="488262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427757641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neutral block LH no header">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1" y="1436914"/>
            <a:ext cx="5121296" cy="449327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93838492"/>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purple asterisk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898510" y="648586"/>
            <a:ext cx="5429713" cy="5429713"/>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385383512"/>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neutral asterisk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898510" y="653674"/>
            <a:ext cx="5424625" cy="5424625"/>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1926293091"/>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purple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78712394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neutral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497088832"/>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purple outline speech 1 col">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14520-5712-1626-CFF0-BD18344DB99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7158353" y="950026"/>
            <a:ext cx="5372322" cy="537232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2424022666"/>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neutral outline speech 1 col">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14520-5712-1626-CFF0-BD18344DB99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7158353" y="950026"/>
            <a:ext cx="5372322" cy="537232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979801409"/>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purple arrows 1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220" y="1658023"/>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9" name="Picture 8">
            <a:extLst>
              <a:ext uri="{FF2B5EF4-FFF2-40B4-BE49-F238E27FC236}">
                <a16:creationId xmlns:a16="http://schemas.microsoft.com/office/drawing/2014/main" id="{C4C23825-C8CD-85A6-5786-410677C7851B}"/>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925618" y="1321790"/>
            <a:ext cx="4214420" cy="4214420"/>
          </a:xfrm>
          <a:prstGeom prst="rect">
            <a:avLst/>
          </a:prstGeom>
        </p:spPr>
      </p:pic>
    </p:spTree>
    <p:extLst>
      <p:ext uri="{BB962C8B-B14F-4D97-AF65-F5344CB8AC3E}">
        <p14:creationId xmlns:p14="http://schemas.microsoft.com/office/powerpoint/2010/main" val="3009798528"/>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neutral arrows 1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220" y="1658023"/>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9" name="Picture 8">
            <a:extLst>
              <a:ext uri="{FF2B5EF4-FFF2-40B4-BE49-F238E27FC236}">
                <a16:creationId xmlns:a16="http://schemas.microsoft.com/office/drawing/2014/main" id="{C4C23825-C8CD-85A6-5786-410677C7851B}"/>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925618" y="1321790"/>
            <a:ext cx="4214420" cy="4214420"/>
          </a:xfrm>
          <a:prstGeom prst="rect">
            <a:avLst/>
          </a:prstGeom>
        </p:spPr>
      </p:pic>
    </p:spTree>
    <p:extLst>
      <p:ext uri="{BB962C8B-B14F-4D97-AF65-F5344CB8AC3E}">
        <p14:creationId xmlns:p14="http://schemas.microsoft.com/office/powerpoint/2010/main" val="652380231"/>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purple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4179783" y="1774876"/>
            <a:ext cx="7504216"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735217" y="1737040"/>
            <a:ext cx="2197988" cy="2197988"/>
          </a:xfrm>
          <a:prstGeom prst="rect">
            <a:avLst/>
          </a:prstGeom>
        </p:spPr>
      </p:pic>
    </p:spTree>
    <p:extLst>
      <p:ext uri="{BB962C8B-B14F-4D97-AF65-F5344CB8AC3E}">
        <p14:creationId xmlns:p14="http://schemas.microsoft.com/office/powerpoint/2010/main" val="62764771"/>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neutral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4179783" y="1774876"/>
            <a:ext cx="7504216"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735217" y="1737040"/>
            <a:ext cx="2197988" cy="2197988"/>
          </a:xfrm>
          <a:prstGeom prst="rect">
            <a:avLst/>
          </a:prstGeom>
        </p:spPr>
      </p:pic>
    </p:spTree>
    <p:extLst>
      <p:ext uri="{BB962C8B-B14F-4D97-AF65-F5344CB8AC3E}">
        <p14:creationId xmlns:p14="http://schemas.microsoft.com/office/powerpoint/2010/main" val="3167030872"/>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purple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2759546" y="473089"/>
            <a:ext cx="5851054" cy="5851054"/>
          </a:xfrm>
          <a:prstGeom prst="rect">
            <a:avLst/>
          </a:prstGeom>
        </p:spPr>
      </p:pic>
    </p:spTree>
    <p:extLst>
      <p:ext uri="{BB962C8B-B14F-4D97-AF65-F5344CB8AC3E}">
        <p14:creationId xmlns:p14="http://schemas.microsoft.com/office/powerpoint/2010/main" val="269664589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neutral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2759546" y="473089"/>
            <a:ext cx="5851054" cy="5851054"/>
          </a:xfrm>
          <a:prstGeom prst="rect">
            <a:avLst/>
          </a:prstGeom>
        </p:spPr>
      </p:pic>
    </p:spTree>
    <p:extLst>
      <p:ext uri="{BB962C8B-B14F-4D97-AF65-F5344CB8AC3E}">
        <p14:creationId xmlns:p14="http://schemas.microsoft.com/office/powerpoint/2010/main" val="3472720554"/>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F498C1-3D7D-5D71-BE71-4A2C39DEA07C}"/>
              </a:ext>
            </a:extLst>
          </p:cNvPr>
          <p:cNvSpPr>
            <a:spLocks noGrp="1"/>
          </p:cNvSpPr>
          <p:nvPr>
            <p:ph type="dt" sz="half" idx="10"/>
          </p:nvPr>
        </p:nvSpPr>
        <p:spPr/>
        <p:txBody>
          <a:bodyPr/>
          <a:lstStyle/>
          <a:p>
            <a:fld id="{F20D5FE3-4056-4AAB-8D61-713ADB4C9B00}" type="datetimeFigureOut">
              <a:rPr lang="en-GB" smtClean="0"/>
              <a:t>17/07/2025</a:t>
            </a:fld>
            <a:endParaRPr lang="en-GB"/>
          </a:p>
        </p:txBody>
      </p:sp>
      <p:sp>
        <p:nvSpPr>
          <p:cNvPr id="3" name="Footer Placeholder 2">
            <a:extLst>
              <a:ext uri="{FF2B5EF4-FFF2-40B4-BE49-F238E27FC236}">
                <a16:creationId xmlns:a16="http://schemas.microsoft.com/office/drawing/2014/main" id="{68C0CDF5-CE50-55C6-90AA-6619FAD61667}"/>
              </a:ext>
            </a:extLst>
          </p:cNvPr>
          <p:cNvSpPr>
            <a:spLocks noGrp="1"/>
          </p:cNvSpPr>
          <p:nvPr>
            <p:ph type="ftr" sz="quarter" idx="11"/>
          </p:nvPr>
        </p:nvSpPr>
        <p:spPr>
          <a:xfrm>
            <a:off x="381000" y="6356349"/>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3CF5BDF8-171A-D8D1-525B-DFDD1365C0AE}"/>
              </a:ext>
            </a:extLst>
          </p:cNvPr>
          <p:cNvSpPr>
            <a:spLocks noGrp="1"/>
          </p:cNvSpPr>
          <p:nvPr>
            <p:ph type="sldNum" sz="quarter" idx="12"/>
          </p:nvPr>
        </p:nvSpPr>
        <p:spPr/>
        <p:txBody>
          <a:bodyPr/>
          <a:lstStyle/>
          <a:p>
            <a:fld id="{62232405-4260-4512-8C8C-1FB3A493F6AF}" type="slidenum">
              <a:rPr lang="en-GB" smtClean="0"/>
              <a:t>‹#›</a:t>
            </a:fld>
            <a:endParaRPr lang="en-GB"/>
          </a:p>
        </p:txBody>
      </p:sp>
    </p:spTree>
    <p:extLst>
      <p:ext uri="{BB962C8B-B14F-4D97-AF65-F5344CB8AC3E}">
        <p14:creationId xmlns:p14="http://schemas.microsoft.com/office/powerpoint/2010/main" val="3183367626"/>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userDrawn="1">
  <p:cSld name="plain 2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838200" y="1651000"/>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4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4091821918"/>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Title Slide option 1">
    <p:spTree>
      <p:nvGrpSpPr>
        <p:cNvPr id="1" name=""/>
        <p:cNvGrpSpPr/>
        <p:nvPr/>
      </p:nvGrpSpPr>
      <p:grpSpPr>
        <a:xfrm>
          <a:off x="0" y="0"/>
          <a:ext cx="0" cy="0"/>
          <a:chOff x="0" y="0"/>
          <a:chExt cx="0" cy="0"/>
        </a:xfrm>
      </p:grpSpPr>
      <p:pic>
        <p:nvPicPr>
          <p:cNvPr id="13" name="Picture 12" descr="Two people looking at a computer">
            <a:extLst>
              <a:ext uri="{FF2B5EF4-FFF2-40B4-BE49-F238E27FC236}">
                <a16:creationId xmlns:a16="http://schemas.microsoft.com/office/drawing/2014/main" id="{721D9297-DFC5-177D-A5A0-08B086F61BB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5" name="Picture 14">
            <a:extLst>
              <a:ext uri="{FF2B5EF4-FFF2-40B4-BE49-F238E27FC236}">
                <a16:creationId xmlns:a16="http://schemas.microsoft.com/office/drawing/2014/main" id="{52104D6F-9084-414C-4AFF-35605AF54DB4}"/>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164586" y="106878"/>
            <a:ext cx="7232500" cy="270757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83609" y="669352"/>
            <a:ext cx="5726373" cy="732159"/>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435198762"/>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Title Slide option 2">
    <p:spTree>
      <p:nvGrpSpPr>
        <p:cNvPr id="1" name=""/>
        <p:cNvGrpSpPr/>
        <p:nvPr/>
      </p:nvGrpSpPr>
      <p:grpSpPr>
        <a:xfrm>
          <a:off x="0" y="0"/>
          <a:ext cx="0" cy="0"/>
          <a:chOff x="0" y="0"/>
          <a:chExt cx="0" cy="0"/>
        </a:xfrm>
      </p:grpSpPr>
      <p:pic>
        <p:nvPicPr>
          <p:cNvPr id="13" name="Picture 12" descr="Two people looking at a computer">
            <a:extLst>
              <a:ext uri="{FF2B5EF4-FFF2-40B4-BE49-F238E27FC236}">
                <a16:creationId xmlns:a16="http://schemas.microsoft.com/office/drawing/2014/main" id="{721D9297-DFC5-177D-A5A0-08B086F61BB2}"/>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5" name="Picture 14">
            <a:extLst>
              <a:ext uri="{FF2B5EF4-FFF2-40B4-BE49-F238E27FC236}">
                <a16:creationId xmlns:a16="http://schemas.microsoft.com/office/drawing/2014/main" id="{52104D6F-9084-414C-4AFF-35605AF54DB4}"/>
              </a:ext>
              <a:ext uri="{C183D7F6-B498-43B3-948B-1728B52AA6E4}">
                <adec:decorative xmlns:adec="http://schemas.microsoft.com/office/drawing/2017/decorative" val="1"/>
              </a:ext>
            </a:extLst>
          </p:cNvPr>
          <p:cNvPicPr>
            <a:picLocks noChangeAspect="1"/>
          </p:cNvPicPr>
          <p:nvPr userDrawn="1"/>
        </p:nvPicPr>
        <p:blipFill rotWithShape="1">
          <a:blip r:embed="rId4" cstate="email">
            <a:extLst>
              <a:ext uri="{28A0092B-C50C-407E-A947-70E740481C1C}">
                <a14:useLocalDpi xmlns:a14="http://schemas.microsoft.com/office/drawing/2010/main"/>
              </a:ext>
            </a:extLst>
          </a:blip>
          <a:srcRect/>
          <a:stretch/>
        </p:blipFill>
        <p:spPr>
          <a:xfrm>
            <a:off x="164586" y="0"/>
            <a:ext cx="7232500" cy="218184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83609" y="669352"/>
            <a:ext cx="5726373"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3586472948"/>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Title Slide alt option 1">
    <p:spTree>
      <p:nvGrpSpPr>
        <p:cNvPr id="1" name=""/>
        <p:cNvGrpSpPr/>
        <p:nvPr/>
      </p:nvGrpSpPr>
      <p:grpSpPr>
        <a:xfrm>
          <a:off x="0" y="0"/>
          <a:ext cx="0" cy="0"/>
          <a:chOff x="0" y="0"/>
          <a:chExt cx="0" cy="0"/>
        </a:xfrm>
      </p:grpSpPr>
      <p:pic>
        <p:nvPicPr>
          <p:cNvPr id="13" name="Picture 12" descr="A person smiling at a person">
            <a:extLst>
              <a:ext uri="{FF2B5EF4-FFF2-40B4-BE49-F238E27FC236}">
                <a16:creationId xmlns:a16="http://schemas.microsoft.com/office/drawing/2014/main" id="{721D9297-DFC5-177D-A5A0-08B086F61BB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7" name="Picture 16">
            <a:extLst>
              <a:ext uri="{FF2B5EF4-FFF2-40B4-BE49-F238E27FC236}">
                <a16:creationId xmlns:a16="http://schemas.microsoft.com/office/drawing/2014/main" id="{9483799A-884A-6026-4D0A-F38C503071C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7042244" y="1636640"/>
            <a:ext cx="4869848" cy="4869848"/>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754990" y="2471887"/>
            <a:ext cx="3444355" cy="1599677"/>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1138243411"/>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Title Slide alt option 2">
    <p:spTree>
      <p:nvGrpSpPr>
        <p:cNvPr id="1" name=""/>
        <p:cNvGrpSpPr/>
        <p:nvPr/>
      </p:nvGrpSpPr>
      <p:grpSpPr>
        <a:xfrm>
          <a:off x="0" y="0"/>
          <a:ext cx="0" cy="0"/>
          <a:chOff x="0" y="0"/>
          <a:chExt cx="0" cy="0"/>
        </a:xfrm>
      </p:grpSpPr>
      <p:pic>
        <p:nvPicPr>
          <p:cNvPr id="13" name="Picture 12" descr="A person smiling at a person">
            <a:extLst>
              <a:ext uri="{FF2B5EF4-FFF2-40B4-BE49-F238E27FC236}">
                <a16:creationId xmlns:a16="http://schemas.microsoft.com/office/drawing/2014/main" id="{721D9297-DFC5-177D-A5A0-08B086F61BB2}"/>
              </a:ext>
            </a:extLst>
          </p:cNvPr>
          <p:cNvPicPr>
            <a:picLocks noChangeAspect="1"/>
          </p:cNvPicPr>
          <p:nvPr userDrawn="1"/>
        </p:nvPicPr>
        <p:blipFill>
          <a:blip r:embed="rId2" cstate="email">
            <a:extLst>
              <a:ext uri="{28A0092B-C50C-407E-A947-70E740481C1C}">
                <a14:useLocalDpi xmlns:a14="http://schemas.microsoft.com/office/drawing/2010/main"/>
              </a:ext>
            </a:extLst>
          </a:blip>
          <a:src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010400" y="478378"/>
            <a:ext cx="1620000" cy="557054"/>
          </a:xfrm>
          <a:prstGeom prst="rect">
            <a:avLst/>
          </a:prstGeom>
        </p:spPr>
      </p:pic>
      <p:pic>
        <p:nvPicPr>
          <p:cNvPr id="17" name="Picture 16">
            <a:extLst>
              <a:ext uri="{FF2B5EF4-FFF2-40B4-BE49-F238E27FC236}">
                <a16:creationId xmlns:a16="http://schemas.microsoft.com/office/drawing/2014/main" id="{9483799A-884A-6026-4D0A-F38C503071CA}"/>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7042244" y="1636640"/>
            <a:ext cx="4869848" cy="4869848"/>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7754990" y="2471887"/>
            <a:ext cx="3444355" cy="1599677"/>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Tree>
    <p:extLst>
      <p:ext uri="{BB962C8B-B14F-4D97-AF65-F5344CB8AC3E}">
        <p14:creationId xmlns:p14="http://schemas.microsoft.com/office/powerpoint/2010/main" val="418468684"/>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preserve="1" userDrawn="1">
  <p:cSld name="plain 2 col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838200" y="1651000"/>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876316748"/>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preserve="1" userDrawn="1">
  <p:cSld name="purple header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141938-8E6A-2C60-A9FA-7FACB497CA30}"/>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7250" y="102283"/>
            <a:ext cx="7824519" cy="150262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314467039"/>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preserve="1" userDrawn="1">
  <p:cSld name="neutral header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8141938-8E6A-2C60-A9FA-7FACB497CA30}"/>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357250" y="102283"/>
            <a:ext cx="7824519" cy="150262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08296987"/>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preserve="1" userDrawn="1">
  <p:cSld name="purple block LH">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CB952B-6F7B-F7A0-3416-596258F037B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60311" y="1210538"/>
            <a:ext cx="6013578" cy="518005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chemeClr val="bg1"/>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708273553"/>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preserve="1" userDrawn="1">
  <p:cSld name="neutral block LH">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BECB952B-6F7B-F7A0-3416-596258F037B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460311" y="1210537"/>
            <a:ext cx="6013578" cy="5040085"/>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6726382"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73889" y="1759876"/>
            <a:ext cx="5257800" cy="4167188"/>
          </a:xfrm>
          <a:prstGeom prst="rect">
            <a:avLst/>
          </a:prstGeom>
        </p:spPr>
        <p:txBody>
          <a:bodyPr/>
          <a:lstStyle/>
          <a:p>
            <a:r>
              <a:rPr lang="en-US"/>
              <a:t>Click icon to add picture</a:t>
            </a:r>
            <a:endParaRPr lang="en-GB"/>
          </a:p>
        </p:txBody>
      </p:sp>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75987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691475638"/>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preserve="1" userDrawn="1">
  <p:cSld name="purple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descr="Icon&#10;&#10;Description automatically generated">
            <a:extLst>
              <a:ext uri="{FF2B5EF4-FFF2-40B4-BE49-F238E27FC236}">
                <a16:creationId xmlns:a16="http://schemas.microsoft.com/office/drawing/2014/main" id="{CD032985-9316-B981-CF23-618FE31DDC35}"/>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26199" y="1759876"/>
            <a:ext cx="5257800" cy="4167188"/>
          </a:xfrm>
          <a:prstGeom prst="rect">
            <a:avLst/>
          </a:prstGeom>
        </p:spPr>
        <p:txBody>
          <a:bodyPr/>
          <a:lstStyle/>
          <a:p>
            <a:r>
              <a:rPr lang="en-US"/>
              <a:t>Click icon to add picture</a:t>
            </a:r>
            <a:endParaRPr lang="en-GB"/>
          </a:p>
        </p:txBody>
      </p:sp>
      <p:pic>
        <p:nvPicPr>
          <p:cNvPr id="9" name="Picture 8">
            <a:extLst>
              <a:ext uri="{FF2B5EF4-FFF2-40B4-BE49-F238E27FC236}">
                <a16:creationId xmlns:a16="http://schemas.microsoft.com/office/drawing/2014/main" id="{5B69D117-03F9-4916-1725-C96B40B5E8D9}"/>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Tree>
    <p:extLst>
      <p:ext uri="{BB962C8B-B14F-4D97-AF65-F5344CB8AC3E}">
        <p14:creationId xmlns:p14="http://schemas.microsoft.com/office/powerpoint/2010/main" val="1061161641"/>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preserve="1" userDrawn="1">
  <p:cSld name="neutral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0" name="Picture Placeholder 9">
            <a:extLst>
              <a:ext uri="{FF2B5EF4-FFF2-40B4-BE49-F238E27FC236}">
                <a16:creationId xmlns:a16="http://schemas.microsoft.com/office/drawing/2014/main" id="{1E8D33F9-3C0F-C64C-D363-66674C11E20F}"/>
              </a:ext>
            </a:extLst>
          </p:cNvPr>
          <p:cNvSpPr>
            <a:spLocks noGrp="1"/>
          </p:cNvSpPr>
          <p:nvPr>
            <p:ph type="pic" sz="quarter" idx="13"/>
          </p:nvPr>
        </p:nvSpPr>
        <p:spPr>
          <a:xfrm>
            <a:off x="6426199" y="1759876"/>
            <a:ext cx="5257800" cy="4167188"/>
          </a:xfrm>
          <a:prstGeom prst="rect">
            <a:avLst/>
          </a:prstGeom>
        </p:spPr>
        <p:txBody>
          <a:bodyPr/>
          <a:lstStyle/>
          <a:p>
            <a:r>
              <a:rPr lang="en-US"/>
              <a:t>Click icon to add picture</a:t>
            </a:r>
            <a:endParaRPr lang="en-GB"/>
          </a:p>
        </p:txBody>
      </p:sp>
      <p:pic>
        <p:nvPicPr>
          <p:cNvPr id="9" name="Picture 8">
            <a:extLst>
              <a:ext uri="{FF2B5EF4-FFF2-40B4-BE49-F238E27FC236}">
                <a16:creationId xmlns:a16="http://schemas.microsoft.com/office/drawing/2014/main" id="{5B69D117-03F9-4916-1725-C96B40B5E8D9}"/>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Tree>
    <p:extLst>
      <p:ext uri="{BB962C8B-B14F-4D97-AF65-F5344CB8AC3E}">
        <p14:creationId xmlns:p14="http://schemas.microsoft.com/office/powerpoint/2010/main" val="458985798"/>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preserve="1" userDrawn="1">
  <p:cSld name="purple speech bub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270101" y="806460"/>
            <a:ext cx="5121296" cy="512129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278043312"/>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userDrawn="1">
  <p:cSld name="neutral speech bub 2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270101" y="806460"/>
            <a:ext cx="5121296" cy="512129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1098960189"/>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userDrawn="1">
  <p:cSld name="purple block LH no header">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1" y="1199408"/>
            <a:ext cx="5121296" cy="4882626"/>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chemeClr val="bg1"/>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779723464"/>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userDrawn="1">
  <p:cSld name="neutral block LH no header">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7834835-0931-565B-1FB1-B4FE44EDA1C6}"/>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70101" y="1436914"/>
            <a:ext cx="5121296" cy="4493274"/>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1116312" y="1794958"/>
            <a:ext cx="3194462" cy="1668288"/>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613" y="1651000"/>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3119302822"/>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userDrawn="1">
  <p:cSld name="purple asterisk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898510" y="648586"/>
            <a:ext cx="5429713" cy="5429713"/>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3824203462"/>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userDrawn="1">
  <p:cSld name="neutral asterisk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898510" y="653674"/>
            <a:ext cx="5424625" cy="5424625"/>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1430778448"/>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userDrawn="1">
  <p:cSld name="purple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841538879"/>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preserve="1" userDrawn="1">
  <p:cSld name="neutral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2809589471"/>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preserve="1" userDrawn="1">
  <p:cSld name="purple outline speech 1 col">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14520-5712-1626-CFF0-BD18344DB99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7158353" y="950026"/>
            <a:ext cx="5372322" cy="537232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454453498"/>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preserve="1" userDrawn="1">
  <p:cSld name="neutral outline speech 1 col">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5914520-5712-1626-CFF0-BD18344DB99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7158353" y="950026"/>
            <a:ext cx="5372322" cy="5372322"/>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spTree>
    <p:extLst>
      <p:ext uri="{BB962C8B-B14F-4D97-AF65-F5344CB8AC3E}">
        <p14:creationId xmlns:p14="http://schemas.microsoft.com/office/powerpoint/2010/main" val="1978043980"/>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preserve="1" userDrawn="1">
  <p:cSld name="purple arrows 1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220" y="1658023"/>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pic>
        <p:nvPicPr>
          <p:cNvPr id="9" name="Picture 8">
            <a:extLst>
              <a:ext uri="{FF2B5EF4-FFF2-40B4-BE49-F238E27FC236}">
                <a16:creationId xmlns:a16="http://schemas.microsoft.com/office/drawing/2014/main" id="{C4C23825-C8CD-85A6-5786-410677C7851B}"/>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925618" y="1321790"/>
            <a:ext cx="4214420" cy="4214420"/>
          </a:xfrm>
          <a:prstGeom prst="rect">
            <a:avLst/>
          </a:prstGeom>
        </p:spPr>
      </p:pic>
    </p:spTree>
    <p:extLst>
      <p:ext uri="{BB962C8B-B14F-4D97-AF65-F5344CB8AC3E}">
        <p14:creationId xmlns:p14="http://schemas.microsoft.com/office/powerpoint/2010/main" val="2125998217"/>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preserve="1" userDrawn="1">
  <p:cSld name="neutral arrows 1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6424220" y="1658023"/>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pic>
        <p:nvPicPr>
          <p:cNvPr id="9" name="Picture 8">
            <a:extLst>
              <a:ext uri="{FF2B5EF4-FFF2-40B4-BE49-F238E27FC236}">
                <a16:creationId xmlns:a16="http://schemas.microsoft.com/office/drawing/2014/main" id="{C4C23825-C8CD-85A6-5786-410677C7851B}"/>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925618" y="1321790"/>
            <a:ext cx="4214420" cy="4214420"/>
          </a:xfrm>
          <a:prstGeom prst="rect">
            <a:avLst/>
          </a:prstGeom>
        </p:spPr>
      </p:pic>
    </p:spTree>
    <p:extLst>
      <p:ext uri="{BB962C8B-B14F-4D97-AF65-F5344CB8AC3E}">
        <p14:creationId xmlns:p14="http://schemas.microsoft.com/office/powerpoint/2010/main" val="227129790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preserve="1" userDrawn="1">
  <p:cSld name="purple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4179783" y="1774876"/>
            <a:ext cx="7504216"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735217" y="1737040"/>
            <a:ext cx="2197988" cy="2197988"/>
          </a:xfrm>
          <a:prstGeom prst="rect">
            <a:avLst/>
          </a:prstGeom>
        </p:spPr>
      </p:pic>
    </p:spTree>
    <p:extLst>
      <p:ext uri="{BB962C8B-B14F-4D97-AF65-F5344CB8AC3E}">
        <p14:creationId xmlns:p14="http://schemas.microsoft.com/office/powerpoint/2010/main" val="4095631485"/>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preserve="1" userDrawn="1">
  <p:cSld name="neutral asterisk bullet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4179783" y="1774876"/>
            <a:ext cx="7504216"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a:t>Click to edit Master text styles</a:t>
            </a:r>
          </a:p>
        </p:txBody>
      </p:sp>
      <p:pic>
        <p:nvPicPr>
          <p:cNvPr id="10" name="Picture 9">
            <a:extLst>
              <a:ext uri="{FF2B5EF4-FFF2-40B4-BE49-F238E27FC236}">
                <a16:creationId xmlns:a16="http://schemas.microsoft.com/office/drawing/2014/main" id="{7A2E196D-09E5-982E-52DE-E6F1CB55ED13}"/>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a:off x="735217" y="1737040"/>
            <a:ext cx="2197988" cy="2197988"/>
          </a:xfrm>
          <a:prstGeom prst="rect">
            <a:avLst/>
          </a:prstGeom>
        </p:spPr>
      </p:pic>
    </p:spTree>
    <p:extLst>
      <p:ext uri="{BB962C8B-B14F-4D97-AF65-F5344CB8AC3E}">
        <p14:creationId xmlns:p14="http://schemas.microsoft.com/office/powerpoint/2010/main" val="111686818"/>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preserve="1" userDrawn="1">
  <p:cSld name="purple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2759546" y="473089"/>
            <a:ext cx="5851054" cy="5851054"/>
          </a:xfrm>
          <a:prstGeom prst="rect">
            <a:avLst/>
          </a:prstGeom>
        </p:spPr>
      </p:pic>
    </p:spTree>
    <p:extLst>
      <p:ext uri="{BB962C8B-B14F-4D97-AF65-F5344CB8AC3E}">
        <p14:creationId xmlns:p14="http://schemas.microsoft.com/office/powerpoint/2010/main" val="2727933782"/>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preserve="1" userDrawn="1">
  <p:cSld name="neutral callout box">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9" name="Text Placeholder 8">
            <a:extLst>
              <a:ext uri="{FF2B5EF4-FFF2-40B4-BE49-F238E27FC236}">
                <a16:creationId xmlns:a16="http://schemas.microsoft.com/office/drawing/2014/main" id="{47881D34-5586-1F09-1997-1B275CDB76D1}"/>
              </a:ext>
            </a:extLst>
          </p:cNvPr>
          <p:cNvSpPr>
            <a:spLocks noGrp="1"/>
          </p:cNvSpPr>
          <p:nvPr>
            <p:ph type="body" sz="quarter" idx="13" hasCustomPrompt="1"/>
          </p:nvPr>
        </p:nvSpPr>
        <p:spPr>
          <a:xfrm>
            <a:off x="3253612" y="2219722"/>
            <a:ext cx="4810125" cy="1615559"/>
          </a:xfrm>
          <a:prstGeom prst="rect">
            <a:avLst/>
          </a:prstGeom>
        </p:spPr>
        <p:txBody>
          <a:bodyPr>
            <a:normAutofit/>
          </a:bodyPr>
          <a:lstStyle>
            <a:lvl1pPr marL="0" indent="0" algn="ctr">
              <a:buNone/>
              <a:defRPr sz="2800">
                <a:solidFill>
                  <a:srgbClr val="3D1152"/>
                </a:solidFill>
                <a:latin typeface="Trebuchet MS" panose="020B0603020202020204" pitchFamily="34" charset="0"/>
              </a:defRPr>
            </a:lvl1pPr>
          </a:lstStyle>
          <a:p>
            <a:pPr lvl="0"/>
            <a:r>
              <a:rPr lang="en-US" dirty="0"/>
              <a:t>Thank you</a:t>
            </a:r>
          </a:p>
        </p:txBody>
      </p:sp>
      <p:pic>
        <p:nvPicPr>
          <p:cNvPr id="13" name="Picture 12">
            <a:extLst>
              <a:ext uri="{FF2B5EF4-FFF2-40B4-BE49-F238E27FC236}">
                <a16:creationId xmlns:a16="http://schemas.microsoft.com/office/drawing/2014/main" id="{080C5348-7413-C56C-55CE-A07147042B72}"/>
              </a:ext>
              <a:ext uri="{C183D7F6-B498-43B3-948B-1728B52AA6E4}">
                <adec:decorative xmlns:adec="http://schemas.microsoft.com/office/drawing/2017/decorative" val="1"/>
              </a:ext>
            </a:extLst>
          </p:cNvPr>
          <p:cNvPicPr>
            <a:picLocks noChangeAspect="1"/>
          </p:cNvPicPr>
          <p:nvPr userDrawn="1"/>
        </p:nvPicPr>
        <p:blipFill>
          <a:blip r:embed="rId4">
            <a:extLst>
              <a:ext uri="{28A0092B-C50C-407E-A947-70E740481C1C}">
                <a14:useLocalDpi xmlns:a14="http://schemas.microsoft.com/office/drawing/2010/main"/>
              </a:ext>
            </a:extLst>
          </a:blip>
          <a:srcRect/>
          <a:stretch/>
        </p:blipFill>
        <p:spPr>
          <a:xfrm>
            <a:off x="2759546" y="473089"/>
            <a:ext cx="5851054" cy="5851054"/>
          </a:xfrm>
          <a:prstGeom prst="rect">
            <a:avLst/>
          </a:prstGeom>
        </p:spPr>
      </p:pic>
    </p:spTree>
    <p:extLst>
      <p:ext uri="{BB962C8B-B14F-4D97-AF65-F5344CB8AC3E}">
        <p14:creationId xmlns:p14="http://schemas.microsoft.com/office/powerpoint/2010/main" val="3743394296"/>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F498C1-3D7D-5D71-BE71-4A2C39DEA07C}"/>
              </a:ext>
            </a:extLst>
          </p:cNvPr>
          <p:cNvSpPr>
            <a:spLocks noGrp="1"/>
          </p:cNvSpPr>
          <p:nvPr>
            <p:ph type="dt" sz="half" idx="10"/>
          </p:nvPr>
        </p:nvSpPr>
        <p:spPr/>
        <p:txBody>
          <a:bodyPr/>
          <a:lstStyle/>
          <a:p>
            <a:fld id="{F20D5FE3-4056-4AAB-8D61-713ADB4C9B00}" type="datetimeFigureOut">
              <a:rPr lang="en-GB" smtClean="0"/>
              <a:t>17/07/2025</a:t>
            </a:fld>
            <a:endParaRPr lang="en-GB"/>
          </a:p>
        </p:txBody>
      </p:sp>
      <p:sp>
        <p:nvSpPr>
          <p:cNvPr id="3" name="Footer Placeholder 2">
            <a:extLst>
              <a:ext uri="{FF2B5EF4-FFF2-40B4-BE49-F238E27FC236}">
                <a16:creationId xmlns:a16="http://schemas.microsoft.com/office/drawing/2014/main" id="{68C0CDF5-CE50-55C6-90AA-6619FAD61667}"/>
              </a:ext>
            </a:extLst>
          </p:cNvPr>
          <p:cNvSpPr>
            <a:spLocks noGrp="1"/>
          </p:cNvSpPr>
          <p:nvPr>
            <p:ph type="ftr" sz="quarter" idx="11"/>
          </p:nvPr>
        </p:nvSpPr>
        <p:spPr>
          <a:xfrm>
            <a:off x="381000" y="6356349"/>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3CF5BDF8-171A-D8D1-525B-DFDD1365C0AE}"/>
              </a:ext>
            </a:extLst>
          </p:cNvPr>
          <p:cNvSpPr>
            <a:spLocks noGrp="1"/>
          </p:cNvSpPr>
          <p:nvPr>
            <p:ph type="sldNum" sz="quarter" idx="12"/>
          </p:nvPr>
        </p:nvSpPr>
        <p:spPr/>
        <p:txBody>
          <a:bodyPr/>
          <a:lstStyle/>
          <a:p>
            <a:fld id="{62232405-4260-4512-8C8C-1FB3A493F6AF}" type="slidenum">
              <a:rPr lang="en-GB" smtClean="0"/>
              <a:t>‹#›</a:t>
            </a:fld>
            <a:endParaRPr lang="en-GB"/>
          </a:p>
        </p:txBody>
      </p:sp>
    </p:spTree>
    <p:extLst>
      <p:ext uri="{BB962C8B-B14F-4D97-AF65-F5344CB8AC3E}">
        <p14:creationId xmlns:p14="http://schemas.microsoft.com/office/powerpoint/2010/main" val="3522746699"/>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dirty="0"/>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Tree>
    <p:extLst>
      <p:ext uri="{BB962C8B-B14F-4D97-AF65-F5344CB8AC3E}">
        <p14:creationId xmlns:p14="http://schemas.microsoft.com/office/powerpoint/2010/main" val="3964012988"/>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userDrawn="1">
  <p:cSld name="orange arrow 2 co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508001" y="2365008"/>
            <a:ext cx="5408221"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2"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pic>
        <p:nvPicPr>
          <p:cNvPr id="9" name="Picture 8">
            <a:extLst>
              <a:ext uri="{FF2B5EF4-FFF2-40B4-BE49-F238E27FC236}">
                <a16:creationId xmlns:a16="http://schemas.microsoft.com/office/drawing/2014/main" id="{5B69D117-03F9-4916-1725-C96B40B5E8D9}"/>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rcRect/>
          <a:stretch/>
        </p:blipFill>
        <p:spPr>
          <a:xfrm rot="1705772">
            <a:off x="2870217" y="3666297"/>
            <a:ext cx="3156319" cy="1846610"/>
          </a:xfrm>
          <a:prstGeom prst="rect">
            <a:avLst/>
          </a:prstGeom>
        </p:spPr>
      </p:pic>
      <p:sp>
        <p:nvSpPr>
          <p:cNvPr id="13" name="Content Placeholder 12">
            <a:extLst>
              <a:ext uri="{FF2B5EF4-FFF2-40B4-BE49-F238E27FC236}">
                <a16:creationId xmlns:a16="http://schemas.microsoft.com/office/drawing/2014/main" id="{32F41B2F-31D1-7960-5090-B97A06556249}"/>
              </a:ext>
            </a:extLst>
          </p:cNvPr>
          <p:cNvSpPr>
            <a:spLocks noGrp="1"/>
          </p:cNvSpPr>
          <p:nvPr>
            <p:ph sz="quarter" idx="13"/>
          </p:nvPr>
        </p:nvSpPr>
        <p:spPr>
          <a:xfrm>
            <a:off x="6624638" y="1474788"/>
            <a:ext cx="5059362" cy="4606925"/>
          </a:xfrm>
          <a:prstGeom prst="rect">
            <a:avLst/>
          </a:prstGeom>
        </p:spPr>
        <p:txBody>
          <a:bodyPr/>
          <a:lstStyle>
            <a:lvl1pPr>
              <a:defRPr sz="1800">
                <a:solidFill>
                  <a:srgbClr val="3D1152"/>
                </a:solidFill>
                <a:latin typeface="Trebuchet MS" panose="020B0603020202020204" pitchFamily="34" charset="0"/>
              </a:defRPr>
            </a:lvl1pPr>
            <a:lvl2pPr>
              <a:defRPr sz="1600"/>
            </a:lvl2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860761089"/>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userDrawn="1">
  <p:cSld name="orange quotes 1 col">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0013BDB-9CB2-3772-94F4-0C9100ECBBD4}"/>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p:blipFill>
        <p:spPr>
          <a:xfrm>
            <a:off x="6566001" y="-7803"/>
            <a:ext cx="6351447" cy="6351447"/>
          </a:xfrm>
          <a:prstGeom prst="rect">
            <a:avLst/>
          </a:prstGeom>
        </p:spPr>
      </p:pic>
      <p:sp>
        <p:nvSpPr>
          <p:cNvPr id="2" name="Title 1">
            <a:extLst>
              <a:ext uri="{FF2B5EF4-FFF2-40B4-BE49-F238E27FC236}">
                <a16:creationId xmlns:a16="http://schemas.microsoft.com/office/drawing/2014/main" id="{8A8C0A9D-2570-3A0D-29E7-2F28AE376ED0}"/>
              </a:ext>
            </a:extLst>
          </p:cNvPr>
          <p:cNvSpPr>
            <a:spLocks noGrp="1"/>
          </p:cNvSpPr>
          <p:nvPr>
            <p:ph type="ctrTitle"/>
          </p:nvPr>
        </p:nvSpPr>
        <p:spPr>
          <a:xfrm>
            <a:off x="838200" y="478378"/>
            <a:ext cx="9144000" cy="732159"/>
          </a:xfrm>
          <a:prstGeom prst="rect">
            <a:avLst/>
          </a:prstGeom>
        </p:spPr>
        <p:txBody>
          <a:bodyPr anchor="b">
            <a:normAutofit/>
          </a:bodyPr>
          <a:lstStyle>
            <a:lvl1pPr algn="l">
              <a:defRPr sz="2800">
                <a:solidFill>
                  <a:srgbClr val="3D1152"/>
                </a:solidFill>
                <a:latin typeface="Trebuchet MS" panose="020B0603020202020204" pitchFamily="34" charset="0"/>
              </a:defRPr>
            </a:lvl1pPr>
          </a:lstStyle>
          <a:p>
            <a:r>
              <a:rPr lang="en-US"/>
              <a:t>Click to edit Master title style</a:t>
            </a:r>
            <a:endParaRPr lang="en-GB" dirty="0"/>
          </a:p>
        </p:txBody>
      </p:sp>
      <p:sp>
        <p:nvSpPr>
          <p:cNvPr id="4" name="Date Placeholder 3">
            <a:extLst>
              <a:ext uri="{FF2B5EF4-FFF2-40B4-BE49-F238E27FC236}">
                <a16:creationId xmlns:a16="http://schemas.microsoft.com/office/drawing/2014/main" id="{2CB7D7E1-91D7-DD6D-A48C-4E8D5DF18E72}"/>
              </a:ext>
            </a:extLst>
          </p:cNvPr>
          <p:cNvSpPr>
            <a:spLocks noGrp="1"/>
          </p:cNvSpPr>
          <p:nvPr>
            <p:ph type="dt" sz="half" idx="10"/>
          </p:nvPr>
        </p:nvSpPr>
        <p:spPr>
          <a:xfrm>
            <a:off x="4724400" y="6390592"/>
            <a:ext cx="2743200" cy="365125"/>
          </a:xfrm>
        </p:spPr>
        <p:txBody>
          <a:bodyPr/>
          <a:lstStyle>
            <a:lvl1pPr>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5" name="Footer Placeholder 4">
            <a:extLst>
              <a:ext uri="{FF2B5EF4-FFF2-40B4-BE49-F238E27FC236}">
                <a16:creationId xmlns:a16="http://schemas.microsoft.com/office/drawing/2014/main" id="{984F5DB6-A47C-C673-07CD-CAC54F53FC24}"/>
              </a:ext>
            </a:extLst>
          </p:cNvPr>
          <p:cNvSpPr>
            <a:spLocks noGrp="1"/>
          </p:cNvSpPr>
          <p:nvPr>
            <p:ph type="ftr" sz="quarter" idx="11"/>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sp>
        <p:nvSpPr>
          <p:cNvPr id="6" name="Slide Number Placeholder 5">
            <a:extLst>
              <a:ext uri="{FF2B5EF4-FFF2-40B4-BE49-F238E27FC236}">
                <a16:creationId xmlns:a16="http://schemas.microsoft.com/office/drawing/2014/main" id="{82081237-4F08-5599-FC8E-5F8A044E2621}"/>
              </a:ext>
            </a:extLst>
          </p:cNvPr>
          <p:cNvSpPr>
            <a:spLocks noGrp="1"/>
          </p:cNvSpPr>
          <p:nvPr>
            <p:ph type="sldNum" sz="quarter" idx="12"/>
          </p:nvPr>
        </p:nvSpPr>
        <p:spPr>
          <a:xfrm>
            <a:off x="8610600" y="6391975"/>
            <a:ext cx="2743200" cy="365125"/>
          </a:xfrm>
        </p:spPr>
        <p:txBody>
          <a:bodyPr/>
          <a:lstStyle>
            <a:lvl1pPr>
              <a:defRPr sz="1050">
                <a:solidFill>
                  <a:srgbClr val="3D1152"/>
                </a:solidFill>
                <a:latin typeface="Trebuchet MS" panose="020B0603020202020204" pitchFamily="34" charset="0"/>
              </a:defRPr>
            </a:lvl1pPr>
          </a:lstStyle>
          <a:p>
            <a:fld id="{62232405-4260-4512-8C8C-1FB3A493F6AF}" type="slidenum">
              <a:rPr lang="en-GB" smtClean="0"/>
              <a:pPr/>
              <a:t>‹#›</a:t>
            </a:fld>
            <a:endParaRPr lang="en-GB" dirty="0"/>
          </a:p>
        </p:txBody>
      </p:sp>
      <p:pic>
        <p:nvPicPr>
          <p:cNvPr id="7" name="Picture 6">
            <a:extLst>
              <a:ext uri="{FF2B5EF4-FFF2-40B4-BE49-F238E27FC236}">
                <a16:creationId xmlns:a16="http://schemas.microsoft.com/office/drawing/2014/main" id="{7F462B8F-6C3D-23AC-F04B-A46CF27ABB78}"/>
              </a:ext>
              <a:ext uri="{C183D7F6-B498-43B3-948B-1728B52AA6E4}">
                <adec:decorative xmlns:adec="http://schemas.microsoft.com/office/drawing/2017/decorative" val="1"/>
              </a:ext>
            </a:extLst>
          </p:cNvPr>
          <p:cNvPicPr>
            <a:picLocks noChangeAspect="1"/>
          </p:cNvPicPr>
          <p:nvPr userDrawn="1"/>
        </p:nvPicPr>
        <p:blipFill rotWithShape="1">
          <a:blip r:embed="rId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pic>
        <p:nvPicPr>
          <p:cNvPr id="8" name="Picture 7">
            <a:extLst>
              <a:ext uri="{FF2B5EF4-FFF2-40B4-BE49-F238E27FC236}">
                <a16:creationId xmlns:a16="http://schemas.microsoft.com/office/drawing/2014/main" id="{CD032985-9316-B981-CF23-618FE31DDC35}"/>
              </a:ext>
              <a:ext uri="{C183D7F6-B498-43B3-948B-1728B52AA6E4}">
                <adec:decorative xmlns:adec="http://schemas.microsoft.com/office/drawing/2017/decorative" val="1"/>
              </a:ext>
            </a:extLst>
          </p:cNvPr>
          <p:cNvPicPr>
            <a:picLocks noChangeAspect="1"/>
          </p:cNvPicPr>
          <p:nvPr userDrawn="1"/>
        </p:nvPicPr>
        <p:blipFill>
          <a:blip r:embed="rId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
        <p:nvSpPr>
          <p:cNvPr id="12" name="Text Placeholder 11">
            <a:extLst>
              <a:ext uri="{FF2B5EF4-FFF2-40B4-BE49-F238E27FC236}">
                <a16:creationId xmlns:a16="http://schemas.microsoft.com/office/drawing/2014/main" id="{2EC581D9-4910-C12D-8E20-23AD6F098F9E}"/>
              </a:ext>
            </a:extLst>
          </p:cNvPr>
          <p:cNvSpPr>
            <a:spLocks noGrp="1"/>
          </p:cNvSpPr>
          <p:nvPr>
            <p:ph type="body" sz="quarter" idx="14"/>
          </p:nvPr>
        </p:nvSpPr>
        <p:spPr>
          <a:xfrm>
            <a:off x="838200" y="1574896"/>
            <a:ext cx="5257800" cy="4167188"/>
          </a:xfrm>
          <a:prstGeom prst="rect">
            <a:avLst/>
          </a:prstGeom>
        </p:spPr>
        <p:txBody>
          <a:bodyPr>
            <a:normAutofit/>
          </a:bodyPr>
          <a:lstStyle>
            <a:lvl1pPr>
              <a:defRPr sz="1800">
                <a:solidFill>
                  <a:srgbClr val="3D1152"/>
                </a:solidFill>
                <a:latin typeface="Trebuchet MS" panose="020B0603020202020204" pitchFamily="34" charset="0"/>
              </a:defRPr>
            </a:lvl1pPr>
            <a:lvl2pPr>
              <a:defRPr sz="1600">
                <a:solidFill>
                  <a:srgbClr val="3D1152"/>
                </a:solidFill>
                <a:latin typeface="Trebuchet MS" panose="020B0603020202020204" pitchFamily="34" charset="0"/>
              </a:defRPr>
            </a:lvl2pPr>
            <a:lvl3pPr>
              <a:defRPr>
                <a:solidFill>
                  <a:srgbClr val="3D1152"/>
                </a:solidFill>
                <a:latin typeface="Trebuchet MS" panose="020B0603020202020204" pitchFamily="34" charset="0"/>
              </a:defRPr>
            </a:lvl3pPr>
            <a:lvl4pPr>
              <a:defRPr>
                <a:solidFill>
                  <a:srgbClr val="3D1152"/>
                </a:solidFill>
                <a:latin typeface="Trebuchet MS" panose="020B0603020202020204" pitchFamily="34" charset="0"/>
              </a:defRPr>
            </a:lvl4pPr>
            <a:lvl5pPr>
              <a:defRPr>
                <a:solidFill>
                  <a:srgbClr val="3D1152"/>
                </a:solidFill>
                <a:latin typeface="Trebuchet MS" panose="020B0603020202020204" pitchFamily="34" charset="0"/>
              </a:defRPr>
            </a:lvl5pPr>
          </a:lstStyle>
          <a:p>
            <a:pPr lvl="0"/>
            <a:r>
              <a:rPr lang="en-US" dirty="0"/>
              <a:t>Click to edit Master text styles</a:t>
            </a:r>
          </a:p>
          <a:p>
            <a:pPr lvl="1"/>
            <a:endParaRPr lang="en-US" dirty="0"/>
          </a:p>
        </p:txBody>
      </p:sp>
    </p:spTree>
    <p:extLst>
      <p:ext uri="{BB962C8B-B14F-4D97-AF65-F5344CB8AC3E}">
        <p14:creationId xmlns:p14="http://schemas.microsoft.com/office/powerpoint/2010/main" val="307880295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31560-7471-4C09-8EB4-130DD229648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5D2AC22-AE11-471E-8842-F52293A1E4D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FCD0BB-233B-4202-B547-2FA8EAAE0DAE}"/>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5" name="Footer Placeholder 4">
            <a:extLst>
              <a:ext uri="{FF2B5EF4-FFF2-40B4-BE49-F238E27FC236}">
                <a16:creationId xmlns:a16="http://schemas.microsoft.com/office/drawing/2014/main" id="{8D51EF14-B9CC-47C6-833D-EC8A6864A0E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C1AC4D3-F5BC-428F-8D4E-5A098411DE4D}"/>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2888550483"/>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3FC91-0010-40AB-B864-D80CC4B8B6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53714EB-B0B1-45DD-944E-2017C5B1F9D8}"/>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D5635D5A-94E3-456F-95DA-550BD395F33D}"/>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5" name="Footer Placeholder 4">
            <a:extLst>
              <a:ext uri="{FF2B5EF4-FFF2-40B4-BE49-F238E27FC236}">
                <a16:creationId xmlns:a16="http://schemas.microsoft.com/office/drawing/2014/main" id="{62AD3379-45E1-448C-908B-794ED122791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A3AE5DD-041B-4591-8C4A-409097C2E6A0}"/>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2909248252"/>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70063-677E-46AB-A5C7-7E3E79D17E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9B3AF7-ED90-4AFF-BFA6-51256047DA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B856DB9-CD55-4C3F-899C-4FE97CAE0128}"/>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5" name="Footer Placeholder 4">
            <a:extLst>
              <a:ext uri="{FF2B5EF4-FFF2-40B4-BE49-F238E27FC236}">
                <a16:creationId xmlns:a16="http://schemas.microsoft.com/office/drawing/2014/main" id="{609B46FE-FB8A-438B-AF9E-D9DCA466F74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3B47C13A-CEBC-4488-97B6-541C67E34562}"/>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229306355"/>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99027-2D68-4471-9FFC-745D8D5E17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BBD75A-E6CD-46D0-9330-7438D51E655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5EAE48-C54C-4533-A66C-4BABA3992D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58B5E3-3AF7-42C4-BFDF-C2DA2F0BDE13}"/>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6" name="Footer Placeholder 5">
            <a:extLst>
              <a:ext uri="{FF2B5EF4-FFF2-40B4-BE49-F238E27FC236}">
                <a16:creationId xmlns:a16="http://schemas.microsoft.com/office/drawing/2014/main" id="{460D2559-30C1-464C-ACB0-D0C32DA0831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8C412A8-4A98-424E-9782-F2A4625B6306}"/>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3970050227"/>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EF2FF-B0C4-410A-B433-F76D4BB4C66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C05C38-6667-4B17-BF67-2F321ACFE4A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9F3498-B4D9-46A0-B09F-C0AC659610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1B28E8-D5FD-4C56-829C-5F75995AA0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E3913A-F07E-4380-B26E-4BB3D66123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B6DA5B-566D-41F8-8276-B18D35582A48}"/>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8" name="Footer Placeholder 7">
            <a:extLst>
              <a:ext uri="{FF2B5EF4-FFF2-40B4-BE49-F238E27FC236}">
                <a16:creationId xmlns:a16="http://schemas.microsoft.com/office/drawing/2014/main" id="{41344829-903D-47B4-8273-AE8E16DCF5CF}"/>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021A214-78A2-40C8-B2BB-5F687C700FD1}"/>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1487856048"/>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A0F62-2452-4DBD-AD47-C153D717EE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926E193-C837-4257-B981-81B0857D2808}"/>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4" name="Footer Placeholder 3">
            <a:extLst>
              <a:ext uri="{FF2B5EF4-FFF2-40B4-BE49-F238E27FC236}">
                <a16:creationId xmlns:a16="http://schemas.microsoft.com/office/drawing/2014/main" id="{4D3CE3F6-76F0-48AA-B4A3-636D667B5DF1}"/>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458E624E-6FB1-4F57-8589-DD5F7EC62ADC}"/>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2371239632"/>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43E1EA-4989-4220-BE39-82F45B88A914}"/>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3" name="Footer Placeholder 2">
            <a:extLst>
              <a:ext uri="{FF2B5EF4-FFF2-40B4-BE49-F238E27FC236}">
                <a16:creationId xmlns:a16="http://schemas.microsoft.com/office/drawing/2014/main" id="{D7C48C6A-68D9-4FA0-842C-54BFA445BA87}"/>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C9171A36-692D-4F7A-A05F-C60AAA39E541}"/>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3205353226"/>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1A0B3-E80B-473A-A449-F645B93B86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B8041C-214E-405A-8709-F98E8BEA38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D1C8059-E171-47DF-BEE8-7206DF4A85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43F86B-8082-4A2F-8892-2BB9DEDBA3FC}"/>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6" name="Footer Placeholder 5">
            <a:extLst>
              <a:ext uri="{FF2B5EF4-FFF2-40B4-BE49-F238E27FC236}">
                <a16:creationId xmlns:a16="http://schemas.microsoft.com/office/drawing/2014/main" id="{04440A17-D09E-4095-82CC-A1F10E9CC18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49E7B0E-C410-4E4B-ACC8-3BF853E5BE4A}"/>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161453212"/>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3501D-ABAB-4D3C-AD56-CCD7ED5D83C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2D027C-BC80-4AD5-A68F-1C09827E6A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BA5C11F-5128-484B-B620-5B44332855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12C174B-9724-4F91-BBC4-4B4D5E381E93}"/>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6" name="Footer Placeholder 5">
            <a:extLst>
              <a:ext uri="{FF2B5EF4-FFF2-40B4-BE49-F238E27FC236}">
                <a16:creationId xmlns:a16="http://schemas.microsoft.com/office/drawing/2014/main" id="{F3A90ABA-C123-4B14-B9E7-B9A68DE1230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72DC3E33-9E0A-4663-B28A-E32F61E03B0F}"/>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2788612100"/>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F9FCF-5F1D-41A7-968A-FE00E09487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CCF72B-0D4C-4305-8345-D7A1766528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FC391B-FDF1-43AF-9AFD-20596EAB4FC1}"/>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5" name="Footer Placeholder 4">
            <a:extLst>
              <a:ext uri="{FF2B5EF4-FFF2-40B4-BE49-F238E27FC236}">
                <a16:creationId xmlns:a16="http://schemas.microsoft.com/office/drawing/2014/main" id="{7E160EBA-DD7B-43FE-98D1-8A9DC577897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19F2205-E119-4905-B179-8477DBB5FC48}"/>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56680706"/>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B5A367-DD7F-4A9D-9E93-21205FC322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CB47CD9-5787-49A0-9C39-16FDB6FEE60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816A8D-E644-4F7C-B93B-5C156A0A84F9}"/>
              </a:ext>
            </a:extLst>
          </p:cNvPr>
          <p:cNvSpPr>
            <a:spLocks noGrp="1"/>
          </p:cNvSpPr>
          <p:nvPr>
            <p:ph type="dt" sz="half" idx="10"/>
          </p:nvPr>
        </p:nvSpPr>
        <p:spPr/>
        <p:txBody>
          <a:bodyPr/>
          <a:lstStyle/>
          <a:p>
            <a:fld id="{7F337F24-667E-4257-94F8-46D75F3EB677}" type="datetimeFigureOut">
              <a:rPr lang="en-GB" smtClean="0"/>
              <a:t>17/07/2025</a:t>
            </a:fld>
            <a:endParaRPr lang="en-GB" dirty="0"/>
          </a:p>
        </p:txBody>
      </p:sp>
      <p:sp>
        <p:nvSpPr>
          <p:cNvPr id="5" name="Footer Placeholder 4">
            <a:extLst>
              <a:ext uri="{FF2B5EF4-FFF2-40B4-BE49-F238E27FC236}">
                <a16:creationId xmlns:a16="http://schemas.microsoft.com/office/drawing/2014/main" id="{BB47167B-1ED9-4671-9F2C-276ECF470A3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6D84996-9329-4638-A7A3-D0020F499063}"/>
              </a:ext>
            </a:extLst>
          </p:cNvPr>
          <p:cNvSpPr>
            <a:spLocks noGrp="1"/>
          </p:cNvSpPr>
          <p:nvPr>
            <p:ph type="sldNum" sz="quarter" idx="12"/>
          </p:nvPr>
        </p:nvSpPr>
        <p:spPr/>
        <p:txBody>
          <a:bodyPr/>
          <a:lstStyle/>
          <a:p>
            <a:fld id="{E959FC4C-2997-4074-B4AF-9A0BE7F5A3C2}" type="slidenum">
              <a:rPr lang="en-GB" smtClean="0"/>
              <a:t>‹#›</a:t>
            </a:fld>
            <a:endParaRPr lang="en-GB" dirty="0"/>
          </a:p>
        </p:txBody>
      </p:sp>
    </p:spTree>
    <p:extLst>
      <p:ext uri="{BB962C8B-B14F-4D97-AF65-F5344CB8AC3E}">
        <p14:creationId xmlns:p14="http://schemas.microsoft.com/office/powerpoint/2010/main" val="4953813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image" Target="../media/image2.png"/><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image" Target="../media/image1.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theme" Target="../theme/theme1.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60.xml"/><Relationship Id="rId18" Type="http://schemas.openxmlformats.org/officeDocument/2006/relationships/slideLayout" Target="../slideLayouts/slideLayout65.xml"/><Relationship Id="rId26" Type="http://schemas.openxmlformats.org/officeDocument/2006/relationships/slideLayout" Target="../slideLayouts/slideLayout73.xml"/><Relationship Id="rId3" Type="http://schemas.openxmlformats.org/officeDocument/2006/relationships/slideLayout" Target="../slideLayouts/slideLayout50.xml"/><Relationship Id="rId21" Type="http://schemas.openxmlformats.org/officeDocument/2006/relationships/slideLayout" Target="../slideLayouts/slideLayout68.xml"/><Relationship Id="rId34" Type="http://schemas.openxmlformats.org/officeDocument/2006/relationships/image" Target="../media/image2.png"/><Relationship Id="rId7" Type="http://schemas.openxmlformats.org/officeDocument/2006/relationships/slideLayout" Target="../slideLayouts/slideLayout54.xml"/><Relationship Id="rId12" Type="http://schemas.openxmlformats.org/officeDocument/2006/relationships/slideLayout" Target="../slideLayouts/slideLayout59.xml"/><Relationship Id="rId17" Type="http://schemas.openxmlformats.org/officeDocument/2006/relationships/slideLayout" Target="../slideLayouts/slideLayout64.xml"/><Relationship Id="rId25" Type="http://schemas.openxmlformats.org/officeDocument/2006/relationships/slideLayout" Target="../slideLayouts/slideLayout72.xml"/><Relationship Id="rId33" Type="http://schemas.openxmlformats.org/officeDocument/2006/relationships/image" Target="../media/image1.png"/><Relationship Id="rId2" Type="http://schemas.openxmlformats.org/officeDocument/2006/relationships/slideLayout" Target="../slideLayouts/slideLayout49.xml"/><Relationship Id="rId16" Type="http://schemas.openxmlformats.org/officeDocument/2006/relationships/slideLayout" Target="../slideLayouts/slideLayout63.xml"/><Relationship Id="rId20" Type="http://schemas.openxmlformats.org/officeDocument/2006/relationships/slideLayout" Target="../slideLayouts/slideLayout67.xml"/><Relationship Id="rId29" Type="http://schemas.openxmlformats.org/officeDocument/2006/relationships/slideLayout" Target="../slideLayouts/slideLayout76.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24" Type="http://schemas.openxmlformats.org/officeDocument/2006/relationships/slideLayout" Target="../slideLayouts/slideLayout71.xml"/><Relationship Id="rId32" Type="http://schemas.openxmlformats.org/officeDocument/2006/relationships/theme" Target="../theme/theme2.xml"/><Relationship Id="rId5" Type="http://schemas.openxmlformats.org/officeDocument/2006/relationships/slideLayout" Target="../slideLayouts/slideLayout52.xml"/><Relationship Id="rId15" Type="http://schemas.openxmlformats.org/officeDocument/2006/relationships/slideLayout" Target="../slideLayouts/slideLayout62.xml"/><Relationship Id="rId23" Type="http://schemas.openxmlformats.org/officeDocument/2006/relationships/slideLayout" Target="../slideLayouts/slideLayout70.xml"/><Relationship Id="rId28" Type="http://schemas.openxmlformats.org/officeDocument/2006/relationships/slideLayout" Target="../slideLayouts/slideLayout75.xml"/><Relationship Id="rId10" Type="http://schemas.openxmlformats.org/officeDocument/2006/relationships/slideLayout" Target="../slideLayouts/slideLayout57.xml"/><Relationship Id="rId19" Type="http://schemas.openxmlformats.org/officeDocument/2006/relationships/slideLayout" Target="../slideLayouts/slideLayout66.xml"/><Relationship Id="rId31" Type="http://schemas.openxmlformats.org/officeDocument/2006/relationships/slideLayout" Target="../slideLayouts/slideLayout78.xml"/><Relationship Id="rId4" Type="http://schemas.openxmlformats.org/officeDocument/2006/relationships/slideLayout" Target="../slideLayouts/slideLayout51.xml"/><Relationship Id="rId9" Type="http://schemas.openxmlformats.org/officeDocument/2006/relationships/slideLayout" Target="../slideLayouts/slideLayout56.xml"/><Relationship Id="rId14" Type="http://schemas.openxmlformats.org/officeDocument/2006/relationships/slideLayout" Target="../slideLayouts/slideLayout61.xml"/><Relationship Id="rId22" Type="http://schemas.openxmlformats.org/officeDocument/2006/relationships/slideLayout" Target="../slideLayouts/slideLayout69.xml"/><Relationship Id="rId27" Type="http://schemas.openxmlformats.org/officeDocument/2006/relationships/slideLayout" Target="../slideLayouts/slideLayout74.xml"/><Relationship Id="rId30" Type="http://schemas.openxmlformats.org/officeDocument/2006/relationships/slideLayout" Target="../slideLayouts/slideLayout77.xml"/><Relationship Id="rId8" Type="http://schemas.openxmlformats.org/officeDocument/2006/relationships/slideLayout" Target="../slideLayouts/slideLayout5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86.xml"/><Relationship Id="rId13" Type="http://schemas.openxmlformats.org/officeDocument/2006/relationships/slideLayout" Target="../slideLayouts/slideLayout91.xml"/><Relationship Id="rId18" Type="http://schemas.openxmlformats.org/officeDocument/2006/relationships/slideLayout" Target="../slideLayouts/slideLayout96.xml"/><Relationship Id="rId26" Type="http://schemas.openxmlformats.org/officeDocument/2006/relationships/slideLayout" Target="../slideLayouts/slideLayout104.xml"/><Relationship Id="rId3" Type="http://schemas.openxmlformats.org/officeDocument/2006/relationships/slideLayout" Target="../slideLayouts/slideLayout81.xml"/><Relationship Id="rId21" Type="http://schemas.openxmlformats.org/officeDocument/2006/relationships/slideLayout" Target="../slideLayouts/slideLayout99.xml"/><Relationship Id="rId7" Type="http://schemas.openxmlformats.org/officeDocument/2006/relationships/slideLayout" Target="../slideLayouts/slideLayout85.xml"/><Relationship Id="rId12" Type="http://schemas.openxmlformats.org/officeDocument/2006/relationships/slideLayout" Target="../slideLayouts/slideLayout90.xml"/><Relationship Id="rId17" Type="http://schemas.openxmlformats.org/officeDocument/2006/relationships/slideLayout" Target="../slideLayouts/slideLayout95.xml"/><Relationship Id="rId25" Type="http://schemas.openxmlformats.org/officeDocument/2006/relationships/slideLayout" Target="../slideLayouts/slideLayout103.xml"/><Relationship Id="rId2" Type="http://schemas.openxmlformats.org/officeDocument/2006/relationships/slideLayout" Target="../slideLayouts/slideLayout80.xml"/><Relationship Id="rId16" Type="http://schemas.openxmlformats.org/officeDocument/2006/relationships/slideLayout" Target="../slideLayouts/slideLayout94.xml"/><Relationship Id="rId20" Type="http://schemas.openxmlformats.org/officeDocument/2006/relationships/slideLayout" Target="../slideLayouts/slideLayout98.xml"/><Relationship Id="rId29" Type="http://schemas.openxmlformats.org/officeDocument/2006/relationships/slideLayout" Target="../slideLayouts/slideLayout107.xml"/><Relationship Id="rId1" Type="http://schemas.openxmlformats.org/officeDocument/2006/relationships/slideLayout" Target="../slideLayouts/slideLayout79.xml"/><Relationship Id="rId6" Type="http://schemas.openxmlformats.org/officeDocument/2006/relationships/slideLayout" Target="../slideLayouts/slideLayout84.xml"/><Relationship Id="rId11" Type="http://schemas.openxmlformats.org/officeDocument/2006/relationships/slideLayout" Target="../slideLayouts/slideLayout89.xml"/><Relationship Id="rId24" Type="http://schemas.openxmlformats.org/officeDocument/2006/relationships/slideLayout" Target="../slideLayouts/slideLayout102.xml"/><Relationship Id="rId32" Type="http://schemas.openxmlformats.org/officeDocument/2006/relationships/image" Target="../media/image2.png"/><Relationship Id="rId5" Type="http://schemas.openxmlformats.org/officeDocument/2006/relationships/slideLayout" Target="../slideLayouts/slideLayout83.xml"/><Relationship Id="rId15" Type="http://schemas.openxmlformats.org/officeDocument/2006/relationships/slideLayout" Target="../slideLayouts/slideLayout93.xml"/><Relationship Id="rId23" Type="http://schemas.openxmlformats.org/officeDocument/2006/relationships/slideLayout" Target="../slideLayouts/slideLayout101.xml"/><Relationship Id="rId28" Type="http://schemas.openxmlformats.org/officeDocument/2006/relationships/slideLayout" Target="../slideLayouts/slideLayout106.xml"/><Relationship Id="rId10" Type="http://schemas.openxmlformats.org/officeDocument/2006/relationships/slideLayout" Target="../slideLayouts/slideLayout88.xml"/><Relationship Id="rId19" Type="http://schemas.openxmlformats.org/officeDocument/2006/relationships/slideLayout" Target="../slideLayouts/slideLayout97.xml"/><Relationship Id="rId31" Type="http://schemas.openxmlformats.org/officeDocument/2006/relationships/image" Target="../media/image1.png"/><Relationship Id="rId4" Type="http://schemas.openxmlformats.org/officeDocument/2006/relationships/slideLayout" Target="../slideLayouts/slideLayout82.xml"/><Relationship Id="rId9" Type="http://schemas.openxmlformats.org/officeDocument/2006/relationships/slideLayout" Target="../slideLayouts/slideLayout87.xml"/><Relationship Id="rId14" Type="http://schemas.openxmlformats.org/officeDocument/2006/relationships/slideLayout" Target="../slideLayouts/slideLayout92.xml"/><Relationship Id="rId22" Type="http://schemas.openxmlformats.org/officeDocument/2006/relationships/slideLayout" Target="../slideLayouts/slideLayout100.xml"/><Relationship Id="rId27" Type="http://schemas.openxmlformats.org/officeDocument/2006/relationships/slideLayout" Target="../slideLayouts/slideLayout105.xml"/><Relationship Id="rId30"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13" Type="http://schemas.openxmlformats.org/officeDocument/2006/relationships/slideLayout" Target="../slideLayouts/slideLayout120.xml"/><Relationship Id="rId18" Type="http://schemas.openxmlformats.org/officeDocument/2006/relationships/slideLayout" Target="../slideLayouts/slideLayout125.xml"/><Relationship Id="rId26" Type="http://schemas.openxmlformats.org/officeDocument/2006/relationships/slideLayout" Target="../slideLayouts/slideLayout133.xml"/><Relationship Id="rId3" Type="http://schemas.openxmlformats.org/officeDocument/2006/relationships/slideLayout" Target="../slideLayouts/slideLayout110.xml"/><Relationship Id="rId21" Type="http://schemas.openxmlformats.org/officeDocument/2006/relationships/slideLayout" Target="../slideLayouts/slideLayout128.xml"/><Relationship Id="rId34" Type="http://schemas.openxmlformats.org/officeDocument/2006/relationships/image" Target="../media/image2.png"/><Relationship Id="rId7" Type="http://schemas.openxmlformats.org/officeDocument/2006/relationships/slideLayout" Target="../slideLayouts/slideLayout114.xml"/><Relationship Id="rId12" Type="http://schemas.openxmlformats.org/officeDocument/2006/relationships/slideLayout" Target="../slideLayouts/slideLayout119.xml"/><Relationship Id="rId17" Type="http://schemas.openxmlformats.org/officeDocument/2006/relationships/slideLayout" Target="../slideLayouts/slideLayout124.xml"/><Relationship Id="rId25" Type="http://schemas.openxmlformats.org/officeDocument/2006/relationships/slideLayout" Target="../slideLayouts/slideLayout132.xml"/><Relationship Id="rId33" Type="http://schemas.openxmlformats.org/officeDocument/2006/relationships/image" Target="../media/image1.png"/><Relationship Id="rId2" Type="http://schemas.openxmlformats.org/officeDocument/2006/relationships/slideLayout" Target="../slideLayouts/slideLayout109.xml"/><Relationship Id="rId16" Type="http://schemas.openxmlformats.org/officeDocument/2006/relationships/slideLayout" Target="../slideLayouts/slideLayout123.xml"/><Relationship Id="rId20" Type="http://schemas.openxmlformats.org/officeDocument/2006/relationships/slideLayout" Target="../slideLayouts/slideLayout127.xml"/><Relationship Id="rId29" Type="http://schemas.openxmlformats.org/officeDocument/2006/relationships/slideLayout" Target="../slideLayouts/slideLayout136.xml"/><Relationship Id="rId1" Type="http://schemas.openxmlformats.org/officeDocument/2006/relationships/slideLayout" Target="../slideLayouts/slideLayout108.xml"/><Relationship Id="rId6" Type="http://schemas.openxmlformats.org/officeDocument/2006/relationships/slideLayout" Target="../slideLayouts/slideLayout113.xml"/><Relationship Id="rId11" Type="http://schemas.openxmlformats.org/officeDocument/2006/relationships/slideLayout" Target="../slideLayouts/slideLayout118.xml"/><Relationship Id="rId24" Type="http://schemas.openxmlformats.org/officeDocument/2006/relationships/slideLayout" Target="../slideLayouts/slideLayout131.xml"/><Relationship Id="rId32" Type="http://schemas.openxmlformats.org/officeDocument/2006/relationships/theme" Target="../theme/theme4.xml"/><Relationship Id="rId5" Type="http://schemas.openxmlformats.org/officeDocument/2006/relationships/slideLayout" Target="../slideLayouts/slideLayout112.xml"/><Relationship Id="rId15" Type="http://schemas.openxmlformats.org/officeDocument/2006/relationships/slideLayout" Target="../slideLayouts/slideLayout122.xml"/><Relationship Id="rId23" Type="http://schemas.openxmlformats.org/officeDocument/2006/relationships/slideLayout" Target="../slideLayouts/slideLayout130.xml"/><Relationship Id="rId28" Type="http://schemas.openxmlformats.org/officeDocument/2006/relationships/slideLayout" Target="../slideLayouts/slideLayout135.xml"/><Relationship Id="rId10" Type="http://schemas.openxmlformats.org/officeDocument/2006/relationships/slideLayout" Target="../slideLayouts/slideLayout117.xml"/><Relationship Id="rId19" Type="http://schemas.openxmlformats.org/officeDocument/2006/relationships/slideLayout" Target="../slideLayouts/slideLayout126.xml"/><Relationship Id="rId31" Type="http://schemas.openxmlformats.org/officeDocument/2006/relationships/slideLayout" Target="../slideLayouts/slideLayout138.xml"/><Relationship Id="rId4" Type="http://schemas.openxmlformats.org/officeDocument/2006/relationships/slideLayout" Target="../slideLayouts/slideLayout111.xml"/><Relationship Id="rId9" Type="http://schemas.openxmlformats.org/officeDocument/2006/relationships/slideLayout" Target="../slideLayouts/slideLayout116.xml"/><Relationship Id="rId14" Type="http://schemas.openxmlformats.org/officeDocument/2006/relationships/slideLayout" Target="../slideLayouts/slideLayout121.xml"/><Relationship Id="rId22" Type="http://schemas.openxmlformats.org/officeDocument/2006/relationships/slideLayout" Target="../slideLayouts/slideLayout129.xml"/><Relationship Id="rId27" Type="http://schemas.openxmlformats.org/officeDocument/2006/relationships/slideLayout" Target="../slideLayouts/slideLayout134.xml"/><Relationship Id="rId30" Type="http://schemas.openxmlformats.org/officeDocument/2006/relationships/slideLayout" Target="../slideLayouts/slideLayout137.xml"/><Relationship Id="rId8" Type="http://schemas.openxmlformats.org/officeDocument/2006/relationships/slideLayout" Target="../slideLayouts/slideLayout115.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46.xml"/><Relationship Id="rId3" Type="http://schemas.openxmlformats.org/officeDocument/2006/relationships/slideLayout" Target="../slideLayouts/slideLayout141.xml"/><Relationship Id="rId7" Type="http://schemas.openxmlformats.org/officeDocument/2006/relationships/slideLayout" Target="../slideLayouts/slideLayout145.xml"/><Relationship Id="rId12" Type="http://schemas.openxmlformats.org/officeDocument/2006/relationships/theme" Target="../theme/theme5.xml"/><Relationship Id="rId2" Type="http://schemas.openxmlformats.org/officeDocument/2006/relationships/slideLayout" Target="../slideLayouts/slideLayout140.xml"/><Relationship Id="rId1" Type="http://schemas.openxmlformats.org/officeDocument/2006/relationships/slideLayout" Target="../slideLayouts/slideLayout139.xml"/><Relationship Id="rId6" Type="http://schemas.openxmlformats.org/officeDocument/2006/relationships/slideLayout" Target="../slideLayouts/slideLayout144.xml"/><Relationship Id="rId11" Type="http://schemas.openxmlformats.org/officeDocument/2006/relationships/slideLayout" Target="../slideLayouts/slideLayout149.xml"/><Relationship Id="rId5" Type="http://schemas.openxmlformats.org/officeDocument/2006/relationships/slideLayout" Target="../slideLayouts/slideLayout143.xml"/><Relationship Id="rId10" Type="http://schemas.openxmlformats.org/officeDocument/2006/relationships/slideLayout" Target="../slideLayouts/slideLayout148.xml"/><Relationship Id="rId4" Type="http://schemas.openxmlformats.org/officeDocument/2006/relationships/slideLayout" Target="../slideLayouts/slideLayout142.xml"/><Relationship Id="rId9" Type="http://schemas.openxmlformats.org/officeDocument/2006/relationships/slideLayout" Target="../slideLayouts/slideLayout14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47CCB9F-1DF9-A9CD-8323-560194BF2E7E}"/>
              </a:ext>
            </a:extLst>
          </p:cNvPr>
          <p:cNvSpPr>
            <a:spLocks noGrp="1"/>
          </p:cNvSpPr>
          <p:nvPr>
            <p:ph type="dt" sz="half" idx="2"/>
          </p:nvPr>
        </p:nvSpPr>
        <p:spPr>
          <a:xfrm>
            <a:off x="5245924" y="6359399"/>
            <a:ext cx="1700151" cy="365125"/>
          </a:xfrm>
          <a:prstGeom prst="rect">
            <a:avLst/>
          </a:prstGeom>
        </p:spPr>
        <p:txBody>
          <a:bodyPr vert="horz" lIns="91440" tIns="45720" rIns="91440" bIns="45720" rtlCol="0" anchor="ctr"/>
          <a:lstStyle>
            <a:lvl1pPr algn="l">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6" name="Slide Number Placeholder 5">
            <a:extLst>
              <a:ext uri="{FF2B5EF4-FFF2-40B4-BE49-F238E27FC236}">
                <a16:creationId xmlns:a16="http://schemas.microsoft.com/office/drawing/2014/main" id="{5B3A8614-5DCE-BAF7-4024-8F50498574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50">
                <a:solidFill>
                  <a:srgbClr val="3D1152"/>
                </a:solidFill>
                <a:latin typeface="Trebuchet MS" panose="020B0603020202020204" pitchFamily="34" charset="0"/>
              </a:defRPr>
            </a:lvl1pPr>
          </a:lstStyle>
          <a:p>
            <a:fld id="{62232405-4260-4512-8C8C-1FB3A493F6AF}" type="slidenum">
              <a:rPr lang="en-GB" smtClean="0"/>
              <a:pPr/>
              <a:t>‹#›</a:t>
            </a:fld>
            <a:endParaRPr lang="en-GB"/>
          </a:p>
        </p:txBody>
      </p:sp>
      <p:pic>
        <p:nvPicPr>
          <p:cNvPr id="7" name="Picture 6">
            <a:extLst>
              <a:ext uri="{FF2B5EF4-FFF2-40B4-BE49-F238E27FC236}">
                <a16:creationId xmlns:a16="http://schemas.microsoft.com/office/drawing/2014/main" id="{02D1B17C-C6E1-E5D4-FFA9-0D1C4EF925F0}"/>
              </a:ext>
            </a:extLst>
          </p:cNvPr>
          <p:cNvPicPr>
            <a:picLocks noChangeAspect="1"/>
          </p:cNvPicPr>
          <p:nvPr userDrawn="1"/>
        </p:nvPicPr>
        <p:blipFill rotWithShape="1">
          <a:blip r:embed="rId49"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sp>
        <p:nvSpPr>
          <p:cNvPr id="8" name="Footer Placeholder 4">
            <a:extLst>
              <a:ext uri="{FF2B5EF4-FFF2-40B4-BE49-F238E27FC236}">
                <a16:creationId xmlns:a16="http://schemas.microsoft.com/office/drawing/2014/main" id="{ACB5F695-8BE0-0AB3-4595-5FA5FDD2DCB7}"/>
              </a:ext>
            </a:extLst>
          </p:cNvPr>
          <p:cNvSpPr>
            <a:spLocks noGrp="1"/>
          </p:cNvSpPr>
          <p:nvPr>
            <p:ph type="ftr" sz="quarter" idx="3"/>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pic>
        <p:nvPicPr>
          <p:cNvPr id="9" name="Picture 8" descr="Icon&#10;&#10;Description automatically generated">
            <a:extLst>
              <a:ext uri="{FF2B5EF4-FFF2-40B4-BE49-F238E27FC236}">
                <a16:creationId xmlns:a16="http://schemas.microsoft.com/office/drawing/2014/main" id="{CCA67CCD-8A38-9B62-14A6-59D39B22D299}"/>
              </a:ext>
            </a:extLst>
          </p:cNvPr>
          <p:cNvPicPr>
            <a:picLocks noChangeAspect="1"/>
          </p:cNvPicPr>
          <p:nvPr userDrawn="1"/>
        </p:nvPicPr>
        <p:blipFill>
          <a:blip r:embed="rId50"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Tree>
    <p:extLst>
      <p:ext uri="{BB962C8B-B14F-4D97-AF65-F5344CB8AC3E}">
        <p14:creationId xmlns:p14="http://schemas.microsoft.com/office/powerpoint/2010/main" val="304308766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4" r:id="rId3"/>
    <p:sldLayoutId id="2147483649" r:id="rId4"/>
    <p:sldLayoutId id="2147483683" r:id="rId5"/>
    <p:sldLayoutId id="2147483685" r:id="rId6"/>
    <p:sldLayoutId id="2147483680" r:id="rId7"/>
    <p:sldLayoutId id="2147483660" r:id="rId8"/>
    <p:sldLayoutId id="2147483686" r:id="rId9"/>
    <p:sldLayoutId id="2147483687" r:id="rId10"/>
    <p:sldLayoutId id="2147483661" r:id="rId11"/>
    <p:sldLayoutId id="2147483688" r:id="rId12"/>
    <p:sldLayoutId id="2147483689" r:id="rId13"/>
    <p:sldLayoutId id="2147483662" r:id="rId14"/>
    <p:sldLayoutId id="2147483690" r:id="rId15"/>
    <p:sldLayoutId id="2147483691" r:id="rId16"/>
    <p:sldLayoutId id="2147483663" r:id="rId17"/>
    <p:sldLayoutId id="2147483664" r:id="rId18"/>
    <p:sldLayoutId id="2147483692" r:id="rId19"/>
    <p:sldLayoutId id="2147483665" r:id="rId20"/>
    <p:sldLayoutId id="2147483666" r:id="rId21"/>
    <p:sldLayoutId id="2147483667" r:id="rId22"/>
    <p:sldLayoutId id="2147483693" r:id="rId23"/>
    <p:sldLayoutId id="2147483694" r:id="rId24"/>
    <p:sldLayoutId id="2147483668" r:id="rId25"/>
    <p:sldLayoutId id="2147483669" r:id="rId26"/>
    <p:sldLayoutId id="2147483695" r:id="rId27"/>
    <p:sldLayoutId id="2147483670" r:id="rId28"/>
    <p:sldLayoutId id="2147483671" r:id="rId29"/>
    <p:sldLayoutId id="2147483696" r:id="rId30"/>
    <p:sldLayoutId id="2147483672" r:id="rId31"/>
    <p:sldLayoutId id="2147483673" r:id="rId32"/>
    <p:sldLayoutId id="2147483697" r:id="rId33"/>
    <p:sldLayoutId id="2147483674" r:id="rId34"/>
    <p:sldLayoutId id="2147483675" r:id="rId35"/>
    <p:sldLayoutId id="2147483698" r:id="rId36"/>
    <p:sldLayoutId id="2147483676" r:id="rId37"/>
    <p:sldLayoutId id="2147483677" r:id="rId38"/>
    <p:sldLayoutId id="2147483699" r:id="rId39"/>
    <p:sldLayoutId id="2147483678" r:id="rId40"/>
    <p:sldLayoutId id="2147483679" r:id="rId41"/>
    <p:sldLayoutId id="2147483700" r:id="rId42"/>
    <p:sldLayoutId id="2147483655" r:id="rId43"/>
    <p:sldLayoutId id="2147483856" r:id="rId44"/>
    <p:sldLayoutId id="2147483857" r:id="rId45"/>
    <p:sldLayoutId id="2147483858" r:id="rId46"/>
    <p:sldLayoutId id="2147483859" r:id="rId4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47CCB9F-1DF9-A9CD-8323-560194BF2E7E}"/>
              </a:ext>
            </a:extLst>
          </p:cNvPr>
          <p:cNvSpPr>
            <a:spLocks noGrp="1"/>
          </p:cNvSpPr>
          <p:nvPr>
            <p:ph type="dt" sz="half" idx="2"/>
          </p:nvPr>
        </p:nvSpPr>
        <p:spPr>
          <a:xfrm>
            <a:off x="5245924" y="6359399"/>
            <a:ext cx="1700151" cy="365125"/>
          </a:xfrm>
          <a:prstGeom prst="rect">
            <a:avLst/>
          </a:prstGeom>
        </p:spPr>
        <p:txBody>
          <a:bodyPr vert="horz" lIns="91440" tIns="45720" rIns="91440" bIns="45720" rtlCol="0" anchor="ctr"/>
          <a:lstStyle>
            <a:lvl1pPr algn="l">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6" name="Slide Number Placeholder 5">
            <a:extLst>
              <a:ext uri="{FF2B5EF4-FFF2-40B4-BE49-F238E27FC236}">
                <a16:creationId xmlns:a16="http://schemas.microsoft.com/office/drawing/2014/main" id="{5B3A8614-5DCE-BAF7-4024-8F50498574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50">
                <a:solidFill>
                  <a:srgbClr val="3D1152"/>
                </a:solidFill>
                <a:latin typeface="Trebuchet MS" panose="020B0603020202020204" pitchFamily="34" charset="0"/>
              </a:defRPr>
            </a:lvl1pPr>
          </a:lstStyle>
          <a:p>
            <a:fld id="{62232405-4260-4512-8C8C-1FB3A493F6AF}" type="slidenum">
              <a:rPr lang="en-GB" smtClean="0"/>
              <a:pPr/>
              <a:t>‹#›</a:t>
            </a:fld>
            <a:endParaRPr lang="en-GB"/>
          </a:p>
        </p:txBody>
      </p:sp>
      <p:pic>
        <p:nvPicPr>
          <p:cNvPr id="7" name="Picture 6">
            <a:extLst>
              <a:ext uri="{FF2B5EF4-FFF2-40B4-BE49-F238E27FC236}">
                <a16:creationId xmlns:a16="http://schemas.microsoft.com/office/drawing/2014/main" id="{02D1B17C-C6E1-E5D4-FFA9-0D1C4EF925F0}"/>
              </a:ext>
            </a:extLst>
          </p:cNvPr>
          <p:cNvPicPr>
            <a:picLocks noChangeAspect="1"/>
          </p:cNvPicPr>
          <p:nvPr userDrawn="1"/>
        </p:nvPicPr>
        <p:blipFill rotWithShape="1">
          <a:blip r:embed="rId3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sp>
        <p:nvSpPr>
          <p:cNvPr id="8" name="Footer Placeholder 4">
            <a:extLst>
              <a:ext uri="{FF2B5EF4-FFF2-40B4-BE49-F238E27FC236}">
                <a16:creationId xmlns:a16="http://schemas.microsoft.com/office/drawing/2014/main" id="{ACB5F695-8BE0-0AB3-4595-5FA5FDD2DCB7}"/>
              </a:ext>
            </a:extLst>
          </p:cNvPr>
          <p:cNvSpPr>
            <a:spLocks noGrp="1"/>
          </p:cNvSpPr>
          <p:nvPr>
            <p:ph type="ftr" sz="quarter" idx="3"/>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pic>
        <p:nvPicPr>
          <p:cNvPr id="9" name="Picture 8" descr="Icon&#10;&#10;Description automatically generated">
            <a:extLst>
              <a:ext uri="{FF2B5EF4-FFF2-40B4-BE49-F238E27FC236}">
                <a16:creationId xmlns:a16="http://schemas.microsoft.com/office/drawing/2014/main" id="{CCA67CCD-8A38-9B62-14A6-59D39B22D299}"/>
              </a:ext>
            </a:extLst>
          </p:cNvPr>
          <p:cNvPicPr>
            <a:picLocks noChangeAspect="1"/>
          </p:cNvPicPr>
          <p:nvPr userDrawn="1"/>
        </p:nvPicPr>
        <p:blipFill>
          <a:blip r:embed="rId3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Tree>
    <p:extLst>
      <p:ext uri="{BB962C8B-B14F-4D97-AF65-F5344CB8AC3E}">
        <p14:creationId xmlns:p14="http://schemas.microsoft.com/office/powerpoint/2010/main" val="356420685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 id="2147483743" r:id="rId12"/>
    <p:sldLayoutId id="2147483744" r:id="rId13"/>
    <p:sldLayoutId id="2147483745" r:id="rId14"/>
    <p:sldLayoutId id="2147483746" r:id="rId15"/>
    <p:sldLayoutId id="2147483747" r:id="rId16"/>
    <p:sldLayoutId id="2147483748" r:id="rId17"/>
    <p:sldLayoutId id="2147483749" r:id="rId18"/>
    <p:sldLayoutId id="2147483750" r:id="rId19"/>
    <p:sldLayoutId id="2147483751" r:id="rId20"/>
    <p:sldLayoutId id="2147483752" r:id="rId21"/>
    <p:sldLayoutId id="2147483753" r:id="rId22"/>
    <p:sldLayoutId id="2147483754" r:id="rId23"/>
    <p:sldLayoutId id="2147483755" r:id="rId24"/>
    <p:sldLayoutId id="2147483756" r:id="rId25"/>
    <p:sldLayoutId id="2147483757" r:id="rId26"/>
    <p:sldLayoutId id="2147483758" r:id="rId27"/>
    <p:sldLayoutId id="2147483759" r:id="rId28"/>
    <p:sldLayoutId id="2147483760" r:id="rId29"/>
    <p:sldLayoutId id="2147483761" r:id="rId30"/>
    <p:sldLayoutId id="2147483762" r:id="rId3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47CCB9F-1DF9-A9CD-8323-560194BF2E7E}"/>
              </a:ext>
            </a:extLst>
          </p:cNvPr>
          <p:cNvSpPr>
            <a:spLocks noGrp="1"/>
          </p:cNvSpPr>
          <p:nvPr>
            <p:ph type="dt" sz="half" idx="2"/>
          </p:nvPr>
        </p:nvSpPr>
        <p:spPr>
          <a:xfrm>
            <a:off x="5245924" y="6359399"/>
            <a:ext cx="1700151" cy="365125"/>
          </a:xfrm>
          <a:prstGeom prst="rect">
            <a:avLst/>
          </a:prstGeom>
        </p:spPr>
        <p:txBody>
          <a:bodyPr vert="horz" lIns="91440" tIns="45720" rIns="91440" bIns="45720" rtlCol="0" anchor="ctr"/>
          <a:lstStyle>
            <a:lvl1pPr algn="l">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6" name="Slide Number Placeholder 5">
            <a:extLst>
              <a:ext uri="{FF2B5EF4-FFF2-40B4-BE49-F238E27FC236}">
                <a16:creationId xmlns:a16="http://schemas.microsoft.com/office/drawing/2014/main" id="{5B3A8614-5DCE-BAF7-4024-8F50498574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50">
                <a:solidFill>
                  <a:srgbClr val="3D1152"/>
                </a:solidFill>
                <a:latin typeface="Trebuchet MS" panose="020B0603020202020204" pitchFamily="34" charset="0"/>
              </a:defRPr>
            </a:lvl1pPr>
          </a:lstStyle>
          <a:p>
            <a:fld id="{62232405-4260-4512-8C8C-1FB3A493F6AF}" type="slidenum">
              <a:rPr lang="en-GB" smtClean="0"/>
              <a:pPr/>
              <a:t>‹#›</a:t>
            </a:fld>
            <a:endParaRPr lang="en-GB"/>
          </a:p>
        </p:txBody>
      </p:sp>
      <p:pic>
        <p:nvPicPr>
          <p:cNvPr id="7" name="Picture 6">
            <a:extLst>
              <a:ext uri="{FF2B5EF4-FFF2-40B4-BE49-F238E27FC236}">
                <a16:creationId xmlns:a16="http://schemas.microsoft.com/office/drawing/2014/main" id="{02D1B17C-C6E1-E5D4-FFA9-0D1C4EF925F0}"/>
              </a:ext>
            </a:extLst>
          </p:cNvPr>
          <p:cNvPicPr>
            <a:picLocks noChangeAspect="1"/>
          </p:cNvPicPr>
          <p:nvPr userDrawn="1"/>
        </p:nvPicPr>
        <p:blipFill rotWithShape="1">
          <a:blip r:embed="rId31"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sp>
        <p:nvSpPr>
          <p:cNvPr id="8" name="Footer Placeholder 4">
            <a:extLst>
              <a:ext uri="{FF2B5EF4-FFF2-40B4-BE49-F238E27FC236}">
                <a16:creationId xmlns:a16="http://schemas.microsoft.com/office/drawing/2014/main" id="{ACB5F695-8BE0-0AB3-4595-5FA5FDD2DCB7}"/>
              </a:ext>
            </a:extLst>
          </p:cNvPr>
          <p:cNvSpPr>
            <a:spLocks noGrp="1"/>
          </p:cNvSpPr>
          <p:nvPr>
            <p:ph type="ftr" sz="quarter" idx="3"/>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pic>
        <p:nvPicPr>
          <p:cNvPr id="9" name="Picture 8" descr="Icon&#10;&#10;Description automatically generated">
            <a:extLst>
              <a:ext uri="{FF2B5EF4-FFF2-40B4-BE49-F238E27FC236}">
                <a16:creationId xmlns:a16="http://schemas.microsoft.com/office/drawing/2014/main" id="{CCA67CCD-8A38-9B62-14A6-59D39B22D299}"/>
              </a:ext>
            </a:extLst>
          </p:cNvPr>
          <p:cNvPicPr>
            <a:picLocks noChangeAspect="1"/>
          </p:cNvPicPr>
          <p:nvPr userDrawn="1"/>
        </p:nvPicPr>
        <p:blipFill>
          <a:blip r:embed="rId32"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Tree>
    <p:extLst>
      <p:ext uri="{BB962C8B-B14F-4D97-AF65-F5344CB8AC3E}">
        <p14:creationId xmlns:p14="http://schemas.microsoft.com/office/powerpoint/2010/main" val="4179038421"/>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 id="2147483781" r:id="rId18"/>
    <p:sldLayoutId id="2147483782" r:id="rId19"/>
    <p:sldLayoutId id="2147483783" r:id="rId20"/>
    <p:sldLayoutId id="2147483784" r:id="rId21"/>
    <p:sldLayoutId id="2147483785" r:id="rId22"/>
    <p:sldLayoutId id="2147483786" r:id="rId23"/>
    <p:sldLayoutId id="2147483787" r:id="rId24"/>
    <p:sldLayoutId id="2147483788" r:id="rId25"/>
    <p:sldLayoutId id="2147483789" r:id="rId26"/>
    <p:sldLayoutId id="2147483790" r:id="rId27"/>
    <p:sldLayoutId id="2147483791" r:id="rId28"/>
    <p:sldLayoutId id="2147483792" r:id="rId2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47CCB9F-1DF9-A9CD-8323-560194BF2E7E}"/>
              </a:ext>
            </a:extLst>
          </p:cNvPr>
          <p:cNvSpPr>
            <a:spLocks noGrp="1"/>
          </p:cNvSpPr>
          <p:nvPr>
            <p:ph type="dt" sz="half" idx="2"/>
          </p:nvPr>
        </p:nvSpPr>
        <p:spPr>
          <a:xfrm>
            <a:off x="5245924" y="6359399"/>
            <a:ext cx="1700151" cy="365125"/>
          </a:xfrm>
          <a:prstGeom prst="rect">
            <a:avLst/>
          </a:prstGeom>
        </p:spPr>
        <p:txBody>
          <a:bodyPr vert="horz" lIns="91440" tIns="45720" rIns="91440" bIns="45720" rtlCol="0" anchor="ctr"/>
          <a:lstStyle>
            <a:lvl1pPr algn="l">
              <a:defRPr sz="1050">
                <a:solidFill>
                  <a:srgbClr val="3D1152"/>
                </a:solidFill>
                <a:latin typeface="Trebuchet MS" panose="020B0603020202020204" pitchFamily="34" charset="0"/>
              </a:defRPr>
            </a:lvl1pPr>
          </a:lstStyle>
          <a:p>
            <a:fld id="{F20D5FE3-4056-4AAB-8D61-713ADB4C9B00}" type="datetimeFigureOut">
              <a:rPr lang="en-GB" smtClean="0"/>
              <a:pPr/>
              <a:t>17/07/2025</a:t>
            </a:fld>
            <a:endParaRPr lang="en-GB" dirty="0"/>
          </a:p>
        </p:txBody>
      </p:sp>
      <p:sp>
        <p:nvSpPr>
          <p:cNvPr id="6" name="Slide Number Placeholder 5">
            <a:extLst>
              <a:ext uri="{FF2B5EF4-FFF2-40B4-BE49-F238E27FC236}">
                <a16:creationId xmlns:a16="http://schemas.microsoft.com/office/drawing/2014/main" id="{5B3A8614-5DCE-BAF7-4024-8F50498574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50">
                <a:solidFill>
                  <a:srgbClr val="3D1152"/>
                </a:solidFill>
                <a:latin typeface="Trebuchet MS" panose="020B0603020202020204" pitchFamily="34" charset="0"/>
              </a:defRPr>
            </a:lvl1pPr>
          </a:lstStyle>
          <a:p>
            <a:fld id="{62232405-4260-4512-8C8C-1FB3A493F6AF}" type="slidenum">
              <a:rPr lang="en-GB" smtClean="0"/>
              <a:pPr/>
              <a:t>‹#›</a:t>
            </a:fld>
            <a:endParaRPr lang="en-GB"/>
          </a:p>
        </p:txBody>
      </p:sp>
      <p:pic>
        <p:nvPicPr>
          <p:cNvPr id="7" name="Picture 6">
            <a:extLst>
              <a:ext uri="{FF2B5EF4-FFF2-40B4-BE49-F238E27FC236}">
                <a16:creationId xmlns:a16="http://schemas.microsoft.com/office/drawing/2014/main" id="{02D1B17C-C6E1-E5D4-FFA9-0D1C4EF925F0}"/>
              </a:ext>
            </a:extLst>
          </p:cNvPr>
          <p:cNvPicPr>
            <a:picLocks noChangeAspect="1"/>
          </p:cNvPicPr>
          <p:nvPr userDrawn="1"/>
        </p:nvPicPr>
        <p:blipFill rotWithShape="1">
          <a:blip r:embed="rId33" cstate="email">
            <a:extLst>
              <a:ext uri="{28A0092B-C50C-407E-A947-70E740481C1C}">
                <a14:useLocalDpi xmlns:a14="http://schemas.microsoft.com/office/drawing/2010/main"/>
              </a:ext>
            </a:extLst>
          </a:blip>
          <a:srcRect/>
          <a:stretch/>
        </p:blipFill>
        <p:spPr>
          <a:xfrm>
            <a:off x="232825" y="6082034"/>
            <a:ext cx="11726350" cy="523220"/>
          </a:xfrm>
          <a:prstGeom prst="rect">
            <a:avLst/>
          </a:prstGeom>
        </p:spPr>
      </p:pic>
      <p:sp>
        <p:nvSpPr>
          <p:cNvPr id="8" name="Footer Placeholder 4">
            <a:extLst>
              <a:ext uri="{FF2B5EF4-FFF2-40B4-BE49-F238E27FC236}">
                <a16:creationId xmlns:a16="http://schemas.microsoft.com/office/drawing/2014/main" id="{ACB5F695-8BE0-0AB3-4595-5FA5FDD2DCB7}"/>
              </a:ext>
            </a:extLst>
          </p:cNvPr>
          <p:cNvSpPr>
            <a:spLocks noGrp="1"/>
          </p:cNvSpPr>
          <p:nvPr>
            <p:ph type="ftr" sz="quarter" idx="3"/>
          </p:nvPr>
        </p:nvSpPr>
        <p:spPr>
          <a:xfrm>
            <a:off x="357250" y="6380099"/>
            <a:ext cx="1946563" cy="365125"/>
          </a:xfrm>
          <a:prstGeom prst="rect">
            <a:avLst/>
          </a:prstGeom>
        </p:spPr>
        <p:txBody>
          <a:bodyPr/>
          <a:lstStyle>
            <a:lvl1pPr algn="l">
              <a:defRPr sz="1050">
                <a:solidFill>
                  <a:srgbClr val="3D1152"/>
                </a:solidFill>
                <a:latin typeface="Trebuchet MS" panose="020B0603020202020204" pitchFamily="34" charset="0"/>
              </a:defRPr>
            </a:lvl1pPr>
          </a:lstStyle>
          <a:p>
            <a:r>
              <a:rPr lang="en-GB" dirty="0"/>
              <a:t>© CIPD 2023</a:t>
            </a:r>
          </a:p>
        </p:txBody>
      </p:sp>
      <p:pic>
        <p:nvPicPr>
          <p:cNvPr id="9" name="Picture 8" descr="Icon&#10;&#10;Description automatically generated">
            <a:extLst>
              <a:ext uri="{FF2B5EF4-FFF2-40B4-BE49-F238E27FC236}">
                <a16:creationId xmlns:a16="http://schemas.microsoft.com/office/drawing/2014/main" id="{CCA67CCD-8A38-9B62-14A6-59D39B22D299}"/>
              </a:ext>
            </a:extLst>
          </p:cNvPr>
          <p:cNvPicPr>
            <a:picLocks noChangeAspect="1"/>
          </p:cNvPicPr>
          <p:nvPr userDrawn="1"/>
        </p:nvPicPr>
        <p:blipFill>
          <a:blip r:embed="rId34" cstate="email">
            <a:extLst>
              <a:ext uri="{28A0092B-C50C-407E-A947-70E740481C1C}">
                <a14:useLocalDpi xmlns:a14="http://schemas.microsoft.com/office/drawing/2010/main"/>
              </a:ext>
            </a:extLst>
          </a:blip>
          <a:stretch>
            <a:fillRect/>
          </a:stretch>
        </p:blipFill>
        <p:spPr>
          <a:xfrm>
            <a:off x="10603999" y="473089"/>
            <a:ext cx="1080000" cy="371369"/>
          </a:xfrm>
          <a:prstGeom prst="rect">
            <a:avLst/>
          </a:prstGeom>
        </p:spPr>
      </p:pic>
    </p:spTree>
    <p:extLst>
      <p:ext uri="{BB962C8B-B14F-4D97-AF65-F5344CB8AC3E}">
        <p14:creationId xmlns:p14="http://schemas.microsoft.com/office/powerpoint/2010/main" val="311423153"/>
      </p:ext>
    </p:extLst>
  </p:cSld>
  <p:clrMap bg1="lt1" tx1="dk1" bg2="lt2" tx2="dk2" accent1="accent1" accent2="accent2" accent3="accent3" accent4="accent4" accent5="accent5" accent6="accent6" hlink="hlink" folHlink="folHlink"/>
  <p:sldLayoutIdLst>
    <p:sldLayoutId id="2147483825" r:id="rId1"/>
    <p:sldLayoutId id="2147483826" r:id="rId2"/>
    <p:sldLayoutId id="2147483827" r:id="rId3"/>
    <p:sldLayoutId id="2147483828" r:id="rId4"/>
    <p:sldLayoutId id="2147483829" r:id="rId5"/>
    <p:sldLayoutId id="2147483830" r:id="rId6"/>
    <p:sldLayoutId id="2147483831" r:id="rId7"/>
    <p:sldLayoutId id="2147483832" r:id="rId8"/>
    <p:sldLayoutId id="2147483833" r:id="rId9"/>
    <p:sldLayoutId id="2147483834" r:id="rId10"/>
    <p:sldLayoutId id="2147483835" r:id="rId11"/>
    <p:sldLayoutId id="2147483836" r:id="rId12"/>
    <p:sldLayoutId id="2147483837" r:id="rId13"/>
    <p:sldLayoutId id="2147483838" r:id="rId14"/>
    <p:sldLayoutId id="2147483839" r:id="rId15"/>
    <p:sldLayoutId id="2147483840" r:id="rId16"/>
    <p:sldLayoutId id="2147483841" r:id="rId17"/>
    <p:sldLayoutId id="2147483842" r:id="rId18"/>
    <p:sldLayoutId id="2147483843" r:id="rId19"/>
    <p:sldLayoutId id="2147483844" r:id="rId20"/>
    <p:sldLayoutId id="2147483845" r:id="rId21"/>
    <p:sldLayoutId id="2147483846" r:id="rId22"/>
    <p:sldLayoutId id="2147483847" r:id="rId23"/>
    <p:sldLayoutId id="2147483848" r:id="rId24"/>
    <p:sldLayoutId id="2147483849" r:id="rId25"/>
    <p:sldLayoutId id="2147483850" r:id="rId26"/>
    <p:sldLayoutId id="2147483851" r:id="rId27"/>
    <p:sldLayoutId id="2147483852" r:id="rId28"/>
    <p:sldLayoutId id="2147483853" r:id="rId29"/>
    <p:sldLayoutId id="2147483854" r:id="rId30"/>
    <p:sldLayoutId id="2147483855" r:id="rId3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2BAE8A-AE6D-4537-9034-11F0A3E767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434CE-AE99-4E02-BCFB-8C43C45E39E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883848-D3F6-49F4-A1E3-7628B67E49F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337F24-667E-4257-94F8-46D75F3EB677}" type="datetimeFigureOut">
              <a:rPr lang="en-GB" smtClean="0"/>
              <a:t>17/07/2025</a:t>
            </a:fld>
            <a:endParaRPr lang="en-GB" dirty="0"/>
          </a:p>
        </p:txBody>
      </p:sp>
      <p:sp>
        <p:nvSpPr>
          <p:cNvPr id="5" name="Footer Placeholder 4">
            <a:extLst>
              <a:ext uri="{FF2B5EF4-FFF2-40B4-BE49-F238E27FC236}">
                <a16:creationId xmlns:a16="http://schemas.microsoft.com/office/drawing/2014/main" id="{FAC3810A-C112-46DA-8425-61857932A3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B5E9C353-7F05-4426-9FEE-F2F117E83C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59FC4C-2997-4074-B4AF-9A0BE7F5A3C2}" type="slidenum">
              <a:rPr lang="en-GB" smtClean="0"/>
              <a:t>‹#›</a:t>
            </a:fld>
            <a:endParaRPr lang="en-GB" dirty="0"/>
          </a:p>
        </p:txBody>
      </p:sp>
    </p:spTree>
    <p:extLst>
      <p:ext uri="{BB962C8B-B14F-4D97-AF65-F5344CB8AC3E}">
        <p14:creationId xmlns:p14="http://schemas.microsoft.com/office/powerpoint/2010/main" val="3438602102"/>
      </p:ext>
    </p:extLst>
  </p:cSld>
  <p:clrMap bg1="lt1" tx1="dk1" bg2="lt2" tx2="dk2" accent1="accent1" accent2="accent2" accent3="accent3" accent4="accent4" accent5="accent5" accent6="accent6" hlink="hlink" folHlink="folHlink"/>
  <p:sldLayoutIdLst>
    <p:sldLayoutId id="2147483892" r:id="rId1"/>
    <p:sldLayoutId id="2147483893"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1.png"/><Relationship Id="rId2" Type="http://schemas.openxmlformats.org/officeDocument/2006/relationships/image" Target="../media/image80.jpeg"/><Relationship Id="rId1" Type="http://schemas.openxmlformats.org/officeDocument/2006/relationships/slideLayout" Target="../slideLayouts/slideLayout43.xml"/><Relationship Id="rId5" Type="http://schemas.openxmlformats.org/officeDocument/2006/relationships/image" Target="../media/image83.png"/><Relationship Id="rId4" Type="http://schemas.openxmlformats.org/officeDocument/2006/relationships/image" Target="../media/image82.png"/></Relationships>
</file>

<file path=ppt/slides/_rels/slide2.xml.rels><?xml version="1.0" encoding="UTF-8" standalone="yes"?>
<Relationships xmlns="http://schemas.openxmlformats.org/package/2006/relationships"><Relationship Id="rId8" Type="http://schemas.openxmlformats.org/officeDocument/2006/relationships/image" Target="../media/image89.png"/><Relationship Id="rId3" Type="http://schemas.openxmlformats.org/officeDocument/2006/relationships/image" Target="../media/image84.jpeg"/><Relationship Id="rId7" Type="http://schemas.openxmlformats.org/officeDocument/2006/relationships/image" Target="../media/image88.jpeg"/><Relationship Id="rId2" Type="http://schemas.openxmlformats.org/officeDocument/2006/relationships/notesSlide" Target="../notesSlides/notesSlide1.xml"/><Relationship Id="rId1" Type="http://schemas.openxmlformats.org/officeDocument/2006/relationships/slideLayout" Target="../slideLayouts/slideLayout113.xml"/><Relationship Id="rId6" Type="http://schemas.openxmlformats.org/officeDocument/2006/relationships/image" Target="../media/image87.jpeg"/><Relationship Id="rId5" Type="http://schemas.openxmlformats.org/officeDocument/2006/relationships/image" Target="../media/image86.jpeg"/><Relationship Id="rId10" Type="http://schemas.openxmlformats.org/officeDocument/2006/relationships/image" Target="../media/image91.png"/><Relationship Id="rId4" Type="http://schemas.openxmlformats.org/officeDocument/2006/relationships/image" Target="../media/image85.jpeg"/><Relationship Id="rId9" Type="http://schemas.openxmlformats.org/officeDocument/2006/relationships/image" Target="../media/image90.png"/></Relationships>
</file>

<file path=ppt/slides/_rels/slide3.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notesSlide" Target="../notesSlides/notesSlide2.xml"/><Relationship Id="rId1" Type="http://schemas.openxmlformats.org/officeDocument/2006/relationships/slideLayout" Target="../slideLayouts/slideLayout112.xml"/><Relationship Id="rId4" Type="http://schemas.openxmlformats.org/officeDocument/2006/relationships/image" Target="../media/image93.png"/></Relationships>
</file>

<file path=ppt/slides/_rels/slide4.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notesSlide" Target="../notesSlides/notesSlide3.xml"/><Relationship Id="rId1" Type="http://schemas.openxmlformats.org/officeDocument/2006/relationships/slideLayout" Target="../slideLayouts/slideLayout27.xml"/><Relationship Id="rId4" Type="http://schemas.openxmlformats.org/officeDocument/2006/relationships/image" Target="../media/image9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notesSlide" Target="../notesSlides/notesSlide4.xml"/><Relationship Id="rId1" Type="http://schemas.openxmlformats.org/officeDocument/2006/relationships/slideLayout" Target="../slideLayouts/slideLayout43.xml"/><Relationship Id="rId4" Type="http://schemas.openxmlformats.org/officeDocument/2006/relationships/image" Target="../media/image96.png"/></Relationships>
</file>

<file path=ppt/slides/_rels/slide7.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131.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98.png"/><Relationship Id="rId2" Type="http://schemas.openxmlformats.org/officeDocument/2006/relationships/notesSlide" Target="../notesSlides/notesSlide6.xml"/><Relationship Id="rId1" Type="http://schemas.openxmlformats.org/officeDocument/2006/relationships/slideLayout" Target="../slideLayouts/slideLayout135.xml"/><Relationship Id="rId5" Type="http://schemas.openxmlformats.org/officeDocument/2006/relationships/image" Target="../media/image77.png"/><Relationship Id="rId4" Type="http://schemas.openxmlformats.org/officeDocument/2006/relationships/image" Target="../media/image99.png"/></Relationships>
</file>

<file path=ppt/slides/_rels/slide10.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notesSlide" Target="../notesSlides/notesSlide7.xml"/><Relationship Id="rId1" Type="http://schemas.openxmlformats.org/officeDocument/2006/relationships/slideLayout" Target="../slideLayouts/slideLayout43.xml"/><Relationship Id="rId5" Type="http://schemas.openxmlformats.org/officeDocument/2006/relationships/image" Target="../media/image102.png"/><Relationship Id="rId4" Type="http://schemas.openxmlformats.org/officeDocument/2006/relationships/image" Target="../media/image10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3.xml"/></Relationships>
</file>

<file path=ppt/slides/_rels/slide1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85.xml"/></Relationships>
</file>

<file path=ppt/slides/_rels/slide13.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notesSlide" Target="../notesSlides/notesSlide8.xml"/><Relationship Id="rId1" Type="http://schemas.openxmlformats.org/officeDocument/2006/relationships/slideLayout" Target="../slideLayouts/slideLayout84.xml"/></Relationships>
</file>

<file path=ppt/slides/_rels/slide14.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9.xml"/><Relationship Id="rId1" Type="http://schemas.openxmlformats.org/officeDocument/2006/relationships/slideLayout" Target="../slideLayouts/slideLayout85.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chart" Target="../charts/char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4.xml"/></Relationships>
</file>

<file path=ppt/slides/_rels/slide16.xml.rels><?xml version="1.0" encoding="UTF-8" standalone="yes"?>
<Relationships xmlns="http://schemas.openxmlformats.org/package/2006/relationships"><Relationship Id="rId3" Type="http://schemas.openxmlformats.org/officeDocument/2006/relationships/image" Target="../media/image106.png"/><Relationship Id="rId2" Type="http://schemas.openxmlformats.org/officeDocument/2006/relationships/image" Target="../media/image93.png"/><Relationship Id="rId1" Type="http://schemas.openxmlformats.org/officeDocument/2006/relationships/slideLayout" Target="../slideLayouts/slideLayout39.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0.xml"/><Relationship Id="rId1" Type="http://schemas.openxmlformats.org/officeDocument/2006/relationships/slideLayout" Target="../slideLayouts/slideLayout103.xml"/><Relationship Id="rId4" Type="http://schemas.openxmlformats.org/officeDocument/2006/relationships/image" Target="../media/image107.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chart" Target="../charts/chart6.xml"/></Relationships>
</file>

<file path=ppt/slides/_rels/slide21.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notesSlide" Target="../notesSlides/notesSlide12.xml"/><Relationship Id="rId1" Type="http://schemas.openxmlformats.org/officeDocument/2006/relationships/slideLayout" Target="../slideLayouts/slideLayout102.xml"/><Relationship Id="rId4" Type="http://schemas.openxmlformats.org/officeDocument/2006/relationships/image" Target="../media/image10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23.xml.rels><?xml version="1.0" encoding="UTF-8" standalone="yes"?>
<Relationships xmlns="http://schemas.openxmlformats.org/package/2006/relationships"><Relationship Id="rId3" Type="http://schemas.openxmlformats.org/officeDocument/2006/relationships/chart" Target="../charts/chart7.xml"/><Relationship Id="rId2" Type="http://schemas.openxmlformats.org/officeDocument/2006/relationships/notesSlide" Target="../notesSlides/notesSlide13.xml"/><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14.xml"/><Relationship Id="rId1" Type="http://schemas.openxmlformats.org/officeDocument/2006/relationships/slideLayout" Target="../slideLayouts/slideLayout132.xml"/><Relationship Id="rId4" Type="http://schemas.openxmlformats.org/officeDocument/2006/relationships/image" Target="../media/image110.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6.xml"/></Relationships>
</file>

<file path=ppt/slides/_rels/slide26.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notesSlide" Target="../notesSlides/notesSlide16.xml"/><Relationship Id="rId1" Type="http://schemas.openxmlformats.org/officeDocument/2006/relationships/slideLayout" Target="../slideLayouts/slideLayout140.xml"/><Relationship Id="rId5" Type="http://schemas.openxmlformats.org/officeDocument/2006/relationships/image" Target="../media/image113.png"/><Relationship Id="rId4" Type="http://schemas.openxmlformats.org/officeDocument/2006/relationships/image" Target="../media/image112.png"/></Relationships>
</file>

<file path=ppt/slides/_rels/slide27.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notesSlide" Target="../notesSlides/notesSlide17.xml"/><Relationship Id="rId1" Type="http://schemas.openxmlformats.org/officeDocument/2006/relationships/slideLayout" Target="../slideLayouts/slideLayout10.xml"/><Relationship Id="rId5" Type="http://schemas.openxmlformats.org/officeDocument/2006/relationships/image" Target="../media/image116.png"/><Relationship Id="rId4" Type="http://schemas.openxmlformats.org/officeDocument/2006/relationships/image" Target="../media/image115.png"/></Relationships>
</file>

<file path=ppt/slides/_rels/slide28.xml.rels><?xml version="1.0" encoding="UTF-8" standalone="yes"?>
<Relationships xmlns="http://schemas.openxmlformats.org/package/2006/relationships"><Relationship Id="rId3" Type="http://schemas.openxmlformats.org/officeDocument/2006/relationships/chart" Target="../charts/chart8.xml"/><Relationship Id="rId2" Type="http://schemas.openxmlformats.org/officeDocument/2006/relationships/image" Target="../media/image109.png"/><Relationship Id="rId1" Type="http://schemas.openxmlformats.org/officeDocument/2006/relationships/slideLayout" Target="../slideLayouts/slideLayout3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4.xml"/></Relationships>
</file>

<file path=ppt/slides/_rels/slide30.xml.rels><?xml version="1.0" encoding="UTF-8" standalone="yes"?>
<Relationships xmlns="http://schemas.openxmlformats.org/package/2006/relationships"><Relationship Id="rId3" Type="http://schemas.openxmlformats.org/officeDocument/2006/relationships/image" Target="../media/image117.png"/><Relationship Id="rId2" Type="http://schemas.openxmlformats.org/officeDocument/2006/relationships/notesSlide" Target="../notesSlides/notesSlide18.xml"/><Relationship Id="rId1" Type="http://schemas.openxmlformats.org/officeDocument/2006/relationships/slideLayout" Target="../slideLayouts/slideLayout132.xml"/><Relationship Id="rId4" Type="http://schemas.openxmlformats.org/officeDocument/2006/relationships/image" Target="../media/image109.png"/></Relationships>
</file>

<file path=ppt/slides/_rels/slide31.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119.png"/></Relationships>
</file>

<file path=ppt/slides/_rels/slide32.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notesSlide" Target="../notesSlides/notesSlide20.xml"/><Relationship Id="rId1" Type="http://schemas.openxmlformats.org/officeDocument/2006/relationships/slideLayout" Target="../slideLayouts/slideLayout135.xml"/><Relationship Id="rId4" Type="http://schemas.openxmlformats.org/officeDocument/2006/relationships/image" Target="../media/image120.png"/></Relationships>
</file>

<file path=ppt/slides/_rels/slide33.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21.xml"/><Relationship Id="rId1" Type="http://schemas.openxmlformats.org/officeDocument/2006/relationships/slideLayout" Target="../slideLayouts/slideLayout135.xml"/><Relationship Id="rId6" Type="http://schemas.openxmlformats.org/officeDocument/2006/relationships/image" Target="../media/image123.png"/><Relationship Id="rId5" Type="http://schemas.openxmlformats.org/officeDocument/2006/relationships/image" Target="../media/image122.png"/><Relationship Id="rId4" Type="http://schemas.openxmlformats.org/officeDocument/2006/relationships/image" Target="../media/image109.png"/></Relationships>
</file>

<file path=ppt/slides/_rels/slide34.xml.rels><?xml version="1.0" encoding="UTF-8" standalone="yes"?>
<Relationships xmlns="http://schemas.openxmlformats.org/package/2006/relationships"><Relationship Id="rId3" Type="http://schemas.openxmlformats.org/officeDocument/2006/relationships/image" Target="../media/image125.png"/><Relationship Id="rId2" Type="http://schemas.openxmlformats.org/officeDocument/2006/relationships/image" Target="../media/image124.png"/><Relationship Id="rId1" Type="http://schemas.openxmlformats.org/officeDocument/2006/relationships/slideLayout" Target="../slideLayouts/slideLayout113.xml"/><Relationship Id="rId4" Type="http://schemas.openxmlformats.org/officeDocument/2006/relationships/image" Target="../media/image126.png"/></Relationships>
</file>

<file path=ppt/slides/_rels/slide35.xml.rels><?xml version="1.0" encoding="UTF-8" standalone="yes"?>
<Relationships xmlns="http://schemas.openxmlformats.org/package/2006/relationships"><Relationship Id="rId3" Type="http://schemas.openxmlformats.org/officeDocument/2006/relationships/image" Target="../media/image127.png"/><Relationship Id="rId2" Type="http://schemas.openxmlformats.org/officeDocument/2006/relationships/notesSlide" Target="../notesSlides/notesSlide22.xml"/><Relationship Id="rId1" Type="http://schemas.openxmlformats.org/officeDocument/2006/relationships/slideLayout" Target="../slideLayouts/slideLayout113.xml"/><Relationship Id="rId5" Type="http://schemas.openxmlformats.org/officeDocument/2006/relationships/image" Target="../media/image129.png"/><Relationship Id="rId4" Type="http://schemas.openxmlformats.org/officeDocument/2006/relationships/image" Target="../media/image128.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B701"/>
        </a:soli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F4D1840-223D-FD4D-334E-F5B793847F3D}"/>
              </a:ext>
            </a:extLst>
          </p:cNvPr>
          <p:cNvSpPr txBox="1"/>
          <p:nvPr/>
        </p:nvSpPr>
        <p:spPr>
          <a:xfrm>
            <a:off x="6067719" y="4691750"/>
            <a:ext cx="3621884" cy="523220"/>
          </a:xfrm>
          <a:prstGeom prst="rect">
            <a:avLst/>
          </a:prstGeom>
          <a:noFill/>
        </p:spPr>
        <p:txBody>
          <a:bodyPr wrap="square" rtlCol="0">
            <a:spAutoFit/>
          </a:bodyPr>
          <a:lstStyle/>
          <a:p>
            <a:pPr algn="ctr"/>
            <a:r>
              <a:rPr lang="en-GB" sz="2800" b="1" dirty="0">
                <a:solidFill>
                  <a:srgbClr val="00293E"/>
                </a:solidFill>
                <a:latin typeface="Museo Cyrl 500" panose="02000000000000000000" pitchFamily="2" charset="0"/>
              </a:rPr>
              <a:t>Key Findings</a:t>
            </a:r>
          </a:p>
        </p:txBody>
      </p:sp>
      <p:pic>
        <p:nvPicPr>
          <p:cNvPr id="3" name="Picture 2">
            <a:extLst>
              <a:ext uri="{FF2B5EF4-FFF2-40B4-BE49-F238E27FC236}">
                <a16:creationId xmlns:a16="http://schemas.microsoft.com/office/drawing/2014/main" id="{BDA4491C-5A5E-41A7-9E4A-EFA225CA557A}"/>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a:off x="9425" y="0"/>
            <a:ext cx="6829348" cy="5952381"/>
          </a:xfrm>
          <a:prstGeom prst="rect">
            <a:avLst/>
          </a:prstGeom>
        </p:spPr>
      </p:pic>
      <p:pic>
        <p:nvPicPr>
          <p:cNvPr id="11" name="Picture 10">
            <a:extLst>
              <a:ext uri="{FF2B5EF4-FFF2-40B4-BE49-F238E27FC236}">
                <a16:creationId xmlns:a16="http://schemas.microsoft.com/office/drawing/2014/main" id="{759A22E7-6336-CF38-7A99-F12284C89A8C}"/>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435473" y="266267"/>
            <a:ext cx="1448372" cy="747055"/>
          </a:xfrm>
          <a:prstGeom prst="rect">
            <a:avLst/>
          </a:prstGeom>
        </p:spPr>
      </p:pic>
      <p:pic>
        <p:nvPicPr>
          <p:cNvPr id="13" name="Picture 12">
            <a:extLst>
              <a:ext uri="{FF2B5EF4-FFF2-40B4-BE49-F238E27FC236}">
                <a16:creationId xmlns:a16="http://schemas.microsoft.com/office/drawing/2014/main" id="{40371AA2-DC5E-671C-AADA-18059D13AAD4}"/>
              </a:ext>
            </a:extLst>
          </p:cNvPr>
          <p:cNvPicPr>
            <a:picLocks noChangeAspect="1"/>
          </p:cNvPicPr>
          <p:nvPr/>
        </p:nvPicPr>
        <p:blipFill>
          <a:blip r:embed="rId4"/>
          <a:stretch>
            <a:fillRect/>
          </a:stretch>
        </p:blipFill>
        <p:spPr>
          <a:xfrm>
            <a:off x="4609121" y="370447"/>
            <a:ext cx="3200000" cy="838095"/>
          </a:xfrm>
          <a:prstGeom prst="rect">
            <a:avLst/>
          </a:prstGeom>
        </p:spPr>
      </p:pic>
      <p:pic>
        <p:nvPicPr>
          <p:cNvPr id="15" name="Picture 14">
            <a:extLst>
              <a:ext uri="{FF2B5EF4-FFF2-40B4-BE49-F238E27FC236}">
                <a16:creationId xmlns:a16="http://schemas.microsoft.com/office/drawing/2014/main" id="{2E4FE21E-AFCB-9B3E-14B6-26B89FF821F5}"/>
              </a:ext>
            </a:extLst>
          </p:cNvPr>
          <p:cNvPicPr>
            <a:picLocks noChangeAspect="1"/>
          </p:cNvPicPr>
          <p:nvPr/>
        </p:nvPicPr>
        <p:blipFill>
          <a:blip r:embed="rId5"/>
          <a:stretch>
            <a:fillRect/>
          </a:stretch>
        </p:blipFill>
        <p:spPr>
          <a:xfrm>
            <a:off x="6632104" y="3034607"/>
            <a:ext cx="5409524" cy="1657143"/>
          </a:xfrm>
          <a:prstGeom prst="rect">
            <a:avLst/>
          </a:prstGeom>
        </p:spPr>
      </p:pic>
    </p:spTree>
    <p:extLst>
      <p:ext uri="{BB962C8B-B14F-4D97-AF65-F5344CB8AC3E}">
        <p14:creationId xmlns:p14="http://schemas.microsoft.com/office/powerpoint/2010/main" val="2682840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3CD703-D423-4E14-02C3-FD949230327E}"/>
              </a:ext>
            </a:extLst>
          </p:cNvPr>
          <p:cNvSpPr>
            <a:spLocks noGrp="1"/>
          </p:cNvSpPr>
          <p:nvPr>
            <p:ph type="ctrTitle"/>
          </p:nvPr>
        </p:nvSpPr>
        <p:spPr/>
        <p:txBody>
          <a:bodyPr>
            <a:normAutofit/>
          </a:bodyPr>
          <a:lstStyle/>
          <a:p>
            <a:r>
              <a:rPr lang="en-GB" sz="3600" b="1" dirty="0"/>
              <a:t>Good Work Index?</a:t>
            </a:r>
          </a:p>
        </p:txBody>
      </p:sp>
      <p:sp>
        <p:nvSpPr>
          <p:cNvPr id="5" name="Text Placeholder 4">
            <a:extLst>
              <a:ext uri="{FF2B5EF4-FFF2-40B4-BE49-F238E27FC236}">
                <a16:creationId xmlns:a16="http://schemas.microsoft.com/office/drawing/2014/main" id="{8BF88C31-71A1-754B-08A1-6AE6A93C9EFF}"/>
              </a:ext>
            </a:extLst>
          </p:cNvPr>
          <p:cNvSpPr>
            <a:spLocks noGrp="1"/>
          </p:cNvSpPr>
          <p:nvPr>
            <p:ph type="body" sz="quarter" idx="14"/>
          </p:nvPr>
        </p:nvSpPr>
        <p:spPr/>
        <p:txBody>
          <a:bodyPr>
            <a:normAutofit/>
          </a:bodyPr>
          <a:lstStyle/>
          <a:p>
            <a:pPr marL="0" indent="0">
              <a:buNone/>
            </a:pPr>
            <a:r>
              <a:rPr lang="en-US" sz="2000" b="1" dirty="0">
                <a:solidFill>
                  <a:srgbClr val="00293E"/>
                </a:solidFill>
              </a:rPr>
              <a:t>Benchmark job quality survey</a:t>
            </a:r>
          </a:p>
          <a:p>
            <a:pPr lvl="1"/>
            <a:r>
              <a:rPr lang="en-US" sz="1800" dirty="0">
                <a:solidFill>
                  <a:srgbClr val="00293E"/>
                </a:solidFill>
              </a:rPr>
              <a:t>5,500+ respondents across UK</a:t>
            </a:r>
          </a:p>
          <a:p>
            <a:pPr lvl="1"/>
            <a:r>
              <a:rPr lang="en-US" sz="1800" dirty="0">
                <a:solidFill>
                  <a:srgbClr val="00293E"/>
                </a:solidFill>
              </a:rPr>
              <a:t>200+ in Wales (unless boosted)</a:t>
            </a:r>
          </a:p>
          <a:p>
            <a:endParaRPr lang="en-US" sz="2000" dirty="0">
              <a:solidFill>
                <a:srgbClr val="00293E"/>
              </a:solidFill>
            </a:endParaRPr>
          </a:p>
          <a:p>
            <a:pPr marL="0" indent="0">
              <a:buNone/>
            </a:pPr>
            <a:r>
              <a:rPr lang="en-US" sz="2000" b="1" dirty="0">
                <a:solidFill>
                  <a:srgbClr val="00293E"/>
                </a:solidFill>
              </a:rPr>
              <a:t>8th edition in the series allows tracking</a:t>
            </a:r>
          </a:p>
          <a:p>
            <a:pPr lvl="1"/>
            <a:r>
              <a:rPr lang="en-US" sz="1800" dirty="0">
                <a:solidFill>
                  <a:srgbClr val="00293E"/>
                </a:solidFill>
              </a:rPr>
              <a:t>Pre-COVID, during COVID, post-COVID</a:t>
            </a:r>
          </a:p>
          <a:p>
            <a:pPr marL="457200" lvl="1" indent="0">
              <a:buNone/>
            </a:pPr>
            <a:endParaRPr lang="en-US" sz="2000" dirty="0">
              <a:solidFill>
                <a:srgbClr val="00293E"/>
              </a:solidFill>
            </a:endParaRPr>
          </a:p>
          <a:p>
            <a:pPr marL="0" indent="0">
              <a:buNone/>
            </a:pPr>
            <a:r>
              <a:rPr lang="en-US" sz="2000" b="1" dirty="0">
                <a:solidFill>
                  <a:srgbClr val="00293E"/>
                </a:solidFill>
              </a:rPr>
              <a:t>Seven dimensions of good work</a:t>
            </a:r>
          </a:p>
          <a:p>
            <a:pPr lvl="1"/>
            <a:r>
              <a:rPr lang="en-US" sz="1800" dirty="0">
                <a:solidFill>
                  <a:srgbClr val="00293E"/>
                </a:solidFill>
              </a:rPr>
              <a:t>90+ questions </a:t>
            </a:r>
            <a:r>
              <a:rPr lang="en-US" sz="1800" dirty="0" err="1">
                <a:solidFill>
                  <a:srgbClr val="00293E"/>
                </a:solidFill>
              </a:rPr>
              <a:t>categorised</a:t>
            </a:r>
            <a:endParaRPr lang="en-US" sz="1800" dirty="0">
              <a:solidFill>
                <a:srgbClr val="00293E"/>
              </a:solidFill>
            </a:endParaRPr>
          </a:p>
          <a:p>
            <a:pPr lvl="1"/>
            <a:endParaRPr lang="en-US" sz="1800" dirty="0">
              <a:solidFill>
                <a:srgbClr val="00293E"/>
              </a:solidFill>
            </a:endParaRPr>
          </a:p>
          <a:p>
            <a:pPr marL="0" indent="0">
              <a:buNone/>
            </a:pPr>
            <a:r>
              <a:rPr lang="en-US" sz="2000" b="1" dirty="0">
                <a:solidFill>
                  <a:srgbClr val="00293E"/>
                </a:solidFill>
              </a:rPr>
              <a:t>Inform public policy and practice</a:t>
            </a:r>
          </a:p>
          <a:p>
            <a:endParaRPr lang="en-US" dirty="0">
              <a:solidFill>
                <a:srgbClr val="00293E"/>
              </a:solidFill>
            </a:endParaRPr>
          </a:p>
          <a:p>
            <a:endParaRPr lang="en-GB" dirty="0">
              <a:solidFill>
                <a:srgbClr val="00293E"/>
              </a:solidFill>
            </a:endParaRPr>
          </a:p>
        </p:txBody>
      </p:sp>
      <p:pic>
        <p:nvPicPr>
          <p:cNvPr id="9" name="Picture 8">
            <a:extLst>
              <a:ext uri="{FF2B5EF4-FFF2-40B4-BE49-F238E27FC236}">
                <a16:creationId xmlns:a16="http://schemas.microsoft.com/office/drawing/2014/main" id="{E9F00E05-7970-72DE-20FA-DBF3CB19FFED}"/>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966591" y="1657884"/>
            <a:ext cx="2037073" cy="2880000"/>
          </a:xfrm>
          <a:prstGeom prst="rect">
            <a:avLst/>
          </a:prstGeom>
        </p:spPr>
      </p:pic>
      <p:pic>
        <p:nvPicPr>
          <p:cNvPr id="14" name="Picture 13">
            <a:extLst>
              <a:ext uri="{FF2B5EF4-FFF2-40B4-BE49-F238E27FC236}">
                <a16:creationId xmlns:a16="http://schemas.microsoft.com/office/drawing/2014/main" id="{D9679B62-0A2C-2A21-8299-6C7479E9F8C1}"/>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7328211" y="1657884"/>
            <a:ext cx="2037073" cy="2880000"/>
          </a:xfrm>
          <a:prstGeom prst="rect">
            <a:avLst/>
          </a:prstGeom>
        </p:spPr>
      </p:pic>
      <p:pic>
        <p:nvPicPr>
          <p:cNvPr id="16" name="Picture 15">
            <a:extLst>
              <a:ext uri="{FF2B5EF4-FFF2-40B4-BE49-F238E27FC236}">
                <a16:creationId xmlns:a16="http://schemas.microsoft.com/office/drawing/2014/main" id="{B4961AE0-03C2-7654-11C7-2F54358C2B51}"/>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8619770" y="1657884"/>
            <a:ext cx="2037073" cy="2880000"/>
          </a:xfrm>
          <a:prstGeom prst="rect">
            <a:avLst/>
          </a:prstGeom>
        </p:spPr>
      </p:pic>
      <p:pic>
        <p:nvPicPr>
          <p:cNvPr id="18" name="Picture 17">
            <a:extLst>
              <a:ext uri="{FF2B5EF4-FFF2-40B4-BE49-F238E27FC236}">
                <a16:creationId xmlns:a16="http://schemas.microsoft.com/office/drawing/2014/main" id="{64AC7D37-E13F-DF0F-BE8E-A38B5E086C9E}"/>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9911329" y="1657884"/>
            <a:ext cx="2037073" cy="2880000"/>
          </a:xfrm>
          <a:prstGeom prst="rect">
            <a:avLst/>
          </a:prstGeom>
        </p:spPr>
      </p:pic>
      <p:pic>
        <p:nvPicPr>
          <p:cNvPr id="24" name="Picture 23">
            <a:extLst>
              <a:ext uri="{FF2B5EF4-FFF2-40B4-BE49-F238E27FC236}">
                <a16:creationId xmlns:a16="http://schemas.microsoft.com/office/drawing/2014/main" id="{3929EB90-5090-D164-4AA3-8486A9548F19}"/>
              </a:ext>
            </a:extLst>
          </p:cNvPr>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5966591" y="3213219"/>
            <a:ext cx="2037073" cy="2880000"/>
          </a:xfrm>
          <a:prstGeom prst="rect">
            <a:avLst/>
          </a:prstGeom>
        </p:spPr>
      </p:pic>
      <p:pic>
        <p:nvPicPr>
          <p:cNvPr id="28" name="Picture 27">
            <a:extLst>
              <a:ext uri="{FF2B5EF4-FFF2-40B4-BE49-F238E27FC236}">
                <a16:creationId xmlns:a16="http://schemas.microsoft.com/office/drawing/2014/main" id="{5AB07B47-FE8E-6ECD-EF05-BBD94459EEC4}"/>
              </a:ext>
            </a:extLst>
          </p:cNvPr>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7293181" y="3213219"/>
            <a:ext cx="2037073" cy="2880000"/>
          </a:xfrm>
          <a:prstGeom prst="rect">
            <a:avLst/>
          </a:prstGeom>
        </p:spPr>
      </p:pic>
      <p:pic>
        <p:nvPicPr>
          <p:cNvPr id="20" name="Picture 19">
            <a:extLst>
              <a:ext uri="{FF2B5EF4-FFF2-40B4-BE49-F238E27FC236}">
                <a16:creationId xmlns:a16="http://schemas.microsoft.com/office/drawing/2014/main" id="{C76E508B-4B10-70A0-78AD-3D0D2CBF61EA}"/>
              </a:ext>
            </a:extLst>
          </p:cNvPr>
          <p:cNvPicPr>
            <a:picLocks noChangeAspect="1"/>
          </p:cNvPicPr>
          <p:nvPr/>
        </p:nvPicPr>
        <p:blipFill>
          <a:blip r:embed="rId9" cstate="email">
            <a:extLst>
              <a:ext uri="{28A0092B-C50C-407E-A947-70E740481C1C}">
                <a14:useLocalDpi xmlns:a14="http://schemas.microsoft.com/office/drawing/2010/main"/>
              </a:ext>
            </a:extLst>
          </a:blip>
          <a:stretch>
            <a:fillRect/>
          </a:stretch>
        </p:blipFill>
        <p:spPr>
          <a:xfrm>
            <a:off x="8619770" y="3213219"/>
            <a:ext cx="2037073" cy="2880000"/>
          </a:xfrm>
          <a:prstGeom prst="rect">
            <a:avLst/>
          </a:prstGeom>
        </p:spPr>
      </p:pic>
      <p:pic>
        <p:nvPicPr>
          <p:cNvPr id="22" name="Picture 21">
            <a:extLst>
              <a:ext uri="{FF2B5EF4-FFF2-40B4-BE49-F238E27FC236}">
                <a16:creationId xmlns:a16="http://schemas.microsoft.com/office/drawing/2014/main" id="{6E519C02-EDB7-8B98-AEA1-8AAD6AC68C61}"/>
              </a:ext>
            </a:extLst>
          </p:cNvPr>
          <p:cNvPicPr>
            <a:picLocks noChangeAspect="1"/>
          </p:cNvPicPr>
          <p:nvPr/>
        </p:nvPicPr>
        <p:blipFill>
          <a:blip r:embed="rId10" cstate="email">
            <a:extLst>
              <a:ext uri="{28A0092B-C50C-407E-A947-70E740481C1C}">
                <a14:useLocalDpi xmlns:a14="http://schemas.microsoft.com/office/drawing/2010/main"/>
              </a:ext>
            </a:extLst>
          </a:blip>
          <a:stretch>
            <a:fillRect/>
          </a:stretch>
        </p:blipFill>
        <p:spPr>
          <a:xfrm>
            <a:off x="9911328" y="3213219"/>
            <a:ext cx="2037073" cy="2880000"/>
          </a:xfrm>
          <a:prstGeom prst="rect">
            <a:avLst/>
          </a:prstGeom>
        </p:spPr>
      </p:pic>
    </p:spTree>
    <p:extLst>
      <p:ext uri="{BB962C8B-B14F-4D97-AF65-F5344CB8AC3E}">
        <p14:creationId xmlns:p14="http://schemas.microsoft.com/office/powerpoint/2010/main" val="347989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5">
                                            <p:txEl>
                                              <p:pRg st="5" end="5"/>
                                            </p:txEl>
                                          </p:spTgt>
                                        </p:tgtEl>
                                        <p:attrNameLst>
                                          <p:attrName>style.visibility</p:attrName>
                                        </p:attrNameLst>
                                      </p:cBhvr>
                                      <p:to>
                                        <p:strVal val="visible"/>
                                      </p:to>
                                    </p:set>
                                    <p:animEffect transition="in" filter="fade">
                                      <p:cBhvr>
                                        <p:cTn id="25" dur="500"/>
                                        <p:tgtEl>
                                          <p:spTgt spid="5">
                                            <p:txEl>
                                              <p:pRg st="5" end="5"/>
                                            </p:txEl>
                                          </p:spTgt>
                                        </p:tgtEl>
                                      </p:cBhvr>
                                    </p:animEffect>
                                  </p:childTnLst>
                                </p:cTn>
                              </p:par>
                            </p:childTnLst>
                          </p:cTn>
                        </p:par>
                        <p:par>
                          <p:cTn id="26" fill="hold">
                            <p:stCondLst>
                              <p:cond delay="500"/>
                            </p:stCondLst>
                            <p:childTnLst>
                              <p:par>
                                <p:cTn id="27" presetID="10" presetClass="entr" presetSubtype="0" fill="hold"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1000"/>
                                        <p:tgtEl>
                                          <p:spTgt spid="9"/>
                                        </p:tgtEl>
                                      </p:cBhvr>
                                    </p:animEffect>
                                  </p:childTnLst>
                                </p:cTn>
                              </p:par>
                            </p:childTnLst>
                          </p:cTn>
                        </p:par>
                        <p:par>
                          <p:cTn id="30" fill="hold">
                            <p:stCondLst>
                              <p:cond delay="1500"/>
                            </p:stCondLst>
                            <p:childTnLst>
                              <p:par>
                                <p:cTn id="31" presetID="10" presetClass="entr" presetSubtype="0" fill="hold" nodeType="after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1000"/>
                                        <p:tgtEl>
                                          <p:spTgt spid="14"/>
                                        </p:tgtEl>
                                      </p:cBhvr>
                                    </p:animEffect>
                                  </p:childTnLst>
                                </p:cTn>
                              </p:par>
                            </p:childTnLst>
                          </p:cTn>
                        </p:par>
                        <p:par>
                          <p:cTn id="34" fill="hold">
                            <p:stCondLst>
                              <p:cond delay="2500"/>
                            </p:stCondLst>
                            <p:childTnLst>
                              <p:par>
                                <p:cTn id="35" presetID="10" presetClass="entr" presetSubtype="0" fill="hold" nodeType="afterEffect">
                                  <p:stCondLst>
                                    <p:cond delay="0"/>
                                  </p:stCondLst>
                                  <p:childTnLst>
                                    <p:set>
                                      <p:cBhvr>
                                        <p:cTn id="36" dur="1" fill="hold">
                                          <p:stCondLst>
                                            <p:cond delay="0"/>
                                          </p:stCondLst>
                                        </p:cTn>
                                        <p:tgtEl>
                                          <p:spTgt spid="16"/>
                                        </p:tgtEl>
                                        <p:attrNameLst>
                                          <p:attrName>style.visibility</p:attrName>
                                        </p:attrNameLst>
                                      </p:cBhvr>
                                      <p:to>
                                        <p:strVal val="visible"/>
                                      </p:to>
                                    </p:set>
                                    <p:animEffect transition="in" filter="fade">
                                      <p:cBhvr>
                                        <p:cTn id="37" dur="1000"/>
                                        <p:tgtEl>
                                          <p:spTgt spid="16"/>
                                        </p:tgtEl>
                                      </p:cBhvr>
                                    </p:animEffect>
                                  </p:childTnLst>
                                </p:cTn>
                              </p:par>
                            </p:childTnLst>
                          </p:cTn>
                        </p:par>
                        <p:par>
                          <p:cTn id="38" fill="hold">
                            <p:stCondLst>
                              <p:cond delay="3500"/>
                            </p:stCondLst>
                            <p:childTnLst>
                              <p:par>
                                <p:cTn id="39" presetID="10" presetClass="entr" presetSubtype="0" fill="hold" nodeType="afterEffect">
                                  <p:stCondLst>
                                    <p:cond delay="0"/>
                                  </p:stCondLst>
                                  <p:childTnLst>
                                    <p:set>
                                      <p:cBhvr>
                                        <p:cTn id="40" dur="1" fill="hold">
                                          <p:stCondLst>
                                            <p:cond delay="0"/>
                                          </p:stCondLst>
                                        </p:cTn>
                                        <p:tgtEl>
                                          <p:spTgt spid="18"/>
                                        </p:tgtEl>
                                        <p:attrNameLst>
                                          <p:attrName>style.visibility</p:attrName>
                                        </p:attrNameLst>
                                      </p:cBhvr>
                                      <p:to>
                                        <p:strVal val="visible"/>
                                      </p:to>
                                    </p:set>
                                    <p:animEffect transition="in" filter="fade">
                                      <p:cBhvr>
                                        <p:cTn id="41" dur="1000"/>
                                        <p:tgtEl>
                                          <p:spTgt spid="18"/>
                                        </p:tgtEl>
                                      </p:cBhvr>
                                    </p:animEffect>
                                  </p:childTnLst>
                                </p:cTn>
                              </p:par>
                            </p:childTnLst>
                          </p:cTn>
                        </p:par>
                        <p:par>
                          <p:cTn id="42" fill="hold">
                            <p:stCondLst>
                              <p:cond delay="4500"/>
                            </p:stCondLst>
                            <p:childTnLst>
                              <p:par>
                                <p:cTn id="43" presetID="10" presetClass="entr" presetSubtype="0" fill="hold" nodeType="afterEffect">
                                  <p:stCondLst>
                                    <p:cond delay="0"/>
                                  </p:stCondLst>
                                  <p:childTnLst>
                                    <p:set>
                                      <p:cBhvr>
                                        <p:cTn id="44" dur="1" fill="hold">
                                          <p:stCondLst>
                                            <p:cond delay="0"/>
                                          </p:stCondLst>
                                        </p:cTn>
                                        <p:tgtEl>
                                          <p:spTgt spid="24"/>
                                        </p:tgtEl>
                                        <p:attrNameLst>
                                          <p:attrName>style.visibility</p:attrName>
                                        </p:attrNameLst>
                                      </p:cBhvr>
                                      <p:to>
                                        <p:strVal val="visible"/>
                                      </p:to>
                                    </p:set>
                                    <p:animEffect transition="in" filter="fade">
                                      <p:cBhvr>
                                        <p:cTn id="45" dur="1000"/>
                                        <p:tgtEl>
                                          <p:spTgt spid="24"/>
                                        </p:tgtEl>
                                      </p:cBhvr>
                                    </p:animEffect>
                                  </p:childTnLst>
                                </p:cTn>
                              </p:par>
                            </p:childTnLst>
                          </p:cTn>
                        </p:par>
                        <p:par>
                          <p:cTn id="46" fill="hold">
                            <p:stCondLst>
                              <p:cond delay="5500"/>
                            </p:stCondLst>
                            <p:childTnLst>
                              <p:par>
                                <p:cTn id="47" presetID="10" presetClass="entr" presetSubtype="0" fill="hold" nodeType="afterEffect">
                                  <p:stCondLst>
                                    <p:cond delay="0"/>
                                  </p:stCondLst>
                                  <p:childTnLst>
                                    <p:set>
                                      <p:cBhvr>
                                        <p:cTn id="48" dur="1" fill="hold">
                                          <p:stCondLst>
                                            <p:cond delay="0"/>
                                          </p:stCondLst>
                                        </p:cTn>
                                        <p:tgtEl>
                                          <p:spTgt spid="28"/>
                                        </p:tgtEl>
                                        <p:attrNameLst>
                                          <p:attrName>style.visibility</p:attrName>
                                        </p:attrNameLst>
                                      </p:cBhvr>
                                      <p:to>
                                        <p:strVal val="visible"/>
                                      </p:to>
                                    </p:set>
                                    <p:animEffect transition="in" filter="fade">
                                      <p:cBhvr>
                                        <p:cTn id="49" dur="1000"/>
                                        <p:tgtEl>
                                          <p:spTgt spid="28"/>
                                        </p:tgtEl>
                                      </p:cBhvr>
                                    </p:animEffect>
                                  </p:childTnLst>
                                </p:cTn>
                              </p:par>
                            </p:childTnLst>
                          </p:cTn>
                        </p:par>
                        <p:par>
                          <p:cTn id="50" fill="hold">
                            <p:stCondLst>
                              <p:cond delay="6500"/>
                            </p:stCondLst>
                            <p:childTnLst>
                              <p:par>
                                <p:cTn id="51" presetID="10" presetClass="entr" presetSubtype="0" fill="hold" nodeType="afterEffect">
                                  <p:stCondLst>
                                    <p:cond delay="0"/>
                                  </p:stCondLst>
                                  <p:childTnLst>
                                    <p:set>
                                      <p:cBhvr>
                                        <p:cTn id="52" dur="1" fill="hold">
                                          <p:stCondLst>
                                            <p:cond delay="0"/>
                                          </p:stCondLst>
                                        </p:cTn>
                                        <p:tgtEl>
                                          <p:spTgt spid="20"/>
                                        </p:tgtEl>
                                        <p:attrNameLst>
                                          <p:attrName>style.visibility</p:attrName>
                                        </p:attrNameLst>
                                      </p:cBhvr>
                                      <p:to>
                                        <p:strVal val="visible"/>
                                      </p:to>
                                    </p:set>
                                    <p:animEffect transition="in" filter="fade">
                                      <p:cBhvr>
                                        <p:cTn id="53" dur="1000"/>
                                        <p:tgtEl>
                                          <p:spTgt spid="20"/>
                                        </p:tgtEl>
                                      </p:cBhvr>
                                    </p:animEffect>
                                  </p:childTnLst>
                                </p:cTn>
                              </p:par>
                            </p:childTnLst>
                          </p:cTn>
                        </p:par>
                        <p:par>
                          <p:cTn id="54" fill="hold">
                            <p:stCondLst>
                              <p:cond delay="7500"/>
                            </p:stCondLst>
                            <p:childTnLst>
                              <p:par>
                                <p:cTn id="55" presetID="10" presetClass="entr" presetSubtype="0" fill="hold" nodeType="afterEffect">
                                  <p:stCondLst>
                                    <p:cond delay="0"/>
                                  </p:stCondLst>
                                  <p:childTnLst>
                                    <p:set>
                                      <p:cBhvr>
                                        <p:cTn id="56" dur="1" fill="hold">
                                          <p:stCondLst>
                                            <p:cond delay="0"/>
                                          </p:stCondLst>
                                        </p:cTn>
                                        <p:tgtEl>
                                          <p:spTgt spid="22"/>
                                        </p:tgtEl>
                                        <p:attrNameLst>
                                          <p:attrName>style.visibility</p:attrName>
                                        </p:attrNameLst>
                                      </p:cBhvr>
                                      <p:to>
                                        <p:strVal val="visible"/>
                                      </p:to>
                                    </p:set>
                                    <p:animEffect transition="in" filter="fade">
                                      <p:cBhvr>
                                        <p:cTn id="57" dur="1000"/>
                                        <p:tgtEl>
                                          <p:spTgt spid="22"/>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5">
                                            <p:txEl>
                                              <p:pRg st="7" end="7"/>
                                            </p:txEl>
                                          </p:spTgt>
                                        </p:tgtEl>
                                        <p:attrNameLst>
                                          <p:attrName>style.visibility</p:attrName>
                                        </p:attrNameLst>
                                      </p:cBhvr>
                                      <p:to>
                                        <p:strVal val="visible"/>
                                      </p:to>
                                    </p:set>
                                    <p:animEffect transition="in" filter="fade">
                                      <p:cBhvr>
                                        <p:cTn id="62" dur="500"/>
                                        <p:tgtEl>
                                          <p:spTgt spid="5">
                                            <p:txEl>
                                              <p:pRg st="7" end="7"/>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5">
                                            <p:txEl>
                                              <p:pRg st="8" end="8"/>
                                            </p:txEl>
                                          </p:spTgt>
                                        </p:tgtEl>
                                        <p:attrNameLst>
                                          <p:attrName>style.visibility</p:attrName>
                                        </p:attrNameLst>
                                      </p:cBhvr>
                                      <p:to>
                                        <p:strVal val="visible"/>
                                      </p:to>
                                    </p:set>
                                    <p:animEffect transition="in" filter="fade">
                                      <p:cBhvr>
                                        <p:cTn id="65" dur="500"/>
                                        <p:tgtEl>
                                          <p:spTgt spid="5">
                                            <p:txEl>
                                              <p:pRg st="8" end="8"/>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5">
                                            <p:txEl>
                                              <p:pRg st="10" end="10"/>
                                            </p:txEl>
                                          </p:spTgt>
                                        </p:tgtEl>
                                        <p:attrNameLst>
                                          <p:attrName>style.visibility</p:attrName>
                                        </p:attrNameLst>
                                      </p:cBhvr>
                                      <p:to>
                                        <p:strVal val="visible"/>
                                      </p:to>
                                    </p:set>
                                    <p:animEffect transition="in" filter="fade">
                                      <p:cBhvr>
                                        <p:cTn id="70"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BC362B24-FA02-A573-6DBF-7682C6AF1270}"/>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rcRect/>
          <a:stretch/>
        </p:blipFill>
        <p:spPr>
          <a:xfrm>
            <a:off x="577931" y="334045"/>
            <a:ext cx="7162781" cy="1371396"/>
          </a:xfrm>
          <a:prstGeom prst="rect">
            <a:avLst/>
          </a:prstGeom>
        </p:spPr>
      </p:pic>
      <p:sp>
        <p:nvSpPr>
          <p:cNvPr id="5" name="Title 4">
            <a:extLst>
              <a:ext uri="{FF2B5EF4-FFF2-40B4-BE49-F238E27FC236}">
                <a16:creationId xmlns:a16="http://schemas.microsoft.com/office/drawing/2014/main" id="{48F2364E-D772-ADA7-D75E-2D64F3BF5627}"/>
              </a:ext>
            </a:extLst>
          </p:cNvPr>
          <p:cNvSpPr>
            <a:spLocks noGrp="1"/>
          </p:cNvSpPr>
          <p:nvPr>
            <p:ph type="ctrTitle"/>
          </p:nvPr>
        </p:nvSpPr>
        <p:spPr/>
        <p:txBody>
          <a:bodyPr>
            <a:normAutofit/>
          </a:bodyPr>
          <a:lstStyle/>
          <a:p>
            <a:r>
              <a:rPr lang="en-GB" sz="3600" b="1" dirty="0">
                <a:solidFill>
                  <a:schemeClr val="bg1"/>
                </a:solidFill>
              </a:rPr>
              <a:t>7 dimensions of good work</a:t>
            </a:r>
          </a:p>
        </p:txBody>
      </p:sp>
      <p:graphicFrame>
        <p:nvGraphicFramePr>
          <p:cNvPr id="3" name="Table 2">
            <a:extLst>
              <a:ext uri="{FF2B5EF4-FFF2-40B4-BE49-F238E27FC236}">
                <a16:creationId xmlns:a16="http://schemas.microsoft.com/office/drawing/2014/main" id="{A8F4ED57-0E14-307A-653F-CA08223FCB73}"/>
              </a:ext>
            </a:extLst>
          </p:cNvPr>
          <p:cNvGraphicFramePr>
            <a:graphicFrameLocks noGrp="1"/>
          </p:cNvGraphicFramePr>
          <p:nvPr>
            <p:extLst>
              <p:ext uri="{D42A27DB-BD31-4B8C-83A1-F6EECF244321}">
                <p14:modId xmlns:p14="http://schemas.microsoft.com/office/powerpoint/2010/main" val="1960809558"/>
              </p:ext>
            </p:extLst>
          </p:nvPr>
        </p:nvGraphicFramePr>
        <p:xfrm>
          <a:off x="862581" y="1547079"/>
          <a:ext cx="10352868" cy="4539336"/>
        </p:xfrm>
        <a:graphic>
          <a:graphicData uri="http://schemas.openxmlformats.org/drawingml/2006/table">
            <a:tbl>
              <a:tblPr firstRow="1" bandRow="1">
                <a:tableStyleId>{775DCB02-9BB8-47FD-8907-85C794F793BA}</a:tableStyleId>
              </a:tblPr>
              <a:tblGrid>
                <a:gridCol w="2911212">
                  <a:extLst>
                    <a:ext uri="{9D8B030D-6E8A-4147-A177-3AD203B41FA5}">
                      <a16:colId xmlns:a16="http://schemas.microsoft.com/office/drawing/2014/main" val="554325636"/>
                    </a:ext>
                  </a:extLst>
                </a:gridCol>
                <a:gridCol w="7441656">
                  <a:extLst>
                    <a:ext uri="{9D8B030D-6E8A-4147-A177-3AD203B41FA5}">
                      <a16:colId xmlns:a16="http://schemas.microsoft.com/office/drawing/2014/main" val="1996863787"/>
                    </a:ext>
                  </a:extLst>
                </a:gridCol>
              </a:tblGrid>
              <a:tr h="501828">
                <a:tc>
                  <a:txBody>
                    <a:bodyPr/>
                    <a:lstStyle/>
                    <a:p>
                      <a:r>
                        <a:rPr lang="en-GB" sz="1400" dirty="0">
                          <a:solidFill>
                            <a:srgbClr val="00293E"/>
                          </a:solidFill>
                          <a:latin typeface="Museo Cyrl 500" panose="02000000000000000000" pitchFamily="2" charset="0"/>
                        </a:rPr>
                        <a:t>Dimensions</a:t>
                      </a:r>
                    </a:p>
                  </a:txBody>
                  <a:tcPr anchor="ctr"/>
                </a:tc>
                <a:tc>
                  <a:txBody>
                    <a:bodyPr/>
                    <a:lstStyle/>
                    <a:p>
                      <a:r>
                        <a:rPr lang="en-GB" sz="1400" dirty="0">
                          <a:solidFill>
                            <a:srgbClr val="00293E"/>
                          </a:solidFill>
                          <a:latin typeface="Museo Cyrl 500" panose="02000000000000000000" pitchFamily="2" charset="0"/>
                        </a:rPr>
                        <a:t>Areas included</a:t>
                      </a:r>
                    </a:p>
                  </a:txBody>
                  <a:tcPr anchor="ctr"/>
                </a:tc>
                <a:extLst>
                  <a:ext uri="{0D108BD9-81ED-4DB2-BD59-A6C34878D82A}">
                    <a16:rowId xmlns:a16="http://schemas.microsoft.com/office/drawing/2014/main" val="228774987"/>
                  </a:ext>
                </a:extLst>
              </a:tr>
              <a:tr h="501828">
                <a:tc>
                  <a:txBody>
                    <a:bodyPr/>
                    <a:lstStyle/>
                    <a:p>
                      <a:r>
                        <a:rPr lang="en-GB" sz="1400" dirty="0">
                          <a:solidFill>
                            <a:srgbClr val="00293E"/>
                          </a:solidFill>
                          <a:latin typeface="Museo Cyrl 500" panose="02000000000000000000" pitchFamily="2" charset="0"/>
                        </a:rPr>
                        <a:t>Pay and benefits</a:t>
                      </a:r>
                    </a:p>
                  </a:txBody>
                  <a:tcPr anchor="ctr"/>
                </a:tc>
                <a:tc>
                  <a:txBody>
                    <a:bodyPr/>
                    <a:lstStyle/>
                    <a:p>
                      <a:r>
                        <a:rPr lang="en-US" sz="1400" b="0" i="0" u="none" strike="noStrike" kern="1200" baseline="0" dirty="0">
                          <a:solidFill>
                            <a:srgbClr val="00293E"/>
                          </a:solidFill>
                          <a:latin typeface="Museo Cyrl 500" panose="02000000000000000000" pitchFamily="2" charset="0"/>
                          <a:ea typeface="+mn-ea"/>
                          <a:cs typeface="+mn-cs"/>
                        </a:rPr>
                        <a:t>Pay as a percentile and in relation to the Living Wage, subjective feelings regarding pay, employer pension contributions and other employee benefits </a:t>
                      </a:r>
                      <a:endParaRPr lang="en-GB" sz="1400" dirty="0">
                        <a:solidFill>
                          <a:srgbClr val="00293E"/>
                        </a:solidFill>
                        <a:latin typeface="Museo Cyrl 500" panose="02000000000000000000" pitchFamily="2" charset="0"/>
                      </a:endParaRPr>
                    </a:p>
                  </a:txBody>
                  <a:tcPr anchor="ctr"/>
                </a:tc>
                <a:extLst>
                  <a:ext uri="{0D108BD9-81ED-4DB2-BD59-A6C34878D82A}">
                    <a16:rowId xmlns:a16="http://schemas.microsoft.com/office/drawing/2014/main" val="4145839841"/>
                  </a:ext>
                </a:extLst>
              </a:tr>
              <a:tr h="501828">
                <a:tc>
                  <a:txBody>
                    <a:bodyPr/>
                    <a:lstStyle/>
                    <a:p>
                      <a:r>
                        <a:rPr lang="en-GB" sz="1400" dirty="0">
                          <a:solidFill>
                            <a:srgbClr val="00293E"/>
                          </a:solidFill>
                          <a:latin typeface="Museo Cyrl 500" panose="02000000000000000000" pitchFamily="2" charset="0"/>
                        </a:rPr>
                        <a:t>Contracts</a:t>
                      </a:r>
                    </a:p>
                  </a:txBody>
                  <a:tcPr anchor="ctr"/>
                </a:tc>
                <a:tc>
                  <a:txBody>
                    <a:bodyPr/>
                    <a:lstStyle/>
                    <a:p>
                      <a:r>
                        <a:rPr lang="en-US" sz="1400" b="0" i="0" u="none" strike="noStrike" kern="1200" baseline="0" dirty="0">
                          <a:solidFill>
                            <a:srgbClr val="00293E"/>
                          </a:solidFill>
                          <a:latin typeface="Museo Cyrl 500" panose="02000000000000000000" pitchFamily="2" charset="0"/>
                          <a:ea typeface="+mn-ea"/>
                          <a:cs typeface="+mn-cs"/>
                        </a:rPr>
                        <a:t>The terms of employment. Contract type, underemployment, and job security </a:t>
                      </a:r>
                      <a:endParaRPr lang="en-GB" sz="1400" dirty="0">
                        <a:solidFill>
                          <a:srgbClr val="00293E"/>
                        </a:solidFill>
                        <a:latin typeface="Museo Cyrl 500" panose="02000000000000000000" pitchFamily="2" charset="0"/>
                      </a:endParaRPr>
                    </a:p>
                  </a:txBody>
                  <a:tcPr anchor="ctr"/>
                </a:tc>
                <a:extLst>
                  <a:ext uri="{0D108BD9-81ED-4DB2-BD59-A6C34878D82A}">
                    <a16:rowId xmlns:a16="http://schemas.microsoft.com/office/drawing/2014/main" val="756742950"/>
                  </a:ext>
                </a:extLst>
              </a:tr>
              <a:tr h="501828">
                <a:tc>
                  <a:txBody>
                    <a:bodyPr/>
                    <a:lstStyle/>
                    <a:p>
                      <a:r>
                        <a:rPr lang="en-GB" sz="1400" dirty="0">
                          <a:solidFill>
                            <a:srgbClr val="00293E"/>
                          </a:solidFill>
                          <a:latin typeface="Museo Cyrl 500" panose="02000000000000000000" pitchFamily="2" charset="0"/>
                        </a:rPr>
                        <a:t>Work-life balance</a:t>
                      </a:r>
                    </a:p>
                  </a:txBody>
                  <a:tcPr anchor="ctr"/>
                </a:tc>
                <a:tc>
                  <a:txBody>
                    <a:bodyPr/>
                    <a:lstStyle/>
                    <a:p>
                      <a:r>
                        <a:rPr lang="en-US" sz="1400" b="0" i="0" u="none" strike="noStrike" kern="1200" baseline="0" dirty="0">
                          <a:solidFill>
                            <a:srgbClr val="00293E"/>
                          </a:solidFill>
                          <a:latin typeface="Museo Cyrl 500" panose="02000000000000000000" pitchFamily="2" charset="0"/>
                          <a:ea typeface="+mn-ea"/>
                          <a:cs typeface="+mn-cs"/>
                        </a:rPr>
                        <a:t>Overwork, commuting time, how much work encroaches on personal life and vice versa, and HR provision for flexible working </a:t>
                      </a:r>
                      <a:endParaRPr lang="en-GB" sz="1400" dirty="0">
                        <a:solidFill>
                          <a:srgbClr val="00293E"/>
                        </a:solidFill>
                        <a:latin typeface="Museo Cyrl 500" panose="02000000000000000000" pitchFamily="2" charset="0"/>
                      </a:endParaRPr>
                    </a:p>
                  </a:txBody>
                  <a:tcPr anchor="ctr"/>
                </a:tc>
                <a:extLst>
                  <a:ext uri="{0D108BD9-81ED-4DB2-BD59-A6C34878D82A}">
                    <a16:rowId xmlns:a16="http://schemas.microsoft.com/office/drawing/2014/main" val="365109079"/>
                  </a:ext>
                </a:extLst>
              </a:tr>
              <a:tr h="874296">
                <a:tc>
                  <a:txBody>
                    <a:bodyPr/>
                    <a:lstStyle/>
                    <a:p>
                      <a:r>
                        <a:rPr lang="en-GB" sz="1400" dirty="0">
                          <a:solidFill>
                            <a:srgbClr val="00293E"/>
                          </a:solidFill>
                          <a:latin typeface="Museo Cyrl 500" panose="02000000000000000000" pitchFamily="2" charset="0"/>
                        </a:rPr>
                        <a:t>Job design and the nature of work</a:t>
                      </a:r>
                    </a:p>
                  </a:txBody>
                  <a:tcPr anchor="ctr"/>
                </a:tc>
                <a:tc>
                  <a:txBody>
                    <a:bodyPr/>
                    <a:lstStyle/>
                    <a:p>
                      <a:r>
                        <a:rPr lang="en-US" sz="1400" b="0" i="0" u="none" strike="noStrike" kern="1200" baseline="0" dirty="0">
                          <a:solidFill>
                            <a:srgbClr val="00293E"/>
                          </a:solidFill>
                          <a:latin typeface="Museo Cyrl 500" panose="02000000000000000000" pitchFamily="2" charset="0"/>
                          <a:ea typeface="+mn-ea"/>
                          <a:cs typeface="+mn-cs"/>
                        </a:rPr>
                        <a:t>Workload or work intensity, autonomy or how empowered people are in their jobs, how well resourced they are to carry out their work, job complexity and how well this matches the person’s skills and qualifications, how meaningful people find their work, and development opportunities provided </a:t>
                      </a:r>
                      <a:endParaRPr lang="en-GB" sz="1400" dirty="0">
                        <a:solidFill>
                          <a:srgbClr val="00293E"/>
                        </a:solidFill>
                        <a:latin typeface="Museo Cyrl 500" panose="02000000000000000000" pitchFamily="2" charset="0"/>
                      </a:endParaRPr>
                    </a:p>
                  </a:txBody>
                  <a:tcPr anchor="ctr"/>
                </a:tc>
                <a:extLst>
                  <a:ext uri="{0D108BD9-81ED-4DB2-BD59-A6C34878D82A}">
                    <a16:rowId xmlns:a16="http://schemas.microsoft.com/office/drawing/2014/main" val="2760461334"/>
                  </a:ext>
                </a:extLst>
              </a:tr>
              <a:tr h="501828">
                <a:tc>
                  <a:txBody>
                    <a:bodyPr/>
                    <a:lstStyle/>
                    <a:p>
                      <a:r>
                        <a:rPr lang="en-GB" sz="1400" dirty="0">
                          <a:solidFill>
                            <a:srgbClr val="00293E"/>
                          </a:solidFill>
                          <a:latin typeface="Museo Cyrl 500" panose="02000000000000000000" pitchFamily="2" charset="0"/>
                        </a:rPr>
                        <a:t>Relationships at work</a:t>
                      </a:r>
                    </a:p>
                  </a:txBody>
                  <a:tcPr anchor="ctr"/>
                </a:tc>
                <a:tc>
                  <a:txBody>
                    <a:bodyPr/>
                    <a:lstStyle/>
                    <a:p>
                      <a:r>
                        <a:rPr lang="en-US" sz="1400" b="0" i="0" u="none" strike="noStrike" kern="1200" baseline="0" dirty="0">
                          <a:solidFill>
                            <a:srgbClr val="00293E"/>
                          </a:solidFill>
                          <a:latin typeface="Museo Cyrl 500" panose="02000000000000000000" pitchFamily="2" charset="0"/>
                          <a:ea typeface="+mn-ea"/>
                          <a:cs typeface="+mn-cs"/>
                        </a:rPr>
                        <a:t>Social support and cohesion. The quality of relationships at work, psychological safety, and the quality of people management </a:t>
                      </a:r>
                      <a:endParaRPr lang="en-GB" sz="1400" dirty="0">
                        <a:solidFill>
                          <a:srgbClr val="00293E"/>
                        </a:solidFill>
                        <a:latin typeface="Museo Cyrl 500" panose="02000000000000000000" pitchFamily="2" charset="0"/>
                      </a:endParaRPr>
                    </a:p>
                  </a:txBody>
                  <a:tcPr anchor="ctr"/>
                </a:tc>
                <a:extLst>
                  <a:ext uri="{0D108BD9-81ED-4DB2-BD59-A6C34878D82A}">
                    <a16:rowId xmlns:a16="http://schemas.microsoft.com/office/drawing/2014/main" val="2765089948"/>
                  </a:ext>
                </a:extLst>
              </a:tr>
              <a:tr h="501828">
                <a:tc>
                  <a:txBody>
                    <a:bodyPr/>
                    <a:lstStyle/>
                    <a:p>
                      <a:r>
                        <a:rPr lang="en-GB" sz="1400" dirty="0">
                          <a:solidFill>
                            <a:srgbClr val="00293E"/>
                          </a:solidFill>
                          <a:latin typeface="Museo Cyrl 500" panose="02000000000000000000" pitchFamily="2" charset="0"/>
                        </a:rPr>
                        <a:t>Voice and representation</a:t>
                      </a:r>
                    </a:p>
                  </a:txBody>
                  <a:tcPr anchor="ctr"/>
                </a:tc>
                <a:tc>
                  <a:txBody>
                    <a:bodyPr/>
                    <a:lstStyle/>
                    <a:p>
                      <a:r>
                        <a:rPr lang="en-US" sz="1400" b="0" i="0" u="none" strike="noStrike" kern="1200" baseline="0" dirty="0">
                          <a:solidFill>
                            <a:srgbClr val="00293E"/>
                          </a:solidFill>
                          <a:latin typeface="Museo Cyrl 500" panose="02000000000000000000" pitchFamily="2" charset="0"/>
                          <a:ea typeface="+mn-ea"/>
                          <a:cs typeface="+mn-cs"/>
                        </a:rPr>
                        <a:t>Channels for feeding views to senior management, cultural norms on voice and satisfaction with the opportunities for voice </a:t>
                      </a:r>
                      <a:endParaRPr lang="en-GB" sz="1400" dirty="0">
                        <a:solidFill>
                          <a:srgbClr val="00293E"/>
                        </a:solidFill>
                        <a:latin typeface="Museo Cyrl 500" panose="02000000000000000000" pitchFamily="2" charset="0"/>
                      </a:endParaRPr>
                    </a:p>
                  </a:txBody>
                  <a:tcPr anchor="ctr"/>
                </a:tc>
                <a:extLst>
                  <a:ext uri="{0D108BD9-81ED-4DB2-BD59-A6C34878D82A}">
                    <a16:rowId xmlns:a16="http://schemas.microsoft.com/office/drawing/2014/main" val="868555078"/>
                  </a:ext>
                </a:extLst>
              </a:tr>
              <a:tr h="501828">
                <a:tc>
                  <a:txBody>
                    <a:bodyPr/>
                    <a:lstStyle/>
                    <a:p>
                      <a:r>
                        <a:rPr lang="en-GB" sz="1400" dirty="0">
                          <a:solidFill>
                            <a:srgbClr val="00293E"/>
                          </a:solidFill>
                          <a:latin typeface="Museo Cyrl 500" panose="02000000000000000000" pitchFamily="2" charset="0"/>
                        </a:rPr>
                        <a:t>Health and wellbeing</a:t>
                      </a:r>
                    </a:p>
                  </a:txBody>
                  <a:tcPr anchor="ctr"/>
                </a:tc>
                <a:tc>
                  <a:txBody>
                    <a:bodyPr/>
                    <a:lstStyle/>
                    <a:p>
                      <a:r>
                        <a:rPr lang="en-US" sz="1400" b="0" i="0" u="none" strike="noStrike" kern="1200" baseline="0" dirty="0">
                          <a:solidFill>
                            <a:srgbClr val="00293E"/>
                          </a:solidFill>
                          <a:latin typeface="Museo Cyrl 500" panose="02000000000000000000" pitchFamily="2" charset="0"/>
                          <a:ea typeface="+mn-ea"/>
                          <a:cs typeface="+mn-cs"/>
                        </a:rPr>
                        <a:t>Positive and negative impacts of work on physical and mental health. Often considered as an outcome of job quality </a:t>
                      </a:r>
                      <a:endParaRPr lang="en-GB" sz="1400" dirty="0">
                        <a:solidFill>
                          <a:srgbClr val="00293E"/>
                        </a:solidFill>
                        <a:latin typeface="Museo Cyrl 500" panose="02000000000000000000" pitchFamily="2" charset="0"/>
                      </a:endParaRPr>
                    </a:p>
                  </a:txBody>
                  <a:tcPr anchor="ctr"/>
                </a:tc>
                <a:extLst>
                  <a:ext uri="{0D108BD9-81ED-4DB2-BD59-A6C34878D82A}">
                    <a16:rowId xmlns:a16="http://schemas.microsoft.com/office/drawing/2014/main" val="1363109212"/>
                  </a:ext>
                </a:extLst>
              </a:tr>
            </a:tbl>
          </a:graphicData>
        </a:graphic>
      </p:graphicFrame>
      <p:sp>
        <p:nvSpPr>
          <p:cNvPr id="4" name="Rectangle 3">
            <a:extLst>
              <a:ext uri="{FF2B5EF4-FFF2-40B4-BE49-F238E27FC236}">
                <a16:creationId xmlns:a16="http://schemas.microsoft.com/office/drawing/2014/main" id="{5E3C2367-8D2F-CFDA-AEB8-FAF72C1B30B1}"/>
              </a:ext>
            </a:extLst>
          </p:cNvPr>
          <p:cNvSpPr/>
          <p:nvPr/>
        </p:nvSpPr>
        <p:spPr>
          <a:xfrm>
            <a:off x="770880" y="2025013"/>
            <a:ext cx="10452315" cy="41148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7" name="Rectangle 6">
            <a:extLst>
              <a:ext uri="{FF2B5EF4-FFF2-40B4-BE49-F238E27FC236}">
                <a16:creationId xmlns:a16="http://schemas.microsoft.com/office/drawing/2014/main" id="{8F3B7682-5A38-162F-383D-73E81D993348}"/>
              </a:ext>
            </a:extLst>
          </p:cNvPr>
          <p:cNvSpPr/>
          <p:nvPr/>
        </p:nvSpPr>
        <p:spPr>
          <a:xfrm>
            <a:off x="786380" y="2531697"/>
            <a:ext cx="10452315" cy="361735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Rectangle 7">
            <a:extLst>
              <a:ext uri="{FF2B5EF4-FFF2-40B4-BE49-F238E27FC236}">
                <a16:creationId xmlns:a16="http://schemas.microsoft.com/office/drawing/2014/main" id="{833F67C2-886F-B6F1-0733-96FCE1C5B3DA}"/>
              </a:ext>
            </a:extLst>
          </p:cNvPr>
          <p:cNvSpPr/>
          <p:nvPr/>
        </p:nvSpPr>
        <p:spPr>
          <a:xfrm>
            <a:off x="794129" y="3060916"/>
            <a:ext cx="10452315" cy="306746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9" name="Rectangle 8">
            <a:extLst>
              <a:ext uri="{FF2B5EF4-FFF2-40B4-BE49-F238E27FC236}">
                <a16:creationId xmlns:a16="http://schemas.microsoft.com/office/drawing/2014/main" id="{52A914E4-8898-1797-9099-E0F2FD5E09B3}"/>
              </a:ext>
            </a:extLst>
          </p:cNvPr>
          <p:cNvSpPr/>
          <p:nvPr/>
        </p:nvSpPr>
        <p:spPr>
          <a:xfrm>
            <a:off x="818990" y="3549112"/>
            <a:ext cx="10452315" cy="264520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10" name="Rectangle 9">
            <a:extLst>
              <a:ext uri="{FF2B5EF4-FFF2-40B4-BE49-F238E27FC236}">
                <a16:creationId xmlns:a16="http://schemas.microsoft.com/office/drawing/2014/main" id="{D2D82F1E-776D-0AAE-BF71-2F51CF9B6383}"/>
              </a:ext>
            </a:extLst>
          </p:cNvPr>
          <p:cNvSpPr/>
          <p:nvPr/>
        </p:nvSpPr>
        <p:spPr>
          <a:xfrm>
            <a:off x="778631" y="4525504"/>
            <a:ext cx="10452315" cy="165682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11" name="Rectangle 10">
            <a:extLst>
              <a:ext uri="{FF2B5EF4-FFF2-40B4-BE49-F238E27FC236}">
                <a16:creationId xmlns:a16="http://schemas.microsoft.com/office/drawing/2014/main" id="{3A711F44-3B0C-3645-35CE-3605C44C53D8}"/>
              </a:ext>
            </a:extLst>
          </p:cNvPr>
          <p:cNvSpPr/>
          <p:nvPr/>
        </p:nvSpPr>
        <p:spPr>
          <a:xfrm>
            <a:off x="778632" y="5075695"/>
            <a:ext cx="10452315" cy="120478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12" name="Rectangle 11">
            <a:extLst>
              <a:ext uri="{FF2B5EF4-FFF2-40B4-BE49-F238E27FC236}">
                <a16:creationId xmlns:a16="http://schemas.microsoft.com/office/drawing/2014/main" id="{DEB52A7E-E580-6B83-1BCF-457FB9165A89}"/>
              </a:ext>
            </a:extLst>
          </p:cNvPr>
          <p:cNvSpPr/>
          <p:nvPr/>
        </p:nvSpPr>
        <p:spPr>
          <a:xfrm>
            <a:off x="828355" y="5559652"/>
            <a:ext cx="10452315" cy="61068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pic>
        <p:nvPicPr>
          <p:cNvPr id="16" name="Picture 15" descr="A yellow line in the middle of a black background&#10;&#10;Description automatically generated">
            <a:extLst>
              <a:ext uri="{FF2B5EF4-FFF2-40B4-BE49-F238E27FC236}">
                <a16:creationId xmlns:a16="http://schemas.microsoft.com/office/drawing/2014/main" id="{8E142CF3-04D7-9FE6-067E-AEB4205C439B}"/>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767322" y="886587"/>
            <a:ext cx="6351798" cy="512347"/>
          </a:xfrm>
          <a:prstGeom prst="rect">
            <a:avLst/>
          </a:prstGeom>
        </p:spPr>
      </p:pic>
    </p:spTree>
    <p:extLst>
      <p:ext uri="{BB962C8B-B14F-4D97-AF65-F5344CB8AC3E}">
        <p14:creationId xmlns:p14="http://schemas.microsoft.com/office/powerpoint/2010/main" val="373533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7"/>
                                        </p:tgtEl>
                                      </p:cBhvr>
                                    </p:animEffect>
                                    <p:set>
                                      <p:cBhvr>
                                        <p:cTn id="17" dur="1" fill="hold">
                                          <p:stCondLst>
                                            <p:cond delay="499"/>
                                          </p:stCondLst>
                                        </p:cTn>
                                        <p:tgtEl>
                                          <p:spTgt spid="7"/>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8"/>
                                        </p:tgtEl>
                                      </p:cBhvr>
                                    </p:animEffect>
                                    <p:set>
                                      <p:cBhvr>
                                        <p:cTn id="22" dur="1" fill="hold">
                                          <p:stCondLst>
                                            <p:cond delay="499"/>
                                          </p:stCondLst>
                                        </p:cTn>
                                        <p:tgtEl>
                                          <p:spTgt spid="8"/>
                                        </p:tgtEl>
                                        <p:attrNameLst>
                                          <p:attrName>style.visibility</p:attrName>
                                        </p:attrNameLst>
                                      </p:cBhvr>
                                      <p:to>
                                        <p:strVal val="hidden"/>
                                      </p:to>
                                    </p:set>
                                  </p:childTnLst>
                                </p:cTn>
                              </p:par>
                            </p:childTnLst>
                          </p:cTn>
                        </p:par>
                      </p:childTnLst>
                    </p:cTn>
                  </p:par>
                  <p:par>
                    <p:cTn id="23" fill="hold">
                      <p:stCondLst>
                        <p:cond delay="indefinite"/>
                      </p:stCondLst>
                      <p:childTnLst>
                        <p:par>
                          <p:cTn id="24" fill="hold">
                            <p:stCondLst>
                              <p:cond delay="0"/>
                            </p:stCondLst>
                            <p:childTnLst>
                              <p:par>
                                <p:cTn id="25" presetID="10" presetClass="exit" presetSubtype="0" fill="hold" grpId="0" nodeType="clickEffect">
                                  <p:stCondLst>
                                    <p:cond delay="0"/>
                                  </p:stCondLst>
                                  <p:childTnLst>
                                    <p:animEffect transition="out" filter="fade">
                                      <p:cBhvr>
                                        <p:cTn id="26" dur="500"/>
                                        <p:tgtEl>
                                          <p:spTgt spid="9"/>
                                        </p:tgtEl>
                                      </p:cBhvr>
                                    </p:animEffect>
                                    <p:set>
                                      <p:cBhvr>
                                        <p:cTn id="27" dur="1" fill="hold">
                                          <p:stCondLst>
                                            <p:cond delay="499"/>
                                          </p:stCondLst>
                                        </p:cTn>
                                        <p:tgtEl>
                                          <p:spTgt spid="9"/>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0" presetClass="exit" presetSubtype="0" fill="hold" grpId="0" nodeType="clickEffect">
                                  <p:stCondLst>
                                    <p:cond delay="0"/>
                                  </p:stCondLst>
                                  <p:childTnLst>
                                    <p:animEffect transition="out" filter="fade">
                                      <p:cBhvr>
                                        <p:cTn id="31" dur="500"/>
                                        <p:tgtEl>
                                          <p:spTgt spid="10"/>
                                        </p:tgtEl>
                                      </p:cBhvr>
                                    </p:animEffect>
                                    <p:set>
                                      <p:cBhvr>
                                        <p:cTn id="32" dur="1" fill="hold">
                                          <p:stCondLst>
                                            <p:cond delay="499"/>
                                          </p:stCondLst>
                                        </p:cTn>
                                        <p:tgtEl>
                                          <p:spTgt spid="10"/>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10" presetClass="exit" presetSubtype="0" fill="hold" grpId="0" nodeType="clickEffect">
                                  <p:stCondLst>
                                    <p:cond delay="0"/>
                                  </p:stCondLst>
                                  <p:childTnLst>
                                    <p:animEffect transition="out" filter="fade">
                                      <p:cBhvr>
                                        <p:cTn id="36" dur="500"/>
                                        <p:tgtEl>
                                          <p:spTgt spid="11"/>
                                        </p:tgtEl>
                                      </p:cBhvr>
                                    </p:animEffect>
                                    <p:set>
                                      <p:cBhvr>
                                        <p:cTn id="37" dur="1" fill="hold">
                                          <p:stCondLst>
                                            <p:cond delay="499"/>
                                          </p:stCondLst>
                                        </p:cTn>
                                        <p:tgtEl>
                                          <p:spTgt spid="11"/>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10" presetClass="exit" presetSubtype="0" fill="hold" grpId="0" nodeType="clickEffect">
                                  <p:stCondLst>
                                    <p:cond delay="0"/>
                                  </p:stCondLst>
                                  <p:childTnLst>
                                    <p:animEffect transition="out" filter="fade">
                                      <p:cBhvr>
                                        <p:cTn id="41" dur="500"/>
                                        <p:tgtEl>
                                          <p:spTgt spid="12"/>
                                        </p:tgtEl>
                                      </p:cBhvr>
                                    </p:animEffect>
                                    <p:set>
                                      <p:cBhvr>
                                        <p:cTn id="42" dur="1" fill="hold">
                                          <p:stCondLst>
                                            <p:cond delay="4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9" grpId="0" animBg="1"/>
      <p:bldP spid="10" grpId="0" animBg="1"/>
      <p:bldP spid="11" grpId="0" animBg="1"/>
      <p:bldP spid="12"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4335D6C-E265-8D17-57C1-6A406AA1A1F9}"/>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91833" y="478378"/>
            <a:ext cx="5904168" cy="991857"/>
          </a:xfrm>
          <a:prstGeom prst="rect">
            <a:avLst/>
          </a:prstGeom>
        </p:spPr>
      </p:pic>
      <p:sp>
        <p:nvSpPr>
          <p:cNvPr id="5" name="Title 4">
            <a:extLst>
              <a:ext uri="{FF2B5EF4-FFF2-40B4-BE49-F238E27FC236}">
                <a16:creationId xmlns:a16="http://schemas.microsoft.com/office/drawing/2014/main" id="{E0FE83B2-DAFB-AF71-52F0-4647CA5F2925}"/>
              </a:ext>
            </a:extLst>
          </p:cNvPr>
          <p:cNvSpPr>
            <a:spLocks noGrp="1"/>
          </p:cNvSpPr>
          <p:nvPr>
            <p:ph type="ctrTitle"/>
          </p:nvPr>
        </p:nvSpPr>
        <p:spPr/>
        <p:txBody>
          <a:bodyPr>
            <a:normAutofit/>
          </a:bodyPr>
          <a:lstStyle/>
          <a:p>
            <a:r>
              <a:rPr lang="en-GB" sz="3600" b="1" dirty="0">
                <a:solidFill>
                  <a:srgbClr val="00293E"/>
                </a:solidFill>
              </a:rPr>
              <a:t>Key findings in 2025</a:t>
            </a:r>
          </a:p>
        </p:txBody>
      </p:sp>
      <p:sp>
        <p:nvSpPr>
          <p:cNvPr id="6" name="Text Placeholder 5">
            <a:extLst>
              <a:ext uri="{FF2B5EF4-FFF2-40B4-BE49-F238E27FC236}">
                <a16:creationId xmlns:a16="http://schemas.microsoft.com/office/drawing/2014/main" id="{A634B8ED-8674-E8D8-F791-EF50BE0B98F6}"/>
              </a:ext>
            </a:extLst>
          </p:cNvPr>
          <p:cNvSpPr>
            <a:spLocks noGrp="1"/>
          </p:cNvSpPr>
          <p:nvPr>
            <p:ph type="body" sz="quarter" idx="14"/>
          </p:nvPr>
        </p:nvSpPr>
        <p:spPr/>
        <p:txBody>
          <a:bodyPr>
            <a:normAutofit fontScale="92500" lnSpcReduction="10000"/>
          </a:bodyPr>
          <a:lstStyle/>
          <a:p>
            <a:pPr marL="0" indent="0">
              <a:buNone/>
            </a:pPr>
            <a:r>
              <a:rPr lang="en-US" sz="2000" b="1" dirty="0">
                <a:solidFill>
                  <a:srgbClr val="00293E"/>
                </a:solidFill>
              </a:rPr>
              <a:t>Workplace (ill)health</a:t>
            </a:r>
            <a:endParaRPr lang="en-US" sz="2000" b="1" i="1" dirty="0">
              <a:solidFill>
                <a:srgbClr val="00293E"/>
              </a:solidFill>
            </a:endParaRPr>
          </a:p>
          <a:p>
            <a:pPr lvl="1"/>
            <a:r>
              <a:rPr lang="en-US" sz="1800" dirty="0">
                <a:solidFill>
                  <a:srgbClr val="00293E"/>
                </a:solidFill>
              </a:rPr>
              <a:t>What drives negative impacts on health at work and what are the outcomes?</a:t>
            </a:r>
            <a:endParaRPr lang="en-US" sz="2000" dirty="0">
              <a:solidFill>
                <a:srgbClr val="00293E"/>
              </a:solidFill>
            </a:endParaRPr>
          </a:p>
          <a:p>
            <a:pPr marL="0" indent="0">
              <a:buNone/>
            </a:pPr>
            <a:r>
              <a:rPr lang="en-US" sz="2000" b="1" dirty="0">
                <a:solidFill>
                  <a:srgbClr val="00293E"/>
                </a:solidFill>
              </a:rPr>
              <a:t>Automation by AI</a:t>
            </a:r>
          </a:p>
          <a:p>
            <a:pPr lvl="1"/>
            <a:r>
              <a:rPr lang="en-US" sz="1800" dirty="0">
                <a:solidFill>
                  <a:srgbClr val="00293E"/>
                </a:solidFill>
              </a:rPr>
              <a:t>How prevalent is it and what is its potential?</a:t>
            </a:r>
          </a:p>
          <a:p>
            <a:pPr marL="0" indent="0">
              <a:buNone/>
            </a:pPr>
            <a:r>
              <a:rPr lang="en-US" sz="2000" b="1" dirty="0">
                <a:solidFill>
                  <a:srgbClr val="00293E"/>
                </a:solidFill>
              </a:rPr>
              <a:t>Commuting time and work-life balance</a:t>
            </a:r>
          </a:p>
          <a:p>
            <a:pPr lvl="1"/>
            <a:r>
              <a:rPr lang="en-US" sz="1800" dirty="0">
                <a:solidFill>
                  <a:srgbClr val="00293E"/>
                </a:solidFill>
              </a:rPr>
              <a:t>Which employees struggle with work-life balance and what impact does a long commute have?</a:t>
            </a:r>
            <a:endParaRPr lang="en-US" sz="2000" dirty="0">
              <a:solidFill>
                <a:srgbClr val="00293E"/>
              </a:solidFill>
            </a:endParaRPr>
          </a:p>
          <a:p>
            <a:pPr marL="0" indent="0">
              <a:buNone/>
            </a:pPr>
            <a:r>
              <a:rPr lang="en-US" sz="2000" b="1" dirty="0">
                <a:solidFill>
                  <a:srgbClr val="00293E"/>
                </a:solidFill>
              </a:rPr>
              <a:t>Flexible working patterns</a:t>
            </a:r>
          </a:p>
          <a:p>
            <a:pPr lvl="1"/>
            <a:r>
              <a:rPr lang="en-US" sz="1800" dirty="0">
                <a:solidFill>
                  <a:srgbClr val="00293E"/>
                </a:solidFill>
              </a:rPr>
              <a:t>Are there gaps in the availability of formal flexible working and what is the demand?</a:t>
            </a:r>
            <a:endParaRPr lang="en-US" dirty="0">
              <a:solidFill>
                <a:srgbClr val="00293E"/>
              </a:solidFill>
            </a:endParaRPr>
          </a:p>
          <a:p>
            <a:pPr marL="0" indent="0">
              <a:buNone/>
            </a:pPr>
            <a:r>
              <a:rPr lang="en-GB" sz="2000" b="1" dirty="0">
                <a:solidFill>
                  <a:srgbClr val="00293E"/>
                </a:solidFill>
              </a:rPr>
              <a:t>Employee voice and trade unions</a:t>
            </a:r>
          </a:p>
          <a:p>
            <a:pPr lvl="1"/>
            <a:r>
              <a:rPr lang="en-US" sz="1800" dirty="0">
                <a:solidFill>
                  <a:srgbClr val="00293E"/>
                </a:solidFill>
              </a:rPr>
              <a:t>Have there been any improvements to voice and what are the attitudes to trade unions?</a:t>
            </a:r>
          </a:p>
          <a:p>
            <a:pPr marL="0" indent="0">
              <a:buNone/>
            </a:pPr>
            <a:endParaRPr lang="en-GB" sz="2000" b="1" dirty="0">
              <a:solidFill>
                <a:srgbClr val="00293E"/>
              </a:solidFill>
            </a:endParaRPr>
          </a:p>
        </p:txBody>
      </p:sp>
      <p:pic>
        <p:nvPicPr>
          <p:cNvPr id="3" name="Picture 2" descr="A yellow line in the middle of a black background&#10;&#10;Description automatically generated">
            <a:extLst>
              <a:ext uri="{FF2B5EF4-FFF2-40B4-BE49-F238E27FC236}">
                <a16:creationId xmlns:a16="http://schemas.microsoft.com/office/drawing/2014/main" id="{BF90D4D8-83CC-EFB9-BA5A-22876E594258}"/>
              </a:ext>
            </a:extLst>
          </p:cNvPr>
          <p:cNvPicPr>
            <a:picLocks noChangeAspect="1"/>
          </p:cNvPicPr>
          <p:nvPr/>
        </p:nvPicPr>
        <p:blipFill rotWithShape="1">
          <a:blip r:embed="rId4" cstate="hqprint">
            <a:extLst>
              <a:ext uri="{28A0092B-C50C-407E-A947-70E740481C1C}">
                <a14:useLocalDpi xmlns:a14="http://schemas.microsoft.com/office/drawing/2010/main"/>
              </a:ext>
            </a:extLst>
          </a:blip>
          <a:srcRect/>
          <a:stretch/>
        </p:blipFill>
        <p:spPr>
          <a:xfrm>
            <a:off x="767322" y="886587"/>
            <a:ext cx="4653764" cy="512347"/>
          </a:xfrm>
          <a:prstGeom prst="rect">
            <a:avLst/>
          </a:prstGeom>
        </p:spPr>
      </p:pic>
    </p:spTree>
    <p:extLst>
      <p:ext uri="{BB962C8B-B14F-4D97-AF65-F5344CB8AC3E}">
        <p14:creationId xmlns:p14="http://schemas.microsoft.com/office/powerpoint/2010/main" val="2246038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500"/>
                                        <p:tgtEl>
                                          <p:spTgt spid="6">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6">
                                            <p:txEl>
                                              <p:pRg st="3" end="3"/>
                                            </p:txEl>
                                          </p:spTgt>
                                        </p:tgtEl>
                                        <p:attrNameLst>
                                          <p:attrName>style.visibility</p:attrName>
                                        </p:attrNameLst>
                                      </p:cBhvr>
                                      <p:to>
                                        <p:strVal val="visible"/>
                                      </p:to>
                                    </p:set>
                                    <p:animEffect transition="in" filter="fade">
                                      <p:cBhvr>
                                        <p:cTn id="18" dur="500"/>
                                        <p:tgtEl>
                                          <p:spTgt spid="6">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Effect transition="in" filter="fade">
                                      <p:cBhvr>
                                        <p:cTn id="23" dur="500"/>
                                        <p:tgtEl>
                                          <p:spTgt spid="6">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6">
                                            <p:txEl>
                                              <p:pRg st="5" end="5"/>
                                            </p:txEl>
                                          </p:spTgt>
                                        </p:tgtEl>
                                        <p:attrNameLst>
                                          <p:attrName>style.visibility</p:attrName>
                                        </p:attrNameLst>
                                      </p:cBhvr>
                                      <p:to>
                                        <p:strVal val="visible"/>
                                      </p:to>
                                    </p:set>
                                    <p:animEffect transition="in" filter="fade">
                                      <p:cBhvr>
                                        <p:cTn id="26" dur="500"/>
                                        <p:tgtEl>
                                          <p:spTgt spid="6">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6">
                                            <p:txEl>
                                              <p:pRg st="6" end="6"/>
                                            </p:txEl>
                                          </p:spTgt>
                                        </p:tgtEl>
                                        <p:attrNameLst>
                                          <p:attrName>style.visibility</p:attrName>
                                        </p:attrNameLst>
                                      </p:cBhvr>
                                      <p:to>
                                        <p:strVal val="visible"/>
                                      </p:to>
                                    </p:set>
                                    <p:animEffect transition="in" filter="fade">
                                      <p:cBhvr>
                                        <p:cTn id="31" dur="500"/>
                                        <p:tgtEl>
                                          <p:spTgt spid="6">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6">
                                            <p:txEl>
                                              <p:pRg st="7" end="7"/>
                                            </p:txEl>
                                          </p:spTgt>
                                        </p:tgtEl>
                                        <p:attrNameLst>
                                          <p:attrName>style.visibility</p:attrName>
                                        </p:attrNameLst>
                                      </p:cBhvr>
                                      <p:to>
                                        <p:strVal val="visible"/>
                                      </p:to>
                                    </p:set>
                                    <p:animEffect transition="in" filter="fade">
                                      <p:cBhvr>
                                        <p:cTn id="34" dur="500"/>
                                        <p:tgtEl>
                                          <p:spTgt spid="6">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6">
                                            <p:txEl>
                                              <p:pRg st="8" end="8"/>
                                            </p:txEl>
                                          </p:spTgt>
                                        </p:tgtEl>
                                        <p:attrNameLst>
                                          <p:attrName>style.visibility</p:attrName>
                                        </p:attrNameLst>
                                      </p:cBhvr>
                                      <p:to>
                                        <p:strVal val="visible"/>
                                      </p:to>
                                    </p:set>
                                    <p:animEffect transition="in" filter="fade">
                                      <p:cBhvr>
                                        <p:cTn id="39" dur="500"/>
                                        <p:tgtEl>
                                          <p:spTgt spid="6">
                                            <p:txEl>
                                              <p:pRg st="8" end="8"/>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6">
                                            <p:txEl>
                                              <p:pRg st="9" end="9"/>
                                            </p:txEl>
                                          </p:spTgt>
                                        </p:tgtEl>
                                        <p:attrNameLst>
                                          <p:attrName>style.visibility</p:attrName>
                                        </p:attrNameLst>
                                      </p:cBhvr>
                                      <p:to>
                                        <p:strVal val="visible"/>
                                      </p:to>
                                    </p:set>
                                    <p:animEffect transition="in" filter="fade">
                                      <p:cBhvr>
                                        <p:cTn id="42" dur="500"/>
                                        <p:tgtEl>
                                          <p:spTgt spid="6">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BF499C7-B4AA-9FFB-27DB-ECFD8F747083}"/>
              </a:ext>
            </a:extLst>
          </p:cNvPr>
          <p:cNvSpPr>
            <a:spLocks noGrp="1"/>
          </p:cNvSpPr>
          <p:nvPr>
            <p:ph type="body" sz="quarter" idx="13"/>
          </p:nvPr>
        </p:nvSpPr>
        <p:spPr/>
        <p:txBody>
          <a:bodyPr>
            <a:normAutofit/>
          </a:bodyPr>
          <a:lstStyle/>
          <a:p>
            <a:r>
              <a:rPr lang="en-GB" sz="5400" b="1" dirty="0">
                <a:solidFill>
                  <a:srgbClr val="00293E"/>
                </a:solidFill>
              </a:rPr>
              <a:t>Workplace (ill)health</a:t>
            </a:r>
            <a:endParaRPr lang="en-GB" sz="3600" b="1" dirty="0">
              <a:solidFill>
                <a:srgbClr val="00293E"/>
              </a:solidFill>
            </a:endParaRPr>
          </a:p>
        </p:txBody>
      </p:sp>
    </p:spTree>
    <p:extLst>
      <p:ext uri="{BB962C8B-B14F-4D97-AF65-F5344CB8AC3E}">
        <p14:creationId xmlns:p14="http://schemas.microsoft.com/office/powerpoint/2010/main" val="3572046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urple circle with black background&#10;&#10;Description automatically generated">
            <a:extLst>
              <a:ext uri="{FF2B5EF4-FFF2-40B4-BE49-F238E27FC236}">
                <a16:creationId xmlns:a16="http://schemas.microsoft.com/office/drawing/2014/main" id="{11B6B58F-FCDE-048D-E075-F9758C9670D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18087" y="1790648"/>
            <a:ext cx="3064166" cy="3064166"/>
          </a:xfrm>
          <a:prstGeom prst="rect">
            <a:avLst/>
          </a:prstGeom>
        </p:spPr>
      </p:pic>
      <p:pic>
        <p:nvPicPr>
          <p:cNvPr id="7" name="Picture 6">
            <a:extLst>
              <a:ext uri="{FF2B5EF4-FFF2-40B4-BE49-F238E27FC236}">
                <a16:creationId xmlns:a16="http://schemas.microsoft.com/office/drawing/2014/main" id="{8F9A99E2-2260-01FD-0C4B-D6C6B9D22C4E}"/>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3984114" y="1744604"/>
            <a:ext cx="3350130" cy="3350130"/>
          </a:xfrm>
          <a:prstGeom prst="rect">
            <a:avLst/>
          </a:prstGeom>
        </p:spPr>
      </p:pic>
      <p:sp>
        <p:nvSpPr>
          <p:cNvPr id="8" name="TextBox 7">
            <a:extLst>
              <a:ext uri="{FF2B5EF4-FFF2-40B4-BE49-F238E27FC236}">
                <a16:creationId xmlns:a16="http://schemas.microsoft.com/office/drawing/2014/main" id="{942BCB09-6F75-D7D5-F73A-D2C499E91072}"/>
              </a:ext>
            </a:extLst>
          </p:cNvPr>
          <p:cNvSpPr txBox="1"/>
          <p:nvPr/>
        </p:nvSpPr>
        <p:spPr>
          <a:xfrm>
            <a:off x="746647" y="1167586"/>
            <a:ext cx="2430474" cy="523220"/>
          </a:xfrm>
          <a:prstGeom prst="rect">
            <a:avLst/>
          </a:prstGeom>
          <a:noFill/>
        </p:spPr>
        <p:txBody>
          <a:bodyPr wrap="none" rtlCol="0">
            <a:spAutoFit/>
          </a:bodyPr>
          <a:lstStyle/>
          <a:p>
            <a:r>
              <a:rPr lang="en-GB" sz="2800" b="1" dirty="0">
                <a:solidFill>
                  <a:srgbClr val="00293E"/>
                </a:solidFill>
                <a:latin typeface="Museo Cyrl 500" panose="02000000000000000000" pitchFamily="2" charset="0"/>
              </a:rPr>
              <a:t>Mental health</a:t>
            </a:r>
          </a:p>
        </p:txBody>
      </p:sp>
      <p:sp>
        <p:nvSpPr>
          <p:cNvPr id="9" name="TextBox 8">
            <a:extLst>
              <a:ext uri="{FF2B5EF4-FFF2-40B4-BE49-F238E27FC236}">
                <a16:creationId xmlns:a16="http://schemas.microsoft.com/office/drawing/2014/main" id="{A9954529-D66F-01AF-9D9B-B7886985C873}"/>
              </a:ext>
            </a:extLst>
          </p:cNvPr>
          <p:cNvSpPr txBox="1"/>
          <p:nvPr/>
        </p:nvSpPr>
        <p:spPr>
          <a:xfrm>
            <a:off x="4240156" y="1167586"/>
            <a:ext cx="2759089" cy="523220"/>
          </a:xfrm>
          <a:prstGeom prst="rect">
            <a:avLst/>
          </a:prstGeom>
          <a:noFill/>
        </p:spPr>
        <p:txBody>
          <a:bodyPr wrap="none" rtlCol="0">
            <a:spAutoFit/>
          </a:bodyPr>
          <a:lstStyle/>
          <a:p>
            <a:r>
              <a:rPr lang="en-GB" sz="2800" b="1" dirty="0">
                <a:solidFill>
                  <a:srgbClr val="00293E"/>
                </a:solidFill>
                <a:latin typeface="Museo Cyrl 500" panose="02000000000000000000" pitchFamily="2" charset="0"/>
              </a:rPr>
              <a:t>Physical health</a:t>
            </a:r>
          </a:p>
        </p:txBody>
      </p:sp>
      <p:sp>
        <p:nvSpPr>
          <p:cNvPr id="10" name="TextBox 9">
            <a:extLst>
              <a:ext uri="{FF2B5EF4-FFF2-40B4-BE49-F238E27FC236}">
                <a16:creationId xmlns:a16="http://schemas.microsoft.com/office/drawing/2014/main" id="{D72769E5-6789-826B-EF53-0A8209A037D2}"/>
              </a:ext>
            </a:extLst>
          </p:cNvPr>
          <p:cNvSpPr txBox="1"/>
          <p:nvPr/>
        </p:nvSpPr>
        <p:spPr>
          <a:xfrm>
            <a:off x="1411092" y="2813737"/>
            <a:ext cx="1101584" cy="954107"/>
          </a:xfrm>
          <a:prstGeom prst="rect">
            <a:avLst/>
          </a:prstGeom>
          <a:noFill/>
        </p:spPr>
        <p:txBody>
          <a:bodyPr wrap="none" rtlCol="0">
            <a:spAutoFit/>
          </a:bodyPr>
          <a:lstStyle/>
          <a:p>
            <a:pPr algn="ctr"/>
            <a:r>
              <a:rPr lang="en-GB" sz="2800" b="1" dirty="0">
                <a:solidFill>
                  <a:srgbClr val="00293E"/>
                </a:solidFill>
                <a:latin typeface="Museo Cyrl 500" panose="02000000000000000000" pitchFamily="2" charset="0"/>
              </a:rPr>
              <a:t>63%</a:t>
            </a:r>
          </a:p>
          <a:p>
            <a:pPr algn="ctr"/>
            <a:r>
              <a:rPr lang="en-GB" sz="2800" b="1" dirty="0">
                <a:solidFill>
                  <a:srgbClr val="00293E"/>
                </a:solidFill>
                <a:latin typeface="Museo Cyrl 500" panose="02000000000000000000" pitchFamily="2" charset="0"/>
              </a:rPr>
              <a:t>Good</a:t>
            </a:r>
          </a:p>
        </p:txBody>
      </p:sp>
      <p:sp>
        <p:nvSpPr>
          <p:cNvPr id="11" name="TextBox 10">
            <a:extLst>
              <a:ext uri="{FF2B5EF4-FFF2-40B4-BE49-F238E27FC236}">
                <a16:creationId xmlns:a16="http://schemas.microsoft.com/office/drawing/2014/main" id="{A8FA2ADF-B870-52D7-7427-6D62FE0FB616}"/>
              </a:ext>
            </a:extLst>
          </p:cNvPr>
          <p:cNvSpPr txBox="1"/>
          <p:nvPr/>
        </p:nvSpPr>
        <p:spPr>
          <a:xfrm>
            <a:off x="5068909" y="2937137"/>
            <a:ext cx="1101584" cy="954107"/>
          </a:xfrm>
          <a:prstGeom prst="rect">
            <a:avLst/>
          </a:prstGeom>
          <a:noFill/>
        </p:spPr>
        <p:txBody>
          <a:bodyPr wrap="none" rtlCol="0">
            <a:spAutoFit/>
          </a:bodyPr>
          <a:lstStyle/>
          <a:p>
            <a:pPr algn="ctr"/>
            <a:r>
              <a:rPr lang="en-GB" sz="2800" b="1" dirty="0">
                <a:solidFill>
                  <a:srgbClr val="00293E"/>
                </a:solidFill>
                <a:latin typeface="Museo Cyrl 500" panose="02000000000000000000" pitchFamily="2" charset="0"/>
              </a:rPr>
              <a:t>66%</a:t>
            </a:r>
          </a:p>
          <a:p>
            <a:pPr algn="ctr"/>
            <a:r>
              <a:rPr lang="en-GB" sz="2800" b="1" dirty="0">
                <a:solidFill>
                  <a:srgbClr val="00293E"/>
                </a:solidFill>
                <a:latin typeface="Museo Cyrl 500" panose="02000000000000000000" pitchFamily="2" charset="0"/>
              </a:rPr>
              <a:t>Good</a:t>
            </a:r>
          </a:p>
        </p:txBody>
      </p:sp>
      <p:graphicFrame>
        <p:nvGraphicFramePr>
          <p:cNvPr id="12" name="Table 11">
            <a:extLst>
              <a:ext uri="{FF2B5EF4-FFF2-40B4-BE49-F238E27FC236}">
                <a16:creationId xmlns:a16="http://schemas.microsoft.com/office/drawing/2014/main" id="{7BB1C523-C338-DC7C-307C-B461C854E285}"/>
              </a:ext>
            </a:extLst>
          </p:cNvPr>
          <p:cNvGraphicFramePr>
            <a:graphicFrameLocks noGrp="1"/>
          </p:cNvGraphicFramePr>
          <p:nvPr>
            <p:extLst>
              <p:ext uri="{D42A27DB-BD31-4B8C-83A1-F6EECF244321}">
                <p14:modId xmlns:p14="http://schemas.microsoft.com/office/powerpoint/2010/main" val="2259473087"/>
              </p:ext>
            </p:extLst>
          </p:nvPr>
        </p:nvGraphicFramePr>
        <p:xfrm>
          <a:off x="7871790" y="1499239"/>
          <a:ext cx="3756442" cy="4505436"/>
        </p:xfrm>
        <a:graphic>
          <a:graphicData uri="http://schemas.openxmlformats.org/drawingml/2006/table">
            <a:tbl>
              <a:tblPr firstRow="1" bandRow="1">
                <a:tableStyleId>{073A0DAA-6AF3-43AB-8588-CEC1D06C72B9}</a:tableStyleId>
              </a:tblPr>
              <a:tblGrid>
                <a:gridCol w="1948070">
                  <a:extLst>
                    <a:ext uri="{9D8B030D-6E8A-4147-A177-3AD203B41FA5}">
                      <a16:colId xmlns:a16="http://schemas.microsoft.com/office/drawing/2014/main" val="841039833"/>
                    </a:ext>
                  </a:extLst>
                </a:gridCol>
                <a:gridCol w="1808372">
                  <a:extLst>
                    <a:ext uri="{9D8B030D-6E8A-4147-A177-3AD203B41FA5}">
                      <a16:colId xmlns:a16="http://schemas.microsoft.com/office/drawing/2014/main" val="18220560"/>
                    </a:ext>
                  </a:extLst>
                </a:gridCol>
              </a:tblGrid>
              <a:tr h="500604">
                <a:tc gridSpan="2">
                  <a:txBody>
                    <a:bodyPr/>
                    <a:lstStyle/>
                    <a:p>
                      <a:r>
                        <a:rPr lang="en-GB" sz="1600" dirty="0">
                          <a:solidFill>
                            <a:schemeClr val="bg1"/>
                          </a:solidFill>
                          <a:latin typeface="Museo Cyrl 500" panose="02000000000000000000" pitchFamily="2" charset="0"/>
                        </a:rPr>
                        <a:t>Condition</a:t>
                      </a:r>
                    </a:p>
                  </a:txBody>
                  <a:tcPr anchor="ctr"/>
                </a:tc>
                <a:tc hMerge="1">
                  <a:txBody>
                    <a:bodyPr/>
                    <a:lstStyle/>
                    <a:p>
                      <a:endParaRPr lang="en-GB" sz="1400" dirty="0">
                        <a:solidFill>
                          <a:schemeClr val="bg1"/>
                        </a:solidFill>
                        <a:latin typeface="Museo Cyrl 500" panose="02000000000000000000" pitchFamily="2" charset="0"/>
                      </a:endParaRPr>
                    </a:p>
                  </a:txBody>
                  <a:tcPr anchor="ctr"/>
                </a:tc>
                <a:extLst>
                  <a:ext uri="{0D108BD9-81ED-4DB2-BD59-A6C34878D82A}">
                    <a16:rowId xmlns:a16="http://schemas.microsoft.com/office/drawing/2014/main" val="400299173"/>
                  </a:ext>
                </a:extLst>
              </a:tr>
              <a:tr h="500604">
                <a:tc>
                  <a:txBody>
                    <a:bodyPr/>
                    <a:lstStyle/>
                    <a:p>
                      <a:endParaRPr lang="en-GB" sz="1400" dirty="0">
                        <a:solidFill>
                          <a:srgbClr val="00293E"/>
                        </a:solidFill>
                        <a:latin typeface="Museo Cyrl 500" panose="02000000000000000000" pitchFamily="2" charset="0"/>
                      </a:endParaRPr>
                    </a:p>
                  </a:txBody>
                  <a:tcPr anchor="ctr"/>
                </a:tc>
                <a:tc>
                  <a:txBody>
                    <a:bodyPr/>
                    <a:lstStyle/>
                    <a:p>
                      <a:pPr algn="ctr"/>
                      <a:endParaRPr lang="en-GB" sz="1400" dirty="0">
                        <a:solidFill>
                          <a:srgbClr val="00293E"/>
                        </a:solidFill>
                        <a:latin typeface="Museo Cyrl 500" panose="02000000000000000000" pitchFamily="2" charset="0"/>
                      </a:endParaRPr>
                    </a:p>
                  </a:txBody>
                  <a:tcPr anchor="ctr"/>
                </a:tc>
                <a:extLst>
                  <a:ext uri="{0D108BD9-81ED-4DB2-BD59-A6C34878D82A}">
                    <a16:rowId xmlns:a16="http://schemas.microsoft.com/office/drawing/2014/main" val="2645497856"/>
                  </a:ext>
                </a:extLst>
              </a:tr>
              <a:tr h="500604">
                <a:tc>
                  <a:txBody>
                    <a:bodyPr/>
                    <a:lstStyle/>
                    <a:p>
                      <a:r>
                        <a:rPr lang="en-GB" sz="1400" dirty="0">
                          <a:solidFill>
                            <a:srgbClr val="00293E"/>
                          </a:solidFill>
                          <a:latin typeface="Museo Cyrl 500" panose="02000000000000000000" pitchFamily="2" charset="0"/>
                        </a:rPr>
                        <a:t>Any physical health</a:t>
                      </a:r>
                    </a:p>
                  </a:txBody>
                  <a:tcPr anchor="ctr"/>
                </a:tc>
                <a:tc>
                  <a:txBody>
                    <a:bodyPr/>
                    <a:lstStyle/>
                    <a:p>
                      <a:pPr algn="ctr"/>
                      <a:r>
                        <a:rPr lang="en-GB" sz="1400" dirty="0">
                          <a:solidFill>
                            <a:srgbClr val="00293E"/>
                          </a:solidFill>
                          <a:latin typeface="Museo Cyrl 500" panose="02000000000000000000" pitchFamily="2" charset="0"/>
                        </a:rPr>
                        <a:t>48%</a:t>
                      </a:r>
                    </a:p>
                  </a:txBody>
                  <a:tcPr anchor="ctr"/>
                </a:tc>
                <a:extLst>
                  <a:ext uri="{0D108BD9-81ED-4DB2-BD59-A6C34878D82A}">
                    <a16:rowId xmlns:a16="http://schemas.microsoft.com/office/drawing/2014/main" val="3313731959"/>
                  </a:ext>
                </a:extLst>
              </a:tr>
              <a:tr h="500604">
                <a:tc>
                  <a:txBody>
                    <a:bodyPr/>
                    <a:lstStyle/>
                    <a:p>
                      <a:r>
                        <a:rPr lang="en-GB" sz="1400" dirty="0">
                          <a:solidFill>
                            <a:srgbClr val="00293E"/>
                          </a:solidFill>
                          <a:latin typeface="Museo Cyrl 500" panose="02000000000000000000" pitchFamily="2" charset="0"/>
                        </a:rPr>
                        <a:t>Any mental health</a:t>
                      </a:r>
                    </a:p>
                  </a:txBody>
                  <a:tcPr anchor="ctr"/>
                </a:tc>
                <a:tc>
                  <a:txBody>
                    <a:bodyPr/>
                    <a:lstStyle/>
                    <a:p>
                      <a:pPr algn="ctr"/>
                      <a:r>
                        <a:rPr lang="en-GB" sz="1400" dirty="0">
                          <a:solidFill>
                            <a:srgbClr val="00293E"/>
                          </a:solidFill>
                          <a:latin typeface="Museo Cyrl 500" panose="02000000000000000000" pitchFamily="2" charset="0"/>
                        </a:rPr>
                        <a:t>38%</a:t>
                      </a:r>
                    </a:p>
                  </a:txBody>
                  <a:tcPr anchor="ctr"/>
                </a:tc>
                <a:extLst>
                  <a:ext uri="{0D108BD9-81ED-4DB2-BD59-A6C34878D82A}">
                    <a16:rowId xmlns:a16="http://schemas.microsoft.com/office/drawing/2014/main" val="2704817237"/>
                  </a:ext>
                </a:extLst>
              </a:tr>
              <a:tr h="500604">
                <a:tc>
                  <a:txBody>
                    <a:bodyPr/>
                    <a:lstStyle/>
                    <a:p>
                      <a:endParaRPr lang="en-GB" sz="1400" dirty="0">
                        <a:solidFill>
                          <a:srgbClr val="00293E"/>
                        </a:solidFill>
                        <a:latin typeface="Museo Cyrl 500" panose="02000000000000000000" pitchFamily="2" charset="0"/>
                      </a:endParaRPr>
                    </a:p>
                  </a:txBody>
                  <a:tcPr anchor="ctr"/>
                </a:tc>
                <a:tc>
                  <a:txBody>
                    <a:bodyPr/>
                    <a:lstStyle/>
                    <a:p>
                      <a:pPr algn="ctr"/>
                      <a:endParaRPr lang="en-GB" sz="1400" dirty="0">
                        <a:solidFill>
                          <a:srgbClr val="00293E"/>
                        </a:solidFill>
                        <a:latin typeface="Museo Cyrl 500" panose="02000000000000000000" pitchFamily="2" charset="0"/>
                      </a:endParaRPr>
                    </a:p>
                  </a:txBody>
                  <a:tcPr anchor="ctr"/>
                </a:tc>
                <a:extLst>
                  <a:ext uri="{0D108BD9-81ED-4DB2-BD59-A6C34878D82A}">
                    <a16:rowId xmlns:a16="http://schemas.microsoft.com/office/drawing/2014/main" val="104335704"/>
                  </a:ext>
                </a:extLst>
              </a:tr>
              <a:tr h="500604">
                <a:tc>
                  <a:txBody>
                    <a:bodyPr/>
                    <a:lstStyle/>
                    <a:p>
                      <a:r>
                        <a:rPr lang="en-GB" sz="1400" dirty="0">
                          <a:solidFill>
                            <a:srgbClr val="00293E"/>
                          </a:solidFill>
                          <a:latin typeface="Museo Cyrl 500" panose="02000000000000000000" pitchFamily="2" charset="0"/>
                        </a:rPr>
                        <a:t>Musculoskeletal</a:t>
                      </a:r>
                    </a:p>
                  </a:txBody>
                  <a:tcPr anchor="ctr"/>
                </a:tc>
                <a:tc>
                  <a:txBody>
                    <a:bodyPr/>
                    <a:lstStyle/>
                    <a:p>
                      <a:pPr algn="ctr"/>
                      <a:r>
                        <a:rPr lang="en-GB" sz="1400" dirty="0">
                          <a:solidFill>
                            <a:srgbClr val="00293E"/>
                          </a:solidFill>
                          <a:latin typeface="Museo Cyrl 500" panose="02000000000000000000" pitchFamily="2" charset="0"/>
                        </a:rPr>
                        <a:t>34%</a:t>
                      </a:r>
                    </a:p>
                  </a:txBody>
                  <a:tcPr anchor="ctr"/>
                </a:tc>
                <a:extLst>
                  <a:ext uri="{0D108BD9-81ED-4DB2-BD59-A6C34878D82A}">
                    <a16:rowId xmlns:a16="http://schemas.microsoft.com/office/drawing/2014/main" val="1194652287"/>
                  </a:ext>
                </a:extLst>
              </a:tr>
              <a:tr h="500604">
                <a:tc>
                  <a:txBody>
                    <a:bodyPr/>
                    <a:lstStyle/>
                    <a:p>
                      <a:r>
                        <a:rPr lang="en-GB" sz="1400" dirty="0">
                          <a:solidFill>
                            <a:srgbClr val="00293E"/>
                          </a:solidFill>
                          <a:latin typeface="Museo Cyrl 500" panose="02000000000000000000" pitchFamily="2" charset="0"/>
                        </a:rPr>
                        <a:t>Anxiety</a:t>
                      </a:r>
                    </a:p>
                  </a:txBody>
                  <a:tcPr anchor="ctr"/>
                </a:tc>
                <a:tc>
                  <a:txBody>
                    <a:bodyPr/>
                    <a:lstStyle/>
                    <a:p>
                      <a:pPr algn="ctr"/>
                      <a:r>
                        <a:rPr lang="en-GB" sz="1400" dirty="0">
                          <a:solidFill>
                            <a:srgbClr val="00293E"/>
                          </a:solidFill>
                          <a:latin typeface="Museo Cyrl 500" panose="02000000000000000000" pitchFamily="2" charset="0"/>
                        </a:rPr>
                        <a:t>27%</a:t>
                      </a:r>
                    </a:p>
                  </a:txBody>
                  <a:tcPr anchor="ctr"/>
                </a:tc>
                <a:extLst>
                  <a:ext uri="{0D108BD9-81ED-4DB2-BD59-A6C34878D82A}">
                    <a16:rowId xmlns:a16="http://schemas.microsoft.com/office/drawing/2014/main" val="3797332273"/>
                  </a:ext>
                </a:extLst>
              </a:tr>
              <a:tr h="500604">
                <a:tc>
                  <a:txBody>
                    <a:bodyPr/>
                    <a:lstStyle/>
                    <a:p>
                      <a:r>
                        <a:rPr lang="en-GB" sz="1400" dirty="0">
                          <a:solidFill>
                            <a:srgbClr val="00293E"/>
                          </a:solidFill>
                          <a:latin typeface="Museo Cyrl 500" panose="02000000000000000000" pitchFamily="2" charset="0"/>
                        </a:rPr>
                        <a:t>Sleep problems</a:t>
                      </a:r>
                    </a:p>
                  </a:txBody>
                  <a:tcPr anchor="ctr"/>
                </a:tc>
                <a:tc>
                  <a:txBody>
                    <a:bodyPr/>
                    <a:lstStyle/>
                    <a:p>
                      <a:pPr algn="ctr"/>
                      <a:r>
                        <a:rPr lang="en-GB" sz="1400" dirty="0">
                          <a:solidFill>
                            <a:srgbClr val="00293E"/>
                          </a:solidFill>
                          <a:latin typeface="Museo Cyrl 500" panose="02000000000000000000" pitchFamily="2" charset="0"/>
                        </a:rPr>
                        <a:t>24%</a:t>
                      </a:r>
                    </a:p>
                  </a:txBody>
                  <a:tcPr anchor="ctr"/>
                </a:tc>
                <a:extLst>
                  <a:ext uri="{0D108BD9-81ED-4DB2-BD59-A6C34878D82A}">
                    <a16:rowId xmlns:a16="http://schemas.microsoft.com/office/drawing/2014/main" val="1122065163"/>
                  </a:ext>
                </a:extLst>
              </a:tr>
              <a:tr h="500604">
                <a:tc>
                  <a:txBody>
                    <a:bodyPr/>
                    <a:lstStyle/>
                    <a:p>
                      <a:r>
                        <a:rPr lang="en-GB" sz="1400" dirty="0">
                          <a:solidFill>
                            <a:srgbClr val="00293E"/>
                          </a:solidFill>
                          <a:latin typeface="Museo Cyrl 500" panose="02000000000000000000" pitchFamily="2" charset="0"/>
                        </a:rPr>
                        <a:t>Depression</a:t>
                      </a:r>
                    </a:p>
                  </a:txBody>
                  <a:tcPr anchor="ctr"/>
                </a:tc>
                <a:tc>
                  <a:txBody>
                    <a:bodyPr/>
                    <a:lstStyle/>
                    <a:p>
                      <a:pPr algn="ctr"/>
                      <a:r>
                        <a:rPr lang="en-GB" sz="1400" dirty="0">
                          <a:solidFill>
                            <a:srgbClr val="00293E"/>
                          </a:solidFill>
                          <a:latin typeface="Museo Cyrl 500" panose="02000000000000000000" pitchFamily="2" charset="0"/>
                        </a:rPr>
                        <a:t>13%</a:t>
                      </a:r>
                    </a:p>
                  </a:txBody>
                  <a:tcPr anchor="ctr"/>
                </a:tc>
                <a:extLst>
                  <a:ext uri="{0D108BD9-81ED-4DB2-BD59-A6C34878D82A}">
                    <a16:rowId xmlns:a16="http://schemas.microsoft.com/office/drawing/2014/main" val="650553271"/>
                  </a:ext>
                </a:extLst>
              </a:tr>
            </a:tbl>
          </a:graphicData>
        </a:graphic>
      </p:graphicFrame>
      <p:sp>
        <p:nvSpPr>
          <p:cNvPr id="2" name="Rectangle 1">
            <a:extLst>
              <a:ext uri="{FF2B5EF4-FFF2-40B4-BE49-F238E27FC236}">
                <a16:creationId xmlns:a16="http://schemas.microsoft.com/office/drawing/2014/main" id="{1D1E82F3-7142-F2A6-DADA-53E88919807D}"/>
              </a:ext>
            </a:extLst>
          </p:cNvPr>
          <p:cNvSpPr/>
          <p:nvPr/>
        </p:nvSpPr>
        <p:spPr>
          <a:xfrm>
            <a:off x="7871790" y="3947362"/>
            <a:ext cx="3756443" cy="217275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Tree>
    <p:extLst>
      <p:ext uri="{BB962C8B-B14F-4D97-AF65-F5344CB8AC3E}">
        <p14:creationId xmlns:p14="http://schemas.microsoft.com/office/powerpoint/2010/main" val="269579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fade">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xit" presetSubtype="0" fill="hold" grpId="0" nodeType="clickEffect">
                                  <p:stCondLst>
                                    <p:cond delay="0"/>
                                  </p:stCondLst>
                                  <p:childTnLst>
                                    <p:animEffect transition="out" filter="fade">
                                      <p:cBhvr>
                                        <p:cTn id="33" dur="500"/>
                                        <p:tgtEl>
                                          <p:spTgt spid="2"/>
                                        </p:tgtEl>
                                      </p:cBhvr>
                                    </p:animEffect>
                                    <p:set>
                                      <p:cBhvr>
                                        <p:cTn id="34" dur="1" fill="hold">
                                          <p:stCondLst>
                                            <p:cond delay="4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78B4396-8B09-708E-85CB-DDE18D5351FC}"/>
              </a:ext>
            </a:extLst>
          </p:cNvPr>
          <p:cNvPicPr>
            <a:picLocks noChangeAspect="1"/>
          </p:cNvPicPr>
          <p:nvPr/>
        </p:nvPicPr>
        <p:blipFill>
          <a:blip r:embed="rId2"/>
          <a:stretch>
            <a:fillRect/>
          </a:stretch>
        </p:blipFill>
        <p:spPr>
          <a:xfrm>
            <a:off x="2821940" y="1568577"/>
            <a:ext cx="6952381" cy="4447619"/>
          </a:xfrm>
          <a:prstGeom prst="rect">
            <a:avLst/>
          </a:prstGeom>
        </p:spPr>
      </p:pic>
      <p:sp>
        <p:nvSpPr>
          <p:cNvPr id="2" name="Title 1">
            <a:extLst>
              <a:ext uri="{FF2B5EF4-FFF2-40B4-BE49-F238E27FC236}">
                <a16:creationId xmlns:a16="http://schemas.microsoft.com/office/drawing/2014/main" id="{FE8E8C4D-753E-17CC-D87A-ACAB7D6687B2}"/>
              </a:ext>
            </a:extLst>
          </p:cNvPr>
          <p:cNvSpPr>
            <a:spLocks noGrp="1"/>
          </p:cNvSpPr>
          <p:nvPr>
            <p:ph type="ctrTitle"/>
          </p:nvPr>
        </p:nvSpPr>
        <p:spPr/>
        <p:txBody>
          <a:bodyPr>
            <a:normAutofit/>
          </a:bodyPr>
          <a:lstStyle/>
          <a:p>
            <a:r>
              <a:rPr lang="en-GB" sz="3600" b="1" dirty="0">
                <a:solidFill>
                  <a:srgbClr val="00293E"/>
                </a:solidFill>
              </a:rPr>
              <a:t>How workers feel at work</a:t>
            </a:r>
          </a:p>
        </p:txBody>
      </p:sp>
      <p:sp>
        <p:nvSpPr>
          <p:cNvPr id="10" name="TextBox 9">
            <a:extLst>
              <a:ext uri="{FF2B5EF4-FFF2-40B4-BE49-F238E27FC236}">
                <a16:creationId xmlns:a16="http://schemas.microsoft.com/office/drawing/2014/main" id="{A0D74859-1A5C-4E2B-B39D-A3F95F26172F}"/>
              </a:ext>
            </a:extLst>
          </p:cNvPr>
          <p:cNvSpPr txBox="1"/>
          <p:nvPr/>
        </p:nvSpPr>
        <p:spPr>
          <a:xfrm>
            <a:off x="9982200" y="3004921"/>
            <a:ext cx="2086069" cy="1354217"/>
          </a:xfrm>
          <a:prstGeom prst="rect">
            <a:avLst/>
          </a:prstGeom>
          <a:noFill/>
          <a:ln w="38100">
            <a:solidFill>
              <a:srgbClr val="00293E"/>
            </a:solidFill>
          </a:ln>
        </p:spPr>
        <p:txBody>
          <a:bodyPr wrap="square" rtlCol="0">
            <a:spAutoFit/>
          </a:bodyPr>
          <a:lstStyle/>
          <a:p>
            <a:pPr algn="ctr">
              <a:spcAft>
                <a:spcPts val="1200"/>
              </a:spcAft>
            </a:pPr>
            <a:r>
              <a:rPr lang="en-GB" b="1" dirty="0">
                <a:solidFill>
                  <a:srgbClr val="00293E"/>
                </a:solidFill>
                <a:latin typeface="Museo Cyrl 500" panose="02000000000000000000" pitchFamily="2" charset="0"/>
              </a:rPr>
              <a:t>Stress</a:t>
            </a:r>
            <a:endParaRPr lang="en-GB" dirty="0">
              <a:solidFill>
                <a:srgbClr val="00293E"/>
              </a:solidFill>
              <a:latin typeface="Museo Cyrl 500" panose="02000000000000000000" pitchFamily="2" charset="0"/>
            </a:endParaRPr>
          </a:p>
          <a:p>
            <a:r>
              <a:rPr lang="en-GB" dirty="0">
                <a:solidFill>
                  <a:srgbClr val="00293E"/>
                </a:solidFill>
                <a:latin typeface="Museo Cyrl 500" panose="02000000000000000000" pitchFamily="2" charset="0"/>
              </a:rPr>
              <a:t>Snr </a:t>
            </a:r>
            <a:r>
              <a:rPr lang="en-GB" dirty="0" err="1">
                <a:solidFill>
                  <a:srgbClr val="00293E"/>
                </a:solidFill>
                <a:latin typeface="Museo Cyrl 500" panose="02000000000000000000" pitchFamily="2" charset="0"/>
              </a:rPr>
              <a:t>mgmnt</a:t>
            </a:r>
            <a:r>
              <a:rPr lang="en-GB" dirty="0">
                <a:solidFill>
                  <a:srgbClr val="00293E"/>
                </a:solidFill>
                <a:latin typeface="Museo Cyrl 500" panose="02000000000000000000" pitchFamily="2" charset="0"/>
              </a:rPr>
              <a:t> – 25%</a:t>
            </a:r>
          </a:p>
          <a:p>
            <a:r>
              <a:rPr lang="en-GB" dirty="0">
                <a:solidFill>
                  <a:srgbClr val="00293E"/>
                </a:solidFill>
                <a:latin typeface="Museo Cyrl 500" panose="02000000000000000000" pitchFamily="2" charset="0"/>
              </a:rPr>
              <a:t>Board-level – 16%</a:t>
            </a:r>
          </a:p>
          <a:p>
            <a:r>
              <a:rPr lang="en-GB" dirty="0">
                <a:solidFill>
                  <a:srgbClr val="00293E"/>
                </a:solidFill>
                <a:latin typeface="Museo Cyrl 500" panose="02000000000000000000" pitchFamily="2" charset="0"/>
              </a:rPr>
              <a:t>No </a:t>
            </a:r>
            <a:r>
              <a:rPr lang="en-GB" dirty="0" err="1">
                <a:solidFill>
                  <a:srgbClr val="00293E"/>
                </a:solidFill>
                <a:latin typeface="Museo Cyrl 500" panose="02000000000000000000" pitchFamily="2" charset="0"/>
              </a:rPr>
              <a:t>mgmnt</a:t>
            </a:r>
            <a:r>
              <a:rPr lang="en-GB" dirty="0">
                <a:solidFill>
                  <a:srgbClr val="00293E"/>
                </a:solidFill>
                <a:latin typeface="Museo Cyrl 500" panose="02000000000000000000" pitchFamily="2" charset="0"/>
              </a:rPr>
              <a:t> – 19%</a:t>
            </a:r>
          </a:p>
        </p:txBody>
      </p:sp>
      <p:sp>
        <p:nvSpPr>
          <p:cNvPr id="11" name="Rectangle 10">
            <a:extLst>
              <a:ext uri="{FF2B5EF4-FFF2-40B4-BE49-F238E27FC236}">
                <a16:creationId xmlns:a16="http://schemas.microsoft.com/office/drawing/2014/main" id="{03EB1E1E-C682-FFC3-CF72-55101CDCA882}"/>
              </a:ext>
            </a:extLst>
          </p:cNvPr>
          <p:cNvSpPr/>
          <p:nvPr/>
        </p:nvSpPr>
        <p:spPr>
          <a:xfrm>
            <a:off x="4904853" y="4752491"/>
            <a:ext cx="745433" cy="307818"/>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Arrow Connector 11">
            <a:extLst>
              <a:ext uri="{FF2B5EF4-FFF2-40B4-BE49-F238E27FC236}">
                <a16:creationId xmlns:a16="http://schemas.microsoft.com/office/drawing/2014/main" id="{ECA9203D-4F1D-DA59-DFC8-79D0E01B5D23}"/>
              </a:ext>
            </a:extLst>
          </p:cNvPr>
          <p:cNvCxnSpPr>
            <a:cxnSpLocks/>
          </p:cNvCxnSpPr>
          <p:nvPr/>
        </p:nvCxnSpPr>
        <p:spPr>
          <a:xfrm flipV="1">
            <a:off x="5671181" y="3847110"/>
            <a:ext cx="4124035" cy="1024056"/>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79450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par>
                                <p:cTn id="18" presetID="10" presetClass="entr" presetSubtype="0" fill="hold" nodeType="with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52BF440-A3E0-C98E-7E4D-594C6C17EBCE}"/>
              </a:ext>
            </a:extLst>
          </p:cNvPr>
          <p:cNvSpPr>
            <a:spLocks noGrp="1"/>
          </p:cNvSpPr>
          <p:nvPr>
            <p:ph type="ctrTitle"/>
          </p:nvPr>
        </p:nvSpPr>
        <p:spPr/>
        <p:txBody>
          <a:bodyPr>
            <a:normAutofit/>
          </a:bodyPr>
          <a:lstStyle/>
          <a:p>
            <a:pPr algn="ctr"/>
            <a:r>
              <a:rPr lang="en-GB" sz="3200" b="1" dirty="0">
                <a:solidFill>
                  <a:srgbClr val="00293E"/>
                </a:solidFill>
              </a:rPr>
              <a:t>340,000 Welsh employees</a:t>
            </a:r>
          </a:p>
        </p:txBody>
      </p:sp>
      <p:sp>
        <p:nvSpPr>
          <p:cNvPr id="5" name="Content Placeholder 4">
            <a:extLst>
              <a:ext uri="{FF2B5EF4-FFF2-40B4-BE49-F238E27FC236}">
                <a16:creationId xmlns:a16="http://schemas.microsoft.com/office/drawing/2014/main" id="{7C06BD7A-086D-F495-A56D-7CA86EF2982A}"/>
              </a:ext>
            </a:extLst>
          </p:cNvPr>
          <p:cNvSpPr>
            <a:spLocks noGrp="1"/>
          </p:cNvSpPr>
          <p:nvPr>
            <p:ph sz="quarter" idx="13"/>
          </p:nvPr>
        </p:nvSpPr>
        <p:spPr>
          <a:xfrm>
            <a:off x="6445528" y="1474788"/>
            <a:ext cx="5408221" cy="4606925"/>
          </a:xfrm>
        </p:spPr>
        <p:txBody>
          <a:bodyPr/>
          <a:lstStyle/>
          <a:p>
            <a:pPr marL="0" indent="0">
              <a:buNone/>
            </a:pPr>
            <a:r>
              <a:rPr lang="en-GB" sz="2400" b="1" dirty="0">
                <a:solidFill>
                  <a:srgbClr val="00293E"/>
                </a:solidFill>
              </a:rPr>
              <a:t>How does work impact your health?</a:t>
            </a:r>
          </a:p>
        </p:txBody>
      </p:sp>
      <p:graphicFrame>
        <p:nvGraphicFramePr>
          <p:cNvPr id="8" name="Chart 7">
            <a:extLst>
              <a:ext uri="{FF2B5EF4-FFF2-40B4-BE49-F238E27FC236}">
                <a16:creationId xmlns:a16="http://schemas.microsoft.com/office/drawing/2014/main" id="{737C6851-5092-449A-D8EF-0294D692657D}"/>
              </a:ext>
            </a:extLst>
          </p:cNvPr>
          <p:cNvGraphicFramePr/>
          <p:nvPr>
            <p:extLst>
              <p:ext uri="{D42A27DB-BD31-4B8C-83A1-F6EECF244321}">
                <p14:modId xmlns:p14="http://schemas.microsoft.com/office/powerpoint/2010/main" val="2786775343"/>
              </p:ext>
            </p:extLst>
          </p:nvPr>
        </p:nvGraphicFramePr>
        <p:xfrm>
          <a:off x="6957906" y="1894788"/>
          <a:ext cx="4383464" cy="4262399"/>
        </p:xfrm>
        <a:graphic>
          <a:graphicData uri="http://schemas.openxmlformats.org/drawingml/2006/chart">
            <c:chart xmlns:c="http://schemas.openxmlformats.org/drawingml/2006/chart" xmlns:r="http://schemas.openxmlformats.org/officeDocument/2006/relationships" r:id="rId3"/>
          </a:graphicData>
        </a:graphic>
      </p:graphicFrame>
      <p:sp>
        <p:nvSpPr>
          <p:cNvPr id="9" name="Rectangle 8">
            <a:extLst>
              <a:ext uri="{FF2B5EF4-FFF2-40B4-BE49-F238E27FC236}">
                <a16:creationId xmlns:a16="http://schemas.microsoft.com/office/drawing/2014/main" id="{86CB678A-0699-82EE-66E4-CA5DC8AB16F6}"/>
              </a:ext>
            </a:extLst>
          </p:cNvPr>
          <p:cNvSpPr/>
          <p:nvPr/>
        </p:nvSpPr>
        <p:spPr>
          <a:xfrm>
            <a:off x="338251" y="1644134"/>
            <a:ext cx="5874013" cy="42682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Tree>
    <p:extLst>
      <p:ext uri="{BB962C8B-B14F-4D97-AF65-F5344CB8AC3E}">
        <p14:creationId xmlns:p14="http://schemas.microsoft.com/office/powerpoint/2010/main" val="2464190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9"/>
                                        </p:tgtEl>
                                      </p:cBhvr>
                                    </p:animEffect>
                                    <p:set>
                                      <p:cBhvr>
                                        <p:cTn id="12" dur="1" fill="hold">
                                          <p:stCondLst>
                                            <p:cond delay="499"/>
                                          </p:stCondLst>
                                        </p:cTn>
                                        <p:tgtEl>
                                          <p:spTgt spid="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A0125F-D8BC-5A49-E145-DA8535814495}"/>
            </a:ext>
          </a:extLst>
        </p:cNvPr>
        <p:cNvGrpSpPr/>
        <p:nvPr/>
      </p:nvGrpSpPr>
      <p:grpSpPr>
        <a:xfrm>
          <a:off x="0" y="0"/>
          <a:ext cx="0" cy="0"/>
          <a:chOff x="0" y="0"/>
          <a:chExt cx="0" cy="0"/>
        </a:xfrm>
      </p:grpSpPr>
      <p:pic>
        <p:nvPicPr>
          <p:cNvPr id="13" name="Picture 12">
            <a:extLst>
              <a:ext uri="{FF2B5EF4-FFF2-40B4-BE49-F238E27FC236}">
                <a16:creationId xmlns:a16="http://schemas.microsoft.com/office/drawing/2014/main" id="{50E8095D-E27F-117C-8D07-87253021223F}"/>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rcRect/>
          <a:stretch/>
        </p:blipFill>
        <p:spPr>
          <a:xfrm>
            <a:off x="315892" y="129001"/>
            <a:ext cx="8594840" cy="1270592"/>
          </a:xfrm>
          <a:prstGeom prst="rect">
            <a:avLst/>
          </a:prstGeom>
        </p:spPr>
      </p:pic>
      <p:pic>
        <p:nvPicPr>
          <p:cNvPr id="11" name="Picture 10">
            <a:extLst>
              <a:ext uri="{FF2B5EF4-FFF2-40B4-BE49-F238E27FC236}">
                <a16:creationId xmlns:a16="http://schemas.microsoft.com/office/drawing/2014/main" id="{D5D02610-FF25-2338-A48F-0764F6A5B73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81211" y="1667003"/>
            <a:ext cx="7690350" cy="4526407"/>
          </a:xfrm>
          <a:prstGeom prst="rect">
            <a:avLst/>
          </a:prstGeom>
        </p:spPr>
      </p:pic>
      <p:sp>
        <p:nvSpPr>
          <p:cNvPr id="4" name="Title 3">
            <a:extLst>
              <a:ext uri="{FF2B5EF4-FFF2-40B4-BE49-F238E27FC236}">
                <a16:creationId xmlns:a16="http://schemas.microsoft.com/office/drawing/2014/main" id="{B5CBA8E2-44EC-62E7-BABE-D09814424B27}"/>
              </a:ext>
            </a:extLst>
          </p:cNvPr>
          <p:cNvSpPr>
            <a:spLocks noGrp="1"/>
          </p:cNvSpPr>
          <p:nvPr>
            <p:ph type="ctrTitle" idx="4294967295"/>
          </p:nvPr>
        </p:nvSpPr>
        <p:spPr>
          <a:xfrm>
            <a:off x="515842" y="461561"/>
            <a:ext cx="7846115" cy="733425"/>
          </a:xfrm>
          <a:prstGeom prst="rect">
            <a:avLst/>
          </a:prstGeom>
        </p:spPr>
        <p:txBody>
          <a:bodyPr>
            <a:normAutofit fontScale="90000"/>
          </a:bodyPr>
          <a:lstStyle/>
          <a:p>
            <a:r>
              <a:rPr lang="en-GB" sz="3100" b="1" dirty="0">
                <a:solidFill>
                  <a:schemeClr val="bg1"/>
                </a:solidFill>
              </a:rPr>
              <a:t>What drives negative impacts on health? (UK)</a:t>
            </a:r>
            <a:endParaRPr lang="en-GB" b="1" dirty="0">
              <a:solidFill>
                <a:schemeClr val="bg1"/>
              </a:solidFill>
            </a:endParaRPr>
          </a:p>
        </p:txBody>
      </p:sp>
      <p:sp>
        <p:nvSpPr>
          <p:cNvPr id="6" name="Rectangle 5">
            <a:extLst>
              <a:ext uri="{FF2B5EF4-FFF2-40B4-BE49-F238E27FC236}">
                <a16:creationId xmlns:a16="http://schemas.microsoft.com/office/drawing/2014/main" id="{B88ED061-5E8B-32E7-2B86-BA78E4517690}"/>
              </a:ext>
            </a:extLst>
          </p:cNvPr>
          <p:cNvSpPr/>
          <p:nvPr/>
        </p:nvSpPr>
        <p:spPr>
          <a:xfrm>
            <a:off x="5137608" y="1638045"/>
            <a:ext cx="3340466" cy="4131159"/>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Rectangle 7">
            <a:extLst>
              <a:ext uri="{FF2B5EF4-FFF2-40B4-BE49-F238E27FC236}">
                <a16:creationId xmlns:a16="http://schemas.microsoft.com/office/drawing/2014/main" id="{7E9EDD42-90B7-8890-E750-5441F985770F}"/>
              </a:ext>
            </a:extLst>
          </p:cNvPr>
          <p:cNvSpPr/>
          <p:nvPr/>
        </p:nvSpPr>
        <p:spPr>
          <a:xfrm>
            <a:off x="6523826" y="1619192"/>
            <a:ext cx="1838131" cy="42682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pic>
        <p:nvPicPr>
          <p:cNvPr id="12" name="Picture 11">
            <a:extLst>
              <a:ext uri="{FF2B5EF4-FFF2-40B4-BE49-F238E27FC236}">
                <a16:creationId xmlns:a16="http://schemas.microsoft.com/office/drawing/2014/main" id="{47694BB9-890E-BF4D-87E0-6DC9AFE36CED}"/>
              </a:ext>
              <a:ext uri="{C183D7F6-B498-43B3-948B-1728B52AA6E4}">
                <adec:decorative xmlns:adec="http://schemas.microsoft.com/office/drawing/2017/decorative" val="1"/>
              </a:ext>
            </a:extLst>
          </p:cNvPr>
          <p:cNvPicPr>
            <a:picLocks noChangeAspect="1"/>
          </p:cNvPicPr>
          <p:nvPr/>
        </p:nvPicPr>
        <p:blipFill>
          <a:blip r:embed="rId5" cstate="email">
            <a:extLst>
              <a:ext uri="{28A0092B-C50C-407E-A947-70E740481C1C}">
                <a14:useLocalDpi xmlns:a14="http://schemas.microsoft.com/office/drawing/2010/main"/>
              </a:ext>
            </a:extLst>
          </a:blip>
          <a:srcRect/>
          <a:stretch/>
        </p:blipFill>
        <p:spPr>
          <a:xfrm>
            <a:off x="8478074" y="2206821"/>
            <a:ext cx="3446770" cy="3446770"/>
          </a:xfrm>
          <a:prstGeom prst="rect">
            <a:avLst/>
          </a:prstGeom>
        </p:spPr>
      </p:pic>
    </p:spTree>
    <p:extLst>
      <p:ext uri="{BB962C8B-B14F-4D97-AF65-F5344CB8AC3E}">
        <p14:creationId xmlns:p14="http://schemas.microsoft.com/office/powerpoint/2010/main" val="2798399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6"/>
                                        </p:tgtEl>
                                      </p:cBhvr>
                                    </p:animEffect>
                                    <p:set>
                                      <p:cBhvr>
                                        <p:cTn id="12" dur="1" fill="hold">
                                          <p:stCondLst>
                                            <p:cond delay="499"/>
                                          </p:stCondLst>
                                        </p:cTn>
                                        <p:tgtEl>
                                          <p:spTgt spid="6"/>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8"/>
                                        </p:tgtEl>
                                      </p:cBhvr>
                                    </p:animEffect>
                                    <p:set>
                                      <p:cBhvr>
                                        <p:cTn id="17"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FDE79C-056F-84BB-1B94-3AE04EADC388}"/>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a:ext>
            </a:extLst>
          </a:blip>
          <a:srcRect/>
          <a:stretch/>
        </p:blipFill>
        <p:spPr>
          <a:xfrm>
            <a:off x="237294" y="165337"/>
            <a:ext cx="8359388" cy="1143982"/>
          </a:xfrm>
          <a:prstGeom prst="rect">
            <a:avLst/>
          </a:prstGeom>
        </p:spPr>
      </p:pic>
      <p:sp>
        <p:nvSpPr>
          <p:cNvPr id="5" name="Title 4">
            <a:extLst>
              <a:ext uri="{FF2B5EF4-FFF2-40B4-BE49-F238E27FC236}">
                <a16:creationId xmlns:a16="http://schemas.microsoft.com/office/drawing/2014/main" id="{D877AD7E-B6C3-BD8B-F13C-6B891253C4A1}"/>
              </a:ext>
            </a:extLst>
          </p:cNvPr>
          <p:cNvSpPr>
            <a:spLocks noGrp="1"/>
          </p:cNvSpPr>
          <p:nvPr>
            <p:ph type="ctrTitle" idx="4294967295"/>
          </p:nvPr>
        </p:nvSpPr>
        <p:spPr>
          <a:xfrm>
            <a:off x="395073" y="442304"/>
            <a:ext cx="8136295" cy="733425"/>
          </a:xfrm>
          <a:prstGeom prst="rect">
            <a:avLst/>
          </a:prstGeom>
        </p:spPr>
        <p:txBody>
          <a:bodyPr/>
          <a:lstStyle/>
          <a:p>
            <a:r>
              <a:rPr lang="en-GB" sz="2800" b="1" dirty="0">
                <a:solidFill>
                  <a:srgbClr val="00293E"/>
                </a:solidFill>
              </a:rPr>
              <a:t>Outcomes of negative impact on health (UK)</a:t>
            </a:r>
          </a:p>
        </p:txBody>
      </p:sp>
      <p:pic>
        <p:nvPicPr>
          <p:cNvPr id="12" name="Picture 11">
            <a:extLst>
              <a:ext uri="{FF2B5EF4-FFF2-40B4-BE49-F238E27FC236}">
                <a16:creationId xmlns:a16="http://schemas.microsoft.com/office/drawing/2014/main" id="{0B8E2BBE-D26F-D5B5-4F38-A10EF023C699}"/>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67281" y="1668544"/>
            <a:ext cx="8364087" cy="4401715"/>
          </a:xfrm>
          <a:prstGeom prst="rect">
            <a:avLst/>
          </a:prstGeom>
        </p:spPr>
      </p:pic>
      <p:sp>
        <p:nvSpPr>
          <p:cNvPr id="10" name="TextBox 9">
            <a:extLst>
              <a:ext uri="{FF2B5EF4-FFF2-40B4-BE49-F238E27FC236}">
                <a16:creationId xmlns:a16="http://schemas.microsoft.com/office/drawing/2014/main" id="{377C58BB-8F80-4880-73C3-04A74EBD1375}"/>
              </a:ext>
            </a:extLst>
          </p:cNvPr>
          <p:cNvSpPr txBox="1"/>
          <p:nvPr/>
        </p:nvSpPr>
        <p:spPr>
          <a:xfrm>
            <a:off x="8724123" y="2985796"/>
            <a:ext cx="2763898" cy="1569660"/>
          </a:xfrm>
          <a:prstGeom prst="rect">
            <a:avLst/>
          </a:prstGeom>
          <a:noFill/>
        </p:spPr>
        <p:txBody>
          <a:bodyPr wrap="none" rtlCol="0">
            <a:spAutoFit/>
          </a:bodyPr>
          <a:lstStyle/>
          <a:p>
            <a:pPr algn="ctr"/>
            <a:r>
              <a:rPr lang="en-GB" sz="2400" b="1" dirty="0">
                <a:solidFill>
                  <a:srgbClr val="00293E"/>
                </a:solidFill>
                <a:latin typeface="Museo Cyrl 500" panose="02000000000000000000" pitchFamily="2" charset="0"/>
              </a:rPr>
              <a:t>An organisational </a:t>
            </a:r>
          </a:p>
          <a:p>
            <a:pPr algn="ctr"/>
            <a:r>
              <a:rPr lang="en-GB" sz="2400" b="1" dirty="0">
                <a:solidFill>
                  <a:srgbClr val="00293E"/>
                </a:solidFill>
                <a:latin typeface="Museo Cyrl 500" panose="02000000000000000000" pitchFamily="2" charset="0"/>
              </a:rPr>
              <a:t>and </a:t>
            </a:r>
          </a:p>
          <a:p>
            <a:pPr algn="ctr"/>
            <a:r>
              <a:rPr lang="en-GB" sz="2400" b="1" dirty="0">
                <a:solidFill>
                  <a:srgbClr val="00293E"/>
                </a:solidFill>
                <a:latin typeface="Museo Cyrl 500" panose="02000000000000000000" pitchFamily="2" charset="0"/>
              </a:rPr>
              <a:t>public policy </a:t>
            </a:r>
          </a:p>
          <a:p>
            <a:pPr algn="ctr"/>
            <a:r>
              <a:rPr lang="en-GB" sz="2400" b="1" dirty="0">
                <a:solidFill>
                  <a:srgbClr val="00293E"/>
                </a:solidFill>
                <a:latin typeface="Museo Cyrl 500" panose="02000000000000000000" pitchFamily="2" charset="0"/>
              </a:rPr>
              <a:t>priority</a:t>
            </a:r>
          </a:p>
        </p:txBody>
      </p:sp>
      <p:sp>
        <p:nvSpPr>
          <p:cNvPr id="2" name="Rectangle 1">
            <a:extLst>
              <a:ext uri="{FF2B5EF4-FFF2-40B4-BE49-F238E27FC236}">
                <a16:creationId xmlns:a16="http://schemas.microsoft.com/office/drawing/2014/main" id="{A5859DDB-FE09-B564-9AB5-1357C2B9EC45}"/>
              </a:ext>
            </a:extLst>
          </p:cNvPr>
          <p:cNvSpPr/>
          <p:nvPr/>
        </p:nvSpPr>
        <p:spPr>
          <a:xfrm>
            <a:off x="2271861" y="1636511"/>
            <a:ext cx="5997094" cy="397243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3" name="Rectangle 2">
            <a:extLst>
              <a:ext uri="{FF2B5EF4-FFF2-40B4-BE49-F238E27FC236}">
                <a16:creationId xmlns:a16="http://schemas.microsoft.com/office/drawing/2014/main" id="{0BC39B82-D298-BD0C-00BC-0B23F2C7EBD8}"/>
              </a:ext>
            </a:extLst>
          </p:cNvPr>
          <p:cNvSpPr/>
          <p:nvPr/>
        </p:nvSpPr>
        <p:spPr>
          <a:xfrm>
            <a:off x="3676454" y="1727986"/>
            <a:ext cx="4719941" cy="390924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4" name="Rectangle 3">
            <a:extLst>
              <a:ext uri="{FF2B5EF4-FFF2-40B4-BE49-F238E27FC236}">
                <a16:creationId xmlns:a16="http://schemas.microsoft.com/office/drawing/2014/main" id="{564449C4-0CFC-0C42-BDD7-2DF1E58CA5CA}"/>
              </a:ext>
            </a:extLst>
          </p:cNvPr>
          <p:cNvSpPr/>
          <p:nvPr/>
        </p:nvSpPr>
        <p:spPr>
          <a:xfrm>
            <a:off x="5439267" y="1682249"/>
            <a:ext cx="2957128" cy="408528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6" name="Rectangle 5">
            <a:extLst>
              <a:ext uri="{FF2B5EF4-FFF2-40B4-BE49-F238E27FC236}">
                <a16:creationId xmlns:a16="http://schemas.microsoft.com/office/drawing/2014/main" id="{97B5E8DD-3837-9E20-76C1-7D2619F378BE}"/>
              </a:ext>
            </a:extLst>
          </p:cNvPr>
          <p:cNvSpPr/>
          <p:nvPr/>
        </p:nvSpPr>
        <p:spPr>
          <a:xfrm>
            <a:off x="6853287" y="1682249"/>
            <a:ext cx="1743395" cy="408528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pic>
        <p:nvPicPr>
          <p:cNvPr id="7" name="Picture 6">
            <a:extLst>
              <a:ext uri="{FF2B5EF4-FFF2-40B4-BE49-F238E27FC236}">
                <a16:creationId xmlns:a16="http://schemas.microsoft.com/office/drawing/2014/main" id="{14B3A1D4-51DB-AD77-F9AE-B0E1A958CA15}"/>
              </a:ext>
            </a:extLst>
          </p:cNvPr>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a:xfrm>
            <a:off x="5429840" y="5668390"/>
            <a:ext cx="1875934" cy="302730"/>
          </a:xfrm>
          <a:prstGeom prst="rect">
            <a:avLst/>
          </a:prstGeom>
        </p:spPr>
      </p:pic>
    </p:spTree>
    <p:extLst>
      <p:ext uri="{BB962C8B-B14F-4D97-AF65-F5344CB8AC3E}">
        <p14:creationId xmlns:p14="http://schemas.microsoft.com/office/powerpoint/2010/main" val="2317347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2"/>
                                        </p:tgtEl>
                                      </p:cBhvr>
                                    </p:animEffect>
                                    <p:set>
                                      <p:cBhvr>
                                        <p:cTn id="15" dur="1" fill="hold">
                                          <p:stCondLst>
                                            <p:cond delay="499"/>
                                          </p:stCondLst>
                                        </p:cTn>
                                        <p:tgtEl>
                                          <p:spTgt spid="2"/>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0" presetClass="exit" presetSubtype="0" fill="hold" grpId="0" nodeType="clickEffect">
                                  <p:stCondLst>
                                    <p:cond delay="0"/>
                                  </p:stCondLst>
                                  <p:childTnLst>
                                    <p:animEffect transition="out" filter="fade">
                                      <p:cBhvr>
                                        <p:cTn id="19" dur="500"/>
                                        <p:tgtEl>
                                          <p:spTgt spid="3"/>
                                        </p:tgtEl>
                                      </p:cBhvr>
                                    </p:animEffect>
                                    <p:set>
                                      <p:cBhvr>
                                        <p:cTn id="20" dur="1" fill="hold">
                                          <p:stCondLst>
                                            <p:cond delay="499"/>
                                          </p:stCondLst>
                                        </p:cTn>
                                        <p:tgtEl>
                                          <p:spTgt spid="3"/>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10" presetClass="exit" presetSubtype="0" fill="hold" grpId="0" nodeType="clickEffect">
                                  <p:stCondLst>
                                    <p:cond delay="0"/>
                                  </p:stCondLst>
                                  <p:childTnLst>
                                    <p:animEffect transition="out" filter="fade">
                                      <p:cBhvr>
                                        <p:cTn id="24" dur="500"/>
                                        <p:tgtEl>
                                          <p:spTgt spid="4"/>
                                        </p:tgtEl>
                                      </p:cBhvr>
                                    </p:animEffect>
                                    <p:set>
                                      <p:cBhvr>
                                        <p:cTn id="25" dur="1" fill="hold">
                                          <p:stCondLst>
                                            <p:cond delay="499"/>
                                          </p:stCondLst>
                                        </p:cTn>
                                        <p:tgtEl>
                                          <p:spTgt spid="4"/>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6"/>
                                        </p:tgtEl>
                                      </p:cBhvr>
                                    </p:animEffect>
                                    <p:set>
                                      <p:cBhvr>
                                        <p:cTn id="30" dur="1" fill="hold">
                                          <p:stCondLst>
                                            <p:cond delay="499"/>
                                          </p:stCondLst>
                                        </p:cTn>
                                        <p:tgtEl>
                                          <p:spTgt spid="6"/>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2" grpId="0" animBg="1"/>
      <p:bldP spid="3" grpId="0" animBg="1"/>
      <p:bldP spid="4" grpId="0" animBg="1"/>
      <p:bldP spid="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67B082A-DFD3-4343-5FFE-4527F8C92857}"/>
              </a:ext>
            </a:extLst>
          </p:cNvPr>
          <p:cNvSpPr>
            <a:spLocks noGrp="1"/>
          </p:cNvSpPr>
          <p:nvPr>
            <p:ph type="body" sz="quarter" idx="13"/>
          </p:nvPr>
        </p:nvSpPr>
        <p:spPr>
          <a:xfrm>
            <a:off x="3253612" y="2219722"/>
            <a:ext cx="4810125" cy="1615559"/>
          </a:xfrm>
        </p:spPr>
        <p:txBody>
          <a:bodyPr>
            <a:normAutofit/>
          </a:bodyPr>
          <a:lstStyle/>
          <a:p>
            <a:r>
              <a:rPr lang="en-GB" sz="5400" b="1" dirty="0">
                <a:solidFill>
                  <a:srgbClr val="00293E"/>
                </a:solidFill>
              </a:rPr>
              <a:t>Automation </a:t>
            </a:r>
          </a:p>
          <a:p>
            <a:pPr>
              <a:spcBef>
                <a:spcPts val="0"/>
              </a:spcBef>
            </a:pPr>
            <a:r>
              <a:rPr lang="en-GB" sz="5400" b="1" dirty="0">
                <a:solidFill>
                  <a:srgbClr val="00293E"/>
                </a:solidFill>
              </a:rPr>
              <a:t>by AI</a:t>
            </a:r>
            <a:endParaRPr lang="en-GB" sz="3600" b="1" dirty="0">
              <a:solidFill>
                <a:srgbClr val="00293E"/>
              </a:solidFill>
            </a:endParaRPr>
          </a:p>
        </p:txBody>
      </p:sp>
    </p:spTree>
    <p:extLst>
      <p:ext uri="{BB962C8B-B14F-4D97-AF65-F5344CB8AC3E}">
        <p14:creationId xmlns:p14="http://schemas.microsoft.com/office/powerpoint/2010/main" val="4950396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CB28DD-57C0-4AC4-D5E4-AFA2A125C57E}"/>
              </a:ext>
            </a:extLst>
          </p:cNvPr>
          <p:cNvSpPr>
            <a:spLocks noGrp="1"/>
          </p:cNvSpPr>
          <p:nvPr>
            <p:ph type="ctrTitle"/>
          </p:nvPr>
        </p:nvSpPr>
        <p:spPr/>
        <p:txBody>
          <a:bodyPr>
            <a:normAutofit fontScale="90000"/>
          </a:bodyPr>
          <a:lstStyle/>
          <a:p>
            <a:r>
              <a:rPr lang="en-GB" sz="3600" b="1" dirty="0">
                <a:solidFill>
                  <a:srgbClr val="00293E"/>
                </a:solidFill>
              </a:rPr>
              <a:t>Current and future automation?</a:t>
            </a:r>
          </a:p>
        </p:txBody>
      </p:sp>
      <p:graphicFrame>
        <p:nvGraphicFramePr>
          <p:cNvPr id="7" name="Chart 6">
            <a:extLst>
              <a:ext uri="{FF2B5EF4-FFF2-40B4-BE49-F238E27FC236}">
                <a16:creationId xmlns:a16="http://schemas.microsoft.com/office/drawing/2014/main" id="{E47FA3CC-D4DF-0DA9-52CF-EDBF23C5E521}"/>
              </a:ext>
            </a:extLst>
          </p:cNvPr>
          <p:cNvGraphicFramePr/>
          <p:nvPr>
            <p:extLst>
              <p:ext uri="{D42A27DB-BD31-4B8C-83A1-F6EECF244321}">
                <p14:modId xmlns:p14="http://schemas.microsoft.com/office/powerpoint/2010/main" val="637766877"/>
              </p:ext>
            </p:extLst>
          </p:nvPr>
        </p:nvGraphicFramePr>
        <p:xfrm>
          <a:off x="1318662" y="1655544"/>
          <a:ext cx="9337268" cy="4500135"/>
        </p:xfrm>
        <a:graphic>
          <a:graphicData uri="http://schemas.openxmlformats.org/drawingml/2006/chart">
            <c:chart xmlns:c="http://schemas.openxmlformats.org/drawingml/2006/chart" xmlns:r="http://schemas.openxmlformats.org/officeDocument/2006/relationships" r:id="rId2"/>
          </a:graphicData>
        </a:graphic>
      </p:graphicFrame>
      <p:sp>
        <p:nvSpPr>
          <p:cNvPr id="8" name="Rectangle 7">
            <a:extLst>
              <a:ext uri="{FF2B5EF4-FFF2-40B4-BE49-F238E27FC236}">
                <a16:creationId xmlns:a16="http://schemas.microsoft.com/office/drawing/2014/main" id="{B8EE2AEC-0DD0-1ABA-55F4-816E513DE583}"/>
              </a:ext>
            </a:extLst>
          </p:cNvPr>
          <p:cNvSpPr/>
          <p:nvPr/>
        </p:nvSpPr>
        <p:spPr>
          <a:xfrm>
            <a:off x="5725296" y="1655544"/>
            <a:ext cx="4637904" cy="447366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Tree>
    <p:extLst>
      <p:ext uri="{BB962C8B-B14F-4D97-AF65-F5344CB8AC3E}">
        <p14:creationId xmlns:p14="http://schemas.microsoft.com/office/powerpoint/2010/main" val="1427697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EE8BF4-4B43-468D-E7D7-53E1F615433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16295586-1400-4F50-C7B0-07B333632434}"/>
              </a:ext>
            </a:extLst>
          </p:cNvPr>
          <p:cNvSpPr>
            <a:spLocks noGrp="1"/>
          </p:cNvSpPr>
          <p:nvPr>
            <p:ph type="ctrTitle"/>
          </p:nvPr>
        </p:nvSpPr>
        <p:spPr/>
        <p:txBody>
          <a:bodyPr>
            <a:normAutofit/>
          </a:bodyPr>
          <a:lstStyle/>
          <a:p>
            <a:r>
              <a:rPr lang="en-GB" sz="3600" b="1" dirty="0"/>
              <a:t>Occupational differences (UK)</a:t>
            </a:r>
          </a:p>
        </p:txBody>
      </p:sp>
      <p:sp>
        <p:nvSpPr>
          <p:cNvPr id="7" name="Rectangle 6">
            <a:extLst>
              <a:ext uri="{FF2B5EF4-FFF2-40B4-BE49-F238E27FC236}">
                <a16:creationId xmlns:a16="http://schemas.microsoft.com/office/drawing/2014/main" id="{D5D5B0CD-48AD-AA66-A342-ED7FA9E84E06}"/>
              </a:ext>
            </a:extLst>
          </p:cNvPr>
          <p:cNvSpPr/>
          <p:nvPr/>
        </p:nvSpPr>
        <p:spPr>
          <a:xfrm>
            <a:off x="167951" y="5747657"/>
            <a:ext cx="11915192" cy="92635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id="{32A26AE6-4BA2-4746-7B2E-6FD476D929B4}"/>
              </a:ext>
            </a:extLst>
          </p:cNvPr>
          <p:cNvPicPr>
            <a:picLocks noChangeAspect="1"/>
          </p:cNvPicPr>
          <p:nvPr/>
        </p:nvPicPr>
        <p:blipFill>
          <a:blip r:embed="rId3" cstate="email">
            <a:extLst>
              <a:ext uri="{28A0092B-C50C-407E-A947-70E740481C1C}">
                <a14:useLocalDpi xmlns:a14="http://schemas.microsoft.com/office/drawing/2010/main"/>
              </a:ext>
            </a:extLst>
          </a:blip>
          <a:srcRect l="751" t="1287" r="1288" b="1698"/>
          <a:stretch>
            <a:fillRect/>
          </a:stretch>
        </p:blipFill>
        <p:spPr>
          <a:xfrm>
            <a:off x="1717307" y="1750549"/>
            <a:ext cx="8757385" cy="4923460"/>
          </a:xfrm>
          <a:prstGeom prst="rect">
            <a:avLst/>
          </a:prstGeom>
        </p:spPr>
      </p:pic>
    </p:spTree>
    <p:extLst>
      <p:ext uri="{BB962C8B-B14F-4D97-AF65-F5344CB8AC3E}">
        <p14:creationId xmlns:p14="http://schemas.microsoft.com/office/powerpoint/2010/main" val="17828047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062CA-5971-6A98-2F9A-123226A8BC9A}"/>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1897513-1B7F-2E9F-417F-419E22C585E7}"/>
              </a:ext>
            </a:extLst>
          </p:cNvPr>
          <p:cNvSpPr>
            <a:spLocks noGrp="1"/>
          </p:cNvSpPr>
          <p:nvPr>
            <p:ph type="ctrTitle"/>
          </p:nvPr>
        </p:nvSpPr>
        <p:spPr/>
        <p:txBody>
          <a:bodyPr>
            <a:normAutofit fontScale="90000"/>
          </a:bodyPr>
          <a:lstStyle/>
          <a:p>
            <a:r>
              <a:rPr lang="en-GB" sz="3600" b="1" dirty="0">
                <a:solidFill>
                  <a:srgbClr val="00293E"/>
                </a:solidFill>
              </a:rPr>
              <a:t>Current and future automation?</a:t>
            </a:r>
          </a:p>
        </p:txBody>
      </p:sp>
      <p:graphicFrame>
        <p:nvGraphicFramePr>
          <p:cNvPr id="7" name="Chart 6">
            <a:extLst>
              <a:ext uri="{FF2B5EF4-FFF2-40B4-BE49-F238E27FC236}">
                <a16:creationId xmlns:a16="http://schemas.microsoft.com/office/drawing/2014/main" id="{9E1EC55D-12BB-57F4-9BFE-3A4ACA7A023C}"/>
              </a:ext>
            </a:extLst>
          </p:cNvPr>
          <p:cNvGraphicFramePr/>
          <p:nvPr>
            <p:extLst>
              <p:ext uri="{D42A27DB-BD31-4B8C-83A1-F6EECF244321}">
                <p14:modId xmlns:p14="http://schemas.microsoft.com/office/powerpoint/2010/main" val="2354949134"/>
              </p:ext>
            </p:extLst>
          </p:nvPr>
        </p:nvGraphicFramePr>
        <p:xfrm>
          <a:off x="1318662" y="1414914"/>
          <a:ext cx="9337268" cy="4740766"/>
        </p:xfrm>
        <a:graphic>
          <a:graphicData uri="http://schemas.openxmlformats.org/drawingml/2006/chart">
            <c:chart xmlns:c="http://schemas.openxmlformats.org/drawingml/2006/chart" xmlns:r="http://schemas.openxmlformats.org/officeDocument/2006/relationships" r:id="rId3"/>
          </a:graphicData>
        </a:graphic>
      </p:graphicFrame>
      <p:sp>
        <p:nvSpPr>
          <p:cNvPr id="2" name="Rectangle 1">
            <a:extLst>
              <a:ext uri="{FF2B5EF4-FFF2-40B4-BE49-F238E27FC236}">
                <a16:creationId xmlns:a16="http://schemas.microsoft.com/office/drawing/2014/main" id="{52CE5232-DED0-5306-C0E9-3E2A169EB00F}"/>
              </a:ext>
            </a:extLst>
          </p:cNvPr>
          <p:cNvSpPr/>
          <p:nvPr/>
        </p:nvSpPr>
        <p:spPr>
          <a:xfrm>
            <a:off x="5719665" y="1754155"/>
            <a:ext cx="4478694" cy="440152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6" name="Straight Arrow Connector 5">
            <a:extLst>
              <a:ext uri="{FF2B5EF4-FFF2-40B4-BE49-F238E27FC236}">
                <a16:creationId xmlns:a16="http://schemas.microsoft.com/office/drawing/2014/main" id="{84540CF7-0328-9700-9153-D77D3E3EFFDD}"/>
              </a:ext>
            </a:extLst>
          </p:cNvPr>
          <p:cNvCxnSpPr>
            <a:cxnSpLocks/>
          </p:cNvCxnSpPr>
          <p:nvPr/>
        </p:nvCxnSpPr>
        <p:spPr>
          <a:xfrm flipH="1" flipV="1">
            <a:off x="2458277" y="4437246"/>
            <a:ext cx="742123" cy="535970"/>
          </a:xfrm>
          <a:prstGeom prst="straightConnector1">
            <a:avLst/>
          </a:prstGeom>
          <a:ln w="57150">
            <a:solidFill>
              <a:srgbClr val="00293E"/>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A3B5B6D2-B4A2-4257-35F0-B0B012A5517A}"/>
              </a:ext>
            </a:extLst>
          </p:cNvPr>
          <p:cNvCxnSpPr>
            <a:cxnSpLocks/>
          </p:cNvCxnSpPr>
          <p:nvPr/>
        </p:nvCxnSpPr>
        <p:spPr>
          <a:xfrm flipV="1">
            <a:off x="5456853" y="4535786"/>
            <a:ext cx="1586743" cy="437430"/>
          </a:xfrm>
          <a:prstGeom prst="straightConnector1">
            <a:avLst/>
          </a:prstGeom>
          <a:ln w="57150">
            <a:solidFill>
              <a:srgbClr val="00293E"/>
            </a:solidFill>
            <a:tailEnd type="triangle"/>
          </a:ln>
        </p:spPr>
        <p:style>
          <a:lnRef idx="1">
            <a:schemeClr val="accent1"/>
          </a:lnRef>
          <a:fillRef idx="0">
            <a:schemeClr val="accent1"/>
          </a:fillRef>
          <a:effectRef idx="0">
            <a:schemeClr val="accent1"/>
          </a:effectRef>
          <a:fontRef idx="minor">
            <a:schemeClr val="tx1"/>
          </a:fontRef>
        </p:style>
      </p:cxnSp>
      <p:graphicFrame>
        <p:nvGraphicFramePr>
          <p:cNvPr id="15" name="Chart 14">
            <a:extLst>
              <a:ext uri="{FF2B5EF4-FFF2-40B4-BE49-F238E27FC236}">
                <a16:creationId xmlns:a16="http://schemas.microsoft.com/office/drawing/2014/main" id="{ABD6ED97-9D1D-52DC-0881-38042D217171}"/>
              </a:ext>
            </a:extLst>
          </p:cNvPr>
          <p:cNvGraphicFramePr/>
          <p:nvPr>
            <p:extLst>
              <p:ext uri="{D42A27DB-BD31-4B8C-83A1-F6EECF244321}">
                <p14:modId xmlns:p14="http://schemas.microsoft.com/office/powerpoint/2010/main" val="1394471667"/>
              </p:ext>
            </p:extLst>
          </p:nvPr>
        </p:nvGraphicFramePr>
        <p:xfrm>
          <a:off x="6962114" y="1227884"/>
          <a:ext cx="5042907" cy="4927796"/>
        </p:xfrm>
        <a:graphic>
          <a:graphicData uri="http://schemas.openxmlformats.org/drawingml/2006/chart">
            <c:chart xmlns:c="http://schemas.openxmlformats.org/drawingml/2006/chart" xmlns:r="http://schemas.openxmlformats.org/officeDocument/2006/relationships" r:id="rId4"/>
          </a:graphicData>
        </a:graphic>
      </p:graphicFrame>
      <p:pic>
        <p:nvPicPr>
          <p:cNvPr id="8" name="Picture 7">
            <a:extLst>
              <a:ext uri="{FF2B5EF4-FFF2-40B4-BE49-F238E27FC236}">
                <a16:creationId xmlns:a16="http://schemas.microsoft.com/office/drawing/2014/main" id="{DE242C19-ACCE-CF5E-FFE3-8A6846CF3D28}"/>
              </a:ext>
            </a:extLst>
          </p:cNvPr>
          <p:cNvPicPr>
            <a:picLocks noChangeAspect="1"/>
          </p:cNvPicPr>
          <p:nvPr/>
        </p:nvPicPr>
        <p:blipFill>
          <a:blip r:embed="rId5" cstate="email">
            <a:extLst>
              <a:ext uri="{28A0092B-C50C-407E-A947-70E740481C1C}">
                <a14:useLocalDpi xmlns:a14="http://schemas.microsoft.com/office/drawing/2010/main"/>
              </a:ext>
            </a:extLst>
          </a:blip>
          <a:srcRect/>
          <a:stretch>
            <a:fillRect/>
          </a:stretch>
        </p:blipFill>
        <p:spPr>
          <a:xfrm>
            <a:off x="328761" y="1631892"/>
            <a:ext cx="2129516" cy="2249643"/>
          </a:xfrm>
          <a:prstGeom prst="rect">
            <a:avLst/>
          </a:prstGeom>
        </p:spPr>
      </p:pic>
      <p:pic>
        <p:nvPicPr>
          <p:cNvPr id="11" name="Picture 10">
            <a:extLst>
              <a:ext uri="{FF2B5EF4-FFF2-40B4-BE49-F238E27FC236}">
                <a16:creationId xmlns:a16="http://schemas.microsoft.com/office/drawing/2014/main" id="{015F5005-01E0-F356-E2E2-90B45E3B4346}"/>
              </a:ext>
            </a:extLst>
          </p:cNvPr>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a:xfrm>
            <a:off x="459761" y="3834205"/>
            <a:ext cx="1720370" cy="2285714"/>
          </a:xfrm>
          <a:prstGeom prst="rect">
            <a:avLst/>
          </a:prstGeom>
        </p:spPr>
      </p:pic>
    </p:spTree>
    <p:extLst>
      <p:ext uri="{BB962C8B-B14F-4D97-AF65-F5344CB8AC3E}">
        <p14:creationId xmlns:p14="http://schemas.microsoft.com/office/powerpoint/2010/main" val="868847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10418-4F4D-DF4D-1633-2F03D5EA56AB}"/>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CBC6D559-AD34-1935-6203-EAD214DD10DB}"/>
              </a:ext>
            </a:extLst>
          </p:cNvPr>
          <p:cNvSpPr>
            <a:spLocks noGrp="1"/>
          </p:cNvSpPr>
          <p:nvPr>
            <p:ph type="body" sz="quarter" idx="13"/>
          </p:nvPr>
        </p:nvSpPr>
        <p:spPr/>
        <p:txBody>
          <a:bodyPr>
            <a:normAutofit/>
          </a:bodyPr>
          <a:lstStyle/>
          <a:p>
            <a:r>
              <a:rPr lang="en-GB" sz="5400" b="1" dirty="0">
                <a:solidFill>
                  <a:srgbClr val="00293E"/>
                </a:solidFill>
              </a:rPr>
              <a:t>Work-life </a:t>
            </a:r>
          </a:p>
          <a:p>
            <a:pPr>
              <a:spcBef>
                <a:spcPts val="0"/>
              </a:spcBef>
            </a:pPr>
            <a:r>
              <a:rPr lang="en-GB" sz="5400" b="1" dirty="0">
                <a:solidFill>
                  <a:srgbClr val="00293E"/>
                </a:solidFill>
              </a:rPr>
              <a:t>balance</a:t>
            </a:r>
            <a:endParaRPr lang="en-GB" sz="3600" b="1" dirty="0">
              <a:solidFill>
                <a:srgbClr val="00293E"/>
              </a:solidFill>
            </a:endParaRPr>
          </a:p>
        </p:txBody>
      </p:sp>
    </p:spTree>
    <p:extLst>
      <p:ext uri="{BB962C8B-B14F-4D97-AF65-F5344CB8AC3E}">
        <p14:creationId xmlns:p14="http://schemas.microsoft.com/office/powerpoint/2010/main" val="2454323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4DFFD8D-A009-F261-63E0-D144EAF0DD19}"/>
              </a:ext>
            </a:extLst>
          </p:cNvPr>
          <p:cNvSpPr>
            <a:spLocks noGrp="1"/>
          </p:cNvSpPr>
          <p:nvPr>
            <p:ph type="ctrTitle"/>
          </p:nvPr>
        </p:nvSpPr>
        <p:spPr/>
        <p:txBody>
          <a:bodyPr>
            <a:normAutofit/>
          </a:bodyPr>
          <a:lstStyle/>
          <a:p>
            <a:r>
              <a:rPr lang="en-GB" sz="3600" b="1" dirty="0">
                <a:solidFill>
                  <a:srgbClr val="00293E"/>
                </a:solidFill>
              </a:rPr>
              <a:t>Three dimensions of work-life balance</a:t>
            </a:r>
          </a:p>
        </p:txBody>
      </p:sp>
      <p:pic>
        <p:nvPicPr>
          <p:cNvPr id="2" name="Picture 1" descr="A yellow line in the middle of a black background&#10;&#10;Description automatically generated">
            <a:extLst>
              <a:ext uri="{FF2B5EF4-FFF2-40B4-BE49-F238E27FC236}">
                <a16:creationId xmlns:a16="http://schemas.microsoft.com/office/drawing/2014/main" id="{70F4DC4D-63E4-1345-8E25-DD1D39431FF0}"/>
              </a:ext>
            </a:extLst>
          </p:cNvPr>
          <p:cNvPicPr>
            <a:picLocks noChangeAspect="1"/>
          </p:cNvPicPr>
          <p:nvPr/>
        </p:nvPicPr>
        <p:blipFill rotWithShape="1">
          <a:blip r:embed="rId2" cstate="hqprint">
            <a:extLst>
              <a:ext uri="{28A0092B-C50C-407E-A947-70E740481C1C}">
                <a14:useLocalDpi xmlns:a14="http://schemas.microsoft.com/office/drawing/2010/main"/>
              </a:ext>
            </a:extLst>
          </a:blip>
          <a:srcRect/>
          <a:stretch/>
        </p:blipFill>
        <p:spPr>
          <a:xfrm>
            <a:off x="767322" y="886587"/>
            <a:ext cx="8581951" cy="512347"/>
          </a:xfrm>
          <a:prstGeom prst="rect">
            <a:avLst/>
          </a:prstGeom>
        </p:spPr>
      </p:pic>
      <p:pic>
        <p:nvPicPr>
          <p:cNvPr id="5" name="Picture 4">
            <a:extLst>
              <a:ext uri="{FF2B5EF4-FFF2-40B4-BE49-F238E27FC236}">
                <a16:creationId xmlns:a16="http://schemas.microsoft.com/office/drawing/2014/main" id="{4530C636-EC31-6FA3-D4A6-3F7B1CDA2632}"/>
              </a:ext>
            </a:extLst>
          </p:cNvPr>
          <p:cNvPicPr>
            <a:picLocks noChangeAspect="1"/>
          </p:cNvPicPr>
          <p:nvPr/>
        </p:nvPicPr>
        <p:blipFill>
          <a:blip r:embed="rId3"/>
          <a:stretch>
            <a:fillRect/>
          </a:stretch>
        </p:blipFill>
        <p:spPr>
          <a:xfrm>
            <a:off x="3039741" y="1881788"/>
            <a:ext cx="8616721" cy="3837877"/>
          </a:xfrm>
          <a:prstGeom prst="rect">
            <a:avLst/>
          </a:prstGeom>
        </p:spPr>
      </p:pic>
    </p:spTree>
    <p:extLst>
      <p:ext uri="{BB962C8B-B14F-4D97-AF65-F5344CB8AC3E}">
        <p14:creationId xmlns:p14="http://schemas.microsoft.com/office/powerpoint/2010/main" val="526870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A787C8B-A93D-D109-A623-F09B63FE3029}"/>
              </a:ext>
            </a:extLst>
          </p:cNvPr>
          <p:cNvSpPr>
            <a:spLocks noGrp="1"/>
          </p:cNvSpPr>
          <p:nvPr>
            <p:ph type="ctrTitle"/>
          </p:nvPr>
        </p:nvSpPr>
        <p:spPr/>
        <p:txBody>
          <a:bodyPr/>
          <a:lstStyle/>
          <a:p>
            <a:r>
              <a:rPr lang="en-GB" sz="3600" b="1" dirty="0">
                <a:solidFill>
                  <a:srgbClr val="00293E"/>
                </a:solidFill>
              </a:rPr>
              <a:t>What impacts WLB? (UK)</a:t>
            </a:r>
            <a:endParaRPr lang="en-GB" b="1" dirty="0">
              <a:solidFill>
                <a:srgbClr val="00293E"/>
              </a:solidFill>
            </a:endParaRPr>
          </a:p>
        </p:txBody>
      </p:sp>
      <p:sp>
        <p:nvSpPr>
          <p:cNvPr id="5" name="Text Placeholder 4">
            <a:extLst>
              <a:ext uri="{FF2B5EF4-FFF2-40B4-BE49-F238E27FC236}">
                <a16:creationId xmlns:a16="http://schemas.microsoft.com/office/drawing/2014/main" id="{3A5042CA-E1D0-10F8-0FC4-E02F6431D026}"/>
              </a:ext>
            </a:extLst>
          </p:cNvPr>
          <p:cNvSpPr>
            <a:spLocks noGrp="1"/>
          </p:cNvSpPr>
          <p:nvPr>
            <p:ph type="body" sz="quarter" idx="14"/>
          </p:nvPr>
        </p:nvSpPr>
        <p:spPr>
          <a:xfrm>
            <a:off x="6424220" y="1657028"/>
            <a:ext cx="5257800" cy="4167188"/>
          </a:xfrm>
        </p:spPr>
        <p:txBody>
          <a:bodyPr/>
          <a:lstStyle/>
          <a:p>
            <a:r>
              <a:rPr lang="en-GB" b="1" dirty="0">
                <a:solidFill>
                  <a:srgbClr val="00293E"/>
                </a:solidFill>
              </a:rPr>
              <a:t>High workloads</a:t>
            </a:r>
          </a:p>
          <a:p>
            <a:pPr lvl="1"/>
            <a:r>
              <a:rPr lang="en-GB" dirty="0">
                <a:solidFill>
                  <a:srgbClr val="00293E"/>
                </a:solidFill>
              </a:rPr>
              <a:t>48% of those with high workloads find it hard to fulfil commitments</a:t>
            </a:r>
          </a:p>
          <a:p>
            <a:pPr lvl="1"/>
            <a:r>
              <a:rPr lang="en-GB" dirty="0">
                <a:solidFill>
                  <a:srgbClr val="00293E"/>
                </a:solidFill>
              </a:rPr>
              <a:t>47% find it hard to relax</a:t>
            </a:r>
          </a:p>
        </p:txBody>
      </p:sp>
    </p:spTree>
    <p:extLst>
      <p:ext uri="{BB962C8B-B14F-4D97-AF65-F5344CB8AC3E}">
        <p14:creationId xmlns:p14="http://schemas.microsoft.com/office/powerpoint/2010/main" val="1628975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B5F0839-884B-B457-9FB9-BB22D4248745}"/>
              </a:ext>
            </a:extLst>
          </p:cNvPr>
          <p:cNvSpPr>
            <a:spLocks noGrp="1"/>
          </p:cNvSpPr>
          <p:nvPr>
            <p:ph type="ctrTitle"/>
          </p:nvPr>
        </p:nvSpPr>
        <p:spPr/>
        <p:txBody>
          <a:bodyPr/>
          <a:lstStyle/>
          <a:p>
            <a:r>
              <a:rPr lang="en-GB" sz="3600" b="1" dirty="0">
                <a:solidFill>
                  <a:srgbClr val="00293E"/>
                </a:solidFill>
              </a:rPr>
              <a:t>Adequate resources and workloads (UK)</a:t>
            </a:r>
            <a:endParaRPr lang="en-GB" b="1" dirty="0">
              <a:solidFill>
                <a:srgbClr val="00293E"/>
              </a:solidFill>
            </a:endParaRPr>
          </a:p>
        </p:txBody>
      </p:sp>
      <p:pic>
        <p:nvPicPr>
          <p:cNvPr id="2" name="Picture 1" descr="A yellow line in the middle of a black background&#10;&#10;Description automatically generated">
            <a:extLst>
              <a:ext uri="{FF2B5EF4-FFF2-40B4-BE49-F238E27FC236}">
                <a16:creationId xmlns:a16="http://schemas.microsoft.com/office/drawing/2014/main" id="{77D511DC-D1FC-73C2-6014-AF3A7953AAA7}"/>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67322" y="886587"/>
            <a:ext cx="9057813" cy="512347"/>
          </a:xfrm>
          <a:prstGeom prst="rect">
            <a:avLst/>
          </a:prstGeom>
        </p:spPr>
      </p:pic>
      <p:pic>
        <p:nvPicPr>
          <p:cNvPr id="6" name="Picture 5">
            <a:extLst>
              <a:ext uri="{FF2B5EF4-FFF2-40B4-BE49-F238E27FC236}">
                <a16:creationId xmlns:a16="http://schemas.microsoft.com/office/drawing/2014/main" id="{B443DCB5-28EB-8002-3A3E-8962AFF4D6F6}"/>
              </a:ext>
            </a:extLst>
          </p:cNvPr>
          <p:cNvPicPr>
            <a:picLocks noChangeAspect="1"/>
          </p:cNvPicPr>
          <p:nvPr/>
        </p:nvPicPr>
        <p:blipFill>
          <a:blip r:embed="rId4"/>
          <a:stretch>
            <a:fillRect/>
          </a:stretch>
        </p:blipFill>
        <p:spPr>
          <a:xfrm>
            <a:off x="3130172" y="1726548"/>
            <a:ext cx="7991506" cy="4244865"/>
          </a:xfrm>
          <a:prstGeom prst="rect">
            <a:avLst/>
          </a:prstGeom>
        </p:spPr>
      </p:pic>
    </p:spTree>
    <p:extLst>
      <p:ext uri="{BB962C8B-B14F-4D97-AF65-F5344CB8AC3E}">
        <p14:creationId xmlns:p14="http://schemas.microsoft.com/office/powerpoint/2010/main" val="296612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A6AC9-8D26-0555-FD35-3F4A1CFE27B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FEFC3E8-0AEC-397C-BD2E-E172DC4CB94F}"/>
              </a:ext>
            </a:extLst>
          </p:cNvPr>
          <p:cNvSpPr>
            <a:spLocks noGrp="1"/>
          </p:cNvSpPr>
          <p:nvPr>
            <p:ph type="ctrTitle"/>
          </p:nvPr>
        </p:nvSpPr>
        <p:spPr/>
        <p:txBody>
          <a:bodyPr/>
          <a:lstStyle/>
          <a:p>
            <a:r>
              <a:rPr lang="en-GB" sz="3600" b="1" dirty="0">
                <a:solidFill>
                  <a:srgbClr val="00293E"/>
                </a:solidFill>
              </a:rPr>
              <a:t>What impacts WLB?</a:t>
            </a:r>
            <a:endParaRPr lang="en-GB" b="1" dirty="0">
              <a:solidFill>
                <a:srgbClr val="00293E"/>
              </a:solidFill>
            </a:endParaRPr>
          </a:p>
        </p:txBody>
      </p:sp>
      <p:sp>
        <p:nvSpPr>
          <p:cNvPr id="5" name="Text Placeholder 4">
            <a:extLst>
              <a:ext uri="{FF2B5EF4-FFF2-40B4-BE49-F238E27FC236}">
                <a16:creationId xmlns:a16="http://schemas.microsoft.com/office/drawing/2014/main" id="{855A3C52-DAD5-4C96-9764-3AEFCCDECB08}"/>
              </a:ext>
            </a:extLst>
          </p:cNvPr>
          <p:cNvSpPr>
            <a:spLocks noGrp="1"/>
          </p:cNvSpPr>
          <p:nvPr>
            <p:ph type="body" sz="quarter" idx="14"/>
          </p:nvPr>
        </p:nvSpPr>
        <p:spPr>
          <a:xfrm>
            <a:off x="6424220" y="1657028"/>
            <a:ext cx="5257800" cy="4167188"/>
          </a:xfrm>
        </p:spPr>
        <p:txBody>
          <a:bodyPr/>
          <a:lstStyle/>
          <a:p>
            <a:r>
              <a:rPr lang="en-GB" b="1" dirty="0">
                <a:solidFill>
                  <a:srgbClr val="00293E"/>
                </a:solidFill>
              </a:rPr>
              <a:t>High workloads</a:t>
            </a:r>
          </a:p>
          <a:p>
            <a:pPr lvl="1"/>
            <a:r>
              <a:rPr lang="en-GB" dirty="0">
                <a:solidFill>
                  <a:srgbClr val="00293E"/>
                </a:solidFill>
              </a:rPr>
              <a:t>48% of those with high workloads find it hard to fulfil commitments</a:t>
            </a:r>
          </a:p>
          <a:p>
            <a:pPr lvl="1"/>
            <a:r>
              <a:rPr lang="en-GB" dirty="0">
                <a:solidFill>
                  <a:srgbClr val="00293E"/>
                </a:solidFill>
              </a:rPr>
              <a:t>47% find it hard to relax</a:t>
            </a:r>
          </a:p>
          <a:p>
            <a:pPr lvl="1"/>
            <a:endParaRPr lang="en-GB" dirty="0">
              <a:solidFill>
                <a:srgbClr val="00293E"/>
              </a:solidFill>
            </a:endParaRPr>
          </a:p>
          <a:p>
            <a:r>
              <a:rPr lang="en-GB" b="1" dirty="0">
                <a:solidFill>
                  <a:srgbClr val="00293E"/>
                </a:solidFill>
              </a:rPr>
              <a:t>Management responsibilities</a:t>
            </a:r>
          </a:p>
          <a:p>
            <a:pPr lvl="1"/>
            <a:r>
              <a:rPr lang="en-GB" dirty="0">
                <a:solidFill>
                  <a:srgbClr val="00293E"/>
                </a:solidFill>
              </a:rPr>
              <a:t>31% of managers find it hard to relax vs 21% of those without management responsibilities</a:t>
            </a:r>
          </a:p>
          <a:p>
            <a:pPr lvl="1"/>
            <a:endParaRPr lang="en-GB" dirty="0">
              <a:solidFill>
                <a:srgbClr val="00293E"/>
              </a:solidFill>
            </a:endParaRPr>
          </a:p>
          <a:p>
            <a:r>
              <a:rPr lang="en-GB" b="1" dirty="0">
                <a:solidFill>
                  <a:srgbClr val="00293E"/>
                </a:solidFill>
              </a:rPr>
              <a:t>Caring responsibilities</a:t>
            </a:r>
          </a:p>
          <a:p>
            <a:pPr lvl="1"/>
            <a:r>
              <a:rPr lang="en-GB" dirty="0">
                <a:solidFill>
                  <a:srgbClr val="00293E"/>
                </a:solidFill>
              </a:rPr>
              <a:t>16% of those with child caring responsibilities find it difficult to do their job properly</a:t>
            </a:r>
          </a:p>
          <a:p>
            <a:pPr lvl="1"/>
            <a:r>
              <a:rPr lang="en-GB" dirty="0">
                <a:solidFill>
                  <a:srgbClr val="00293E"/>
                </a:solidFill>
              </a:rPr>
              <a:t>Only 5% for those with no caring responsibilities</a:t>
            </a:r>
          </a:p>
          <a:p>
            <a:pPr lvl="1"/>
            <a:endParaRPr lang="en-GB" dirty="0">
              <a:solidFill>
                <a:srgbClr val="00293E"/>
              </a:solidFill>
            </a:endParaRPr>
          </a:p>
          <a:p>
            <a:r>
              <a:rPr lang="en-GB" b="1" dirty="0">
                <a:solidFill>
                  <a:srgbClr val="00293E"/>
                </a:solidFill>
              </a:rPr>
              <a:t>Commuting time?</a:t>
            </a:r>
          </a:p>
        </p:txBody>
      </p:sp>
    </p:spTree>
    <p:extLst>
      <p:ext uri="{BB962C8B-B14F-4D97-AF65-F5344CB8AC3E}">
        <p14:creationId xmlns:p14="http://schemas.microsoft.com/office/powerpoint/2010/main" val="545007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4" end="4"/>
                                            </p:txEl>
                                          </p:spTgt>
                                        </p:tgtEl>
                                        <p:attrNameLst>
                                          <p:attrName>style.visibility</p:attrName>
                                        </p:attrNameLst>
                                      </p:cBhvr>
                                      <p:to>
                                        <p:strVal val="visible"/>
                                      </p:to>
                                    </p:set>
                                    <p:animEffect transition="in" filter="fade">
                                      <p:cBhvr>
                                        <p:cTn id="7" dur="500"/>
                                        <p:tgtEl>
                                          <p:spTgt spid="5">
                                            <p:txEl>
                                              <p:pRg st="4" end="4"/>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5">
                                            <p:txEl>
                                              <p:pRg st="5" end="5"/>
                                            </p:txEl>
                                          </p:spTgt>
                                        </p:tgtEl>
                                        <p:attrNameLst>
                                          <p:attrName>style.visibility</p:attrName>
                                        </p:attrNameLst>
                                      </p:cBhvr>
                                      <p:to>
                                        <p:strVal val="visible"/>
                                      </p:to>
                                    </p:set>
                                    <p:animEffect transition="in" filter="fade">
                                      <p:cBhvr>
                                        <p:cTn id="10" dur="500"/>
                                        <p:tgtEl>
                                          <p:spTgt spid="5">
                                            <p:txEl>
                                              <p:pRg st="5" end="5"/>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
                                            <p:txEl>
                                              <p:pRg st="7" end="7"/>
                                            </p:txEl>
                                          </p:spTgt>
                                        </p:tgtEl>
                                        <p:attrNameLst>
                                          <p:attrName>style.visibility</p:attrName>
                                        </p:attrNameLst>
                                      </p:cBhvr>
                                      <p:to>
                                        <p:strVal val="visible"/>
                                      </p:to>
                                    </p:set>
                                    <p:animEffect transition="in" filter="fade">
                                      <p:cBhvr>
                                        <p:cTn id="15" dur="500"/>
                                        <p:tgtEl>
                                          <p:spTgt spid="5">
                                            <p:txEl>
                                              <p:pRg st="7" end="7"/>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5">
                                            <p:txEl>
                                              <p:pRg st="8" end="8"/>
                                            </p:txEl>
                                          </p:spTgt>
                                        </p:tgtEl>
                                        <p:attrNameLst>
                                          <p:attrName>style.visibility</p:attrName>
                                        </p:attrNameLst>
                                      </p:cBhvr>
                                      <p:to>
                                        <p:strVal val="visible"/>
                                      </p:to>
                                    </p:set>
                                    <p:animEffect transition="in" filter="fade">
                                      <p:cBhvr>
                                        <p:cTn id="18" dur="500"/>
                                        <p:tgtEl>
                                          <p:spTgt spid="5">
                                            <p:txEl>
                                              <p:pRg st="8" end="8"/>
                                            </p:txEl>
                                          </p:spTgt>
                                        </p:tgtEl>
                                      </p:cBhvr>
                                    </p:animEffect>
                                  </p:childTnLst>
                                </p:cTn>
                              </p:par>
                              <p:par>
                                <p:cTn id="19" presetID="10" presetClass="entr" presetSubtype="0" fill="hold" nodeType="withEffect">
                                  <p:stCondLst>
                                    <p:cond delay="0"/>
                                  </p:stCondLst>
                                  <p:childTnLst>
                                    <p:set>
                                      <p:cBhvr>
                                        <p:cTn id="20" dur="1" fill="hold">
                                          <p:stCondLst>
                                            <p:cond delay="0"/>
                                          </p:stCondLst>
                                        </p:cTn>
                                        <p:tgtEl>
                                          <p:spTgt spid="5">
                                            <p:txEl>
                                              <p:pRg st="9" end="9"/>
                                            </p:txEl>
                                          </p:spTgt>
                                        </p:tgtEl>
                                        <p:attrNameLst>
                                          <p:attrName>style.visibility</p:attrName>
                                        </p:attrNameLst>
                                      </p:cBhvr>
                                      <p:to>
                                        <p:strVal val="visible"/>
                                      </p:to>
                                    </p:set>
                                    <p:animEffect transition="in" filter="fade">
                                      <p:cBhvr>
                                        <p:cTn id="21" dur="500"/>
                                        <p:tgtEl>
                                          <p:spTgt spid="5">
                                            <p:txEl>
                                              <p:pRg st="9" end="9"/>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5">
                                            <p:txEl>
                                              <p:pRg st="11" end="11"/>
                                            </p:txEl>
                                          </p:spTgt>
                                        </p:tgtEl>
                                        <p:attrNameLst>
                                          <p:attrName>style.visibility</p:attrName>
                                        </p:attrNameLst>
                                      </p:cBhvr>
                                      <p:to>
                                        <p:strVal val="visible"/>
                                      </p:to>
                                    </p:set>
                                    <p:animEffect transition="in" filter="fade">
                                      <p:cBhvr>
                                        <p:cTn id="26" dur="500"/>
                                        <p:tgtEl>
                                          <p:spTgt spid="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9308D64-B423-A530-4A57-C55CD9D0C122}"/>
              </a:ext>
            </a:extLst>
          </p:cNvPr>
          <p:cNvSpPr>
            <a:spLocks noGrp="1"/>
          </p:cNvSpPr>
          <p:nvPr>
            <p:ph type="ctrTitle"/>
          </p:nvPr>
        </p:nvSpPr>
        <p:spPr>
          <a:xfrm>
            <a:off x="838200" y="478378"/>
            <a:ext cx="7291812" cy="732159"/>
          </a:xfrm>
        </p:spPr>
        <p:txBody>
          <a:bodyPr>
            <a:normAutofit/>
          </a:bodyPr>
          <a:lstStyle/>
          <a:p>
            <a:r>
              <a:rPr lang="en-GB" sz="3600" b="1" dirty="0">
                <a:solidFill>
                  <a:srgbClr val="00293E"/>
                </a:solidFill>
              </a:rPr>
              <a:t>Commuting patterns in Wales</a:t>
            </a:r>
            <a:endParaRPr lang="en-GB" b="1" dirty="0">
              <a:solidFill>
                <a:srgbClr val="00293E"/>
              </a:solidFill>
            </a:endParaRPr>
          </a:p>
        </p:txBody>
      </p:sp>
      <p:sp>
        <p:nvSpPr>
          <p:cNvPr id="6" name="Text Placeholder 5">
            <a:extLst>
              <a:ext uri="{FF2B5EF4-FFF2-40B4-BE49-F238E27FC236}">
                <a16:creationId xmlns:a16="http://schemas.microsoft.com/office/drawing/2014/main" id="{39FE887E-0506-AAC2-1542-FAA7094A197A}"/>
              </a:ext>
            </a:extLst>
          </p:cNvPr>
          <p:cNvSpPr>
            <a:spLocks noGrp="1"/>
          </p:cNvSpPr>
          <p:nvPr>
            <p:ph type="body" sz="quarter" idx="14"/>
          </p:nvPr>
        </p:nvSpPr>
        <p:spPr/>
        <p:txBody>
          <a:bodyPr>
            <a:normAutofit lnSpcReduction="10000"/>
          </a:bodyPr>
          <a:lstStyle/>
          <a:p>
            <a:r>
              <a:rPr lang="en-GB" sz="2000" dirty="0">
                <a:solidFill>
                  <a:srgbClr val="00293E"/>
                </a:solidFill>
              </a:rPr>
              <a:t>Most commute </a:t>
            </a:r>
            <a:r>
              <a:rPr lang="en-GB" sz="2000" b="1" dirty="0">
                <a:solidFill>
                  <a:srgbClr val="00293E"/>
                </a:solidFill>
              </a:rPr>
              <a:t>three or more days </a:t>
            </a:r>
            <a:r>
              <a:rPr lang="en-GB" sz="2000" dirty="0">
                <a:solidFill>
                  <a:srgbClr val="00293E"/>
                </a:solidFill>
              </a:rPr>
              <a:t>per week</a:t>
            </a:r>
          </a:p>
          <a:p>
            <a:pPr lvl="1"/>
            <a:r>
              <a:rPr lang="en-GB" sz="1600" dirty="0">
                <a:solidFill>
                  <a:srgbClr val="00293E"/>
                </a:solidFill>
              </a:rPr>
              <a:t>37% commute 5 or more days a week</a:t>
            </a:r>
          </a:p>
          <a:p>
            <a:endParaRPr lang="en-GB" sz="2000" dirty="0">
              <a:solidFill>
                <a:srgbClr val="00293E"/>
              </a:solidFill>
            </a:endParaRPr>
          </a:p>
          <a:p>
            <a:r>
              <a:rPr lang="en-GB" sz="2000" dirty="0">
                <a:solidFill>
                  <a:srgbClr val="00293E"/>
                </a:solidFill>
              </a:rPr>
              <a:t>The median commuting time was </a:t>
            </a:r>
            <a:r>
              <a:rPr lang="en-GB" sz="2000" b="1" dirty="0">
                <a:solidFill>
                  <a:srgbClr val="00293E"/>
                </a:solidFill>
              </a:rPr>
              <a:t>40 minutes per day</a:t>
            </a:r>
          </a:p>
          <a:p>
            <a:pPr lvl="1"/>
            <a:r>
              <a:rPr lang="en-GB" sz="1600" dirty="0">
                <a:solidFill>
                  <a:srgbClr val="00293E"/>
                </a:solidFill>
              </a:rPr>
              <a:t>34% commute less than 15 minutes per day</a:t>
            </a:r>
          </a:p>
          <a:p>
            <a:pPr lvl="1"/>
            <a:r>
              <a:rPr lang="en-GB" sz="1600" dirty="0">
                <a:solidFill>
                  <a:srgbClr val="00293E"/>
                </a:solidFill>
              </a:rPr>
              <a:t>11% commute more than 90 minutes</a:t>
            </a:r>
          </a:p>
          <a:p>
            <a:pPr lvl="1"/>
            <a:endParaRPr lang="en-GB" sz="1600" dirty="0">
              <a:solidFill>
                <a:srgbClr val="00293E"/>
              </a:solidFill>
            </a:endParaRPr>
          </a:p>
          <a:p>
            <a:r>
              <a:rPr lang="en-GB" sz="2000" dirty="0">
                <a:solidFill>
                  <a:srgbClr val="00293E"/>
                </a:solidFill>
              </a:rPr>
              <a:t>Most commute </a:t>
            </a:r>
            <a:r>
              <a:rPr lang="en-GB" sz="2000" b="1" dirty="0">
                <a:solidFill>
                  <a:srgbClr val="00293E"/>
                </a:solidFill>
              </a:rPr>
              <a:t>by car</a:t>
            </a:r>
          </a:p>
          <a:p>
            <a:endParaRPr lang="en-GB" sz="2000" b="1" dirty="0">
              <a:solidFill>
                <a:srgbClr val="00293E"/>
              </a:solidFill>
            </a:endParaRPr>
          </a:p>
          <a:p>
            <a:r>
              <a:rPr lang="en-GB" sz="2000" dirty="0">
                <a:solidFill>
                  <a:srgbClr val="00293E"/>
                </a:solidFill>
              </a:rPr>
              <a:t>Impact on all three WLB questions</a:t>
            </a:r>
          </a:p>
          <a:p>
            <a:pPr lvl="1"/>
            <a:r>
              <a:rPr lang="en-GB" sz="1600" dirty="0">
                <a:solidFill>
                  <a:srgbClr val="00293E"/>
                </a:solidFill>
              </a:rPr>
              <a:t>But much more than that…</a:t>
            </a:r>
          </a:p>
        </p:txBody>
      </p:sp>
      <p:graphicFrame>
        <p:nvGraphicFramePr>
          <p:cNvPr id="9" name="Picture Placeholder 8">
            <a:extLst>
              <a:ext uri="{FF2B5EF4-FFF2-40B4-BE49-F238E27FC236}">
                <a16:creationId xmlns:a16="http://schemas.microsoft.com/office/drawing/2014/main" id="{496EE30F-77D2-4C2F-E248-AD695828A22C}"/>
              </a:ext>
            </a:extLst>
          </p:cNvPr>
          <p:cNvGraphicFramePr>
            <a:graphicFrameLocks noGrp="1"/>
          </p:cNvGraphicFramePr>
          <p:nvPr>
            <p:ph type="pic" sz="quarter" idx="13"/>
            <p:extLst>
              <p:ext uri="{D42A27DB-BD31-4B8C-83A1-F6EECF244321}">
                <p14:modId xmlns:p14="http://schemas.microsoft.com/office/powerpoint/2010/main" val="1687961815"/>
              </p:ext>
            </p:extLst>
          </p:nvPr>
        </p:nvGraphicFramePr>
        <p:xfrm>
          <a:off x="6513025" y="1466720"/>
          <a:ext cx="5257800" cy="4167187"/>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10" name="Picture Placeholder 8">
            <a:extLst>
              <a:ext uri="{FF2B5EF4-FFF2-40B4-BE49-F238E27FC236}">
                <a16:creationId xmlns:a16="http://schemas.microsoft.com/office/drawing/2014/main" id="{7F55554E-2843-1B10-2AC1-D77A9D78C9B3}"/>
              </a:ext>
            </a:extLst>
          </p:cNvPr>
          <p:cNvGraphicFramePr>
            <a:graphicFrameLocks/>
          </p:cNvGraphicFramePr>
          <p:nvPr>
            <p:extLst>
              <p:ext uri="{D42A27DB-BD31-4B8C-83A1-F6EECF244321}">
                <p14:modId xmlns:p14="http://schemas.microsoft.com/office/powerpoint/2010/main" val="1699690606"/>
              </p:ext>
            </p:extLst>
          </p:nvPr>
        </p:nvGraphicFramePr>
        <p:xfrm>
          <a:off x="6437611" y="1345406"/>
          <a:ext cx="5257800" cy="4167187"/>
        </p:xfrm>
        <a:graphic>
          <a:graphicData uri="http://schemas.openxmlformats.org/drawingml/2006/chart">
            <c:chart xmlns:c="http://schemas.openxmlformats.org/drawingml/2006/chart" xmlns:r="http://schemas.openxmlformats.org/officeDocument/2006/relationships" r:id="rId4"/>
          </a:graphicData>
        </a:graphic>
      </p:graphicFrame>
      <p:sp>
        <p:nvSpPr>
          <p:cNvPr id="3" name="Rectangle 2">
            <a:extLst>
              <a:ext uri="{FF2B5EF4-FFF2-40B4-BE49-F238E27FC236}">
                <a16:creationId xmlns:a16="http://schemas.microsoft.com/office/drawing/2014/main" id="{216F9F2F-ADE2-4E97-6657-45A4C44203C9}"/>
              </a:ext>
            </a:extLst>
          </p:cNvPr>
          <p:cNvSpPr/>
          <p:nvPr/>
        </p:nvSpPr>
        <p:spPr>
          <a:xfrm>
            <a:off x="6843861" y="2339482"/>
            <a:ext cx="1628239" cy="13902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Tree>
    <p:extLst>
      <p:ext uri="{BB962C8B-B14F-4D97-AF65-F5344CB8AC3E}">
        <p14:creationId xmlns:p14="http://schemas.microsoft.com/office/powerpoint/2010/main" val="3473887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6">
                                            <p:txEl>
                                              <p:pRg st="3" end="3"/>
                                            </p:txEl>
                                          </p:spTgt>
                                        </p:tgtEl>
                                        <p:attrNameLst>
                                          <p:attrName>style.visibility</p:attrName>
                                        </p:attrNameLst>
                                      </p:cBhvr>
                                      <p:to>
                                        <p:strVal val="visible"/>
                                      </p:to>
                                    </p:set>
                                    <p:animEffect transition="in" filter="fade">
                                      <p:cBhvr>
                                        <p:cTn id="18" dur="500"/>
                                        <p:tgtEl>
                                          <p:spTgt spid="6">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animEffect transition="in" filter="fade">
                                      <p:cBhvr>
                                        <p:cTn id="23" dur="500"/>
                                        <p:tgtEl>
                                          <p:spTgt spid="6">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6">
                                            <p:txEl>
                                              <p:pRg st="5" end="5"/>
                                            </p:txEl>
                                          </p:spTgt>
                                        </p:tgtEl>
                                        <p:attrNameLst>
                                          <p:attrName>style.visibility</p:attrName>
                                        </p:attrNameLst>
                                      </p:cBhvr>
                                      <p:to>
                                        <p:strVal val="visible"/>
                                      </p:to>
                                    </p:set>
                                    <p:animEffect transition="in" filter="fade">
                                      <p:cBhvr>
                                        <p:cTn id="28" dur="500"/>
                                        <p:tgtEl>
                                          <p:spTgt spid="6">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xEl>
                                              <p:pRg st="7" end="7"/>
                                            </p:txEl>
                                          </p:spTgt>
                                        </p:tgtEl>
                                        <p:attrNameLst>
                                          <p:attrName>style.visibility</p:attrName>
                                        </p:attrNameLst>
                                      </p:cBhvr>
                                      <p:to>
                                        <p:strVal val="visible"/>
                                      </p:to>
                                    </p:set>
                                    <p:animEffect transition="in" filter="fade">
                                      <p:cBhvr>
                                        <p:cTn id="33" dur="500"/>
                                        <p:tgtEl>
                                          <p:spTgt spid="6">
                                            <p:txEl>
                                              <p:pRg st="7" end="7"/>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10"/>
                                        </p:tgtEl>
                                        <p:attrNameLst>
                                          <p:attrName>style.visibility</p:attrName>
                                        </p:attrNameLst>
                                      </p:cBhvr>
                                      <p:to>
                                        <p:strVal val="visible"/>
                                      </p:to>
                                    </p:set>
                                    <p:animEffect transition="in" filter="fade">
                                      <p:cBhvr>
                                        <p:cTn id="36" dur="500"/>
                                        <p:tgtEl>
                                          <p:spTgt spid="10"/>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3"/>
                                        </p:tgtEl>
                                        <p:attrNameLst>
                                          <p:attrName>style.visibility</p:attrName>
                                        </p:attrNameLst>
                                      </p:cBhvr>
                                      <p:to>
                                        <p:strVal val="visible"/>
                                      </p:to>
                                    </p:set>
                                    <p:animEffect transition="in" filter="fade">
                                      <p:cBhvr>
                                        <p:cTn id="41" dur="500"/>
                                        <p:tgtEl>
                                          <p:spTgt spid="3"/>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6">
                                            <p:txEl>
                                              <p:pRg st="10" end="10"/>
                                            </p:txEl>
                                          </p:spTgt>
                                        </p:tgtEl>
                                        <p:attrNameLst>
                                          <p:attrName>style.visibility</p:attrName>
                                        </p:attrNameLst>
                                      </p:cBhvr>
                                      <p:to>
                                        <p:strVal val="visible"/>
                                      </p:to>
                                    </p:set>
                                    <p:animEffect transition="in" filter="fade">
                                      <p:cBhvr>
                                        <p:cTn id="51" dur="500"/>
                                        <p:tgtEl>
                                          <p:spTgt spid="6">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Graphic spid="10" grpId="0">
        <p:bldAsOne/>
      </p:bldGraphic>
      <p:bldP spid="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D1D7192-62A8-CBB9-8415-C61A9A3A4410}"/>
              </a:ext>
            </a:extLst>
          </p:cNvPr>
          <p:cNvSpPr/>
          <p:nvPr/>
        </p:nvSpPr>
        <p:spPr>
          <a:xfrm>
            <a:off x="167951" y="5747657"/>
            <a:ext cx="11915192" cy="926352"/>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DAC43B45-BDC6-716A-CE05-D3E3450238B6}"/>
              </a:ext>
            </a:extLst>
          </p:cNvPr>
          <p:cNvSpPr>
            <a:spLocks noGrp="1"/>
          </p:cNvSpPr>
          <p:nvPr>
            <p:ph type="ctrTitle"/>
          </p:nvPr>
        </p:nvSpPr>
        <p:spPr/>
        <p:txBody>
          <a:bodyPr>
            <a:normAutofit fontScale="90000"/>
          </a:bodyPr>
          <a:lstStyle/>
          <a:p>
            <a:r>
              <a:rPr lang="en-GB" sz="3600" b="1" dirty="0">
                <a:solidFill>
                  <a:srgbClr val="00293E"/>
                </a:solidFill>
              </a:rPr>
              <a:t>Commuting time and negative outcomes (UK)</a:t>
            </a:r>
          </a:p>
        </p:txBody>
      </p:sp>
      <p:pic>
        <p:nvPicPr>
          <p:cNvPr id="7" name="Picture 6" descr="A yellow line in the middle of a black background&#10;&#10;Description automatically generated">
            <a:extLst>
              <a:ext uri="{FF2B5EF4-FFF2-40B4-BE49-F238E27FC236}">
                <a16:creationId xmlns:a16="http://schemas.microsoft.com/office/drawing/2014/main" id="{3784A589-90FA-9F77-3B21-BDA3E4615CED}"/>
              </a:ext>
            </a:extLst>
          </p:cNvPr>
          <p:cNvPicPr>
            <a:picLocks noChangeAspect="1"/>
          </p:cNvPicPr>
          <p:nvPr/>
        </p:nvPicPr>
        <p:blipFill rotWithShape="1">
          <a:blip r:embed="rId3" cstate="hqprint">
            <a:extLst>
              <a:ext uri="{28A0092B-C50C-407E-A947-70E740481C1C}">
                <a14:useLocalDpi xmlns:a14="http://schemas.microsoft.com/office/drawing/2010/main"/>
              </a:ext>
            </a:extLst>
          </a:blip>
          <a:srcRect/>
          <a:stretch/>
        </p:blipFill>
        <p:spPr>
          <a:xfrm>
            <a:off x="767322" y="886587"/>
            <a:ext cx="9046634" cy="512347"/>
          </a:xfrm>
          <a:prstGeom prst="rect">
            <a:avLst/>
          </a:prstGeom>
        </p:spPr>
      </p:pic>
      <p:pic>
        <p:nvPicPr>
          <p:cNvPr id="3" name="Picture 2">
            <a:extLst>
              <a:ext uri="{FF2B5EF4-FFF2-40B4-BE49-F238E27FC236}">
                <a16:creationId xmlns:a16="http://schemas.microsoft.com/office/drawing/2014/main" id="{D7888839-16F0-1BDB-4E1B-03E80EF90773}"/>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2792616" y="1513376"/>
            <a:ext cx="9231433" cy="5022238"/>
          </a:xfrm>
          <a:prstGeom prst="rect">
            <a:avLst/>
          </a:prstGeom>
        </p:spPr>
      </p:pic>
    </p:spTree>
    <p:extLst>
      <p:ext uri="{BB962C8B-B14F-4D97-AF65-F5344CB8AC3E}">
        <p14:creationId xmlns:p14="http://schemas.microsoft.com/office/powerpoint/2010/main" val="9444989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80BCD0-24B8-FAC1-0DDD-9D0C3C969AFB}"/>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8DD15263-CFE0-BE81-C4AF-C0EC18D431AE}"/>
              </a:ext>
            </a:extLst>
          </p:cNvPr>
          <p:cNvSpPr>
            <a:spLocks noGrp="1"/>
          </p:cNvSpPr>
          <p:nvPr>
            <p:ph type="body" sz="quarter" idx="13"/>
          </p:nvPr>
        </p:nvSpPr>
        <p:spPr/>
        <p:txBody>
          <a:bodyPr>
            <a:normAutofit/>
          </a:bodyPr>
          <a:lstStyle/>
          <a:p>
            <a:r>
              <a:rPr lang="en-GB" sz="5400" b="1" dirty="0">
                <a:solidFill>
                  <a:srgbClr val="00293E"/>
                </a:solidFill>
              </a:rPr>
              <a:t>Flexible </a:t>
            </a:r>
          </a:p>
          <a:p>
            <a:pPr>
              <a:spcBef>
                <a:spcPts val="0"/>
              </a:spcBef>
            </a:pPr>
            <a:r>
              <a:rPr lang="en-GB" sz="5400" b="1" dirty="0">
                <a:solidFill>
                  <a:srgbClr val="00293E"/>
                </a:solidFill>
              </a:rPr>
              <a:t>working</a:t>
            </a:r>
            <a:endParaRPr lang="en-GB" sz="3600" b="1" dirty="0">
              <a:solidFill>
                <a:srgbClr val="00293E"/>
              </a:solidFill>
            </a:endParaRPr>
          </a:p>
        </p:txBody>
      </p:sp>
    </p:spTree>
    <p:extLst>
      <p:ext uri="{BB962C8B-B14F-4D97-AF65-F5344CB8AC3E}">
        <p14:creationId xmlns:p14="http://schemas.microsoft.com/office/powerpoint/2010/main" val="7319102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4A5ECEE-382F-F66C-B26C-82998D0BB6F5}"/>
            </a:ext>
          </a:extLst>
        </p:cNvPr>
        <p:cNvGrpSpPr/>
        <p:nvPr/>
      </p:nvGrpSpPr>
      <p:grpSpPr>
        <a:xfrm>
          <a:off x="0" y="0"/>
          <a:ext cx="0" cy="0"/>
          <a:chOff x="0" y="0"/>
          <a:chExt cx="0" cy="0"/>
        </a:xfrm>
      </p:grpSpPr>
      <p:sp>
        <p:nvSpPr>
          <p:cNvPr id="7" name="Title 4">
            <a:extLst>
              <a:ext uri="{FF2B5EF4-FFF2-40B4-BE49-F238E27FC236}">
                <a16:creationId xmlns:a16="http://schemas.microsoft.com/office/drawing/2014/main" id="{4B7B3C96-073A-72DE-AD95-819A6DA90A7C}"/>
              </a:ext>
            </a:extLst>
          </p:cNvPr>
          <p:cNvSpPr>
            <a:spLocks noGrp="1"/>
          </p:cNvSpPr>
          <p:nvPr>
            <p:ph type="ctrTitle"/>
          </p:nvPr>
        </p:nvSpPr>
        <p:spPr/>
        <p:txBody>
          <a:bodyPr>
            <a:normAutofit/>
          </a:bodyPr>
          <a:lstStyle/>
          <a:p>
            <a:r>
              <a:rPr lang="en-GB" sz="3600" b="1" dirty="0">
                <a:solidFill>
                  <a:srgbClr val="00293E"/>
                </a:solidFill>
              </a:rPr>
              <a:t>Home and hybrid working (UK)</a:t>
            </a:r>
          </a:p>
        </p:txBody>
      </p:sp>
      <p:graphicFrame>
        <p:nvGraphicFramePr>
          <p:cNvPr id="13" name="Chart 12">
            <a:extLst>
              <a:ext uri="{FF2B5EF4-FFF2-40B4-BE49-F238E27FC236}">
                <a16:creationId xmlns:a16="http://schemas.microsoft.com/office/drawing/2014/main" id="{940A63F5-DA83-6F7A-6F90-DF3D0BFB54AB}"/>
              </a:ext>
            </a:extLst>
          </p:cNvPr>
          <p:cNvGraphicFramePr/>
          <p:nvPr>
            <p:extLst>
              <p:ext uri="{D42A27DB-BD31-4B8C-83A1-F6EECF244321}">
                <p14:modId xmlns:p14="http://schemas.microsoft.com/office/powerpoint/2010/main" val="3769755015"/>
              </p:ext>
            </p:extLst>
          </p:nvPr>
        </p:nvGraphicFramePr>
        <p:xfrm>
          <a:off x="2926080" y="1434164"/>
          <a:ext cx="8864866" cy="4704169"/>
        </p:xfrm>
        <a:graphic>
          <a:graphicData uri="http://schemas.openxmlformats.org/drawingml/2006/chart">
            <c:chart xmlns:c="http://schemas.openxmlformats.org/drawingml/2006/chart" xmlns:r="http://schemas.openxmlformats.org/officeDocument/2006/relationships" r:id="rId3"/>
          </a:graphicData>
        </a:graphic>
      </p:graphicFrame>
      <p:sp>
        <p:nvSpPr>
          <p:cNvPr id="14" name="Rectangle 13">
            <a:extLst>
              <a:ext uri="{FF2B5EF4-FFF2-40B4-BE49-F238E27FC236}">
                <a16:creationId xmlns:a16="http://schemas.microsoft.com/office/drawing/2014/main" id="{28D7DCA5-E993-F3A2-9034-F4C323C506E5}"/>
              </a:ext>
            </a:extLst>
          </p:cNvPr>
          <p:cNvSpPr/>
          <p:nvPr/>
        </p:nvSpPr>
        <p:spPr>
          <a:xfrm>
            <a:off x="4936996" y="1386360"/>
            <a:ext cx="6853950" cy="417704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Trebuchet MS"/>
              <a:ea typeface="+mn-ea"/>
              <a:cs typeface="+mn-cs"/>
            </a:endParaRPr>
          </a:p>
        </p:txBody>
      </p:sp>
      <p:sp>
        <p:nvSpPr>
          <p:cNvPr id="15" name="Oval 14">
            <a:extLst>
              <a:ext uri="{FF2B5EF4-FFF2-40B4-BE49-F238E27FC236}">
                <a16:creationId xmlns:a16="http://schemas.microsoft.com/office/drawing/2014/main" id="{854C27CD-48C9-4C50-CE3F-0DB657D5DFF6}"/>
              </a:ext>
            </a:extLst>
          </p:cNvPr>
          <p:cNvSpPr/>
          <p:nvPr/>
        </p:nvSpPr>
        <p:spPr>
          <a:xfrm>
            <a:off x="5893439" y="1667163"/>
            <a:ext cx="443621" cy="409515"/>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321938F1-D6DB-D4CF-A7F6-E1EF9C3DD6FC}"/>
              </a:ext>
            </a:extLst>
          </p:cNvPr>
          <p:cNvCxnSpPr>
            <a:cxnSpLocks/>
            <a:stCxn id="15" idx="6"/>
          </p:cNvCxnSpPr>
          <p:nvPr/>
        </p:nvCxnSpPr>
        <p:spPr>
          <a:xfrm>
            <a:off x="6337060" y="1871921"/>
            <a:ext cx="4692301" cy="2172178"/>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270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14"/>
                                        </p:tgtEl>
                                      </p:cBhvr>
                                    </p:animEffect>
                                    <p:set>
                                      <p:cBhvr>
                                        <p:cTn id="12" dur="1" fill="hold">
                                          <p:stCondLst>
                                            <p:cond delay="499"/>
                                          </p:stCondLst>
                                        </p:cTn>
                                        <p:tgtEl>
                                          <p:spTgt spid="1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par>
                                <p:cTn id="18" presetID="10" presetClass="entr" presetSubtype="0" fill="hold" nodeType="withEffect">
                                  <p:stCondLst>
                                    <p:cond delay="0"/>
                                  </p:stCondLst>
                                  <p:childTnLst>
                                    <p:set>
                                      <p:cBhvr>
                                        <p:cTn id="19" dur="1" fill="hold">
                                          <p:stCondLst>
                                            <p:cond delay="0"/>
                                          </p:stCondLst>
                                        </p:cTn>
                                        <p:tgtEl>
                                          <p:spTgt spid="16"/>
                                        </p:tgtEl>
                                        <p:attrNameLst>
                                          <p:attrName>style.visibility</p:attrName>
                                        </p:attrNameLst>
                                      </p:cBhvr>
                                      <p:to>
                                        <p:strVal val="visible"/>
                                      </p:to>
                                    </p:set>
                                    <p:animEffect transition="in" filter="fade">
                                      <p:cBhvr>
                                        <p:cTn id="20"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AsOne/>
      </p:bldGraphic>
      <p:bldP spid="14" grpId="0" animBg="1"/>
      <p:bldP spid="1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4">
            <a:extLst>
              <a:ext uri="{FF2B5EF4-FFF2-40B4-BE49-F238E27FC236}">
                <a16:creationId xmlns:a16="http://schemas.microsoft.com/office/drawing/2014/main" id="{31DD20FF-2584-24EC-5E0B-A9EEA0D810D8}"/>
              </a:ext>
            </a:extLst>
          </p:cNvPr>
          <p:cNvSpPr>
            <a:spLocks noGrp="1"/>
          </p:cNvSpPr>
          <p:nvPr>
            <p:ph type="ctrTitle"/>
          </p:nvPr>
        </p:nvSpPr>
        <p:spPr/>
        <p:txBody>
          <a:bodyPr>
            <a:normAutofit fontScale="90000"/>
          </a:bodyPr>
          <a:lstStyle/>
          <a:p>
            <a:r>
              <a:rPr lang="en-GB" sz="3600" b="1" dirty="0">
                <a:solidFill>
                  <a:srgbClr val="00293E"/>
                </a:solidFill>
              </a:rPr>
              <a:t>Home and hybrid working time series (UK)</a:t>
            </a:r>
          </a:p>
        </p:txBody>
      </p:sp>
      <p:pic>
        <p:nvPicPr>
          <p:cNvPr id="5" name="Picture 4" descr="A yellow line in the middle of a black background&#10;&#10;Description automatically generated">
            <a:extLst>
              <a:ext uri="{FF2B5EF4-FFF2-40B4-BE49-F238E27FC236}">
                <a16:creationId xmlns:a16="http://schemas.microsoft.com/office/drawing/2014/main" id="{0AF16DD0-18EE-B6B8-EB03-27A546DDA77B}"/>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5836777" y="954363"/>
            <a:ext cx="2360585" cy="512347"/>
          </a:xfrm>
          <a:prstGeom prst="rect">
            <a:avLst/>
          </a:prstGeom>
        </p:spPr>
      </p:pic>
      <p:pic>
        <p:nvPicPr>
          <p:cNvPr id="2" name="Picture 1">
            <a:extLst>
              <a:ext uri="{FF2B5EF4-FFF2-40B4-BE49-F238E27FC236}">
                <a16:creationId xmlns:a16="http://schemas.microsoft.com/office/drawing/2014/main" id="{3F476FBE-96A3-7729-5A42-9071F8FAAF42}"/>
              </a:ext>
            </a:extLst>
          </p:cNvPr>
          <p:cNvPicPr>
            <a:picLocks noChangeAspect="1"/>
          </p:cNvPicPr>
          <p:nvPr/>
        </p:nvPicPr>
        <p:blipFill>
          <a:blip r:embed="rId4"/>
          <a:stretch>
            <a:fillRect/>
          </a:stretch>
        </p:blipFill>
        <p:spPr>
          <a:xfrm>
            <a:off x="3329400" y="1756162"/>
            <a:ext cx="8028571" cy="4285714"/>
          </a:xfrm>
          <a:prstGeom prst="rect">
            <a:avLst/>
          </a:prstGeom>
        </p:spPr>
      </p:pic>
    </p:spTree>
    <p:extLst>
      <p:ext uri="{BB962C8B-B14F-4D97-AF65-F5344CB8AC3E}">
        <p14:creationId xmlns:p14="http://schemas.microsoft.com/office/powerpoint/2010/main" val="238619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9C864F-DE18-AA38-7B51-1B76F8ED78AD}"/>
              </a:ext>
            </a:extLst>
          </p:cNvPr>
          <p:cNvSpPr>
            <a:spLocks noGrp="1"/>
          </p:cNvSpPr>
          <p:nvPr>
            <p:ph type="ctrTitle"/>
          </p:nvPr>
        </p:nvSpPr>
        <p:spPr/>
        <p:txBody>
          <a:bodyPr>
            <a:normAutofit/>
          </a:bodyPr>
          <a:lstStyle/>
          <a:p>
            <a:r>
              <a:rPr lang="en-GB" sz="3600" b="1" dirty="0">
                <a:solidFill>
                  <a:srgbClr val="00293E"/>
                </a:solidFill>
              </a:rPr>
              <a:t>Future preferences?</a:t>
            </a:r>
          </a:p>
        </p:txBody>
      </p:sp>
      <p:sp>
        <p:nvSpPr>
          <p:cNvPr id="5" name="Text Placeholder 4">
            <a:extLst>
              <a:ext uri="{FF2B5EF4-FFF2-40B4-BE49-F238E27FC236}">
                <a16:creationId xmlns:a16="http://schemas.microsoft.com/office/drawing/2014/main" id="{3AB277B3-1EC3-05C2-00BE-D90B3904BE4E}"/>
              </a:ext>
            </a:extLst>
          </p:cNvPr>
          <p:cNvSpPr>
            <a:spLocks noGrp="1"/>
          </p:cNvSpPr>
          <p:nvPr>
            <p:ph type="body" sz="quarter" idx="14"/>
          </p:nvPr>
        </p:nvSpPr>
        <p:spPr>
          <a:xfrm>
            <a:off x="6424219" y="1658023"/>
            <a:ext cx="5403159" cy="4167188"/>
          </a:xfrm>
        </p:spPr>
        <p:txBody>
          <a:bodyPr>
            <a:noAutofit/>
          </a:bodyPr>
          <a:lstStyle/>
          <a:p>
            <a:r>
              <a:rPr lang="en-GB" sz="2000" b="1" dirty="0">
                <a:solidFill>
                  <a:srgbClr val="00293E"/>
                </a:solidFill>
              </a:rPr>
              <a:t>Future preferences have barely shifted</a:t>
            </a:r>
          </a:p>
          <a:p>
            <a:pPr lvl="1"/>
            <a:r>
              <a:rPr lang="en-GB" sz="1600" dirty="0">
                <a:solidFill>
                  <a:srgbClr val="00293E"/>
                </a:solidFill>
              </a:rPr>
              <a:t>14% want to fully WFH, but only </a:t>
            </a:r>
            <a:r>
              <a:rPr lang="en-GB" dirty="0">
                <a:solidFill>
                  <a:srgbClr val="00293E"/>
                </a:solidFill>
              </a:rPr>
              <a:t>8</a:t>
            </a:r>
            <a:r>
              <a:rPr lang="en-GB" sz="1400" dirty="0">
                <a:solidFill>
                  <a:srgbClr val="00293E"/>
                </a:solidFill>
              </a:rPr>
              <a:t>% currently do</a:t>
            </a:r>
          </a:p>
          <a:p>
            <a:pPr lvl="1"/>
            <a:r>
              <a:rPr lang="en-GB" sz="1600" dirty="0">
                <a:solidFill>
                  <a:srgbClr val="00293E"/>
                </a:solidFill>
              </a:rPr>
              <a:t>Out of those who don’t work from home at all (but could), </a:t>
            </a:r>
            <a:r>
              <a:rPr lang="en-GB" sz="1600" b="1" dirty="0">
                <a:solidFill>
                  <a:srgbClr val="00293E"/>
                </a:solidFill>
              </a:rPr>
              <a:t>half would like to</a:t>
            </a:r>
            <a:endParaRPr lang="en-GB" sz="1600" dirty="0">
              <a:solidFill>
                <a:srgbClr val="00293E"/>
              </a:solidFill>
            </a:endParaRPr>
          </a:p>
          <a:p>
            <a:pPr lvl="1"/>
            <a:r>
              <a:rPr lang="en-GB" sz="1600" dirty="0">
                <a:solidFill>
                  <a:srgbClr val="00293E"/>
                </a:solidFill>
              </a:rPr>
              <a:t>Gap between preferences and patterns</a:t>
            </a:r>
          </a:p>
          <a:p>
            <a:pPr lvl="1"/>
            <a:endParaRPr lang="en-GB" sz="1600" dirty="0">
              <a:solidFill>
                <a:srgbClr val="00293E"/>
              </a:solidFill>
            </a:endParaRPr>
          </a:p>
          <a:p>
            <a:r>
              <a:rPr lang="en-GB" sz="2000" b="1" dirty="0">
                <a:solidFill>
                  <a:srgbClr val="00293E"/>
                </a:solidFill>
              </a:rPr>
              <a:t>Flexible working </a:t>
            </a:r>
            <a:r>
              <a:rPr lang="en-GB" sz="2400" b="1" dirty="0">
                <a:solidFill>
                  <a:srgbClr val="00293E"/>
                </a:solidFill>
              </a:rPr>
              <a:t>≠ </a:t>
            </a:r>
            <a:r>
              <a:rPr lang="en-GB" sz="2000" b="1" dirty="0">
                <a:solidFill>
                  <a:srgbClr val="00293E"/>
                </a:solidFill>
              </a:rPr>
              <a:t>home/remote/hybrid</a:t>
            </a:r>
          </a:p>
          <a:p>
            <a:pPr lvl="1"/>
            <a:r>
              <a:rPr lang="en-GB" sz="1600" dirty="0">
                <a:solidFill>
                  <a:srgbClr val="00293E"/>
                </a:solidFill>
              </a:rPr>
              <a:t>In Wales, 29% say they are in jobs that can’t be done from home</a:t>
            </a:r>
          </a:p>
          <a:p>
            <a:pPr lvl="1"/>
            <a:r>
              <a:rPr lang="en-GB" sz="1600" dirty="0">
                <a:solidFill>
                  <a:srgbClr val="00293E"/>
                </a:solidFill>
              </a:rPr>
              <a:t>Another 8% do not want to WFH at all</a:t>
            </a:r>
          </a:p>
          <a:p>
            <a:pPr lvl="1"/>
            <a:r>
              <a:rPr lang="en-GB" sz="1600" dirty="0">
                <a:solidFill>
                  <a:srgbClr val="00293E"/>
                </a:solidFill>
              </a:rPr>
              <a:t>Nearly </a:t>
            </a:r>
            <a:r>
              <a:rPr lang="en-GB" sz="1600" b="1" dirty="0">
                <a:solidFill>
                  <a:srgbClr val="00293E"/>
                </a:solidFill>
              </a:rPr>
              <a:t>two fifths</a:t>
            </a:r>
            <a:r>
              <a:rPr lang="en-GB" sz="1600" dirty="0">
                <a:solidFill>
                  <a:srgbClr val="00293E"/>
                </a:solidFill>
              </a:rPr>
              <a:t> for whom WFH is not an option</a:t>
            </a:r>
          </a:p>
          <a:p>
            <a:pPr lvl="1"/>
            <a:endParaRPr lang="en-GB" sz="1600" dirty="0">
              <a:solidFill>
                <a:srgbClr val="00293E"/>
              </a:solidFill>
            </a:endParaRPr>
          </a:p>
          <a:p>
            <a:r>
              <a:rPr lang="en-GB" sz="2000" b="1" dirty="0">
                <a:solidFill>
                  <a:srgbClr val="00293E"/>
                </a:solidFill>
              </a:rPr>
              <a:t>Important we explore ALL forms of flex</a:t>
            </a:r>
          </a:p>
        </p:txBody>
      </p:sp>
    </p:spTree>
    <p:extLst>
      <p:ext uri="{BB962C8B-B14F-4D97-AF65-F5344CB8AC3E}">
        <p14:creationId xmlns:p14="http://schemas.microsoft.com/office/powerpoint/2010/main" val="340395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7" end="7"/>
                                            </p:txEl>
                                          </p:spTgt>
                                        </p:tgtEl>
                                        <p:attrNameLst>
                                          <p:attrName>style.visibility</p:attrName>
                                        </p:attrNameLst>
                                      </p:cBhvr>
                                      <p:to>
                                        <p:strVal val="visible"/>
                                      </p:to>
                                    </p:set>
                                    <p:animEffect transition="in" filter="fade">
                                      <p:cBhvr>
                                        <p:cTn id="37" dur="500"/>
                                        <p:tgtEl>
                                          <p:spTgt spid="5">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500"/>
                                        <p:tgtEl>
                                          <p:spTgt spid="5">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5">
                                            <p:txEl>
                                              <p:pRg st="10" end="10"/>
                                            </p:txEl>
                                          </p:spTgt>
                                        </p:tgtEl>
                                        <p:attrNameLst>
                                          <p:attrName>style.visibility</p:attrName>
                                        </p:attrNameLst>
                                      </p:cBhvr>
                                      <p:to>
                                        <p:strVal val="visible"/>
                                      </p:to>
                                    </p:set>
                                    <p:animEffect transition="in" filter="fade">
                                      <p:cBhvr>
                                        <p:cTn id="47"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CECEC"/>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FE2978-80F8-4D40-9739-93A17A38E90D}"/>
              </a:ext>
            </a:extLst>
          </p:cNvPr>
          <p:cNvSpPr>
            <a:spLocks noGrp="1"/>
          </p:cNvSpPr>
          <p:nvPr>
            <p:ph idx="1"/>
          </p:nvPr>
        </p:nvSpPr>
        <p:spPr>
          <a:xfrm>
            <a:off x="8218843" y="2195209"/>
            <a:ext cx="3216536" cy="558514"/>
          </a:xfrm>
          <a:effectLst>
            <a:outerShdw blurRad="152400" dist="317500" dir="5400000" sx="90000" sy="-19000" rotWithShape="0">
              <a:prstClr val="black">
                <a:alpha val="15000"/>
              </a:prstClr>
            </a:outerShdw>
          </a:effectLst>
        </p:spPr>
        <p:txBody>
          <a:bodyPr vert="horz" lIns="91440" tIns="45720" rIns="91440" bIns="45720" rtlCol="0" anchor="t">
            <a:normAutofit/>
          </a:bodyPr>
          <a:lstStyle/>
          <a:p>
            <a:pPr marL="0" indent="0" algn="ctr">
              <a:buNone/>
            </a:pPr>
            <a:r>
              <a:rPr lang="en-US" sz="2400" b="1" dirty="0">
                <a:solidFill>
                  <a:srgbClr val="00293E"/>
                </a:solidFill>
                <a:latin typeface="Museo Cyrl 500" panose="02000000000000000000" pitchFamily="2" charset="0"/>
                <a:cs typeface="Arial"/>
              </a:rPr>
              <a:t>P</a:t>
            </a:r>
            <a:r>
              <a:rPr lang="en-GB" sz="2400" b="1" dirty="0">
                <a:solidFill>
                  <a:srgbClr val="00293E"/>
                </a:solidFill>
                <a:latin typeface="Museo Cyrl 500" panose="02000000000000000000" pitchFamily="2" charset="0"/>
                <a:cs typeface="Arial"/>
              </a:rPr>
              <a:t>art-time working</a:t>
            </a:r>
          </a:p>
        </p:txBody>
      </p:sp>
      <p:sp>
        <p:nvSpPr>
          <p:cNvPr id="7" name="Content Placeholder 2">
            <a:extLst>
              <a:ext uri="{FF2B5EF4-FFF2-40B4-BE49-F238E27FC236}">
                <a16:creationId xmlns:a16="http://schemas.microsoft.com/office/drawing/2014/main" id="{626F1CAF-BBFE-4A3C-80BE-54C8D5794A56}"/>
              </a:ext>
            </a:extLst>
          </p:cNvPr>
          <p:cNvSpPr txBox="1">
            <a:spLocks/>
          </p:cNvSpPr>
          <p:nvPr/>
        </p:nvSpPr>
        <p:spPr>
          <a:xfrm>
            <a:off x="8363860" y="4109724"/>
            <a:ext cx="3101296" cy="896258"/>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rmAutofit/>
          </a:bodyPr>
          <a:lstStyle>
            <a:lvl1pPr marL="171450" indent="-171450" algn="l" defTabSz="685800" rtl="0" eaLnBrk="1" latinLnBrk="0" hangingPunct="1">
              <a:lnSpc>
                <a:spcPct val="90000"/>
              </a:lnSpc>
              <a:spcBef>
                <a:spcPts val="750"/>
              </a:spcBef>
              <a:buClr>
                <a:srgbClr val="DA1D52"/>
              </a:buClr>
              <a:buFont typeface="Arial" panose="020B0604020202020204" pitchFamily="34" charset="0"/>
              <a:buChar char="•"/>
              <a:defRPr sz="2100" kern="1200">
                <a:solidFill>
                  <a:srgbClr val="58595B"/>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rgbClr val="DA1D52"/>
              </a:buClr>
              <a:buFont typeface="Arial" panose="020B0604020202020204" pitchFamily="34" charset="0"/>
              <a:buChar char="•"/>
              <a:defRPr sz="1500" kern="1200">
                <a:solidFill>
                  <a:srgbClr val="58595B"/>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
                <a:srgbClr val="DA1D52"/>
              </a:buClr>
              <a:buSzTx/>
              <a:buFont typeface="Arial" panose="020B0604020202020204" pitchFamily="34" charset="0"/>
              <a:buNone/>
              <a:tabLst/>
              <a:defRPr/>
            </a:pPr>
            <a:r>
              <a:rPr kumimoji="0" lang="en-US"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rPr>
              <a:t>Term-time working</a:t>
            </a:r>
            <a:endParaRPr kumimoji="0" lang="en-GB"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endParaRPr>
          </a:p>
        </p:txBody>
      </p:sp>
      <p:sp>
        <p:nvSpPr>
          <p:cNvPr id="8" name="Content Placeholder 2">
            <a:extLst>
              <a:ext uri="{FF2B5EF4-FFF2-40B4-BE49-F238E27FC236}">
                <a16:creationId xmlns:a16="http://schemas.microsoft.com/office/drawing/2014/main" id="{1483015C-7065-4EB1-8699-020B527B39E6}"/>
              </a:ext>
            </a:extLst>
          </p:cNvPr>
          <p:cNvSpPr txBox="1">
            <a:spLocks/>
          </p:cNvSpPr>
          <p:nvPr/>
        </p:nvSpPr>
        <p:spPr>
          <a:xfrm>
            <a:off x="8838380" y="2843316"/>
            <a:ext cx="2114550" cy="466711"/>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rmAutofit/>
          </a:bodyPr>
          <a:lstStyle>
            <a:lvl1pPr marL="171450" indent="-171450" algn="l" defTabSz="685800" rtl="0" eaLnBrk="1" latinLnBrk="0" hangingPunct="1">
              <a:lnSpc>
                <a:spcPct val="90000"/>
              </a:lnSpc>
              <a:spcBef>
                <a:spcPts val="750"/>
              </a:spcBef>
              <a:buClr>
                <a:srgbClr val="DA1D52"/>
              </a:buClr>
              <a:buFont typeface="Arial" panose="020B0604020202020204" pitchFamily="34" charset="0"/>
              <a:buChar char="•"/>
              <a:defRPr sz="2100" kern="1200">
                <a:solidFill>
                  <a:srgbClr val="58595B"/>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rgbClr val="DA1D52"/>
              </a:buClr>
              <a:buFont typeface="Arial" panose="020B0604020202020204" pitchFamily="34" charset="0"/>
              <a:buChar char="•"/>
              <a:defRPr sz="1500" kern="1200">
                <a:solidFill>
                  <a:srgbClr val="58595B"/>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
                <a:srgbClr val="DA1D52"/>
              </a:buClr>
              <a:buSzTx/>
              <a:buFont typeface="Arial" panose="020B0604020202020204" pitchFamily="34" charset="0"/>
              <a:buNone/>
              <a:tabLst/>
              <a:defRPr/>
            </a:pPr>
            <a:r>
              <a:rPr kumimoji="0" lang="en-US"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rPr>
              <a:t>Job sharing</a:t>
            </a:r>
            <a:endParaRPr kumimoji="0" lang="en-GB"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endParaRPr>
          </a:p>
        </p:txBody>
      </p:sp>
      <p:sp>
        <p:nvSpPr>
          <p:cNvPr id="9" name="Content Placeholder 2">
            <a:extLst>
              <a:ext uri="{FF2B5EF4-FFF2-40B4-BE49-F238E27FC236}">
                <a16:creationId xmlns:a16="http://schemas.microsoft.com/office/drawing/2014/main" id="{EA625F1A-D59B-4945-A513-7CA11EAF6D8E}"/>
              </a:ext>
            </a:extLst>
          </p:cNvPr>
          <p:cNvSpPr txBox="1">
            <a:spLocks/>
          </p:cNvSpPr>
          <p:nvPr/>
        </p:nvSpPr>
        <p:spPr>
          <a:xfrm>
            <a:off x="666451" y="3144165"/>
            <a:ext cx="2493080" cy="507705"/>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rmAutofit/>
          </a:bodyPr>
          <a:lstStyle>
            <a:lvl1pPr marL="171450" indent="-171450" algn="l" defTabSz="685800" rtl="0" eaLnBrk="1" latinLnBrk="0" hangingPunct="1">
              <a:lnSpc>
                <a:spcPct val="90000"/>
              </a:lnSpc>
              <a:spcBef>
                <a:spcPts val="750"/>
              </a:spcBef>
              <a:buClr>
                <a:srgbClr val="DA1D52"/>
              </a:buClr>
              <a:buFont typeface="Arial" panose="020B0604020202020204" pitchFamily="34" charset="0"/>
              <a:buChar char="•"/>
              <a:defRPr sz="2100" kern="1200">
                <a:solidFill>
                  <a:srgbClr val="58595B"/>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rgbClr val="DA1D52"/>
              </a:buClr>
              <a:buFont typeface="Arial" panose="020B0604020202020204" pitchFamily="34" charset="0"/>
              <a:buChar char="•"/>
              <a:defRPr sz="1500" kern="1200">
                <a:solidFill>
                  <a:srgbClr val="58595B"/>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
                <a:srgbClr val="DA1D52"/>
              </a:buClr>
              <a:buSzTx/>
              <a:buFont typeface="Arial" panose="020B0604020202020204" pitchFamily="34" charset="0"/>
              <a:buNone/>
              <a:tabLst/>
              <a:defRPr/>
            </a:pPr>
            <a:r>
              <a:rPr kumimoji="0" lang="en-US"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rPr>
              <a:t>Hybrid working</a:t>
            </a:r>
            <a:endParaRPr kumimoji="0" lang="en-GB"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endParaRPr>
          </a:p>
        </p:txBody>
      </p:sp>
      <p:sp>
        <p:nvSpPr>
          <p:cNvPr id="10" name="Content Placeholder 2">
            <a:extLst>
              <a:ext uri="{FF2B5EF4-FFF2-40B4-BE49-F238E27FC236}">
                <a16:creationId xmlns:a16="http://schemas.microsoft.com/office/drawing/2014/main" id="{7E9B4923-E604-4F22-94FE-119C7B23A7EA}"/>
              </a:ext>
            </a:extLst>
          </p:cNvPr>
          <p:cNvSpPr txBox="1">
            <a:spLocks/>
          </p:cNvSpPr>
          <p:nvPr/>
        </p:nvSpPr>
        <p:spPr>
          <a:xfrm>
            <a:off x="4754632" y="2292850"/>
            <a:ext cx="2114550" cy="466711"/>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rmAutofit/>
          </a:bodyPr>
          <a:lstStyle>
            <a:lvl1pPr marL="171450" indent="-171450" algn="l" defTabSz="685800" rtl="0" eaLnBrk="1" latinLnBrk="0" hangingPunct="1">
              <a:lnSpc>
                <a:spcPct val="90000"/>
              </a:lnSpc>
              <a:spcBef>
                <a:spcPts val="750"/>
              </a:spcBef>
              <a:buClr>
                <a:srgbClr val="DA1D52"/>
              </a:buClr>
              <a:buFont typeface="Arial" panose="020B0604020202020204" pitchFamily="34" charset="0"/>
              <a:buChar char="•"/>
              <a:defRPr sz="2100" kern="1200">
                <a:solidFill>
                  <a:srgbClr val="58595B"/>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rgbClr val="DA1D52"/>
              </a:buClr>
              <a:buFont typeface="Arial" panose="020B0604020202020204" pitchFamily="34" charset="0"/>
              <a:buChar char="•"/>
              <a:defRPr sz="1500" kern="1200">
                <a:solidFill>
                  <a:srgbClr val="58595B"/>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
                <a:srgbClr val="DA1D52"/>
              </a:buClr>
              <a:buSzTx/>
              <a:buFont typeface="Arial" panose="020B0604020202020204" pitchFamily="34" charset="0"/>
              <a:buNone/>
              <a:tabLst/>
              <a:defRPr/>
            </a:pPr>
            <a:r>
              <a:rPr kumimoji="0" lang="en-US"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rPr>
              <a:t>Flexi-time</a:t>
            </a:r>
            <a:endParaRPr kumimoji="0" lang="en-GB"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endParaRPr>
          </a:p>
        </p:txBody>
      </p:sp>
      <p:sp>
        <p:nvSpPr>
          <p:cNvPr id="11" name="Content Placeholder 2">
            <a:extLst>
              <a:ext uri="{FF2B5EF4-FFF2-40B4-BE49-F238E27FC236}">
                <a16:creationId xmlns:a16="http://schemas.microsoft.com/office/drawing/2014/main" id="{C176AE45-D4F5-4931-BF21-35693F76651E}"/>
              </a:ext>
            </a:extLst>
          </p:cNvPr>
          <p:cNvSpPr txBox="1">
            <a:spLocks/>
          </p:cNvSpPr>
          <p:nvPr/>
        </p:nvSpPr>
        <p:spPr>
          <a:xfrm>
            <a:off x="182105" y="2267287"/>
            <a:ext cx="3375764" cy="558514"/>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rmAutofit/>
          </a:bodyPr>
          <a:lstStyle>
            <a:lvl1pPr marL="171450" indent="-171450" algn="l" defTabSz="685800" rtl="0" eaLnBrk="1" latinLnBrk="0" hangingPunct="1">
              <a:lnSpc>
                <a:spcPct val="90000"/>
              </a:lnSpc>
              <a:spcBef>
                <a:spcPts val="750"/>
              </a:spcBef>
              <a:buClr>
                <a:srgbClr val="DA1D52"/>
              </a:buClr>
              <a:buFont typeface="Arial" panose="020B0604020202020204" pitchFamily="34" charset="0"/>
              <a:buChar char="•"/>
              <a:defRPr sz="2100" kern="1200">
                <a:solidFill>
                  <a:srgbClr val="58595B"/>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rgbClr val="DA1D52"/>
              </a:buClr>
              <a:buFont typeface="Arial" panose="020B0604020202020204" pitchFamily="34" charset="0"/>
              <a:buChar char="•"/>
              <a:defRPr sz="1500" kern="1200">
                <a:solidFill>
                  <a:srgbClr val="58595B"/>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
                <a:srgbClr val="DA1D52"/>
              </a:buClr>
              <a:buSzTx/>
              <a:buFont typeface="Arial" panose="020B0604020202020204" pitchFamily="34" charset="0"/>
              <a:buNone/>
              <a:tabLst/>
              <a:defRPr/>
            </a:pPr>
            <a:r>
              <a:rPr kumimoji="0" lang="en-US"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rPr>
              <a:t>Homeworking</a:t>
            </a:r>
            <a:endParaRPr kumimoji="0" lang="en-GB"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endParaRPr>
          </a:p>
        </p:txBody>
      </p:sp>
      <p:sp>
        <p:nvSpPr>
          <p:cNvPr id="13" name="Content Placeholder 2">
            <a:extLst>
              <a:ext uri="{FF2B5EF4-FFF2-40B4-BE49-F238E27FC236}">
                <a16:creationId xmlns:a16="http://schemas.microsoft.com/office/drawing/2014/main" id="{FA463C3D-3473-4500-A4FB-C98999B9E0F6}"/>
              </a:ext>
            </a:extLst>
          </p:cNvPr>
          <p:cNvSpPr txBox="1">
            <a:spLocks/>
          </p:cNvSpPr>
          <p:nvPr/>
        </p:nvSpPr>
        <p:spPr>
          <a:xfrm>
            <a:off x="4183767" y="3698143"/>
            <a:ext cx="3250093" cy="622349"/>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Autofit/>
          </a:bodyPr>
          <a:lstStyle>
            <a:lvl1pPr marL="171450" indent="-171450" algn="l" defTabSz="685800" rtl="0" eaLnBrk="1" latinLnBrk="0" hangingPunct="1">
              <a:lnSpc>
                <a:spcPct val="90000"/>
              </a:lnSpc>
              <a:spcBef>
                <a:spcPts val="750"/>
              </a:spcBef>
              <a:buClr>
                <a:srgbClr val="DA1D52"/>
              </a:buClr>
              <a:buFont typeface="Arial" panose="020B0604020202020204" pitchFamily="34" charset="0"/>
              <a:buChar char="•"/>
              <a:defRPr sz="2100" kern="1200">
                <a:solidFill>
                  <a:srgbClr val="58595B"/>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rgbClr val="DA1D52"/>
              </a:buClr>
              <a:buFont typeface="Arial" panose="020B0604020202020204" pitchFamily="34" charset="0"/>
              <a:buChar char="•"/>
              <a:defRPr sz="1500" kern="1200">
                <a:solidFill>
                  <a:srgbClr val="58595B"/>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
                <a:srgbClr val="DA1D52"/>
              </a:buClr>
              <a:buSzTx/>
              <a:buFont typeface="Arial" panose="020B0604020202020204" pitchFamily="34" charset="0"/>
              <a:buNone/>
              <a:tabLst/>
              <a:defRPr/>
            </a:pPr>
            <a:r>
              <a:rPr kumimoji="0" lang="en-US"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rPr>
              <a:t>Compressed hours</a:t>
            </a:r>
            <a:endParaRPr kumimoji="0" lang="en-GB"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endParaRPr>
          </a:p>
        </p:txBody>
      </p:sp>
      <p:sp>
        <p:nvSpPr>
          <p:cNvPr id="14" name="Content Placeholder 2">
            <a:extLst>
              <a:ext uri="{FF2B5EF4-FFF2-40B4-BE49-F238E27FC236}">
                <a16:creationId xmlns:a16="http://schemas.microsoft.com/office/drawing/2014/main" id="{D5DBCA74-3E0F-48AB-A478-E763E52C2ED2}"/>
              </a:ext>
            </a:extLst>
          </p:cNvPr>
          <p:cNvSpPr txBox="1">
            <a:spLocks/>
          </p:cNvSpPr>
          <p:nvPr/>
        </p:nvSpPr>
        <p:spPr>
          <a:xfrm>
            <a:off x="4129829" y="2996142"/>
            <a:ext cx="3357971" cy="466711"/>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Autofit/>
          </a:bodyPr>
          <a:lstStyle>
            <a:lvl1pPr marL="171450" indent="-171450" algn="l" defTabSz="685800" rtl="0" eaLnBrk="1" latinLnBrk="0" hangingPunct="1">
              <a:lnSpc>
                <a:spcPct val="90000"/>
              </a:lnSpc>
              <a:spcBef>
                <a:spcPts val="750"/>
              </a:spcBef>
              <a:buClr>
                <a:srgbClr val="DA1D52"/>
              </a:buClr>
              <a:buFont typeface="Arial" panose="020B0604020202020204" pitchFamily="34" charset="0"/>
              <a:buChar char="•"/>
              <a:defRPr sz="2100" kern="1200">
                <a:solidFill>
                  <a:srgbClr val="58595B"/>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rgbClr val="DA1D52"/>
              </a:buClr>
              <a:buFont typeface="Arial" panose="020B0604020202020204" pitchFamily="34" charset="0"/>
              <a:buChar char="•"/>
              <a:defRPr sz="1500" kern="1200">
                <a:solidFill>
                  <a:srgbClr val="58595B"/>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
                <a:srgbClr val="DA1D52"/>
              </a:buClr>
              <a:buSzTx/>
              <a:buFont typeface="Arial" panose="020B0604020202020204" pitchFamily="34" charset="0"/>
              <a:buNone/>
              <a:tabLst/>
              <a:defRPr/>
            </a:pPr>
            <a:r>
              <a:rPr kumimoji="0" lang="en-US"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rPr>
              <a:t>Annualised hours</a:t>
            </a:r>
            <a:endParaRPr kumimoji="0" lang="en-GB"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endParaRPr>
          </a:p>
        </p:txBody>
      </p:sp>
      <p:sp>
        <p:nvSpPr>
          <p:cNvPr id="16" name="Google Shape;296;g6cc30c5819_0_77">
            <a:extLst>
              <a:ext uri="{FF2B5EF4-FFF2-40B4-BE49-F238E27FC236}">
                <a16:creationId xmlns:a16="http://schemas.microsoft.com/office/drawing/2014/main" id="{8C6479D7-AA34-F048-9007-4CDC57EB1F12}"/>
              </a:ext>
            </a:extLst>
          </p:cNvPr>
          <p:cNvSpPr txBox="1">
            <a:spLocks/>
          </p:cNvSpPr>
          <p:nvPr/>
        </p:nvSpPr>
        <p:spPr>
          <a:xfrm>
            <a:off x="838200" y="265588"/>
            <a:ext cx="6047232" cy="797840"/>
          </a:xfrm>
          <a:prstGeom prst="roundRect">
            <a:avLst/>
          </a:prstGeom>
        </p:spPr>
        <p:txBody>
          <a:bodyPr spcFirstLastPara="1" vert="horz" lIns="91425" tIns="45700" rIns="91425" bIns="45700" rtlCol="0" anchor="ctr" anchorCtr="0">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ts val="0"/>
              </a:spcBef>
              <a:spcAft>
                <a:spcPts val="0"/>
              </a:spcAft>
              <a:buClr>
                <a:srgbClr val="007977"/>
              </a:buClr>
              <a:buSzPts val="3800"/>
              <a:buFontTx/>
              <a:buNone/>
              <a:tabLst/>
              <a:defRPr/>
            </a:pPr>
            <a:r>
              <a:rPr kumimoji="0" lang="en-GB" sz="4800" b="1" i="0" u="none" strike="noStrike" kern="1200" cap="none" spc="0" normalizeH="0" baseline="0" noProof="0" dirty="0">
                <a:ln>
                  <a:noFill/>
                </a:ln>
                <a:solidFill>
                  <a:srgbClr val="00293E"/>
                </a:solidFill>
                <a:effectLst/>
                <a:uLnTx/>
                <a:uFillTx/>
                <a:latin typeface="Trebuchet MS" panose="020B0603020202020204" pitchFamily="34" charset="0"/>
                <a:ea typeface="+mj-ea"/>
                <a:cs typeface="+mj-cs"/>
              </a:rPr>
              <a:t>Types of flexible working</a:t>
            </a:r>
          </a:p>
        </p:txBody>
      </p:sp>
      <p:sp>
        <p:nvSpPr>
          <p:cNvPr id="19" name="Content Placeholder 2">
            <a:extLst>
              <a:ext uri="{FF2B5EF4-FFF2-40B4-BE49-F238E27FC236}">
                <a16:creationId xmlns:a16="http://schemas.microsoft.com/office/drawing/2014/main" id="{96135B08-5A3C-1E1A-BD78-34C819CD8B37}"/>
              </a:ext>
            </a:extLst>
          </p:cNvPr>
          <p:cNvSpPr txBox="1">
            <a:spLocks/>
          </p:cNvSpPr>
          <p:nvPr/>
        </p:nvSpPr>
        <p:spPr>
          <a:xfrm>
            <a:off x="225109" y="3942415"/>
            <a:ext cx="3375764" cy="1126945"/>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rmAutofit/>
          </a:bodyPr>
          <a:lstStyle>
            <a:lvl1pPr marL="171450" indent="-171450" algn="l" defTabSz="685800" rtl="0" eaLnBrk="1" latinLnBrk="0" hangingPunct="1">
              <a:lnSpc>
                <a:spcPct val="90000"/>
              </a:lnSpc>
              <a:spcBef>
                <a:spcPts val="750"/>
              </a:spcBef>
              <a:buClr>
                <a:srgbClr val="DA1D52"/>
              </a:buClr>
              <a:buFont typeface="Arial" panose="020B0604020202020204" pitchFamily="34" charset="0"/>
              <a:buChar char="•"/>
              <a:defRPr sz="2100" kern="1200">
                <a:solidFill>
                  <a:srgbClr val="58595B"/>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rgbClr val="DA1D52"/>
              </a:buClr>
              <a:buFont typeface="Arial" panose="020B0604020202020204" pitchFamily="34" charset="0"/>
              <a:buChar char="•"/>
              <a:defRPr sz="1500" kern="1200">
                <a:solidFill>
                  <a:srgbClr val="58595B"/>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
                <a:srgbClr val="DA1D52"/>
              </a:buClr>
              <a:buSzTx/>
              <a:buFont typeface="Arial" panose="020B0604020202020204" pitchFamily="34" charset="0"/>
              <a:buNone/>
              <a:tabLst/>
              <a:defRPr/>
            </a:pPr>
            <a:r>
              <a:rPr kumimoji="0" lang="en-US"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rPr>
              <a:t>Mobile/remote working</a:t>
            </a:r>
            <a:endParaRPr kumimoji="0" lang="en-GB"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endParaRPr>
          </a:p>
        </p:txBody>
      </p:sp>
      <p:sp>
        <p:nvSpPr>
          <p:cNvPr id="20" name="Content Placeholder 2">
            <a:extLst>
              <a:ext uri="{FF2B5EF4-FFF2-40B4-BE49-F238E27FC236}">
                <a16:creationId xmlns:a16="http://schemas.microsoft.com/office/drawing/2014/main" id="{7949D71C-14AF-03E8-58EC-2CB61A494E20}"/>
              </a:ext>
            </a:extLst>
          </p:cNvPr>
          <p:cNvSpPr txBox="1">
            <a:spLocks/>
          </p:cNvSpPr>
          <p:nvPr/>
        </p:nvSpPr>
        <p:spPr>
          <a:xfrm>
            <a:off x="8030147" y="3476520"/>
            <a:ext cx="3731014" cy="466711"/>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Autofit/>
          </a:bodyPr>
          <a:lstStyle>
            <a:lvl1pPr marL="171450" indent="-171450" algn="l" defTabSz="685800" rtl="0" eaLnBrk="1" latinLnBrk="0" hangingPunct="1">
              <a:lnSpc>
                <a:spcPct val="90000"/>
              </a:lnSpc>
              <a:spcBef>
                <a:spcPts val="750"/>
              </a:spcBef>
              <a:buClr>
                <a:srgbClr val="DA1D52"/>
              </a:buClr>
              <a:buFont typeface="Arial" panose="020B0604020202020204" pitchFamily="34" charset="0"/>
              <a:buChar char="•"/>
              <a:defRPr sz="2100" kern="1200">
                <a:solidFill>
                  <a:srgbClr val="58595B"/>
                </a:solidFill>
                <a:latin typeface="Arial" panose="020B0604020202020204" pitchFamily="34" charset="0"/>
                <a:ea typeface="+mn-ea"/>
                <a:cs typeface="Arial" panose="020B0604020202020204" pitchFamily="34" charset="0"/>
              </a:defRPr>
            </a:lvl1pPr>
            <a:lvl2pPr marL="514350" indent="-171450" algn="l" defTabSz="685800" rtl="0" eaLnBrk="1" latinLnBrk="0" hangingPunct="1">
              <a:lnSpc>
                <a:spcPct val="90000"/>
              </a:lnSpc>
              <a:spcBef>
                <a:spcPts val="375"/>
              </a:spcBef>
              <a:buClr>
                <a:srgbClr val="DA1D52"/>
              </a:buClr>
              <a:buFont typeface="Arial" panose="020B0604020202020204" pitchFamily="34" charset="0"/>
              <a:buChar char="•"/>
              <a:defRPr sz="1800" kern="1200">
                <a:solidFill>
                  <a:srgbClr val="58595B"/>
                </a:solidFill>
                <a:latin typeface="Arial" panose="020B0604020202020204" pitchFamily="34" charset="0"/>
                <a:ea typeface="+mn-ea"/>
                <a:cs typeface="Arial" panose="020B0604020202020204" pitchFamily="34" charset="0"/>
              </a:defRPr>
            </a:lvl2pPr>
            <a:lvl3pPr marL="857250" indent="-171450" algn="l" defTabSz="685800" rtl="0" eaLnBrk="1" latinLnBrk="0" hangingPunct="1">
              <a:lnSpc>
                <a:spcPct val="90000"/>
              </a:lnSpc>
              <a:spcBef>
                <a:spcPts val="375"/>
              </a:spcBef>
              <a:buClr>
                <a:srgbClr val="DA1D52"/>
              </a:buClr>
              <a:buFont typeface="Arial" panose="020B0604020202020204" pitchFamily="34" charset="0"/>
              <a:buChar char="•"/>
              <a:defRPr sz="1500" kern="1200">
                <a:solidFill>
                  <a:srgbClr val="58595B"/>
                </a:solidFill>
                <a:latin typeface="Arial" panose="020B0604020202020204" pitchFamily="34" charset="0"/>
                <a:ea typeface="+mn-ea"/>
                <a:cs typeface="Arial" panose="020B0604020202020204" pitchFamily="34" charset="0"/>
              </a:defRPr>
            </a:lvl3pPr>
            <a:lvl4pPr marL="12001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4pPr>
            <a:lvl5pPr marL="1543050" indent="-171450" algn="l" defTabSz="685800" rtl="0" eaLnBrk="1" latinLnBrk="0" hangingPunct="1">
              <a:lnSpc>
                <a:spcPct val="90000"/>
              </a:lnSpc>
              <a:spcBef>
                <a:spcPts val="375"/>
              </a:spcBef>
              <a:buClr>
                <a:srgbClr val="DA1D52"/>
              </a:buClr>
              <a:buFont typeface="Arial" panose="020B0604020202020204" pitchFamily="34" charset="0"/>
              <a:buChar char="•"/>
              <a:defRPr sz="1350" kern="1200">
                <a:solidFill>
                  <a:srgbClr val="58595B"/>
                </a:solidFill>
                <a:latin typeface="Arial" panose="020B0604020202020204" pitchFamily="34" charset="0"/>
                <a:ea typeface="+mn-ea"/>
                <a:cs typeface="Arial" panose="020B0604020202020204" pitchFamily="34" charset="0"/>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marR="0" lvl="0" indent="0" algn="ctr" defTabSz="685800" rtl="0" eaLnBrk="1" fontAlgn="auto" latinLnBrk="0" hangingPunct="1">
              <a:lnSpc>
                <a:spcPct val="90000"/>
              </a:lnSpc>
              <a:spcBef>
                <a:spcPts val="750"/>
              </a:spcBef>
              <a:spcAft>
                <a:spcPts val="0"/>
              </a:spcAft>
              <a:buClr>
                <a:srgbClr val="DA1D52"/>
              </a:buClr>
              <a:buSzTx/>
              <a:buFont typeface="Arial" panose="020B0604020202020204" pitchFamily="34" charset="0"/>
              <a:buNone/>
              <a:tabLst/>
              <a:defRPr/>
            </a:pPr>
            <a:r>
              <a:rPr kumimoji="0" lang="en-US"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rPr>
              <a:t>Zero hours contracts</a:t>
            </a:r>
            <a:endParaRPr kumimoji="0" lang="en-GB" sz="2400" b="1" i="0" u="none" strike="noStrike" kern="1200" cap="none" spc="0" normalizeH="0" baseline="0" noProof="0" dirty="0">
              <a:ln>
                <a:noFill/>
              </a:ln>
              <a:solidFill>
                <a:srgbClr val="00293E"/>
              </a:solidFill>
              <a:effectLst/>
              <a:uLnTx/>
              <a:uFillTx/>
              <a:latin typeface="Museo Cyrl 500" panose="02000000000000000000" pitchFamily="2" charset="0"/>
              <a:ea typeface="+mn-ea"/>
              <a:cs typeface="Arial"/>
            </a:endParaRPr>
          </a:p>
        </p:txBody>
      </p:sp>
      <p:sp>
        <p:nvSpPr>
          <p:cNvPr id="22" name="Content Placeholder 2">
            <a:extLst>
              <a:ext uri="{FF2B5EF4-FFF2-40B4-BE49-F238E27FC236}">
                <a16:creationId xmlns:a16="http://schemas.microsoft.com/office/drawing/2014/main" id="{20D35F60-1011-8B27-5923-4BC785C33340}"/>
              </a:ext>
            </a:extLst>
          </p:cNvPr>
          <p:cNvSpPr txBox="1">
            <a:spLocks/>
          </p:cNvSpPr>
          <p:nvPr/>
        </p:nvSpPr>
        <p:spPr>
          <a:xfrm>
            <a:off x="438615" y="1417660"/>
            <a:ext cx="2862743" cy="558729"/>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FFB701"/>
                </a:solidFill>
                <a:effectLst/>
                <a:uLnTx/>
                <a:uFillTx/>
                <a:latin typeface="Museo Cyrl 500" panose="02000000000000000000" pitchFamily="2" charset="0"/>
                <a:ea typeface="+mn-ea"/>
                <a:cs typeface="Arial"/>
              </a:rPr>
              <a:t>WHERE</a:t>
            </a:r>
          </a:p>
        </p:txBody>
      </p:sp>
      <p:sp>
        <p:nvSpPr>
          <p:cNvPr id="23" name="Content Placeholder 2">
            <a:extLst>
              <a:ext uri="{FF2B5EF4-FFF2-40B4-BE49-F238E27FC236}">
                <a16:creationId xmlns:a16="http://schemas.microsoft.com/office/drawing/2014/main" id="{B415C29A-A1D0-2242-C91A-5B3AC504AAAA}"/>
              </a:ext>
            </a:extLst>
          </p:cNvPr>
          <p:cNvSpPr txBox="1">
            <a:spLocks/>
          </p:cNvSpPr>
          <p:nvPr/>
        </p:nvSpPr>
        <p:spPr>
          <a:xfrm>
            <a:off x="4380536" y="1376597"/>
            <a:ext cx="2862743" cy="558729"/>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FFB701"/>
                </a:solidFill>
                <a:effectLst/>
                <a:uLnTx/>
                <a:uFillTx/>
                <a:latin typeface="Museo Cyrl 500" panose="02000000000000000000" pitchFamily="2" charset="0"/>
                <a:ea typeface="+mn-ea"/>
                <a:cs typeface="Arial"/>
              </a:rPr>
              <a:t> </a:t>
            </a:r>
            <a:r>
              <a:rPr kumimoji="0" lang="en-GB" sz="2400" b="1" i="0" u="none" strike="noStrike" kern="1200" cap="none" spc="0" normalizeH="0" baseline="0" noProof="0" dirty="0">
                <a:ln>
                  <a:noFill/>
                </a:ln>
                <a:solidFill>
                  <a:srgbClr val="FFB701"/>
                </a:solidFill>
                <a:effectLst/>
                <a:uLnTx/>
                <a:uFillTx/>
                <a:latin typeface="Museo Cyrl 500" panose="02000000000000000000" pitchFamily="2" charset="0"/>
                <a:ea typeface="+mn-ea"/>
                <a:cs typeface="Arial"/>
              </a:rPr>
              <a:t>WHEN</a:t>
            </a:r>
          </a:p>
        </p:txBody>
      </p:sp>
      <p:sp>
        <p:nvSpPr>
          <p:cNvPr id="24" name="Content Placeholder 2">
            <a:extLst>
              <a:ext uri="{FF2B5EF4-FFF2-40B4-BE49-F238E27FC236}">
                <a16:creationId xmlns:a16="http://schemas.microsoft.com/office/drawing/2014/main" id="{DE5709E4-84B9-18B8-51F5-DAF1D2D97D9D}"/>
              </a:ext>
            </a:extLst>
          </p:cNvPr>
          <p:cNvSpPr txBox="1">
            <a:spLocks/>
          </p:cNvSpPr>
          <p:nvPr/>
        </p:nvSpPr>
        <p:spPr>
          <a:xfrm>
            <a:off x="8464282" y="1376597"/>
            <a:ext cx="2862743" cy="558729"/>
          </a:xfrm>
          <a:prstGeom prst="rect">
            <a:avLst/>
          </a:prstGeom>
          <a:effectLst>
            <a:outerShdw blurRad="152400" dist="317500" dir="5400000" sx="90000" sy="-19000" rotWithShape="0">
              <a:prstClr val="black">
                <a:alpha val="15000"/>
              </a:prstClr>
            </a:outerShdw>
          </a:effectLst>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srgbClr val="FFB701"/>
                </a:solidFill>
                <a:effectLst/>
                <a:uLnTx/>
                <a:uFillTx/>
                <a:latin typeface="Museo Cyrl 500" panose="02000000000000000000" pitchFamily="2" charset="0"/>
                <a:ea typeface="+mn-ea"/>
                <a:cs typeface="Arial"/>
              </a:rPr>
              <a:t>HOW MUCH</a:t>
            </a:r>
          </a:p>
        </p:txBody>
      </p:sp>
      <p:cxnSp>
        <p:nvCxnSpPr>
          <p:cNvPr id="26" name="Straight Connector 25">
            <a:extLst>
              <a:ext uri="{FF2B5EF4-FFF2-40B4-BE49-F238E27FC236}">
                <a16:creationId xmlns:a16="http://schemas.microsoft.com/office/drawing/2014/main" id="{D0CB2732-B4B2-9FB6-D95E-9CECC9B55ABB}"/>
              </a:ext>
            </a:extLst>
          </p:cNvPr>
          <p:cNvCxnSpPr>
            <a:cxnSpLocks/>
          </p:cNvCxnSpPr>
          <p:nvPr/>
        </p:nvCxnSpPr>
        <p:spPr>
          <a:xfrm>
            <a:off x="3600873" y="1247887"/>
            <a:ext cx="0" cy="5344525"/>
          </a:xfrm>
          <a:prstGeom prst="line">
            <a:avLst/>
          </a:prstGeom>
          <a:ln w="38100">
            <a:solidFill>
              <a:srgbClr val="FFB701"/>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D552683-D0A8-73EE-3FEC-685A9CFAE037}"/>
              </a:ext>
            </a:extLst>
          </p:cNvPr>
          <p:cNvCxnSpPr>
            <a:cxnSpLocks/>
          </p:cNvCxnSpPr>
          <p:nvPr/>
        </p:nvCxnSpPr>
        <p:spPr>
          <a:xfrm>
            <a:off x="8022941" y="1270152"/>
            <a:ext cx="0" cy="5344525"/>
          </a:xfrm>
          <a:prstGeom prst="line">
            <a:avLst/>
          </a:prstGeom>
          <a:ln w="38100">
            <a:solidFill>
              <a:srgbClr val="FFB70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AD9E48B-57B2-E7FF-C10B-2BDE5C1F9B2B}"/>
              </a:ext>
            </a:extLst>
          </p:cNvPr>
          <p:cNvCxnSpPr>
            <a:cxnSpLocks/>
          </p:cNvCxnSpPr>
          <p:nvPr/>
        </p:nvCxnSpPr>
        <p:spPr>
          <a:xfrm>
            <a:off x="654548" y="1921020"/>
            <a:ext cx="10810608" cy="0"/>
          </a:xfrm>
          <a:prstGeom prst="line">
            <a:avLst/>
          </a:prstGeom>
          <a:ln w="38100">
            <a:solidFill>
              <a:srgbClr val="FFB701"/>
            </a:solidFill>
          </a:ln>
        </p:spPr>
        <p:style>
          <a:lnRef idx="1">
            <a:schemeClr val="accent1"/>
          </a:lnRef>
          <a:fillRef idx="0">
            <a:schemeClr val="accent1"/>
          </a:fillRef>
          <a:effectRef idx="0">
            <a:schemeClr val="accent1"/>
          </a:effectRef>
          <a:fontRef idx="minor">
            <a:schemeClr val="tx1"/>
          </a:fontRef>
        </p:style>
      </p:cxnSp>
      <p:pic>
        <p:nvPicPr>
          <p:cNvPr id="38" name="Picture 37">
            <a:extLst>
              <a:ext uri="{FF2B5EF4-FFF2-40B4-BE49-F238E27FC236}">
                <a16:creationId xmlns:a16="http://schemas.microsoft.com/office/drawing/2014/main" id="{CE8C69FA-9B93-9EB1-4075-6C9E5C613D34}"/>
              </a:ext>
            </a:extLst>
          </p:cNvPr>
          <p:cNvPicPr>
            <a:picLocks noChangeAspect="1"/>
          </p:cNvPicPr>
          <p:nvPr/>
        </p:nvPicPr>
        <p:blipFill>
          <a:blip r:embed="rId3" cstate="email">
            <a:alphaModFix amt="98000"/>
            <a:extLst>
              <a:ext uri="{28A0092B-C50C-407E-A947-70E740481C1C}">
                <a14:useLocalDpi xmlns:a14="http://schemas.microsoft.com/office/drawing/2010/main"/>
              </a:ext>
            </a:extLst>
          </a:blip>
          <a:stretch>
            <a:fillRect/>
          </a:stretch>
        </p:blipFill>
        <p:spPr>
          <a:xfrm>
            <a:off x="893644" y="4826024"/>
            <a:ext cx="1952686" cy="1694480"/>
          </a:xfrm>
          <a:prstGeom prst="rect">
            <a:avLst/>
          </a:prstGeom>
        </p:spPr>
      </p:pic>
      <p:pic>
        <p:nvPicPr>
          <p:cNvPr id="40" name="Picture 39">
            <a:extLst>
              <a:ext uri="{FF2B5EF4-FFF2-40B4-BE49-F238E27FC236}">
                <a16:creationId xmlns:a16="http://schemas.microsoft.com/office/drawing/2014/main" id="{C791C8A9-28BB-DCA3-A4DA-F4D9845A4E0A}"/>
              </a:ext>
            </a:extLst>
          </p:cNvPr>
          <p:cNvPicPr>
            <a:picLocks noChangeAspect="1"/>
          </p:cNvPicPr>
          <p:nvPr/>
        </p:nvPicPr>
        <p:blipFill rotWithShape="1">
          <a:blip r:embed="rId4" cstate="email">
            <a:alphaModFix amt="98000"/>
            <a:extLst>
              <a:ext uri="{28A0092B-C50C-407E-A947-70E740481C1C}">
                <a14:useLocalDpi xmlns:a14="http://schemas.microsoft.com/office/drawing/2010/main"/>
              </a:ext>
            </a:extLst>
          </a:blip>
          <a:srcRect/>
          <a:stretch/>
        </p:blipFill>
        <p:spPr>
          <a:xfrm>
            <a:off x="8880549" y="4781660"/>
            <a:ext cx="1997658" cy="1979842"/>
          </a:xfrm>
          <a:prstGeom prst="rect">
            <a:avLst/>
          </a:prstGeom>
        </p:spPr>
      </p:pic>
      <p:pic>
        <p:nvPicPr>
          <p:cNvPr id="42" name="Picture 41">
            <a:extLst>
              <a:ext uri="{FF2B5EF4-FFF2-40B4-BE49-F238E27FC236}">
                <a16:creationId xmlns:a16="http://schemas.microsoft.com/office/drawing/2014/main" id="{3A621DD9-A070-8174-BA4E-4321693C5832}"/>
              </a:ext>
            </a:extLst>
          </p:cNvPr>
          <p:cNvPicPr>
            <a:picLocks noChangeAspect="1"/>
          </p:cNvPicPr>
          <p:nvPr/>
        </p:nvPicPr>
        <p:blipFill>
          <a:blip r:embed="rId5" cstate="email">
            <a:alphaModFix amt="98000"/>
            <a:extLst>
              <a:ext uri="{28A0092B-C50C-407E-A947-70E740481C1C}">
                <a14:useLocalDpi xmlns:a14="http://schemas.microsoft.com/office/drawing/2010/main"/>
              </a:ext>
            </a:extLst>
          </a:blip>
          <a:stretch>
            <a:fillRect/>
          </a:stretch>
        </p:blipFill>
        <p:spPr>
          <a:xfrm>
            <a:off x="4796673" y="4913026"/>
            <a:ext cx="2248139" cy="1607478"/>
          </a:xfrm>
          <a:prstGeom prst="rect">
            <a:avLst/>
          </a:prstGeom>
        </p:spPr>
      </p:pic>
    </p:spTree>
    <p:extLst>
      <p:ext uri="{BB962C8B-B14F-4D97-AF65-F5344CB8AC3E}">
        <p14:creationId xmlns:p14="http://schemas.microsoft.com/office/powerpoint/2010/main" val="234127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fade">
                                      <p:cBhvr>
                                        <p:cTn id="16" dur="500"/>
                                        <p:tgtEl>
                                          <p:spTgt spid="22"/>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par>
                                <p:cTn id="34" presetID="10" presetClass="entr" presetSubtype="0" fill="hold" nodeType="withEffect">
                                  <p:stCondLst>
                                    <p:cond delay="0"/>
                                  </p:stCondLst>
                                  <p:childTnLst>
                                    <p:set>
                                      <p:cBhvr>
                                        <p:cTn id="35" dur="1" fill="hold">
                                          <p:stCondLst>
                                            <p:cond delay="0"/>
                                          </p:stCondLst>
                                        </p:cTn>
                                        <p:tgtEl>
                                          <p:spTgt spid="42"/>
                                        </p:tgtEl>
                                        <p:attrNameLst>
                                          <p:attrName>style.visibility</p:attrName>
                                        </p:attrNameLst>
                                      </p:cBhvr>
                                      <p:to>
                                        <p:strVal val="visible"/>
                                      </p:to>
                                    </p:set>
                                    <p:animEffect transition="in" filter="fade">
                                      <p:cBhvr>
                                        <p:cTn id="36" dur="500"/>
                                        <p:tgtEl>
                                          <p:spTgt spid="42"/>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fade">
                                      <p:cBhvr>
                                        <p:cTn id="41" dur="500"/>
                                        <p:tgtEl>
                                          <p:spTgt spid="8"/>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0"/>
                                        </p:tgtEl>
                                        <p:attrNameLst>
                                          <p:attrName>style.visibility</p:attrName>
                                        </p:attrNameLst>
                                      </p:cBhvr>
                                      <p:to>
                                        <p:strVal val="visible"/>
                                      </p:to>
                                    </p:set>
                                    <p:animEffect transition="in" filter="fade">
                                      <p:cBhvr>
                                        <p:cTn id="44" dur="500"/>
                                        <p:tgtEl>
                                          <p:spTgt spid="20"/>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4"/>
                                        </p:tgtEl>
                                        <p:attrNameLst>
                                          <p:attrName>style.visibility</p:attrName>
                                        </p:attrNameLst>
                                      </p:cBhvr>
                                      <p:to>
                                        <p:strVal val="visible"/>
                                      </p:to>
                                    </p:set>
                                    <p:animEffect transition="in" filter="fade">
                                      <p:cBhvr>
                                        <p:cTn id="50" dur="500"/>
                                        <p:tgtEl>
                                          <p:spTgt spid="2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
                                            <p:txEl>
                                              <p:pRg st="0" end="0"/>
                                            </p:txEl>
                                          </p:spTgt>
                                        </p:tgtEl>
                                        <p:attrNameLst>
                                          <p:attrName>style.visibility</p:attrName>
                                        </p:attrNameLst>
                                      </p:cBhvr>
                                      <p:to>
                                        <p:strVal val="visible"/>
                                      </p:to>
                                    </p:set>
                                    <p:animEffect transition="in" filter="fade">
                                      <p:cBhvr>
                                        <p:cTn id="53" dur="500"/>
                                        <p:tgtEl>
                                          <p:spTgt spid="3">
                                            <p:txEl>
                                              <p:pRg st="0" end="0"/>
                                            </p:txEl>
                                          </p:spTgt>
                                        </p:tgtEl>
                                      </p:cBhvr>
                                    </p:animEffect>
                                  </p:childTnLst>
                                </p:cTn>
                              </p:par>
                              <p:par>
                                <p:cTn id="54" presetID="10" presetClass="entr" presetSubtype="0" fill="hold" nodeType="withEffect">
                                  <p:stCondLst>
                                    <p:cond delay="0"/>
                                  </p:stCondLst>
                                  <p:childTnLst>
                                    <p:set>
                                      <p:cBhvr>
                                        <p:cTn id="55" dur="1" fill="hold">
                                          <p:stCondLst>
                                            <p:cond delay="0"/>
                                          </p:stCondLst>
                                        </p:cTn>
                                        <p:tgtEl>
                                          <p:spTgt spid="40"/>
                                        </p:tgtEl>
                                        <p:attrNameLst>
                                          <p:attrName>style.visibility</p:attrName>
                                        </p:attrNameLst>
                                      </p:cBhvr>
                                      <p:to>
                                        <p:strVal val="visible"/>
                                      </p:to>
                                    </p:set>
                                    <p:animEffect transition="in" filter="fade">
                                      <p:cBhvr>
                                        <p:cTn id="56"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P spid="8" grpId="0"/>
      <p:bldP spid="9" grpId="0"/>
      <p:bldP spid="10" grpId="0"/>
      <p:bldP spid="11" grpId="0"/>
      <p:bldP spid="13" grpId="0"/>
      <p:bldP spid="14" grpId="0"/>
      <p:bldP spid="19" grpId="0"/>
      <p:bldP spid="20" grpId="0"/>
      <p:bldP spid="22" grpId="0"/>
      <p:bldP spid="23" grpId="0"/>
      <p:bldP spid="2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171709-326F-0974-95BF-D1561BE83A84}"/>
              </a:ext>
            </a:extLst>
          </p:cNvPr>
          <p:cNvPicPr>
            <a:picLocks noChangeAspect="1"/>
          </p:cNvPicPr>
          <p:nvPr/>
        </p:nvPicPr>
        <p:blipFill>
          <a:blip r:embed="rId3"/>
          <a:stretch>
            <a:fillRect/>
          </a:stretch>
        </p:blipFill>
        <p:spPr>
          <a:xfrm>
            <a:off x="640773" y="1713664"/>
            <a:ext cx="6923809" cy="4409524"/>
          </a:xfrm>
          <a:prstGeom prst="rect">
            <a:avLst/>
          </a:prstGeom>
        </p:spPr>
      </p:pic>
      <p:sp>
        <p:nvSpPr>
          <p:cNvPr id="4" name="Title 3">
            <a:extLst>
              <a:ext uri="{FF2B5EF4-FFF2-40B4-BE49-F238E27FC236}">
                <a16:creationId xmlns:a16="http://schemas.microsoft.com/office/drawing/2014/main" id="{3477842F-9041-A85C-039D-ACB61B6612C0}"/>
              </a:ext>
            </a:extLst>
          </p:cNvPr>
          <p:cNvSpPr>
            <a:spLocks noGrp="1"/>
          </p:cNvSpPr>
          <p:nvPr>
            <p:ph type="ctrTitle"/>
          </p:nvPr>
        </p:nvSpPr>
        <p:spPr/>
        <p:txBody>
          <a:bodyPr/>
          <a:lstStyle/>
          <a:p>
            <a:r>
              <a:rPr lang="en-GB" sz="3600" b="1" dirty="0">
                <a:solidFill>
                  <a:srgbClr val="00293E"/>
                </a:solidFill>
              </a:rPr>
              <a:t>Availability of flexible working</a:t>
            </a:r>
            <a:endParaRPr lang="en-GB" b="1" dirty="0">
              <a:solidFill>
                <a:srgbClr val="00293E"/>
              </a:solidFill>
            </a:endParaRPr>
          </a:p>
        </p:txBody>
      </p:sp>
      <p:pic>
        <p:nvPicPr>
          <p:cNvPr id="9" name="Picture 8">
            <a:extLst>
              <a:ext uri="{FF2B5EF4-FFF2-40B4-BE49-F238E27FC236}">
                <a16:creationId xmlns:a16="http://schemas.microsoft.com/office/drawing/2014/main" id="{F6198358-88FC-B4D2-9ADC-6A9DC1817BF0}"/>
              </a:ext>
              <a:ext uri="{C183D7F6-B498-43B3-948B-1728B52AA6E4}">
                <adec:decorative xmlns:adec="http://schemas.microsoft.com/office/drawing/2017/decorative" val="1"/>
              </a:ext>
            </a:extLst>
          </p:cNvPr>
          <p:cNvPicPr>
            <a:picLocks noChangeAspect="1"/>
          </p:cNvPicPr>
          <p:nvPr/>
        </p:nvPicPr>
        <p:blipFill>
          <a:blip r:embed="rId4" cstate="email">
            <a:extLst>
              <a:ext uri="{28A0092B-C50C-407E-A947-70E740481C1C}">
                <a14:useLocalDpi xmlns:a14="http://schemas.microsoft.com/office/drawing/2010/main"/>
              </a:ext>
            </a:extLst>
          </a:blip>
          <a:srcRect/>
          <a:stretch/>
        </p:blipFill>
        <p:spPr>
          <a:xfrm>
            <a:off x="7744273" y="1349146"/>
            <a:ext cx="4159709" cy="3168534"/>
          </a:xfrm>
          <a:prstGeom prst="rect">
            <a:avLst/>
          </a:prstGeom>
        </p:spPr>
      </p:pic>
      <p:pic>
        <p:nvPicPr>
          <p:cNvPr id="11" name="Picture 10">
            <a:extLst>
              <a:ext uri="{FF2B5EF4-FFF2-40B4-BE49-F238E27FC236}">
                <a16:creationId xmlns:a16="http://schemas.microsoft.com/office/drawing/2014/main" id="{21AE8AFE-6486-B1C0-526A-0102D7A021C0}"/>
              </a:ext>
              <a:ext uri="{C183D7F6-B498-43B3-948B-1728B52AA6E4}">
                <adec:decorative xmlns:adec="http://schemas.microsoft.com/office/drawing/2017/decorative" val="1"/>
              </a:ext>
            </a:extLst>
          </p:cNvPr>
          <p:cNvPicPr>
            <a:picLocks noChangeAspect="1"/>
          </p:cNvPicPr>
          <p:nvPr/>
        </p:nvPicPr>
        <p:blipFill>
          <a:blip r:embed="rId5" cstate="email">
            <a:extLst>
              <a:ext uri="{28A0092B-C50C-407E-A947-70E740481C1C}">
                <a14:useLocalDpi xmlns:a14="http://schemas.microsoft.com/office/drawing/2010/main"/>
              </a:ext>
            </a:extLst>
          </a:blip>
          <a:srcRect/>
          <a:stretch/>
        </p:blipFill>
        <p:spPr>
          <a:xfrm>
            <a:off x="7744273" y="3603278"/>
            <a:ext cx="4089522" cy="3168000"/>
          </a:xfrm>
          <a:prstGeom prst="rect">
            <a:avLst/>
          </a:prstGeom>
        </p:spPr>
      </p:pic>
      <p:sp>
        <p:nvSpPr>
          <p:cNvPr id="12" name="TextBox 11">
            <a:extLst>
              <a:ext uri="{FF2B5EF4-FFF2-40B4-BE49-F238E27FC236}">
                <a16:creationId xmlns:a16="http://schemas.microsoft.com/office/drawing/2014/main" id="{DD1FCD28-5E51-ABD3-0B4B-9E94353F00C1}"/>
              </a:ext>
            </a:extLst>
          </p:cNvPr>
          <p:cNvSpPr txBox="1"/>
          <p:nvPr/>
        </p:nvSpPr>
        <p:spPr>
          <a:xfrm>
            <a:off x="8076810" y="4091863"/>
            <a:ext cx="3118161" cy="2031325"/>
          </a:xfrm>
          <a:prstGeom prst="rect">
            <a:avLst/>
          </a:prstGeom>
          <a:noFill/>
        </p:spPr>
        <p:txBody>
          <a:bodyPr wrap="none" rtlCol="0">
            <a:spAutoFit/>
          </a:bodyPr>
          <a:lstStyle/>
          <a:p>
            <a:r>
              <a:rPr lang="en-GB" dirty="0">
                <a:solidFill>
                  <a:srgbClr val="00293E"/>
                </a:solidFill>
                <a:latin typeface="Museo Cyrl 500" panose="02000000000000000000" pitchFamily="2" charset="0"/>
              </a:rPr>
              <a:t>Demand for:</a:t>
            </a:r>
          </a:p>
          <a:p>
            <a:endParaRPr lang="en-GB" dirty="0">
              <a:solidFill>
                <a:srgbClr val="00293E"/>
              </a:solidFill>
              <a:latin typeface="Museo Cyrl 500" panose="02000000000000000000" pitchFamily="2" charset="0"/>
            </a:endParaRPr>
          </a:p>
          <a:p>
            <a:pPr marL="285750" indent="-285750">
              <a:buFont typeface="Arial" panose="020B0604020202020204" pitchFamily="34" charset="0"/>
              <a:buChar char="•"/>
            </a:pPr>
            <a:r>
              <a:rPr lang="en-GB" dirty="0">
                <a:solidFill>
                  <a:srgbClr val="00293E"/>
                </a:solidFill>
                <a:latin typeface="Museo Cyrl 500" panose="02000000000000000000" pitchFamily="2" charset="0"/>
              </a:rPr>
              <a:t>Four-day week (49%)</a:t>
            </a:r>
          </a:p>
          <a:p>
            <a:pPr marL="285750" indent="-285750">
              <a:buFont typeface="Arial" panose="020B0604020202020204" pitchFamily="34" charset="0"/>
              <a:buChar char="•"/>
            </a:pPr>
            <a:r>
              <a:rPr lang="en-GB" dirty="0">
                <a:solidFill>
                  <a:srgbClr val="00293E"/>
                </a:solidFill>
                <a:latin typeface="Museo Cyrl 500" panose="02000000000000000000" pitchFamily="2" charset="0"/>
              </a:rPr>
              <a:t>Compressed hours (24%)</a:t>
            </a:r>
          </a:p>
          <a:p>
            <a:pPr marL="285750" indent="-285750">
              <a:buFont typeface="Arial" panose="020B0604020202020204" pitchFamily="34" charset="0"/>
              <a:buChar char="•"/>
            </a:pPr>
            <a:r>
              <a:rPr lang="en-GB" dirty="0">
                <a:solidFill>
                  <a:srgbClr val="00293E"/>
                </a:solidFill>
                <a:latin typeface="Museo Cyrl 500" panose="02000000000000000000" pitchFamily="2" charset="0"/>
              </a:rPr>
              <a:t>Flexi-time (21%)</a:t>
            </a:r>
          </a:p>
          <a:p>
            <a:endParaRPr lang="en-GB" dirty="0">
              <a:solidFill>
                <a:srgbClr val="00293E"/>
              </a:solidFill>
              <a:latin typeface="Museo Cyrl 500" panose="02000000000000000000" pitchFamily="2" charset="0"/>
            </a:endParaRPr>
          </a:p>
          <a:p>
            <a:endParaRPr lang="en-GB" dirty="0">
              <a:solidFill>
                <a:srgbClr val="00293E"/>
              </a:solidFill>
              <a:latin typeface="Museo Cyrl 500" panose="02000000000000000000" pitchFamily="2" charset="0"/>
            </a:endParaRPr>
          </a:p>
        </p:txBody>
      </p:sp>
      <p:sp>
        <p:nvSpPr>
          <p:cNvPr id="13" name="Rectangle 12">
            <a:extLst>
              <a:ext uri="{FF2B5EF4-FFF2-40B4-BE49-F238E27FC236}">
                <a16:creationId xmlns:a16="http://schemas.microsoft.com/office/drawing/2014/main" id="{E2EF8DF5-9659-3D53-4A2E-D68536472F6C}"/>
              </a:ext>
            </a:extLst>
          </p:cNvPr>
          <p:cNvSpPr/>
          <p:nvPr/>
        </p:nvSpPr>
        <p:spPr>
          <a:xfrm>
            <a:off x="1338898" y="2314641"/>
            <a:ext cx="778598" cy="307818"/>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D8526B8-EBB5-6077-AD1E-FF68766720B5}"/>
              </a:ext>
            </a:extLst>
          </p:cNvPr>
          <p:cNvSpPr/>
          <p:nvPr/>
        </p:nvSpPr>
        <p:spPr>
          <a:xfrm>
            <a:off x="986488" y="4013765"/>
            <a:ext cx="1122462" cy="307818"/>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3ACE828-5FC7-419E-2260-3E61B2C8597A}"/>
              </a:ext>
            </a:extLst>
          </p:cNvPr>
          <p:cNvSpPr/>
          <p:nvPr/>
        </p:nvSpPr>
        <p:spPr>
          <a:xfrm>
            <a:off x="760576" y="3162064"/>
            <a:ext cx="1339828" cy="307818"/>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3223AFCF-78C0-5B7B-724D-192036566BC0}"/>
              </a:ext>
            </a:extLst>
          </p:cNvPr>
          <p:cNvSpPr txBox="1"/>
          <p:nvPr/>
        </p:nvSpPr>
        <p:spPr>
          <a:xfrm>
            <a:off x="8076810" y="1884871"/>
            <a:ext cx="3207929" cy="1754326"/>
          </a:xfrm>
          <a:prstGeom prst="rect">
            <a:avLst/>
          </a:prstGeom>
          <a:noFill/>
        </p:spPr>
        <p:txBody>
          <a:bodyPr wrap="none" rtlCol="0">
            <a:spAutoFit/>
          </a:bodyPr>
          <a:lstStyle/>
          <a:p>
            <a:r>
              <a:rPr lang="en-GB" dirty="0">
                <a:solidFill>
                  <a:schemeClr val="bg1"/>
                </a:solidFill>
                <a:latin typeface="Museo Cyrl 500" panose="02000000000000000000" pitchFamily="2" charset="0"/>
              </a:rPr>
              <a:t>Some observations:</a:t>
            </a:r>
          </a:p>
          <a:p>
            <a:endParaRPr lang="en-GB" dirty="0">
              <a:solidFill>
                <a:schemeClr val="bg1"/>
              </a:solidFill>
              <a:latin typeface="Museo Cyrl 500" panose="02000000000000000000" pitchFamily="2" charset="0"/>
            </a:endParaRPr>
          </a:p>
          <a:p>
            <a:pPr marL="285750" indent="-285750">
              <a:buFont typeface="Arial" panose="020B0604020202020204" pitchFamily="34" charset="0"/>
              <a:buChar char="•"/>
            </a:pPr>
            <a:r>
              <a:rPr lang="en-GB" dirty="0">
                <a:solidFill>
                  <a:schemeClr val="bg1"/>
                </a:solidFill>
                <a:latin typeface="Museo Cyrl 500" panose="02000000000000000000" pitchFamily="2" charset="0"/>
              </a:rPr>
              <a:t>Considerable gaps</a:t>
            </a:r>
          </a:p>
          <a:p>
            <a:pPr marL="285750" indent="-285750">
              <a:buFont typeface="Arial" panose="020B0604020202020204" pitchFamily="34" charset="0"/>
              <a:buChar char="•"/>
            </a:pPr>
            <a:r>
              <a:rPr lang="en-GB" dirty="0">
                <a:solidFill>
                  <a:schemeClr val="bg1"/>
                </a:solidFill>
                <a:latin typeface="Museo Cyrl 500" panose="02000000000000000000" pitchFamily="2" charset="0"/>
              </a:rPr>
              <a:t>Public sector much better</a:t>
            </a:r>
          </a:p>
          <a:p>
            <a:pPr marL="285750" indent="-285750">
              <a:buFont typeface="Arial" panose="020B0604020202020204" pitchFamily="34" charset="0"/>
              <a:buChar char="•"/>
            </a:pPr>
            <a:r>
              <a:rPr lang="en-GB" dirty="0">
                <a:solidFill>
                  <a:schemeClr val="bg1"/>
                </a:solidFill>
                <a:latin typeface="Museo Cyrl 500" panose="02000000000000000000" pitchFamily="2" charset="0"/>
              </a:rPr>
              <a:t>WFH was 29% in 2020</a:t>
            </a:r>
          </a:p>
          <a:p>
            <a:pPr marL="285750" indent="-285750">
              <a:buFont typeface="Arial" panose="020B0604020202020204" pitchFamily="34" charset="0"/>
              <a:buChar char="•"/>
            </a:pPr>
            <a:endParaRPr lang="en-GB" dirty="0">
              <a:solidFill>
                <a:schemeClr val="bg1"/>
              </a:solidFill>
              <a:latin typeface="Museo Cyrl 500" panose="02000000000000000000" pitchFamily="2" charset="0"/>
            </a:endParaRPr>
          </a:p>
        </p:txBody>
      </p:sp>
    </p:spTree>
    <p:extLst>
      <p:ext uri="{BB962C8B-B14F-4D97-AF65-F5344CB8AC3E}">
        <p14:creationId xmlns:p14="http://schemas.microsoft.com/office/powerpoint/2010/main" val="3698920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1"/>
                                        </p:tgtEl>
                                        <p:attrNameLst>
                                          <p:attrName>style.visibility</p:attrName>
                                        </p:attrNameLst>
                                      </p:cBhvr>
                                      <p:to>
                                        <p:strVal val="visible"/>
                                      </p:to>
                                    </p:set>
                                    <p:animEffect transition="in" filter="fade">
                                      <p:cBhvr>
                                        <p:cTn id="20" dur="500"/>
                                        <p:tgtEl>
                                          <p:spTgt spid="11"/>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fade">
                                      <p:cBhvr>
                                        <p:cTn id="3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14" grpId="0" animBg="1"/>
      <p:bldP spid="15" grpId="0" animBg="1"/>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B8A587C-509F-7DFE-6239-744483846E5F}"/>
              </a:ext>
            </a:extLst>
          </p:cNvPr>
          <p:cNvSpPr>
            <a:spLocks noGrp="1"/>
          </p:cNvSpPr>
          <p:nvPr>
            <p:ph type="ctrTitle"/>
          </p:nvPr>
        </p:nvSpPr>
        <p:spPr/>
        <p:txBody>
          <a:bodyPr>
            <a:normAutofit/>
          </a:bodyPr>
          <a:lstStyle/>
          <a:p>
            <a:r>
              <a:rPr lang="en-GB" sz="4000" b="1" dirty="0">
                <a:solidFill>
                  <a:srgbClr val="00293E"/>
                </a:solidFill>
              </a:rPr>
              <a:t>Impact of flexible working</a:t>
            </a:r>
          </a:p>
        </p:txBody>
      </p:sp>
      <p:pic>
        <p:nvPicPr>
          <p:cNvPr id="7" name="Picture 6" descr="A yellow line in the middle of a black background&#10;&#10;Description automatically generated">
            <a:extLst>
              <a:ext uri="{FF2B5EF4-FFF2-40B4-BE49-F238E27FC236}">
                <a16:creationId xmlns:a16="http://schemas.microsoft.com/office/drawing/2014/main" id="{CA3A9796-39E3-F658-A9FF-87840AC6270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838199" y="954363"/>
            <a:ext cx="6531321" cy="512347"/>
          </a:xfrm>
          <a:prstGeom prst="rect">
            <a:avLst/>
          </a:prstGeom>
        </p:spPr>
      </p:pic>
      <p:graphicFrame>
        <p:nvGraphicFramePr>
          <p:cNvPr id="10" name="Chart 9">
            <a:extLst>
              <a:ext uri="{FF2B5EF4-FFF2-40B4-BE49-F238E27FC236}">
                <a16:creationId xmlns:a16="http://schemas.microsoft.com/office/drawing/2014/main" id="{83A4AA86-55B9-A963-C992-67BACE676088}"/>
              </a:ext>
            </a:extLst>
          </p:cNvPr>
          <p:cNvGraphicFramePr/>
          <p:nvPr>
            <p:extLst>
              <p:ext uri="{D42A27DB-BD31-4B8C-83A1-F6EECF244321}">
                <p14:modId xmlns:p14="http://schemas.microsoft.com/office/powerpoint/2010/main" val="1279220464"/>
              </p:ext>
            </p:extLst>
          </p:nvPr>
        </p:nvGraphicFramePr>
        <p:xfrm>
          <a:off x="2855866" y="1605041"/>
          <a:ext cx="8128000" cy="4451811"/>
        </p:xfrm>
        <a:graphic>
          <a:graphicData uri="http://schemas.openxmlformats.org/drawingml/2006/chart">
            <c:chart xmlns:c="http://schemas.openxmlformats.org/drawingml/2006/chart" xmlns:r="http://schemas.openxmlformats.org/officeDocument/2006/relationships" r:id="rId3"/>
          </a:graphicData>
        </a:graphic>
      </p:graphicFrame>
      <p:sp>
        <p:nvSpPr>
          <p:cNvPr id="12" name="Oval 11">
            <a:extLst>
              <a:ext uri="{FF2B5EF4-FFF2-40B4-BE49-F238E27FC236}">
                <a16:creationId xmlns:a16="http://schemas.microsoft.com/office/drawing/2014/main" id="{9178E156-84FC-93B0-5494-5EF609ADDBA9}"/>
              </a:ext>
            </a:extLst>
          </p:cNvPr>
          <p:cNvSpPr/>
          <p:nvPr/>
        </p:nvSpPr>
        <p:spPr>
          <a:xfrm>
            <a:off x="7698446" y="3609471"/>
            <a:ext cx="571322" cy="548454"/>
          </a:xfrm>
          <a:prstGeom prst="ellipse">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2DFA7820-E0D1-9D16-0939-44668EB88D57}"/>
              </a:ext>
            </a:extLst>
          </p:cNvPr>
          <p:cNvSpPr/>
          <p:nvPr/>
        </p:nvSpPr>
        <p:spPr>
          <a:xfrm>
            <a:off x="7118603" y="4493853"/>
            <a:ext cx="664143" cy="777212"/>
          </a:xfrm>
          <a:prstGeom prst="rect">
            <a:avLst/>
          </a:prstGeom>
          <a:solidFill>
            <a:srgbClr val="C00000"/>
          </a:solid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95E1320C-65BA-E088-13FC-D39747C7A6DB}"/>
              </a:ext>
            </a:extLst>
          </p:cNvPr>
          <p:cNvSpPr txBox="1"/>
          <p:nvPr/>
        </p:nvSpPr>
        <p:spPr>
          <a:xfrm>
            <a:off x="7210063" y="4232013"/>
            <a:ext cx="481222" cy="276999"/>
          </a:xfrm>
          <a:prstGeom prst="rect">
            <a:avLst/>
          </a:prstGeom>
          <a:noFill/>
        </p:spPr>
        <p:txBody>
          <a:bodyPr wrap="none" rtlCol="0">
            <a:spAutoFit/>
          </a:bodyPr>
          <a:lstStyle/>
          <a:p>
            <a:r>
              <a:rPr lang="en-GB" sz="1200" dirty="0">
                <a:solidFill>
                  <a:srgbClr val="00293E"/>
                </a:solidFill>
                <a:latin typeface="Museo Cyrl 500" panose="02000000000000000000" pitchFamily="2" charset="0"/>
              </a:rPr>
              <a:t>20%</a:t>
            </a:r>
            <a:endParaRPr lang="en-GB" dirty="0">
              <a:solidFill>
                <a:srgbClr val="00293E"/>
              </a:solidFill>
              <a:latin typeface="Museo Cyrl 500" panose="02000000000000000000" pitchFamily="2" charset="0"/>
            </a:endParaRPr>
          </a:p>
        </p:txBody>
      </p:sp>
      <p:sp>
        <p:nvSpPr>
          <p:cNvPr id="17" name="TextBox 16">
            <a:extLst>
              <a:ext uri="{FF2B5EF4-FFF2-40B4-BE49-F238E27FC236}">
                <a16:creationId xmlns:a16="http://schemas.microsoft.com/office/drawing/2014/main" id="{4C14E24F-644A-EB77-D78F-F760815B8131}"/>
              </a:ext>
            </a:extLst>
          </p:cNvPr>
          <p:cNvSpPr txBox="1"/>
          <p:nvPr/>
        </p:nvSpPr>
        <p:spPr>
          <a:xfrm>
            <a:off x="7187621" y="4725853"/>
            <a:ext cx="542136" cy="276999"/>
          </a:xfrm>
          <a:prstGeom prst="rect">
            <a:avLst/>
          </a:prstGeom>
          <a:noFill/>
        </p:spPr>
        <p:txBody>
          <a:bodyPr wrap="none" rtlCol="0">
            <a:spAutoFit/>
          </a:bodyPr>
          <a:lstStyle/>
          <a:p>
            <a:r>
              <a:rPr lang="en-GB" sz="1200" b="1" dirty="0">
                <a:solidFill>
                  <a:schemeClr val="bg1"/>
                </a:solidFill>
                <a:latin typeface="Museo Cyrl 500" panose="02000000000000000000" pitchFamily="2" charset="0"/>
              </a:rPr>
              <a:t>2022</a:t>
            </a:r>
            <a:endParaRPr lang="en-GB" b="1" dirty="0">
              <a:solidFill>
                <a:schemeClr val="bg1"/>
              </a:solidFill>
              <a:latin typeface="Museo Cyrl 500" panose="02000000000000000000" pitchFamily="2" charset="0"/>
            </a:endParaRPr>
          </a:p>
        </p:txBody>
      </p:sp>
    </p:spTree>
    <p:extLst>
      <p:ext uri="{BB962C8B-B14F-4D97-AF65-F5344CB8AC3E}">
        <p14:creationId xmlns:p14="http://schemas.microsoft.com/office/powerpoint/2010/main" val="3014511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6"/>
                                        </p:tgtEl>
                                        <p:attrNameLst>
                                          <p:attrName>style.visibility</p:attrName>
                                        </p:attrNameLst>
                                      </p:cBhvr>
                                      <p:to>
                                        <p:strVal val="visible"/>
                                      </p:to>
                                    </p:set>
                                    <p:animEffect transition="in" filter="fade">
                                      <p:cBhvr>
                                        <p:cTn id="23"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AsOne/>
      </p:bldGraphic>
      <p:bldP spid="12" grpId="0" animBg="1"/>
      <p:bldP spid="15" grpId="0" animBg="1"/>
      <p:bldP spid="16" grpId="0"/>
      <p:bldP spid="1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4BBB53-68BB-1807-F8C9-E4F012CDD5A2}"/>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65366D4C-A656-A35A-70F4-F0E6F2C34E37}"/>
              </a:ext>
            </a:extLst>
          </p:cNvPr>
          <p:cNvSpPr>
            <a:spLocks noGrp="1"/>
          </p:cNvSpPr>
          <p:nvPr>
            <p:ph type="body" sz="quarter" idx="13"/>
          </p:nvPr>
        </p:nvSpPr>
        <p:spPr>
          <a:xfrm>
            <a:off x="3253612" y="2219722"/>
            <a:ext cx="4810125" cy="1615559"/>
          </a:xfrm>
        </p:spPr>
        <p:txBody>
          <a:bodyPr>
            <a:normAutofit/>
          </a:bodyPr>
          <a:lstStyle/>
          <a:p>
            <a:r>
              <a:rPr lang="en-GB" sz="5400" b="1" dirty="0">
                <a:solidFill>
                  <a:srgbClr val="00293E"/>
                </a:solidFill>
              </a:rPr>
              <a:t>Employee voice</a:t>
            </a:r>
            <a:endParaRPr lang="en-GB" sz="3600" b="1" dirty="0">
              <a:solidFill>
                <a:srgbClr val="00293E"/>
              </a:solidFill>
            </a:endParaRPr>
          </a:p>
        </p:txBody>
      </p:sp>
    </p:spTree>
    <p:extLst>
      <p:ext uri="{BB962C8B-B14F-4D97-AF65-F5344CB8AC3E}">
        <p14:creationId xmlns:p14="http://schemas.microsoft.com/office/powerpoint/2010/main" val="56898890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BF05C63-2BAF-62CA-9D92-405030AF2687}"/>
              </a:ext>
            </a:extLst>
          </p:cNvPr>
          <p:cNvSpPr>
            <a:spLocks noGrp="1"/>
          </p:cNvSpPr>
          <p:nvPr>
            <p:ph type="ctrTitle"/>
          </p:nvPr>
        </p:nvSpPr>
        <p:spPr/>
        <p:txBody>
          <a:bodyPr>
            <a:normAutofit/>
          </a:bodyPr>
          <a:lstStyle/>
          <a:p>
            <a:r>
              <a:rPr lang="en-GB" sz="3600" b="1" dirty="0">
                <a:solidFill>
                  <a:srgbClr val="00293E"/>
                </a:solidFill>
              </a:rPr>
              <a:t>Availability of voice channels</a:t>
            </a:r>
          </a:p>
        </p:txBody>
      </p:sp>
      <p:pic>
        <p:nvPicPr>
          <p:cNvPr id="2" name="Picture 1">
            <a:extLst>
              <a:ext uri="{FF2B5EF4-FFF2-40B4-BE49-F238E27FC236}">
                <a16:creationId xmlns:a16="http://schemas.microsoft.com/office/drawing/2014/main" id="{659C830A-A210-AD84-0778-837156ADEC4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3975186" y="1531913"/>
            <a:ext cx="7976998" cy="4474056"/>
          </a:xfrm>
          <a:prstGeom prst="rect">
            <a:avLst/>
          </a:prstGeom>
        </p:spPr>
      </p:pic>
      <p:pic>
        <p:nvPicPr>
          <p:cNvPr id="8" name="Picture 7" descr="A yellow line in the middle of a black background&#10;&#10;Description automatically generated">
            <a:extLst>
              <a:ext uri="{FF2B5EF4-FFF2-40B4-BE49-F238E27FC236}">
                <a16:creationId xmlns:a16="http://schemas.microsoft.com/office/drawing/2014/main" id="{73662CF8-6B6E-4D78-B2CF-B6C36119D5A8}"/>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838199" y="954363"/>
            <a:ext cx="6531321" cy="512347"/>
          </a:xfrm>
          <a:prstGeom prst="rect">
            <a:avLst/>
          </a:prstGeom>
        </p:spPr>
      </p:pic>
      <p:sp>
        <p:nvSpPr>
          <p:cNvPr id="9" name="Rectangle 8">
            <a:extLst>
              <a:ext uri="{FF2B5EF4-FFF2-40B4-BE49-F238E27FC236}">
                <a16:creationId xmlns:a16="http://schemas.microsoft.com/office/drawing/2014/main" id="{C7CEE24C-322C-FFC7-F203-CB908C356E01}"/>
              </a:ext>
            </a:extLst>
          </p:cNvPr>
          <p:cNvSpPr/>
          <p:nvPr/>
        </p:nvSpPr>
        <p:spPr>
          <a:xfrm>
            <a:off x="5118931" y="5264868"/>
            <a:ext cx="3354251" cy="413921"/>
          </a:xfrm>
          <a:prstGeom prst="rect">
            <a:avLst/>
          </a:prstGeom>
          <a:noFill/>
          <a:ln w="5715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405A001F-5557-EA65-C4BE-C5AD1453BCEC}"/>
              </a:ext>
            </a:extLst>
          </p:cNvPr>
          <p:cNvSpPr txBox="1"/>
          <p:nvPr/>
        </p:nvSpPr>
        <p:spPr>
          <a:xfrm>
            <a:off x="2286343" y="4980307"/>
            <a:ext cx="1507144" cy="923330"/>
          </a:xfrm>
          <a:prstGeom prst="rect">
            <a:avLst/>
          </a:prstGeom>
          <a:noFill/>
          <a:ln w="38100">
            <a:solidFill>
              <a:srgbClr val="00293E"/>
            </a:solidFill>
          </a:ln>
        </p:spPr>
        <p:txBody>
          <a:bodyPr wrap="none" rtlCol="0">
            <a:spAutoFit/>
          </a:bodyPr>
          <a:lstStyle/>
          <a:p>
            <a:r>
              <a:rPr lang="en-GB" dirty="0">
                <a:solidFill>
                  <a:srgbClr val="00293E"/>
                </a:solidFill>
                <a:latin typeface="Museo Cyrl 500" panose="02000000000000000000" pitchFamily="2" charset="0"/>
              </a:rPr>
              <a:t>SMEs – 28%</a:t>
            </a:r>
          </a:p>
          <a:p>
            <a:r>
              <a:rPr lang="en-GB" dirty="0">
                <a:solidFill>
                  <a:srgbClr val="00293E"/>
                </a:solidFill>
                <a:latin typeface="Museo Cyrl 500" panose="02000000000000000000" pitchFamily="2" charset="0"/>
              </a:rPr>
              <a:t>Small – 35%</a:t>
            </a:r>
          </a:p>
          <a:p>
            <a:r>
              <a:rPr lang="en-GB" dirty="0">
                <a:solidFill>
                  <a:srgbClr val="00293E"/>
                </a:solidFill>
                <a:latin typeface="Museo Cyrl 500" panose="02000000000000000000" pitchFamily="2" charset="0"/>
              </a:rPr>
              <a:t>Micro – 45%</a:t>
            </a:r>
          </a:p>
        </p:txBody>
      </p:sp>
      <p:cxnSp>
        <p:nvCxnSpPr>
          <p:cNvPr id="11" name="Straight Arrow Connector 10">
            <a:extLst>
              <a:ext uri="{FF2B5EF4-FFF2-40B4-BE49-F238E27FC236}">
                <a16:creationId xmlns:a16="http://schemas.microsoft.com/office/drawing/2014/main" id="{380EE312-2EC8-795D-56B2-D2129E1D9AA1}"/>
              </a:ext>
            </a:extLst>
          </p:cNvPr>
          <p:cNvCxnSpPr>
            <a:cxnSpLocks/>
          </p:cNvCxnSpPr>
          <p:nvPr/>
        </p:nvCxnSpPr>
        <p:spPr>
          <a:xfrm flipH="1">
            <a:off x="3915365" y="5473501"/>
            <a:ext cx="1203566" cy="0"/>
          </a:xfrm>
          <a:prstGeom prst="straightConnector1">
            <a:avLst/>
          </a:prstGeom>
          <a:ln w="38100">
            <a:solidFill>
              <a:srgbClr val="C0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471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fade">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6EACE1A-5A08-2FD0-DC14-2D3D2A8C31CD}"/>
              </a:ext>
            </a:extLst>
          </p:cNvPr>
          <p:cNvSpPr>
            <a:spLocks noGrp="1"/>
          </p:cNvSpPr>
          <p:nvPr>
            <p:ph type="ctrTitle"/>
          </p:nvPr>
        </p:nvSpPr>
        <p:spPr/>
        <p:txBody>
          <a:bodyPr>
            <a:normAutofit/>
          </a:bodyPr>
          <a:lstStyle/>
          <a:p>
            <a:r>
              <a:rPr lang="en-GB" sz="3600" b="1" dirty="0">
                <a:solidFill>
                  <a:srgbClr val="00293E"/>
                </a:solidFill>
              </a:rPr>
              <a:t>Trade union membership (UK)</a:t>
            </a:r>
          </a:p>
        </p:txBody>
      </p:sp>
      <p:sp>
        <p:nvSpPr>
          <p:cNvPr id="6" name="Text Placeholder 5">
            <a:extLst>
              <a:ext uri="{FF2B5EF4-FFF2-40B4-BE49-F238E27FC236}">
                <a16:creationId xmlns:a16="http://schemas.microsoft.com/office/drawing/2014/main" id="{50B6959A-EB0D-8C50-5D5F-96D42D52A82A}"/>
              </a:ext>
            </a:extLst>
          </p:cNvPr>
          <p:cNvSpPr>
            <a:spLocks noGrp="1"/>
          </p:cNvSpPr>
          <p:nvPr>
            <p:ph type="body" sz="quarter" idx="14"/>
          </p:nvPr>
        </p:nvSpPr>
        <p:spPr/>
        <p:txBody>
          <a:bodyPr>
            <a:normAutofit/>
          </a:bodyPr>
          <a:lstStyle/>
          <a:p>
            <a:r>
              <a:rPr lang="en-GB" b="1" dirty="0">
                <a:solidFill>
                  <a:srgbClr val="00293E"/>
                </a:solidFill>
              </a:rPr>
              <a:t>23% of employees are TU members</a:t>
            </a:r>
          </a:p>
          <a:p>
            <a:pPr lvl="1"/>
            <a:r>
              <a:rPr lang="en-GB" dirty="0">
                <a:solidFill>
                  <a:srgbClr val="00293E"/>
                </a:solidFill>
              </a:rPr>
              <a:t>18% of private</a:t>
            </a:r>
          </a:p>
          <a:p>
            <a:pPr lvl="1"/>
            <a:r>
              <a:rPr lang="en-GB" dirty="0">
                <a:solidFill>
                  <a:srgbClr val="00293E"/>
                </a:solidFill>
              </a:rPr>
              <a:t>48% of public</a:t>
            </a:r>
          </a:p>
          <a:p>
            <a:pPr lvl="1"/>
            <a:r>
              <a:rPr lang="en-GB" dirty="0">
                <a:solidFill>
                  <a:srgbClr val="00293E"/>
                </a:solidFill>
              </a:rPr>
              <a:t>22% of voluntary</a:t>
            </a:r>
          </a:p>
          <a:p>
            <a:pPr marL="0" indent="0">
              <a:buNone/>
            </a:pPr>
            <a:endParaRPr lang="en-GB" b="1" dirty="0">
              <a:solidFill>
                <a:srgbClr val="00293E"/>
              </a:solidFill>
            </a:endParaRPr>
          </a:p>
        </p:txBody>
      </p:sp>
      <p:pic>
        <p:nvPicPr>
          <p:cNvPr id="9" name="Picture 8">
            <a:extLst>
              <a:ext uri="{FF2B5EF4-FFF2-40B4-BE49-F238E27FC236}">
                <a16:creationId xmlns:a16="http://schemas.microsoft.com/office/drawing/2014/main" id="{4C3D3319-240B-DA8E-066F-E15F0D66BD4F}"/>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a:off x="7725071" y="4299982"/>
            <a:ext cx="3778821" cy="1699082"/>
          </a:xfrm>
          <a:prstGeom prst="rect">
            <a:avLst/>
          </a:prstGeom>
        </p:spPr>
      </p:pic>
      <p:pic>
        <p:nvPicPr>
          <p:cNvPr id="8" name="Picture 7">
            <a:extLst>
              <a:ext uri="{FF2B5EF4-FFF2-40B4-BE49-F238E27FC236}">
                <a16:creationId xmlns:a16="http://schemas.microsoft.com/office/drawing/2014/main" id="{76C87864-BB20-7CB2-AFAE-5EB99F308F89}"/>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a:off x="7725071" y="1391935"/>
            <a:ext cx="3457841" cy="3201956"/>
          </a:xfrm>
          <a:prstGeom prst="rect">
            <a:avLst/>
          </a:prstGeom>
        </p:spPr>
      </p:pic>
      <p:sp>
        <p:nvSpPr>
          <p:cNvPr id="11" name="TextBox 10">
            <a:extLst>
              <a:ext uri="{FF2B5EF4-FFF2-40B4-BE49-F238E27FC236}">
                <a16:creationId xmlns:a16="http://schemas.microsoft.com/office/drawing/2014/main" id="{936F8A67-C6CA-10F3-B005-EB545229EB3A}"/>
              </a:ext>
            </a:extLst>
          </p:cNvPr>
          <p:cNvSpPr txBox="1"/>
          <p:nvPr/>
        </p:nvSpPr>
        <p:spPr>
          <a:xfrm>
            <a:off x="7962236" y="1101895"/>
            <a:ext cx="2983509" cy="369332"/>
          </a:xfrm>
          <a:prstGeom prst="rect">
            <a:avLst/>
          </a:prstGeom>
          <a:noFill/>
        </p:spPr>
        <p:txBody>
          <a:bodyPr wrap="none" rtlCol="0">
            <a:spAutoFit/>
          </a:bodyPr>
          <a:lstStyle/>
          <a:p>
            <a:r>
              <a:rPr lang="en-GB" b="1" dirty="0">
                <a:solidFill>
                  <a:srgbClr val="00293E"/>
                </a:solidFill>
                <a:latin typeface="Museo Cyrl 500" panose="02000000000000000000" pitchFamily="2" charset="0"/>
              </a:rPr>
              <a:t>Management attitudes (%)</a:t>
            </a:r>
          </a:p>
        </p:txBody>
      </p:sp>
      <p:graphicFrame>
        <p:nvGraphicFramePr>
          <p:cNvPr id="12" name="Table 11">
            <a:extLst>
              <a:ext uri="{FF2B5EF4-FFF2-40B4-BE49-F238E27FC236}">
                <a16:creationId xmlns:a16="http://schemas.microsoft.com/office/drawing/2014/main" id="{A48EA3BE-B8CF-A64C-750C-148291192A3B}"/>
              </a:ext>
            </a:extLst>
          </p:cNvPr>
          <p:cNvGraphicFramePr>
            <a:graphicFrameLocks noGrp="1"/>
          </p:cNvGraphicFramePr>
          <p:nvPr>
            <p:extLst>
              <p:ext uri="{D42A27DB-BD31-4B8C-83A1-F6EECF244321}">
                <p14:modId xmlns:p14="http://schemas.microsoft.com/office/powerpoint/2010/main" val="287708020"/>
              </p:ext>
            </p:extLst>
          </p:nvPr>
        </p:nvGraphicFramePr>
        <p:xfrm>
          <a:off x="838200" y="2969537"/>
          <a:ext cx="5002544" cy="2962764"/>
        </p:xfrm>
        <a:graphic>
          <a:graphicData uri="http://schemas.openxmlformats.org/drawingml/2006/table">
            <a:tbl>
              <a:tblPr firstRow="1" bandRow="1">
                <a:tableStyleId>{E8034E78-7F5D-4C2E-B375-FC64B27BC917}</a:tableStyleId>
              </a:tblPr>
              <a:tblGrid>
                <a:gridCol w="4106250">
                  <a:extLst>
                    <a:ext uri="{9D8B030D-6E8A-4147-A177-3AD203B41FA5}">
                      <a16:colId xmlns:a16="http://schemas.microsoft.com/office/drawing/2014/main" val="1851051111"/>
                    </a:ext>
                  </a:extLst>
                </a:gridCol>
                <a:gridCol w="896294">
                  <a:extLst>
                    <a:ext uri="{9D8B030D-6E8A-4147-A177-3AD203B41FA5}">
                      <a16:colId xmlns:a16="http://schemas.microsoft.com/office/drawing/2014/main" val="172446446"/>
                    </a:ext>
                  </a:extLst>
                </a:gridCol>
              </a:tblGrid>
              <a:tr h="423252">
                <a:tc>
                  <a:txBody>
                    <a:bodyPr/>
                    <a:lstStyle/>
                    <a:p>
                      <a:r>
                        <a:rPr lang="en-GB" dirty="0"/>
                        <a:t>Why not?</a:t>
                      </a:r>
                    </a:p>
                  </a:txBody>
                  <a:tcPr anchor="ctr">
                    <a:solidFill>
                      <a:srgbClr val="00293E"/>
                    </a:solidFill>
                  </a:tcPr>
                </a:tc>
                <a:tc>
                  <a:txBody>
                    <a:bodyPr/>
                    <a:lstStyle/>
                    <a:p>
                      <a:pPr algn="ctr"/>
                      <a:r>
                        <a:rPr lang="en-GB" dirty="0"/>
                        <a:t>%</a:t>
                      </a:r>
                    </a:p>
                  </a:txBody>
                  <a:tcPr anchor="ctr">
                    <a:solidFill>
                      <a:srgbClr val="00293E"/>
                    </a:solidFill>
                  </a:tcPr>
                </a:tc>
                <a:extLst>
                  <a:ext uri="{0D108BD9-81ED-4DB2-BD59-A6C34878D82A}">
                    <a16:rowId xmlns:a16="http://schemas.microsoft.com/office/drawing/2014/main" val="1936127182"/>
                  </a:ext>
                </a:extLst>
              </a:tr>
              <a:tr h="423252">
                <a:tc>
                  <a:txBody>
                    <a:bodyPr/>
                    <a:lstStyle/>
                    <a:p>
                      <a:pPr algn="l"/>
                      <a:r>
                        <a:rPr lang="en-GB" sz="1400" dirty="0">
                          <a:solidFill>
                            <a:srgbClr val="00293E"/>
                          </a:solidFill>
                        </a:rPr>
                        <a:t>Don’t know</a:t>
                      </a:r>
                    </a:p>
                  </a:txBody>
                  <a:tcPr anchor="ctr">
                    <a:lnB w="38100" cap="flat" cmpd="sng" algn="ctr">
                      <a:solidFill>
                        <a:srgbClr val="00293E"/>
                      </a:solidFill>
                      <a:prstDash val="solid"/>
                      <a:round/>
                      <a:headEnd type="none" w="med" len="med"/>
                      <a:tailEnd type="none" w="med" len="med"/>
                    </a:lnB>
                  </a:tcPr>
                </a:tc>
                <a:tc>
                  <a:txBody>
                    <a:bodyPr/>
                    <a:lstStyle/>
                    <a:p>
                      <a:pPr algn="ctr"/>
                      <a:r>
                        <a:rPr lang="en-GB" sz="1400" dirty="0">
                          <a:solidFill>
                            <a:srgbClr val="00293E"/>
                          </a:solidFill>
                        </a:rPr>
                        <a:t>23%</a:t>
                      </a:r>
                    </a:p>
                  </a:txBody>
                  <a:tcPr anchor="ctr">
                    <a:lnB w="38100" cap="flat" cmpd="sng" algn="ctr">
                      <a:solidFill>
                        <a:srgbClr val="00293E"/>
                      </a:solidFill>
                      <a:prstDash val="solid"/>
                      <a:round/>
                      <a:headEnd type="none" w="med" len="med"/>
                      <a:tailEnd type="none" w="med" len="med"/>
                    </a:lnB>
                  </a:tcPr>
                </a:tc>
                <a:extLst>
                  <a:ext uri="{0D108BD9-81ED-4DB2-BD59-A6C34878D82A}">
                    <a16:rowId xmlns:a16="http://schemas.microsoft.com/office/drawing/2014/main" val="3150753669"/>
                  </a:ext>
                </a:extLst>
              </a:tr>
              <a:tr h="423252">
                <a:tc>
                  <a:txBody>
                    <a:bodyPr/>
                    <a:lstStyle/>
                    <a:p>
                      <a:pPr algn="l"/>
                      <a:r>
                        <a:rPr lang="en-GB" sz="1400" dirty="0">
                          <a:solidFill>
                            <a:srgbClr val="00293E"/>
                          </a:solidFill>
                        </a:rPr>
                        <a:t>There is no union at my workplace</a:t>
                      </a:r>
                    </a:p>
                  </a:txBody>
                  <a:tcPr anchor="ctr">
                    <a:lnT w="38100" cap="flat" cmpd="sng" algn="ctr">
                      <a:solidFill>
                        <a:srgbClr val="00293E"/>
                      </a:solidFill>
                      <a:prstDash val="solid"/>
                      <a:round/>
                      <a:headEnd type="none" w="med" len="med"/>
                      <a:tailEnd type="none" w="med" len="med"/>
                    </a:lnT>
                  </a:tcPr>
                </a:tc>
                <a:tc>
                  <a:txBody>
                    <a:bodyPr/>
                    <a:lstStyle/>
                    <a:p>
                      <a:pPr algn="ctr"/>
                      <a:r>
                        <a:rPr lang="en-GB" sz="1400" dirty="0">
                          <a:solidFill>
                            <a:srgbClr val="00293E"/>
                          </a:solidFill>
                        </a:rPr>
                        <a:t>36%</a:t>
                      </a:r>
                    </a:p>
                  </a:txBody>
                  <a:tcPr anchor="ctr">
                    <a:lnT w="38100" cap="flat" cmpd="sng" algn="ctr">
                      <a:solidFill>
                        <a:srgbClr val="00293E"/>
                      </a:solidFill>
                      <a:prstDash val="solid"/>
                      <a:round/>
                      <a:headEnd type="none" w="med" len="med"/>
                      <a:tailEnd type="none" w="med" len="med"/>
                    </a:lnT>
                  </a:tcPr>
                </a:tc>
                <a:extLst>
                  <a:ext uri="{0D108BD9-81ED-4DB2-BD59-A6C34878D82A}">
                    <a16:rowId xmlns:a16="http://schemas.microsoft.com/office/drawing/2014/main" val="3550016944"/>
                  </a:ext>
                </a:extLst>
              </a:tr>
              <a:tr h="423252">
                <a:tc>
                  <a:txBody>
                    <a:bodyPr/>
                    <a:lstStyle/>
                    <a:p>
                      <a:pPr algn="l"/>
                      <a:r>
                        <a:rPr lang="en-GB" sz="1400" dirty="0">
                          <a:solidFill>
                            <a:srgbClr val="00293E"/>
                          </a:solidFill>
                        </a:rPr>
                        <a:t>There is no union for the type of work that I do</a:t>
                      </a:r>
                    </a:p>
                  </a:txBody>
                  <a:tcPr anchor="ctr"/>
                </a:tc>
                <a:tc>
                  <a:txBody>
                    <a:bodyPr/>
                    <a:lstStyle/>
                    <a:p>
                      <a:pPr algn="ctr"/>
                      <a:r>
                        <a:rPr lang="en-GB" sz="1400" dirty="0">
                          <a:solidFill>
                            <a:srgbClr val="00293E"/>
                          </a:solidFill>
                        </a:rPr>
                        <a:t>17%</a:t>
                      </a:r>
                    </a:p>
                  </a:txBody>
                  <a:tcPr anchor="ctr"/>
                </a:tc>
                <a:extLst>
                  <a:ext uri="{0D108BD9-81ED-4DB2-BD59-A6C34878D82A}">
                    <a16:rowId xmlns:a16="http://schemas.microsoft.com/office/drawing/2014/main" val="2484581577"/>
                  </a:ext>
                </a:extLst>
              </a:tr>
              <a:tr h="423252">
                <a:tc>
                  <a:txBody>
                    <a:bodyPr/>
                    <a:lstStyle/>
                    <a:p>
                      <a:pPr algn="l"/>
                      <a:r>
                        <a:rPr lang="en-GB" sz="1400" dirty="0">
                          <a:solidFill>
                            <a:srgbClr val="00293E"/>
                          </a:solidFill>
                        </a:rPr>
                        <a:t>It costs too much</a:t>
                      </a:r>
                    </a:p>
                  </a:txBody>
                  <a:tcPr anchor="ctr"/>
                </a:tc>
                <a:tc>
                  <a:txBody>
                    <a:bodyPr/>
                    <a:lstStyle/>
                    <a:p>
                      <a:pPr algn="ctr"/>
                      <a:r>
                        <a:rPr lang="en-GB" sz="1400" dirty="0">
                          <a:solidFill>
                            <a:srgbClr val="00293E"/>
                          </a:solidFill>
                        </a:rPr>
                        <a:t>12%</a:t>
                      </a:r>
                    </a:p>
                  </a:txBody>
                  <a:tcPr anchor="ctr"/>
                </a:tc>
                <a:extLst>
                  <a:ext uri="{0D108BD9-81ED-4DB2-BD59-A6C34878D82A}">
                    <a16:rowId xmlns:a16="http://schemas.microsoft.com/office/drawing/2014/main" val="960945599"/>
                  </a:ext>
                </a:extLst>
              </a:tr>
              <a:tr h="423252">
                <a:tc>
                  <a:txBody>
                    <a:bodyPr/>
                    <a:lstStyle/>
                    <a:p>
                      <a:pPr algn="l"/>
                      <a:r>
                        <a:rPr lang="en-GB" sz="1400" dirty="0">
                          <a:solidFill>
                            <a:srgbClr val="00293E"/>
                          </a:solidFill>
                        </a:rPr>
                        <a:t>I disagree with them in principle</a:t>
                      </a:r>
                    </a:p>
                  </a:txBody>
                  <a:tcPr anchor="ctr"/>
                </a:tc>
                <a:tc>
                  <a:txBody>
                    <a:bodyPr/>
                    <a:lstStyle/>
                    <a:p>
                      <a:pPr algn="ctr"/>
                      <a:r>
                        <a:rPr lang="en-GB" sz="1400" dirty="0">
                          <a:solidFill>
                            <a:srgbClr val="00293E"/>
                          </a:solidFill>
                        </a:rPr>
                        <a:t>11%</a:t>
                      </a:r>
                    </a:p>
                  </a:txBody>
                  <a:tcPr anchor="ctr"/>
                </a:tc>
                <a:extLst>
                  <a:ext uri="{0D108BD9-81ED-4DB2-BD59-A6C34878D82A}">
                    <a16:rowId xmlns:a16="http://schemas.microsoft.com/office/drawing/2014/main" val="1339917836"/>
                  </a:ext>
                </a:extLst>
              </a:tr>
              <a:tr h="423252">
                <a:tc>
                  <a:txBody>
                    <a:bodyPr/>
                    <a:lstStyle/>
                    <a:p>
                      <a:pPr algn="l"/>
                      <a:r>
                        <a:rPr lang="en-GB" sz="1400" dirty="0">
                          <a:solidFill>
                            <a:srgbClr val="00293E"/>
                          </a:solidFill>
                        </a:rPr>
                        <a:t>It would not bring me any advantages</a:t>
                      </a:r>
                    </a:p>
                  </a:txBody>
                  <a:tcPr anchor="ctr"/>
                </a:tc>
                <a:tc>
                  <a:txBody>
                    <a:bodyPr/>
                    <a:lstStyle/>
                    <a:p>
                      <a:pPr algn="ctr"/>
                      <a:r>
                        <a:rPr lang="en-GB" sz="1400" dirty="0">
                          <a:solidFill>
                            <a:srgbClr val="00293E"/>
                          </a:solidFill>
                        </a:rPr>
                        <a:t>10%</a:t>
                      </a:r>
                    </a:p>
                  </a:txBody>
                  <a:tcPr anchor="ctr"/>
                </a:tc>
                <a:extLst>
                  <a:ext uri="{0D108BD9-81ED-4DB2-BD59-A6C34878D82A}">
                    <a16:rowId xmlns:a16="http://schemas.microsoft.com/office/drawing/2014/main" val="830415680"/>
                  </a:ext>
                </a:extLst>
              </a:tr>
            </a:tbl>
          </a:graphicData>
        </a:graphic>
      </p:graphicFrame>
    </p:spTree>
    <p:extLst>
      <p:ext uri="{BB962C8B-B14F-4D97-AF65-F5344CB8AC3E}">
        <p14:creationId xmlns:p14="http://schemas.microsoft.com/office/powerpoint/2010/main" val="1348083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fade">
                                      <p:cBhvr>
                                        <p:cTn id="15" dur="500"/>
                                        <p:tgtEl>
                                          <p:spTgt spid="6">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6">
                                            <p:txEl>
                                              <p:pRg st="3" end="3"/>
                                            </p:txEl>
                                          </p:spTgt>
                                        </p:tgtEl>
                                        <p:attrNameLst>
                                          <p:attrName>style.visibility</p:attrName>
                                        </p:attrNameLst>
                                      </p:cBhvr>
                                      <p:to>
                                        <p:strVal val="visible"/>
                                      </p:to>
                                    </p:set>
                                    <p:animEffect transition="in" filter="fade">
                                      <p:cBhvr>
                                        <p:cTn id="18" dur="500"/>
                                        <p:tgtEl>
                                          <p:spTgt spid="6">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animEffect transition="in" filter="fade">
                                      <p:cBhvr>
                                        <p:cTn id="31" dur="500"/>
                                        <p:tgtEl>
                                          <p:spTgt spid="11"/>
                                        </p:tgtEl>
                                      </p:cBhvr>
                                    </p:animEffect>
                                  </p:childTnLst>
                                </p:cTn>
                              </p:par>
                              <p:par>
                                <p:cTn id="32" presetID="10" presetClass="entr" presetSubtype="0" fill="hold" nodeType="withEffect">
                                  <p:stCondLst>
                                    <p:cond delay="0"/>
                                  </p:stCondLst>
                                  <p:childTnLst>
                                    <p:set>
                                      <p:cBhvr>
                                        <p:cTn id="33" dur="1" fill="hold">
                                          <p:stCondLst>
                                            <p:cond delay="0"/>
                                          </p:stCondLst>
                                        </p:cTn>
                                        <p:tgtEl>
                                          <p:spTgt spid="9"/>
                                        </p:tgtEl>
                                        <p:attrNameLst>
                                          <p:attrName>style.visibility</p:attrName>
                                        </p:attrNameLst>
                                      </p:cBhvr>
                                      <p:to>
                                        <p:strVal val="visible"/>
                                      </p:to>
                                    </p:set>
                                    <p:animEffect transition="in" filter="fade">
                                      <p:cBhvr>
                                        <p:cTn id="3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E7191A2-EA7F-EFF7-1A0D-8E691E7342DE}"/>
              </a:ext>
            </a:extLst>
          </p:cNvPr>
          <p:cNvSpPr>
            <a:spLocks noGrp="1"/>
          </p:cNvSpPr>
          <p:nvPr>
            <p:ph type="ctrTitle" idx="4294967295"/>
          </p:nvPr>
        </p:nvSpPr>
        <p:spPr>
          <a:xfrm>
            <a:off x="769545" y="533606"/>
            <a:ext cx="9144000" cy="733425"/>
          </a:xfrm>
          <a:prstGeom prst="rect">
            <a:avLst/>
          </a:prstGeom>
        </p:spPr>
        <p:txBody>
          <a:bodyPr>
            <a:normAutofit/>
          </a:bodyPr>
          <a:lstStyle/>
          <a:p>
            <a:r>
              <a:rPr lang="en-GB" sz="3600" b="1" dirty="0">
                <a:solidFill>
                  <a:srgbClr val="00293E"/>
                </a:solidFill>
              </a:rPr>
              <a:t>Employee voice quality</a:t>
            </a:r>
          </a:p>
        </p:txBody>
      </p:sp>
      <p:sp>
        <p:nvSpPr>
          <p:cNvPr id="6" name="Text Placeholder 5">
            <a:extLst>
              <a:ext uri="{FF2B5EF4-FFF2-40B4-BE49-F238E27FC236}">
                <a16:creationId xmlns:a16="http://schemas.microsoft.com/office/drawing/2014/main" id="{BDC964DC-84C5-5706-4B1D-DDF7679F2494}"/>
              </a:ext>
            </a:extLst>
          </p:cNvPr>
          <p:cNvSpPr>
            <a:spLocks noGrp="1"/>
          </p:cNvSpPr>
          <p:nvPr>
            <p:ph type="body" sz="quarter" idx="4294967295"/>
          </p:nvPr>
        </p:nvSpPr>
        <p:spPr>
          <a:xfrm>
            <a:off x="-1" y="1574800"/>
            <a:ext cx="8012317" cy="438854"/>
          </a:xfrm>
          <a:prstGeom prst="rect">
            <a:avLst/>
          </a:prstGeom>
        </p:spPr>
        <p:txBody>
          <a:bodyPr/>
          <a:lstStyle/>
          <a:p>
            <a:pPr lvl="2"/>
            <a:r>
              <a:rPr lang="en-GB" sz="1800" dirty="0">
                <a:solidFill>
                  <a:srgbClr val="00293E"/>
                </a:solidFill>
              </a:rPr>
              <a:t>Manager and representative ratings</a:t>
            </a:r>
          </a:p>
        </p:txBody>
      </p:sp>
      <p:pic>
        <p:nvPicPr>
          <p:cNvPr id="7" name="Picture 6" descr="A yellow line in the middle of a black background&#10;&#10;Description automatically generated">
            <a:extLst>
              <a:ext uri="{FF2B5EF4-FFF2-40B4-BE49-F238E27FC236}">
                <a16:creationId xmlns:a16="http://schemas.microsoft.com/office/drawing/2014/main" id="{931948EB-A2A4-2078-73C0-C01149AAE105}"/>
              </a:ext>
            </a:extLst>
          </p:cNvPr>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838199" y="918151"/>
            <a:ext cx="5128035" cy="512347"/>
          </a:xfrm>
          <a:prstGeom prst="rect">
            <a:avLst/>
          </a:prstGeom>
        </p:spPr>
      </p:pic>
      <p:pic>
        <p:nvPicPr>
          <p:cNvPr id="3" name="Picture 2">
            <a:extLst>
              <a:ext uri="{FF2B5EF4-FFF2-40B4-BE49-F238E27FC236}">
                <a16:creationId xmlns:a16="http://schemas.microsoft.com/office/drawing/2014/main" id="{0C07A938-3146-21AA-B309-9652C6E70ABB}"/>
              </a:ext>
            </a:extLst>
          </p:cNvPr>
          <p:cNvPicPr>
            <a:picLocks noChangeAspect="1"/>
          </p:cNvPicPr>
          <p:nvPr/>
        </p:nvPicPr>
        <p:blipFill>
          <a:blip r:embed="rId4"/>
          <a:stretch>
            <a:fillRect/>
          </a:stretch>
        </p:blipFill>
        <p:spPr>
          <a:xfrm>
            <a:off x="2052913" y="2240404"/>
            <a:ext cx="7826642" cy="3528656"/>
          </a:xfrm>
          <a:prstGeom prst="rect">
            <a:avLst/>
          </a:prstGeom>
        </p:spPr>
      </p:pic>
    </p:spTree>
    <p:extLst>
      <p:ext uri="{BB962C8B-B14F-4D97-AF65-F5344CB8AC3E}">
        <p14:creationId xmlns:p14="http://schemas.microsoft.com/office/powerpoint/2010/main" val="997969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3D308-C586-6088-C953-0A14E57FA0AC}"/>
            </a:ext>
          </a:extLst>
        </p:cNvPr>
        <p:cNvGrpSpPr/>
        <p:nvPr/>
      </p:nvGrpSpPr>
      <p:grpSpPr>
        <a:xfrm>
          <a:off x="0" y="0"/>
          <a:ext cx="0" cy="0"/>
          <a:chOff x="0" y="0"/>
          <a:chExt cx="0" cy="0"/>
        </a:xfrm>
      </p:grpSpPr>
      <p:pic>
        <p:nvPicPr>
          <p:cNvPr id="18" name="Picture 17">
            <a:extLst>
              <a:ext uri="{FF2B5EF4-FFF2-40B4-BE49-F238E27FC236}">
                <a16:creationId xmlns:a16="http://schemas.microsoft.com/office/drawing/2014/main" id="{2275DA8F-D21A-F11F-1B4E-BAF98243A008}"/>
              </a:ext>
              <a:ext uri="{C183D7F6-B498-43B3-948B-1728B52AA6E4}">
                <adec:decorative xmlns:adec="http://schemas.microsoft.com/office/drawing/2017/decorative" val="1"/>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10078005" y="5103251"/>
            <a:ext cx="2040831" cy="1143982"/>
          </a:xfrm>
          <a:prstGeom prst="rect">
            <a:avLst/>
          </a:prstGeom>
        </p:spPr>
      </p:pic>
      <p:sp>
        <p:nvSpPr>
          <p:cNvPr id="4" name="Rectangle 3">
            <a:extLst>
              <a:ext uri="{FF2B5EF4-FFF2-40B4-BE49-F238E27FC236}">
                <a16:creationId xmlns:a16="http://schemas.microsoft.com/office/drawing/2014/main" id="{910615B1-97EB-C42B-6591-BB64D0007260}"/>
              </a:ext>
            </a:extLst>
          </p:cNvPr>
          <p:cNvSpPr/>
          <p:nvPr/>
        </p:nvSpPr>
        <p:spPr>
          <a:xfrm>
            <a:off x="249382" y="6022109"/>
            <a:ext cx="11767127" cy="512347"/>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a:extLst>
              <a:ext uri="{FF2B5EF4-FFF2-40B4-BE49-F238E27FC236}">
                <a16:creationId xmlns:a16="http://schemas.microsoft.com/office/drawing/2014/main" id="{053CBA02-D1D2-60B9-6B7F-4AFBCF6783A8}"/>
              </a:ext>
            </a:extLst>
          </p:cNvPr>
          <p:cNvSpPr>
            <a:spLocks noGrp="1"/>
          </p:cNvSpPr>
          <p:nvPr>
            <p:ph type="ctrTitle" idx="4294967295"/>
          </p:nvPr>
        </p:nvSpPr>
        <p:spPr>
          <a:xfrm>
            <a:off x="769545" y="533606"/>
            <a:ext cx="9144000" cy="733425"/>
          </a:xfrm>
          <a:prstGeom prst="rect">
            <a:avLst/>
          </a:prstGeom>
        </p:spPr>
        <p:txBody>
          <a:bodyPr>
            <a:normAutofit/>
          </a:bodyPr>
          <a:lstStyle/>
          <a:p>
            <a:r>
              <a:rPr lang="en-GB" sz="3600" b="1" dirty="0">
                <a:solidFill>
                  <a:srgbClr val="00293E"/>
                </a:solidFill>
              </a:rPr>
              <a:t>Voice quality and outcomes (UK)</a:t>
            </a:r>
          </a:p>
        </p:txBody>
      </p:sp>
      <p:pic>
        <p:nvPicPr>
          <p:cNvPr id="7" name="Picture 6" descr="A yellow line in the middle of a black background&#10;&#10;Description automatically generated">
            <a:extLst>
              <a:ext uri="{FF2B5EF4-FFF2-40B4-BE49-F238E27FC236}">
                <a16:creationId xmlns:a16="http://schemas.microsoft.com/office/drawing/2014/main" id="{61E6687E-0A1F-1D25-6F2F-19D402F48A07}"/>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838199" y="918151"/>
            <a:ext cx="7174117" cy="512347"/>
          </a:xfrm>
          <a:prstGeom prst="rect">
            <a:avLst/>
          </a:prstGeom>
        </p:spPr>
      </p:pic>
      <p:pic>
        <p:nvPicPr>
          <p:cNvPr id="2" name="Picture 1">
            <a:extLst>
              <a:ext uri="{FF2B5EF4-FFF2-40B4-BE49-F238E27FC236}">
                <a16:creationId xmlns:a16="http://schemas.microsoft.com/office/drawing/2014/main" id="{29085AE0-A245-D3AD-D347-2F922D5FE1A1}"/>
              </a:ext>
            </a:extLst>
          </p:cNvPr>
          <p:cNvPicPr>
            <a:picLocks noChangeAspect="1"/>
          </p:cNvPicPr>
          <p:nvPr/>
        </p:nvPicPr>
        <p:blipFill>
          <a:blip r:embed="rId5" cstate="email">
            <a:extLst>
              <a:ext uri="{28A0092B-C50C-407E-A947-70E740481C1C}">
                <a14:useLocalDpi xmlns:a14="http://schemas.microsoft.com/office/drawing/2010/main"/>
              </a:ext>
            </a:extLst>
          </a:blip>
          <a:srcRect b="5701"/>
          <a:stretch>
            <a:fillRect/>
          </a:stretch>
        </p:blipFill>
        <p:spPr>
          <a:xfrm>
            <a:off x="1657043" y="1267031"/>
            <a:ext cx="8425684" cy="5118084"/>
          </a:xfrm>
          <a:prstGeom prst="rect">
            <a:avLst/>
          </a:prstGeom>
        </p:spPr>
      </p:pic>
      <p:pic>
        <p:nvPicPr>
          <p:cNvPr id="17" name="Picture 16">
            <a:extLst>
              <a:ext uri="{FF2B5EF4-FFF2-40B4-BE49-F238E27FC236}">
                <a16:creationId xmlns:a16="http://schemas.microsoft.com/office/drawing/2014/main" id="{9622A0A3-0E34-DFC0-A325-BA2EF5FC8BA8}"/>
              </a:ext>
              <a:ext uri="{C183D7F6-B498-43B3-948B-1728B52AA6E4}">
                <adec:decorative xmlns:adec="http://schemas.microsoft.com/office/drawing/2017/decorative" val="1"/>
              </a:ext>
            </a:extLst>
          </p:cNvPr>
          <p:cNvPicPr>
            <a:picLocks noChangeAspect="1"/>
          </p:cNvPicPr>
          <p:nvPr/>
        </p:nvPicPr>
        <p:blipFill>
          <a:blip r:embed="rId6" cstate="email">
            <a:extLst>
              <a:ext uri="{28A0092B-C50C-407E-A947-70E740481C1C}">
                <a14:useLocalDpi xmlns:a14="http://schemas.microsoft.com/office/drawing/2010/main"/>
              </a:ext>
            </a:extLst>
          </a:blip>
          <a:srcRect/>
          <a:stretch/>
        </p:blipFill>
        <p:spPr>
          <a:xfrm>
            <a:off x="87835" y="5153891"/>
            <a:ext cx="1880033" cy="1143982"/>
          </a:xfrm>
          <a:prstGeom prst="rect">
            <a:avLst/>
          </a:prstGeom>
        </p:spPr>
      </p:pic>
      <p:sp>
        <p:nvSpPr>
          <p:cNvPr id="8" name="TextBox 7">
            <a:extLst>
              <a:ext uri="{FF2B5EF4-FFF2-40B4-BE49-F238E27FC236}">
                <a16:creationId xmlns:a16="http://schemas.microsoft.com/office/drawing/2014/main" id="{02D23F74-8CA7-0458-A9F0-FE73C6A19E49}"/>
              </a:ext>
            </a:extLst>
          </p:cNvPr>
          <p:cNvSpPr txBox="1"/>
          <p:nvPr/>
        </p:nvSpPr>
        <p:spPr>
          <a:xfrm>
            <a:off x="177358" y="5316960"/>
            <a:ext cx="1551710" cy="646331"/>
          </a:xfrm>
          <a:prstGeom prst="rect">
            <a:avLst/>
          </a:prstGeom>
          <a:noFill/>
          <a:ln w="38100">
            <a:noFill/>
          </a:ln>
        </p:spPr>
        <p:txBody>
          <a:bodyPr wrap="square" rtlCol="0">
            <a:spAutoFit/>
          </a:bodyPr>
          <a:lstStyle/>
          <a:p>
            <a:pPr algn="ctr"/>
            <a:r>
              <a:rPr lang="en-GB" b="1" dirty="0">
                <a:solidFill>
                  <a:srgbClr val="00293E"/>
                </a:solidFill>
                <a:latin typeface="Museo Cyrl 500" panose="02000000000000000000" pitchFamily="2" charset="0"/>
              </a:rPr>
              <a:t>Contextual</a:t>
            </a:r>
            <a:r>
              <a:rPr lang="en-GB" dirty="0">
                <a:solidFill>
                  <a:srgbClr val="00293E"/>
                </a:solidFill>
                <a:latin typeface="Museo Cyrl 500" panose="02000000000000000000" pitchFamily="2" charset="0"/>
              </a:rPr>
              <a:t> </a:t>
            </a:r>
          </a:p>
          <a:p>
            <a:pPr algn="ctr"/>
            <a:r>
              <a:rPr lang="en-GB" b="1" dirty="0">
                <a:solidFill>
                  <a:srgbClr val="00293E"/>
                </a:solidFill>
                <a:latin typeface="Museo Cyrl 500" panose="02000000000000000000" pitchFamily="2" charset="0"/>
              </a:rPr>
              <a:t>performance</a:t>
            </a:r>
          </a:p>
        </p:txBody>
      </p:sp>
      <p:sp>
        <p:nvSpPr>
          <p:cNvPr id="9" name="TextBox 8">
            <a:extLst>
              <a:ext uri="{FF2B5EF4-FFF2-40B4-BE49-F238E27FC236}">
                <a16:creationId xmlns:a16="http://schemas.microsoft.com/office/drawing/2014/main" id="{1AECEF20-111F-8630-3394-2D9E5B064B65}"/>
              </a:ext>
            </a:extLst>
          </p:cNvPr>
          <p:cNvSpPr txBox="1"/>
          <p:nvPr/>
        </p:nvSpPr>
        <p:spPr>
          <a:xfrm>
            <a:off x="10333334" y="5264834"/>
            <a:ext cx="1551710" cy="646331"/>
          </a:xfrm>
          <a:prstGeom prst="rect">
            <a:avLst/>
          </a:prstGeom>
          <a:noFill/>
          <a:ln w="38100">
            <a:noFill/>
          </a:ln>
        </p:spPr>
        <p:txBody>
          <a:bodyPr wrap="square" rtlCol="0">
            <a:spAutoFit/>
          </a:bodyPr>
          <a:lstStyle/>
          <a:p>
            <a:pPr algn="ctr"/>
            <a:r>
              <a:rPr lang="en-GB" b="1" dirty="0">
                <a:solidFill>
                  <a:srgbClr val="00293E"/>
                </a:solidFill>
                <a:latin typeface="Museo Cyrl 500" panose="02000000000000000000" pitchFamily="2" charset="0"/>
              </a:rPr>
              <a:t>Task </a:t>
            </a:r>
          </a:p>
          <a:p>
            <a:pPr algn="ctr"/>
            <a:r>
              <a:rPr lang="en-GB" b="1" dirty="0">
                <a:solidFill>
                  <a:srgbClr val="00293E"/>
                </a:solidFill>
                <a:latin typeface="Museo Cyrl 500" panose="02000000000000000000" pitchFamily="2" charset="0"/>
              </a:rPr>
              <a:t>performance</a:t>
            </a:r>
          </a:p>
        </p:txBody>
      </p:sp>
      <p:cxnSp>
        <p:nvCxnSpPr>
          <p:cNvPr id="10" name="Straight Arrow Connector 9">
            <a:extLst>
              <a:ext uri="{FF2B5EF4-FFF2-40B4-BE49-F238E27FC236}">
                <a16:creationId xmlns:a16="http://schemas.microsoft.com/office/drawing/2014/main" id="{A50D117E-EB8F-26D9-3AFC-59637836A8E3}"/>
              </a:ext>
            </a:extLst>
          </p:cNvPr>
          <p:cNvCxnSpPr>
            <a:cxnSpLocks/>
          </p:cNvCxnSpPr>
          <p:nvPr/>
        </p:nvCxnSpPr>
        <p:spPr>
          <a:xfrm flipH="1" flipV="1">
            <a:off x="9752747" y="4799247"/>
            <a:ext cx="1247762" cy="354644"/>
          </a:xfrm>
          <a:prstGeom prst="straightConnector1">
            <a:avLst/>
          </a:prstGeom>
          <a:ln w="38100">
            <a:solidFill>
              <a:srgbClr val="00293E"/>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AA5A646-A34A-7A0A-FF9D-B56A3FC3F3A6}"/>
              </a:ext>
            </a:extLst>
          </p:cNvPr>
          <p:cNvCxnSpPr>
            <a:cxnSpLocks/>
          </p:cNvCxnSpPr>
          <p:nvPr/>
        </p:nvCxnSpPr>
        <p:spPr>
          <a:xfrm flipV="1">
            <a:off x="1035698" y="4845902"/>
            <a:ext cx="1073575" cy="354644"/>
          </a:xfrm>
          <a:prstGeom prst="straightConnector1">
            <a:avLst/>
          </a:prstGeom>
          <a:ln w="38100">
            <a:solidFill>
              <a:srgbClr val="00293E"/>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0721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18"/>
                                        </p:tgtEl>
                                        <p:attrNameLst>
                                          <p:attrName>style.visibility</p:attrName>
                                        </p:attrNameLst>
                                      </p:cBhvr>
                                      <p:to>
                                        <p:strVal val="visible"/>
                                      </p:to>
                                    </p:set>
                                    <p:animEffect transition="in" filter="fade">
                                      <p:cBhvr>
                                        <p:cTn id="15" dur="500"/>
                                        <p:tgtEl>
                                          <p:spTgt spid="18"/>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par>
                                <p:cTn id="27" presetID="10" presetClass="entr" presetSubtype="0" fill="hold" nodeType="withEffect">
                                  <p:stCondLst>
                                    <p:cond delay="0"/>
                                  </p:stCondLst>
                                  <p:childTnLst>
                                    <p:set>
                                      <p:cBhvr>
                                        <p:cTn id="28" dur="1" fill="hold">
                                          <p:stCondLst>
                                            <p:cond delay="0"/>
                                          </p:stCondLst>
                                        </p:cTn>
                                        <p:tgtEl>
                                          <p:spTgt spid="17"/>
                                        </p:tgtEl>
                                        <p:attrNameLst>
                                          <p:attrName>style.visibility</p:attrName>
                                        </p:attrNameLst>
                                      </p:cBhvr>
                                      <p:to>
                                        <p:strVal val="visible"/>
                                      </p:to>
                                    </p:set>
                                    <p:animEffect transition="in" filter="fade">
                                      <p:cBhvr>
                                        <p:cTn id="29"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2616-1BB8-82C2-A746-BFA0FF44F4DA}"/>
              </a:ext>
            </a:extLst>
          </p:cNvPr>
          <p:cNvSpPr>
            <a:spLocks noGrp="1"/>
          </p:cNvSpPr>
          <p:nvPr>
            <p:ph type="ctrTitle"/>
          </p:nvPr>
        </p:nvSpPr>
        <p:spPr/>
        <p:txBody>
          <a:bodyPr>
            <a:normAutofit fontScale="90000"/>
          </a:bodyPr>
          <a:lstStyle/>
          <a:p>
            <a:r>
              <a:rPr lang="en-GB" sz="3600" b="1" dirty="0"/>
              <a:t>Management quality changes (UK)</a:t>
            </a:r>
          </a:p>
        </p:txBody>
      </p:sp>
      <p:sp>
        <p:nvSpPr>
          <p:cNvPr id="4" name="Text Placeholder 3">
            <a:extLst>
              <a:ext uri="{FF2B5EF4-FFF2-40B4-BE49-F238E27FC236}">
                <a16:creationId xmlns:a16="http://schemas.microsoft.com/office/drawing/2014/main" id="{0A162E9B-B5D5-5316-52D1-98AC6EF7BE8C}"/>
              </a:ext>
            </a:extLst>
          </p:cNvPr>
          <p:cNvSpPr>
            <a:spLocks noGrp="1"/>
          </p:cNvSpPr>
          <p:nvPr>
            <p:ph type="body" sz="quarter" idx="14"/>
          </p:nvPr>
        </p:nvSpPr>
        <p:spPr/>
        <p:txBody>
          <a:bodyPr/>
          <a:lstStyle/>
          <a:p>
            <a:pPr marL="0" indent="0">
              <a:buNone/>
            </a:pPr>
            <a:endParaRPr lang="en-GB" dirty="0">
              <a:solidFill>
                <a:srgbClr val="00293E"/>
              </a:solidFill>
            </a:endParaRPr>
          </a:p>
          <a:p>
            <a:r>
              <a:rPr lang="en-GB" dirty="0">
                <a:solidFill>
                  <a:srgbClr val="00293E"/>
                </a:solidFill>
              </a:rPr>
              <a:t>Improvements in manager </a:t>
            </a:r>
            <a:r>
              <a:rPr lang="en-GB" b="1" dirty="0">
                <a:solidFill>
                  <a:srgbClr val="00293E"/>
                </a:solidFill>
              </a:rPr>
              <a:t>voice ratings</a:t>
            </a:r>
          </a:p>
          <a:p>
            <a:endParaRPr lang="en-GB" dirty="0">
              <a:solidFill>
                <a:srgbClr val="00293E"/>
              </a:solidFill>
            </a:endParaRPr>
          </a:p>
          <a:p>
            <a:r>
              <a:rPr lang="en-GB" dirty="0">
                <a:solidFill>
                  <a:srgbClr val="00293E"/>
                </a:solidFill>
              </a:rPr>
              <a:t>Improvements in manager </a:t>
            </a:r>
            <a:r>
              <a:rPr lang="en-GB" b="1" dirty="0">
                <a:solidFill>
                  <a:srgbClr val="00293E"/>
                </a:solidFill>
              </a:rPr>
              <a:t>overall ratings</a:t>
            </a:r>
          </a:p>
          <a:p>
            <a:endParaRPr lang="en-GB" b="1" dirty="0">
              <a:solidFill>
                <a:srgbClr val="00293E"/>
              </a:solidFill>
            </a:endParaRPr>
          </a:p>
          <a:p>
            <a:r>
              <a:rPr lang="en-GB" dirty="0">
                <a:solidFill>
                  <a:srgbClr val="00293E"/>
                </a:solidFill>
              </a:rPr>
              <a:t>Crucially, also improvements in </a:t>
            </a:r>
            <a:r>
              <a:rPr lang="en-GB" b="1" dirty="0">
                <a:solidFill>
                  <a:srgbClr val="00293E"/>
                </a:solidFill>
              </a:rPr>
              <a:t>management time and training</a:t>
            </a:r>
          </a:p>
          <a:p>
            <a:endParaRPr lang="en-GB" b="1" dirty="0">
              <a:solidFill>
                <a:srgbClr val="00293E"/>
              </a:solidFill>
            </a:endParaRPr>
          </a:p>
          <a:p>
            <a:r>
              <a:rPr lang="en-GB" b="1" dirty="0">
                <a:solidFill>
                  <a:srgbClr val="00293E"/>
                </a:solidFill>
              </a:rPr>
              <a:t>Why does this matter?</a:t>
            </a:r>
            <a:endParaRPr lang="en-GB" dirty="0">
              <a:solidFill>
                <a:srgbClr val="00293E"/>
              </a:solidFill>
            </a:endParaRPr>
          </a:p>
        </p:txBody>
      </p:sp>
      <p:pic>
        <p:nvPicPr>
          <p:cNvPr id="6" name="Picture 5">
            <a:extLst>
              <a:ext uri="{FF2B5EF4-FFF2-40B4-BE49-F238E27FC236}">
                <a16:creationId xmlns:a16="http://schemas.microsoft.com/office/drawing/2014/main" id="{5FF7A360-E6DC-1BD0-5228-77EE07205A8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809004" y="2151761"/>
            <a:ext cx="6089656" cy="3017397"/>
          </a:xfrm>
          <a:prstGeom prst="rect">
            <a:avLst/>
          </a:prstGeom>
        </p:spPr>
      </p:pic>
      <p:pic>
        <p:nvPicPr>
          <p:cNvPr id="8" name="Picture 7">
            <a:extLst>
              <a:ext uri="{FF2B5EF4-FFF2-40B4-BE49-F238E27FC236}">
                <a16:creationId xmlns:a16="http://schemas.microsoft.com/office/drawing/2014/main" id="{85560C4A-7B79-938A-AE43-95E8E333E8E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5809004" y="1913867"/>
            <a:ext cx="5957919" cy="3859205"/>
          </a:xfrm>
          <a:prstGeom prst="rect">
            <a:avLst/>
          </a:prstGeom>
        </p:spPr>
      </p:pic>
      <p:sp>
        <p:nvSpPr>
          <p:cNvPr id="9" name="Rectangle 8">
            <a:extLst>
              <a:ext uri="{FF2B5EF4-FFF2-40B4-BE49-F238E27FC236}">
                <a16:creationId xmlns:a16="http://schemas.microsoft.com/office/drawing/2014/main" id="{7258BE93-D347-03F2-327C-A10F5E6154DB}"/>
              </a:ext>
            </a:extLst>
          </p:cNvPr>
          <p:cNvSpPr/>
          <p:nvPr/>
        </p:nvSpPr>
        <p:spPr>
          <a:xfrm>
            <a:off x="5809004" y="1632857"/>
            <a:ext cx="6227486" cy="4478694"/>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7F21C484-FCB7-1759-8887-4AD0A5F0ED6B}"/>
              </a:ext>
            </a:extLst>
          </p:cNvPr>
          <p:cNvPicPr>
            <a:picLocks noChangeAspect="1"/>
          </p:cNvPicPr>
          <p:nvPr/>
        </p:nvPicPr>
        <p:blipFill>
          <a:blip r:embed="rId4"/>
          <a:stretch>
            <a:fillRect/>
          </a:stretch>
        </p:blipFill>
        <p:spPr>
          <a:xfrm>
            <a:off x="6006740" y="3087718"/>
            <a:ext cx="5555154" cy="1549596"/>
          </a:xfrm>
          <a:prstGeom prst="rect">
            <a:avLst/>
          </a:prstGeom>
        </p:spPr>
      </p:pic>
    </p:spTree>
    <p:extLst>
      <p:ext uri="{BB962C8B-B14F-4D97-AF65-F5344CB8AC3E}">
        <p14:creationId xmlns:p14="http://schemas.microsoft.com/office/powerpoint/2010/main" val="405474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animEffect transition="in" filter="fade">
                                      <p:cBhvr>
                                        <p:cTn id="15" dur="500"/>
                                        <p:tgtEl>
                                          <p:spTgt spid="4">
                                            <p:txEl>
                                              <p:pRg st="3" end="3"/>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Effect transition="in" filter="fade">
                                      <p:cBhvr>
                                        <p:cTn id="23" dur="500"/>
                                        <p:tgtEl>
                                          <p:spTgt spid="4">
                                            <p:txEl>
                                              <p:pRg st="5" end="5"/>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par>
                                <p:cTn id="27" presetID="10" presetClass="entr" presetSubtype="0" fill="hold" nodeType="with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4">
                                            <p:txEl>
                                              <p:pRg st="7" end="7"/>
                                            </p:txEl>
                                          </p:spTgt>
                                        </p:tgtEl>
                                        <p:attrNameLst>
                                          <p:attrName>style.visibility</p:attrName>
                                        </p:attrNameLst>
                                      </p:cBhvr>
                                      <p:to>
                                        <p:strVal val="visible"/>
                                      </p:to>
                                    </p:set>
                                    <p:animEffect transition="in" filter="fade">
                                      <p:cBhvr>
                                        <p:cTn id="34"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P spid="9"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2A6577C-61E3-6C04-37D7-A49E9E03AA95}"/>
              </a:ext>
              <a:ext uri="{C183D7F6-B498-43B3-948B-1728B52AA6E4}">
                <adec:decorative xmlns:adec="http://schemas.microsoft.com/office/drawing/2017/decorative" val="1"/>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1753359" y="1743625"/>
            <a:ext cx="2434532" cy="1143982"/>
          </a:xfrm>
          <a:prstGeom prst="rect">
            <a:avLst/>
          </a:prstGeom>
        </p:spPr>
      </p:pic>
      <p:pic>
        <p:nvPicPr>
          <p:cNvPr id="12" name="Picture 11">
            <a:extLst>
              <a:ext uri="{FF2B5EF4-FFF2-40B4-BE49-F238E27FC236}">
                <a16:creationId xmlns:a16="http://schemas.microsoft.com/office/drawing/2014/main" id="{A8C81011-97AB-51E2-670F-4030FBF89971}"/>
              </a:ext>
              <a:ext uri="{C183D7F6-B498-43B3-948B-1728B52AA6E4}">
                <adec:decorative xmlns:adec="http://schemas.microsoft.com/office/drawing/2017/decorative" val="1"/>
              </a:ext>
            </a:extLst>
          </p:cNvPr>
          <p:cNvPicPr>
            <a:picLocks noChangeAspect="1"/>
          </p:cNvPicPr>
          <p:nvPr/>
        </p:nvPicPr>
        <p:blipFill>
          <a:blip r:embed="rId3" cstate="email">
            <a:extLst>
              <a:ext uri="{28A0092B-C50C-407E-A947-70E740481C1C}">
                <a14:useLocalDpi xmlns:a14="http://schemas.microsoft.com/office/drawing/2010/main"/>
              </a:ext>
            </a:extLst>
          </a:blip>
          <a:srcRect/>
          <a:stretch/>
        </p:blipFill>
        <p:spPr>
          <a:xfrm>
            <a:off x="8049207" y="1743625"/>
            <a:ext cx="2434532" cy="1143982"/>
          </a:xfrm>
          <a:prstGeom prst="rect">
            <a:avLst/>
          </a:prstGeom>
        </p:spPr>
      </p:pic>
      <p:sp>
        <p:nvSpPr>
          <p:cNvPr id="2" name="Title 1">
            <a:extLst>
              <a:ext uri="{FF2B5EF4-FFF2-40B4-BE49-F238E27FC236}">
                <a16:creationId xmlns:a16="http://schemas.microsoft.com/office/drawing/2014/main" id="{D7C11B9B-38A8-3025-18A7-8D26AFE850BF}"/>
              </a:ext>
            </a:extLst>
          </p:cNvPr>
          <p:cNvSpPr>
            <a:spLocks noGrp="1"/>
          </p:cNvSpPr>
          <p:nvPr>
            <p:ph type="ctrTitle"/>
          </p:nvPr>
        </p:nvSpPr>
        <p:spPr>
          <a:xfrm>
            <a:off x="838200" y="478378"/>
            <a:ext cx="7027506" cy="732159"/>
          </a:xfrm>
        </p:spPr>
        <p:txBody>
          <a:bodyPr>
            <a:normAutofit/>
          </a:bodyPr>
          <a:lstStyle/>
          <a:p>
            <a:r>
              <a:rPr lang="en-GB" b="1" dirty="0"/>
              <a:t>Management quality and outcomes (UK)</a:t>
            </a:r>
          </a:p>
        </p:txBody>
      </p:sp>
      <p:sp>
        <p:nvSpPr>
          <p:cNvPr id="5" name="TextBox 4">
            <a:extLst>
              <a:ext uri="{FF2B5EF4-FFF2-40B4-BE49-F238E27FC236}">
                <a16:creationId xmlns:a16="http://schemas.microsoft.com/office/drawing/2014/main" id="{300B438E-5EA5-24C1-05B6-738765423451}"/>
              </a:ext>
            </a:extLst>
          </p:cNvPr>
          <p:cNvSpPr txBox="1"/>
          <p:nvPr/>
        </p:nvSpPr>
        <p:spPr>
          <a:xfrm>
            <a:off x="1708261" y="2049486"/>
            <a:ext cx="2434532" cy="369332"/>
          </a:xfrm>
          <a:prstGeom prst="rect">
            <a:avLst/>
          </a:prstGeom>
          <a:noFill/>
          <a:ln w="38100">
            <a:noFill/>
          </a:ln>
        </p:spPr>
        <p:txBody>
          <a:bodyPr wrap="square" rtlCol="0">
            <a:spAutoFit/>
          </a:bodyPr>
          <a:lstStyle/>
          <a:p>
            <a:pPr algn="ctr"/>
            <a:r>
              <a:rPr lang="en-GB" b="1" dirty="0">
                <a:solidFill>
                  <a:srgbClr val="00293E"/>
                </a:solidFill>
                <a:latin typeface="Museo Cyrl 500" panose="02000000000000000000" pitchFamily="2" charset="0"/>
              </a:rPr>
              <a:t>Task performance</a:t>
            </a:r>
          </a:p>
        </p:txBody>
      </p:sp>
      <p:sp>
        <p:nvSpPr>
          <p:cNvPr id="6" name="TextBox 5">
            <a:extLst>
              <a:ext uri="{FF2B5EF4-FFF2-40B4-BE49-F238E27FC236}">
                <a16:creationId xmlns:a16="http://schemas.microsoft.com/office/drawing/2014/main" id="{A1E8718F-1386-36E5-15EF-417DFEAD48A5}"/>
              </a:ext>
            </a:extLst>
          </p:cNvPr>
          <p:cNvSpPr txBox="1"/>
          <p:nvPr/>
        </p:nvSpPr>
        <p:spPr>
          <a:xfrm>
            <a:off x="8027115" y="2051358"/>
            <a:ext cx="2434532" cy="369332"/>
          </a:xfrm>
          <a:prstGeom prst="rect">
            <a:avLst/>
          </a:prstGeom>
          <a:noFill/>
          <a:ln w="38100">
            <a:noFill/>
          </a:ln>
        </p:spPr>
        <p:txBody>
          <a:bodyPr wrap="square" rtlCol="0">
            <a:spAutoFit/>
          </a:bodyPr>
          <a:lstStyle/>
          <a:p>
            <a:pPr algn="ctr"/>
            <a:r>
              <a:rPr lang="en-GB" b="1" dirty="0">
                <a:solidFill>
                  <a:srgbClr val="00293E"/>
                </a:solidFill>
                <a:latin typeface="Museo Cyrl 500" panose="02000000000000000000" pitchFamily="2" charset="0"/>
              </a:rPr>
              <a:t>Health at work</a:t>
            </a:r>
          </a:p>
        </p:txBody>
      </p:sp>
      <p:pic>
        <p:nvPicPr>
          <p:cNvPr id="8" name="Picture 7">
            <a:extLst>
              <a:ext uri="{FF2B5EF4-FFF2-40B4-BE49-F238E27FC236}">
                <a16:creationId xmlns:a16="http://schemas.microsoft.com/office/drawing/2014/main" id="{E8011E92-71A2-D834-7069-A48F1C5C31AA}"/>
              </a:ext>
            </a:extLst>
          </p:cNvPr>
          <p:cNvPicPr>
            <a:picLocks noChangeAspect="1"/>
          </p:cNvPicPr>
          <p:nvPr/>
        </p:nvPicPr>
        <p:blipFill>
          <a:blip r:embed="rId4"/>
          <a:stretch>
            <a:fillRect/>
          </a:stretch>
        </p:blipFill>
        <p:spPr>
          <a:xfrm>
            <a:off x="6296762" y="2831625"/>
            <a:ext cx="5895238" cy="2780952"/>
          </a:xfrm>
          <a:prstGeom prst="rect">
            <a:avLst/>
          </a:prstGeom>
        </p:spPr>
      </p:pic>
      <p:pic>
        <p:nvPicPr>
          <p:cNvPr id="10" name="Picture 9">
            <a:extLst>
              <a:ext uri="{FF2B5EF4-FFF2-40B4-BE49-F238E27FC236}">
                <a16:creationId xmlns:a16="http://schemas.microsoft.com/office/drawing/2014/main" id="{A00A98A2-92DC-544F-4F7C-FAD1623789EF}"/>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00762" y="2578699"/>
            <a:ext cx="5658064" cy="3286805"/>
          </a:xfrm>
          <a:prstGeom prst="rect">
            <a:avLst/>
          </a:prstGeom>
        </p:spPr>
      </p:pic>
    </p:spTree>
    <p:extLst>
      <p:ext uri="{BB962C8B-B14F-4D97-AF65-F5344CB8AC3E}">
        <p14:creationId xmlns:p14="http://schemas.microsoft.com/office/powerpoint/2010/main" val="228223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nodeType="with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par>
                                <p:cTn id="22" presetID="10" presetClass="entr" presetSubtype="0" fill="hold" nodeType="with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5BA0B-4A57-6715-3B33-06106CCEC70C}"/>
              </a:ext>
            </a:extLst>
          </p:cNvPr>
          <p:cNvSpPr>
            <a:spLocks noGrp="1"/>
          </p:cNvSpPr>
          <p:nvPr>
            <p:ph type="ctrTitle"/>
          </p:nvPr>
        </p:nvSpPr>
        <p:spPr/>
        <p:txBody>
          <a:bodyPr/>
          <a:lstStyle/>
          <a:p>
            <a:r>
              <a:rPr lang="en-GB" sz="3600" b="1" dirty="0">
                <a:solidFill>
                  <a:srgbClr val="00293E"/>
                </a:solidFill>
              </a:rPr>
              <a:t>Conclusions</a:t>
            </a:r>
            <a:endParaRPr lang="en-GB" b="1" dirty="0">
              <a:solidFill>
                <a:srgbClr val="00293E"/>
              </a:solidFill>
            </a:endParaRPr>
          </a:p>
        </p:txBody>
      </p:sp>
      <p:sp>
        <p:nvSpPr>
          <p:cNvPr id="3" name="Text Placeholder 2">
            <a:extLst>
              <a:ext uri="{FF2B5EF4-FFF2-40B4-BE49-F238E27FC236}">
                <a16:creationId xmlns:a16="http://schemas.microsoft.com/office/drawing/2014/main" id="{8B9F5D23-AAE0-FBED-6D3C-53110DE77629}"/>
              </a:ext>
            </a:extLst>
          </p:cNvPr>
          <p:cNvSpPr>
            <a:spLocks noGrp="1"/>
          </p:cNvSpPr>
          <p:nvPr>
            <p:ph type="body" sz="quarter" idx="14"/>
          </p:nvPr>
        </p:nvSpPr>
        <p:spPr>
          <a:xfrm>
            <a:off x="6096001" y="1658022"/>
            <a:ext cx="5945108" cy="4543601"/>
          </a:xfrm>
        </p:spPr>
        <p:txBody>
          <a:bodyPr>
            <a:normAutofit/>
          </a:bodyPr>
          <a:lstStyle/>
          <a:p>
            <a:r>
              <a:rPr lang="en-GB" b="1" dirty="0">
                <a:solidFill>
                  <a:srgbClr val="00293E"/>
                </a:solidFill>
              </a:rPr>
              <a:t>Persistent inequalities and trade-offs</a:t>
            </a:r>
          </a:p>
          <a:p>
            <a:pPr lvl="1"/>
            <a:r>
              <a:rPr lang="en-GB" dirty="0">
                <a:solidFill>
                  <a:srgbClr val="00293E"/>
                </a:solidFill>
              </a:rPr>
              <a:t>Occupational differences and protected characteristics</a:t>
            </a:r>
          </a:p>
          <a:p>
            <a:r>
              <a:rPr lang="en-GB" dirty="0">
                <a:solidFill>
                  <a:srgbClr val="00293E"/>
                </a:solidFill>
              </a:rPr>
              <a:t>Work is </a:t>
            </a:r>
            <a:r>
              <a:rPr lang="en-GB" b="1" dirty="0">
                <a:solidFill>
                  <a:srgbClr val="00293E"/>
                </a:solidFill>
              </a:rPr>
              <a:t>not a force for good </a:t>
            </a:r>
            <a:r>
              <a:rPr lang="en-GB" dirty="0">
                <a:solidFill>
                  <a:srgbClr val="00293E"/>
                </a:solidFill>
              </a:rPr>
              <a:t>for too many</a:t>
            </a:r>
          </a:p>
          <a:p>
            <a:pPr lvl="1"/>
            <a:r>
              <a:rPr lang="en-GB" dirty="0">
                <a:solidFill>
                  <a:srgbClr val="00293E"/>
                </a:solidFill>
              </a:rPr>
              <a:t>Impact on organisations and public policy</a:t>
            </a:r>
          </a:p>
          <a:p>
            <a:r>
              <a:rPr lang="en-GB" dirty="0">
                <a:solidFill>
                  <a:srgbClr val="00293E"/>
                </a:solidFill>
              </a:rPr>
              <a:t>AI still </a:t>
            </a:r>
            <a:r>
              <a:rPr lang="en-GB" b="1" dirty="0">
                <a:solidFill>
                  <a:srgbClr val="00293E"/>
                </a:solidFill>
              </a:rPr>
              <a:t>in its infancy</a:t>
            </a:r>
            <a:r>
              <a:rPr lang="en-GB" dirty="0">
                <a:solidFill>
                  <a:srgbClr val="00293E"/>
                </a:solidFill>
              </a:rPr>
              <a:t>, but positive signs</a:t>
            </a:r>
          </a:p>
          <a:p>
            <a:pPr lvl="1"/>
            <a:r>
              <a:rPr lang="en-GB" dirty="0">
                <a:solidFill>
                  <a:srgbClr val="00293E"/>
                </a:solidFill>
              </a:rPr>
              <a:t>However, big differences across sectors</a:t>
            </a:r>
          </a:p>
          <a:p>
            <a:r>
              <a:rPr lang="en-GB" b="1" dirty="0">
                <a:solidFill>
                  <a:srgbClr val="00293E"/>
                </a:solidFill>
              </a:rPr>
              <a:t>Work-life balance pressures </a:t>
            </a:r>
            <a:r>
              <a:rPr lang="en-GB" dirty="0">
                <a:solidFill>
                  <a:srgbClr val="00293E"/>
                </a:solidFill>
              </a:rPr>
              <a:t>impacted by a range of factors</a:t>
            </a:r>
          </a:p>
          <a:p>
            <a:pPr lvl="1"/>
            <a:r>
              <a:rPr lang="en-GB" dirty="0">
                <a:solidFill>
                  <a:srgbClr val="00293E"/>
                </a:solidFill>
              </a:rPr>
              <a:t>Long commutes have a strong correlation</a:t>
            </a:r>
          </a:p>
          <a:p>
            <a:r>
              <a:rPr lang="en-GB" dirty="0">
                <a:solidFill>
                  <a:srgbClr val="00293E"/>
                </a:solidFill>
              </a:rPr>
              <a:t>Flexible working is </a:t>
            </a:r>
            <a:r>
              <a:rPr lang="en-GB" b="1" dirty="0">
                <a:solidFill>
                  <a:srgbClr val="00293E"/>
                </a:solidFill>
              </a:rPr>
              <a:t>not just hybrid working</a:t>
            </a:r>
          </a:p>
          <a:p>
            <a:pPr lvl="1"/>
            <a:r>
              <a:rPr lang="en-GB" dirty="0">
                <a:solidFill>
                  <a:srgbClr val="00293E"/>
                </a:solidFill>
              </a:rPr>
              <a:t>Gaps remain and demand is there</a:t>
            </a:r>
          </a:p>
          <a:p>
            <a:r>
              <a:rPr lang="en-GB" dirty="0">
                <a:solidFill>
                  <a:srgbClr val="00293E"/>
                </a:solidFill>
              </a:rPr>
              <a:t>Large proportions remain </a:t>
            </a:r>
            <a:r>
              <a:rPr lang="en-GB" b="1" dirty="0">
                <a:solidFill>
                  <a:srgbClr val="00293E"/>
                </a:solidFill>
              </a:rPr>
              <a:t>without any voice channels</a:t>
            </a:r>
          </a:p>
          <a:p>
            <a:pPr lvl="1"/>
            <a:r>
              <a:rPr lang="en-GB" dirty="0">
                <a:solidFill>
                  <a:srgbClr val="00293E"/>
                </a:solidFill>
              </a:rPr>
              <a:t>Management quality matters and training has an impact</a:t>
            </a:r>
          </a:p>
          <a:p>
            <a:pPr marL="457200" lvl="1" indent="0">
              <a:buNone/>
            </a:pPr>
            <a:endParaRPr lang="en-GB" dirty="0">
              <a:solidFill>
                <a:srgbClr val="00293E"/>
              </a:solidFill>
            </a:endParaRPr>
          </a:p>
          <a:p>
            <a:endParaRPr lang="en-GB" dirty="0">
              <a:solidFill>
                <a:srgbClr val="00293E"/>
              </a:solidFill>
            </a:endParaRPr>
          </a:p>
          <a:p>
            <a:endParaRPr lang="en-GB" dirty="0">
              <a:solidFill>
                <a:srgbClr val="00293E"/>
              </a:solidFill>
            </a:endParaRPr>
          </a:p>
        </p:txBody>
      </p:sp>
    </p:spTree>
    <p:extLst>
      <p:ext uri="{BB962C8B-B14F-4D97-AF65-F5344CB8AC3E}">
        <p14:creationId xmlns:p14="http://schemas.microsoft.com/office/powerpoint/2010/main" val="3397685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5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500"/>
                                        <p:tgtEl>
                                          <p:spTgt spid="3">
                                            <p:txEl>
                                              <p:pRg st="6" end="6"/>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500"/>
                                        <p:tgtEl>
                                          <p:spTgt spid="3">
                                            <p:txEl>
                                              <p:pRg st="7" end="7"/>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fade">
                                      <p:cBhvr>
                                        <p:cTn id="42" dur="500"/>
                                        <p:tgtEl>
                                          <p:spTgt spid="3">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500"/>
                                        <p:tgtEl>
                                          <p:spTgt spid="3">
                                            <p:txEl>
                                              <p:pRg st="10" end="10"/>
                                            </p:txEl>
                                          </p:spTgt>
                                        </p:tgtEl>
                                      </p:cBhvr>
                                    </p:animEffect>
                                  </p:childTnLst>
                                </p:cTn>
                              </p:par>
                              <p:par>
                                <p:cTn id="48" presetID="10" presetClass="entr" presetSubtype="0" fill="hold" nodeType="withEffect">
                                  <p:stCondLst>
                                    <p:cond delay="0"/>
                                  </p:stCondLst>
                                  <p:childTnLst>
                                    <p:set>
                                      <p:cBhvr>
                                        <p:cTn id="49" dur="1" fill="hold">
                                          <p:stCondLst>
                                            <p:cond delay="0"/>
                                          </p:stCondLst>
                                        </p:cTn>
                                        <p:tgtEl>
                                          <p:spTgt spid="3">
                                            <p:txEl>
                                              <p:pRg st="11" end="11"/>
                                            </p:txEl>
                                          </p:spTgt>
                                        </p:tgtEl>
                                        <p:attrNameLst>
                                          <p:attrName>style.visibility</p:attrName>
                                        </p:attrNameLst>
                                      </p:cBhvr>
                                      <p:to>
                                        <p:strVal val="visible"/>
                                      </p:to>
                                    </p:set>
                                    <p:animEffect transition="in" filter="fade">
                                      <p:cBhvr>
                                        <p:cTn id="50"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1">
            <a:extLst>
              <a:ext uri="{FF2B5EF4-FFF2-40B4-BE49-F238E27FC236}">
                <a16:creationId xmlns:a16="http://schemas.microsoft.com/office/drawing/2014/main" id="{F6251C09-8A49-98A7-6BC0-D4A636660646}"/>
              </a:ext>
            </a:extLst>
          </p:cNvPr>
          <p:cNvSpPr>
            <a:spLocks noGrp="1"/>
          </p:cNvSpPr>
          <p:nvPr>
            <p:ph type="body" sz="quarter" idx="13"/>
          </p:nvPr>
        </p:nvSpPr>
        <p:spPr>
          <a:xfrm>
            <a:off x="3209651" y="2381798"/>
            <a:ext cx="4810125" cy="2094404"/>
          </a:xfrm>
        </p:spPr>
        <p:txBody>
          <a:bodyPr>
            <a:normAutofit/>
          </a:bodyPr>
          <a:lstStyle/>
          <a:p>
            <a:r>
              <a:rPr lang="en-GB" sz="8000" b="1" dirty="0">
                <a:solidFill>
                  <a:srgbClr val="00293E"/>
                </a:solidFill>
              </a:rPr>
              <a:t>Q &amp; A</a:t>
            </a:r>
            <a:endParaRPr lang="en-GB" sz="4000" b="1" dirty="0">
              <a:solidFill>
                <a:srgbClr val="00293E"/>
              </a:solidFill>
            </a:endParaRPr>
          </a:p>
        </p:txBody>
      </p:sp>
    </p:spTree>
    <p:extLst>
      <p:ext uri="{BB962C8B-B14F-4D97-AF65-F5344CB8AC3E}">
        <p14:creationId xmlns:p14="http://schemas.microsoft.com/office/powerpoint/2010/main" val="401117841"/>
      </p:ext>
    </p:extLst>
  </p:cSld>
  <p:clrMapOvr>
    <a:masterClrMapping/>
  </p:clrMapOvr>
</p:sld>
</file>

<file path=ppt/theme/theme1.xml><?xml version="1.0" encoding="utf-8"?>
<a:theme xmlns:a="http://schemas.openxmlformats.org/drawingml/2006/main" name="Office Theme">
  <a:themeElements>
    <a:clrScheme name="Citrus">
      <a:dk1>
        <a:srgbClr val="3D1152"/>
      </a:dk1>
      <a:lt1>
        <a:srgbClr val="FFFFFF"/>
      </a:lt1>
      <a:dk2>
        <a:srgbClr val="3D1152"/>
      </a:dk2>
      <a:lt2>
        <a:srgbClr val="FFB701"/>
      </a:lt2>
      <a:accent1>
        <a:srgbClr val="58DFEA"/>
      </a:accent1>
      <a:accent2>
        <a:srgbClr val="FFB701"/>
      </a:accent2>
      <a:accent3>
        <a:srgbClr val="B6D441"/>
      </a:accent3>
      <a:accent4>
        <a:srgbClr val="58DFEA"/>
      </a:accent4>
      <a:accent5>
        <a:srgbClr val="FFB701"/>
      </a:accent5>
      <a:accent6>
        <a:srgbClr val="B6D441"/>
      </a:accent6>
      <a:hlink>
        <a:srgbClr val="0563C1"/>
      </a:hlink>
      <a:folHlink>
        <a:srgbClr val="954F72"/>
      </a:folHlink>
    </a:clrScheme>
    <a:fontScheme name="Trebuchet">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rus PPT Widescreen-template TCupgrades" id="{F69A6E70-B58D-4525-BC77-F143DEAF187B}" vid="{05B372B0-B46D-4B8C-ACDD-D113CE069C00}"/>
    </a:ext>
  </a:extLst>
</a:theme>
</file>

<file path=ppt/theme/theme2.xml><?xml version="1.0" encoding="utf-8"?>
<a:theme xmlns:a="http://schemas.openxmlformats.org/drawingml/2006/main" name="2_Office Theme">
  <a:themeElements>
    <a:clrScheme name="Warm template">
      <a:dk1>
        <a:srgbClr val="3D1152"/>
      </a:dk1>
      <a:lt1>
        <a:sysClr val="window" lastClr="FFFFFF"/>
      </a:lt1>
      <a:dk2>
        <a:srgbClr val="3D1152"/>
      </a:dk2>
      <a:lt2>
        <a:srgbClr val="FFFFFF"/>
      </a:lt2>
      <a:accent1>
        <a:srgbClr val="FF4E27"/>
      </a:accent1>
      <a:accent2>
        <a:srgbClr val="CFC1B4"/>
      </a:accent2>
      <a:accent3>
        <a:srgbClr val="3D1152"/>
      </a:accent3>
      <a:accent4>
        <a:srgbClr val="EAE5E0"/>
      </a:accent4>
      <a:accent5>
        <a:srgbClr val="202020"/>
      </a:accent5>
      <a:accent6>
        <a:srgbClr val="FFB701"/>
      </a:accent6>
      <a:hlink>
        <a:srgbClr val="3D1152"/>
      </a:hlink>
      <a:folHlink>
        <a:srgbClr val="3D1152"/>
      </a:folHlink>
    </a:clrScheme>
    <a:fontScheme name="Trebuchet">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arm PPT widescreen template TCupgrades" id="{FE77ED01-235D-4002-9804-058B18BEE5C2}" vid="{B1FD1B81-780E-4F7E-BB01-C834C3A140CA}"/>
    </a:ext>
  </a:extLst>
</a:theme>
</file>

<file path=ppt/theme/theme3.xml><?xml version="1.0" encoding="utf-8"?>
<a:theme xmlns:a="http://schemas.openxmlformats.org/drawingml/2006/main" name="1_Office Theme">
  <a:themeElements>
    <a:clrScheme name="Neutral">
      <a:dk1>
        <a:srgbClr val="3D1152"/>
      </a:dk1>
      <a:lt1>
        <a:sysClr val="window" lastClr="FFFFFF"/>
      </a:lt1>
      <a:dk2>
        <a:srgbClr val="3D1152"/>
      </a:dk2>
      <a:lt2>
        <a:srgbClr val="EAE5E0"/>
      </a:lt2>
      <a:accent1>
        <a:srgbClr val="644174"/>
      </a:accent1>
      <a:accent2>
        <a:srgbClr val="CFC1B4"/>
      </a:accent2>
      <a:accent3>
        <a:srgbClr val="8B7097"/>
      </a:accent3>
      <a:accent4>
        <a:srgbClr val="EAE5E0"/>
      </a:accent4>
      <a:accent5>
        <a:srgbClr val="644174"/>
      </a:accent5>
      <a:accent6>
        <a:srgbClr val="8B7097"/>
      </a:accent6>
      <a:hlink>
        <a:srgbClr val="0563C1"/>
      </a:hlink>
      <a:folHlink>
        <a:srgbClr val="954F72"/>
      </a:folHlink>
    </a:clrScheme>
    <a:fontScheme name="Trebuchet">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rple neutral corporate PPT widescreen template TCupgrades" id="{D57B9791-68AC-470F-99EC-CF59C9176D94}" vid="{95E74A54-3683-4CF1-B8DA-D602A68AA38F}"/>
    </a:ext>
  </a:extLst>
</a:theme>
</file>

<file path=ppt/theme/theme4.xml><?xml version="1.0" encoding="utf-8"?>
<a:theme xmlns:a="http://schemas.openxmlformats.org/drawingml/2006/main" name="4_Office Theme">
  <a:themeElements>
    <a:clrScheme name="Neutral">
      <a:dk1>
        <a:srgbClr val="3D1152"/>
      </a:dk1>
      <a:lt1>
        <a:sysClr val="window" lastClr="FFFFFF"/>
      </a:lt1>
      <a:dk2>
        <a:srgbClr val="3D1152"/>
      </a:dk2>
      <a:lt2>
        <a:srgbClr val="EAE5E0"/>
      </a:lt2>
      <a:accent1>
        <a:srgbClr val="644174"/>
      </a:accent1>
      <a:accent2>
        <a:srgbClr val="CFC1B4"/>
      </a:accent2>
      <a:accent3>
        <a:srgbClr val="8B7097"/>
      </a:accent3>
      <a:accent4>
        <a:srgbClr val="EAE5E0"/>
      </a:accent4>
      <a:accent5>
        <a:srgbClr val="644174"/>
      </a:accent5>
      <a:accent6>
        <a:srgbClr val="8B7097"/>
      </a:accent6>
      <a:hlink>
        <a:srgbClr val="0563C1"/>
      </a:hlink>
      <a:folHlink>
        <a:srgbClr val="954F72"/>
      </a:folHlink>
    </a:clrScheme>
    <a:fontScheme name="Trebuchet">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rple neutral corporate PPT widescreen template TCupgrades" id="{D57B9791-68AC-470F-99EC-CF59C9176D94}" vid="{95E74A54-3683-4CF1-B8DA-D602A68AA38F}"/>
    </a:ext>
  </a:extLst>
</a:theme>
</file>

<file path=ppt/theme/theme5.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Citrus-PPT-Widescreen-template-upgrade</Template>
  <TotalTime>0</TotalTime>
  <Words>1106</Words>
  <Application>Microsoft Office PowerPoint</Application>
  <PresentationFormat>Widescreen</PresentationFormat>
  <Paragraphs>239</Paragraphs>
  <Slides>37</Slides>
  <Notes>22</Notes>
  <HiddenSlides>0</HiddenSlides>
  <MMClips>0</MMClips>
  <ScaleCrop>false</ScaleCrop>
  <HeadingPairs>
    <vt:vector size="6" baseType="variant">
      <vt:variant>
        <vt:lpstr>Fonts Used</vt:lpstr>
      </vt:variant>
      <vt:variant>
        <vt:i4>6</vt:i4>
      </vt:variant>
      <vt:variant>
        <vt:lpstr>Theme</vt:lpstr>
      </vt:variant>
      <vt:variant>
        <vt:i4>5</vt:i4>
      </vt:variant>
      <vt:variant>
        <vt:lpstr>Slide Titles</vt:lpstr>
      </vt:variant>
      <vt:variant>
        <vt:i4>37</vt:i4>
      </vt:variant>
    </vt:vector>
  </HeadingPairs>
  <TitlesOfParts>
    <vt:vector size="48" baseType="lpstr">
      <vt:lpstr>Aptos</vt:lpstr>
      <vt:lpstr>Arial</vt:lpstr>
      <vt:lpstr>Calibri</vt:lpstr>
      <vt:lpstr>Calibri Light</vt:lpstr>
      <vt:lpstr>Museo Cyrl 500</vt:lpstr>
      <vt:lpstr>Trebuchet MS</vt:lpstr>
      <vt:lpstr>Office Theme</vt:lpstr>
      <vt:lpstr>2_Office Theme</vt:lpstr>
      <vt:lpstr>1_Office Theme</vt:lpstr>
      <vt:lpstr>4_Office Theme</vt:lpstr>
      <vt:lpstr>5_Office Theme</vt:lpstr>
      <vt:lpstr>PowerPoint Presentation</vt:lpstr>
      <vt:lpstr>Good Work Index?</vt:lpstr>
      <vt:lpstr>7 dimensions of good work</vt:lpstr>
      <vt:lpstr>Key findings in 2025</vt:lpstr>
      <vt:lpstr>PowerPoint Presentation</vt:lpstr>
      <vt:lpstr>PowerPoint Presentation</vt:lpstr>
      <vt:lpstr>How workers feel at work</vt:lpstr>
      <vt:lpstr>340,000 Welsh employees</vt:lpstr>
      <vt:lpstr>What drives negative impacts on health? (UK)</vt:lpstr>
      <vt:lpstr>Outcomes of negative impact on health (UK)</vt:lpstr>
      <vt:lpstr>PowerPoint Presentation</vt:lpstr>
      <vt:lpstr>Current and future automation?</vt:lpstr>
      <vt:lpstr>Occupational differences (UK)</vt:lpstr>
      <vt:lpstr>Current and future automation?</vt:lpstr>
      <vt:lpstr>PowerPoint Presentation</vt:lpstr>
      <vt:lpstr>Three dimensions of work-life balance</vt:lpstr>
      <vt:lpstr>What impacts WLB? (UK)</vt:lpstr>
      <vt:lpstr>Adequate resources and workloads (UK)</vt:lpstr>
      <vt:lpstr>What impacts WLB?</vt:lpstr>
      <vt:lpstr>Commuting patterns in Wales</vt:lpstr>
      <vt:lpstr>Commuting time and negative outcomes (UK)</vt:lpstr>
      <vt:lpstr>PowerPoint Presentation</vt:lpstr>
      <vt:lpstr>Home and hybrid working (UK)</vt:lpstr>
      <vt:lpstr>Home and hybrid working time series (UK)</vt:lpstr>
      <vt:lpstr>Future preferences?</vt:lpstr>
      <vt:lpstr>PowerPoint Presentation</vt:lpstr>
      <vt:lpstr>Availability of flexible working</vt:lpstr>
      <vt:lpstr>Impact of flexible working</vt:lpstr>
      <vt:lpstr>PowerPoint Presentation</vt:lpstr>
      <vt:lpstr>Availability of voice channels</vt:lpstr>
      <vt:lpstr>Trade union membership (UK)</vt:lpstr>
      <vt:lpstr>Employee voice quality</vt:lpstr>
      <vt:lpstr>Voice quality and outcomes (UK)</vt:lpstr>
      <vt:lpstr>Management quality changes (UK)</vt:lpstr>
      <vt:lpstr>Management quality and outcomes (UK)</vt:lpstr>
      <vt:lpstr>Conclusions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cp:revision>
  <dcterms:created xsi:type="dcterms:W3CDTF">2025-07-17T12:36:14Z</dcterms:created>
  <dcterms:modified xsi:type="dcterms:W3CDTF">2025-07-17T12:41:42Z</dcterms:modified>
</cp:coreProperties>
</file>