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3" d="100"/>
          <a:sy n="63" d="100"/>
        </p:scale>
        <p:origin x="1454" y="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5006E-0080-7474-65CA-59641E9E898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BA8C06C-82F6-2363-5205-32F6E8D2F6B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58BE8F3C-7513-8452-8AC0-F78C075AED5C}"/>
              </a:ext>
            </a:extLst>
          </p:cNvPr>
          <p:cNvSpPr>
            <a:spLocks noGrp="1"/>
          </p:cNvSpPr>
          <p:nvPr>
            <p:ph type="dt" sz="half" idx="10"/>
          </p:nvPr>
        </p:nvSpPr>
        <p:spPr/>
        <p:txBody>
          <a:bodyPr/>
          <a:lstStyle/>
          <a:p>
            <a:fld id="{4CD7C043-0180-48B4-B818-6C79462BC277}" type="datetimeFigureOut">
              <a:rPr lang="en-GB" smtClean="0"/>
              <a:t>13/03/2026</a:t>
            </a:fld>
            <a:endParaRPr lang="en-GB"/>
          </a:p>
        </p:txBody>
      </p:sp>
      <p:sp>
        <p:nvSpPr>
          <p:cNvPr id="5" name="Footer Placeholder 4">
            <a:extLst>
              <a:ext uri="{FF2B5EF4-FFF2-40B4-BE49-F238E27FC236}">
                <a16:creationId xmlns:a16="http://schemas.microsoft.com/office/drawing/2014/main" id="{41799809-FA4A-AD53-F516-0ABB911A97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0F7981-829A-83FA-24CA-8950FB153EF3}"/>
              </a:ext>
            </a:extLst>
          </p:cNvPr>
          <p:cNvSpPr>
            <a:spLocks noGrp="1"/>
          </p:cNvSpPr>
          <p:nvPr>
            <p:ph type="sldNum" sz="quarter" idx="12"/>
          </p:nvPr>
        </p:nvSpPr>
        <p:spPr/>
        <p:txBody>
          <a:bodyPr/>
          <a:lstStyle/>
          <a:p>
            <a:fld id="{958C89BA-45BE-4465-8DFE-7F24A3C882A4}" type="slidenum">
              <a:rPr lang="en-GB" smtClean="0"/>
              <a:t>‹#›</a:t>
            </a:fld>
            <a:endParaRPr lang="en-GB"/>
          </a:p>
        </p:txBody>
      </p:sp>
    </p:spTree>
    <p:extLst>
      <p:ext uri="{BB962C8B-B14F-4D97-AF65-F5344CB8AC3E}">
        <p14:creationId xmlns:p14="http://schemas.microsoft.com/office/powerpoint/2010/main" val="23568822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59C88-3450-E494-F523-4C1AE603DFF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563B86D-2960-3C3C-7AA6-74134590725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7B5DB27-9A5B-C361-B446-52390AA77467}"/>
              </a:ext>
            </a:extLst>
          </p:cNvPr>
          <p:cNvSpPr>
            <a:spLocks noGrp="1"/>
          </p:cNvSpPr>
          <p:nvPr>
            <p:ph type="dt" sz="half" idx="10"/>
          </p:nvPr>
        </p:nvSpPr>
        <p:spPr/>
        <p:txBody>
          <a:bodyPr/>
          <a:lstStyle/>
          <a:p>
            <a:fld id="{4CD7C043-0180-48B4-B818-6C79462BC277}" type="datetimeFigureOut">
              <a:rPr lang="en-GB" smtClean="0"/>
              <a:t>13/03/2026</a:t>
            </a:fld>
            <a:endParaRPr lang="en-GB"/>
          </a:p>
        </p:txBody>
      </p:sp>
      <p:sp>
        <p:nvSpPr>
          <p:cNvPr id="5" name="Footer Placeholder 4">
            <a:extLst>
              <a:ext uri="{FF2B5EF4-FFF2-40B4-BE49-F238E27FC236}">
                <a16:creationId xmlns:a16="http://schemas.microsoft.com/office/drawing/2014/main" id="{B6858FF7-DB80-FD97-4943-218E31D4B1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AC3633-FA07-3AEE-02D9-C85ACFE42FBF}"/>
              </a:ext>
            </a:extLst>
          </p:cNvPr>
          <p:cNvSpPr>
            <a:spLocks noGrp="1"/>
          </p:cNvSpPr>
          <p:nvPr>
            <p:ph type="sldNum" sz="quarter" idx="12"/>
          </p:nvPr>
        </p:nvSpPr>
        <p:spPr/>
        <p:txBody>
          <a:bodyPr/>
          <a:lstStyle/>
          <a:p>
            <a:fld id="{958C89BA-45BE-4465-8DFE-7F24A3C882A4}" type="slidenum">
              <a:rPr lang="en-GB" smtClean="0"/>
              <a:t>‹#›</a:t>
            </a:fld>
            <a:endParaRPr lang="en-GB"/>
          </a:p>
        </p:txBody>
      </p:sp>
    </p:spTree>
    <p:extLst>
      <p:ext uri="{BB962C8B-B14F-4D97-AF65-F5344CB8AC3E}">
        <p14:creationId xmlns:p14="http://schemas.microsoft.com/office/powerpoint/2010/main" val="31325884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97BE9F-14DD-753B-DFD4-CE86E83AF8C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F7157BCC-AF0F-5458-F74F-9057AAD3F27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3277F2B-D8BA-ED85-4637-8777096C85B6}"/>
              </a:ext>
            </a:extLst>
          </p:cNvPr>
          <p:cNvSpPr>
            <a:spLocks noGrp="1"/>
          </p:cNvSpPr>
          <p:nvPr>
            <p:ph type="dt" sz="half" idx="10"/>
          </p:nvPr>
        </p:nvSpPr>
        <p:spPr/>
        <p:txBody>
          <a:bodyPr/>
          <a:lstStyle/>
          <a:p>
            <a:fld id="{4CD7C043-0180-48B4-B818-6C79462BC277}" type="datetimeFigureOut">
              <a:rPr lang="en-GB" smtClean="0"/>
              <a:t>13/03/2026</a:t>
            </a:fld>
            <a:endParaRPr lang="en-GB"/>
          </a:p>
        </p:txBody>
      </p:sp>
      <p:sp>
        <p:nvSpPr>
          <p:cNvPr id="5" name="Footer Placeholder 4">
            <a:extLst>
              <a:ext uri="{FF2B5EF4-FFF2-40B4-BE49-F238E27FC236}">
                <a16:creationId xmlns:a16="http://schemas.microsoft.com/office/drawing/2014/main" id="{50776675-5CA0-C385-9F98-2B5215FCEF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63CC6E-FAC4-CA5B-3C43-C5CD235A564C}"/>
              </a:ext>
            </a:extLst>
          </p:cNvPr>
          <p:cNvSpPr>
            <a:spLocks noGrp="1"/>
          </p:cNvSpPr>
          <p:nvPr>
            <p:ph type="sldNum" sz="quarter" idx="12"/>
          </p:nvPr>
        </p:nvSpPr>
        <p:spPr/>
        <p:txBody>
          <a:bodyPr/>
          <a:lstStyle/>
          <a:p>
            <a:fld id="{958C89BA-45BE-4465-8DFE-7F24A3C882A4}" type="slidenum">
              <a:rPr lang="en-GB" smtClean="0"/>
              <a:t>‹#›</a:t>
            </a:fld>
            <a:endParaRPr lang="en-GB"/>
          </a:p>
        </p:txBody>
      </p:sp>
    </p:spTree>
    <p:extLst>
      <p:ext uri="{BB962C8B-B14F-4D97-AF65-F5344CB8AC3E}">
        <p14:creationId xmlns:p14="http://schemas.microsoft.com/office/powerpoint/2010/main" val="33981630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C8B5C-EEBC-9B4A-D75D-E300E6739B4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71DEC33-2267-175E-BEDB-5C08E775018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BF551414-73E5-A281-C659-8EFB9617D20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68BE2515-A43A-F7FA-1EDC-743418395FE9}"/>
              </a:ext>
            </a:extLst>
          </p:cNvPr>
          <p:cNvSpPr>
            <a:spLocks noGrp="1"/>
          </p:cNvSpPr>
          <p:nvPr>
            <p:ph type="dt" sz="half" idx="10"/>
          </p:nvPr>
        </p:nvSpPr>
        <p:spPr/>
        <p:txBody>
          <a:bodyPr/>
          <a:lstStyle/>
          <a:p>
            <a:fld id="{4CD7C043-0180-48B4-B818-6C79462BC277}" type="datetimeFigureOut">
              <a:rPr lang="en-GB" smtClean="0"/>
              <a:t>13/03/2026</a:t>
            </a:fld>
            <a:endParaRPr lang="en-GB"/>
          </a:p>
        </p:txBody>
      </p:sp>
      <p:sp>
        <p:nvSpPr>
          <p:cNvPr id="6" name="Footer Placeholder 5">
            <a:extLst>
              <a:ext uri="{FF2B5EF4-FFF2-40B4-BE49-F238E27FC236}">
                <a16:creationId xmlns:a16="http://schemas.microsoft.com/office/drawing/2014/main" id="{E30275B4-875F-0DB9-8815-DBAAC1467A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D33BA05-6DC5-F56D-8A37-93A0EC66121B}"/>
              </a:ext>
            </a:extLst>
          </p:cNvPr>
          <p:cNvSpPr>
            <a:spLocks noGrp="1"/>
          </p:cNvSpPr>
          <p:nvPr>
            <p:ph type="sldNum" sz="quarter" idx="12"/>
          </p:nvPr>
        </p:nvSpPr>
        <p:spPr/>
        <p:txBody>
          <a:bodyPr/>
          <a:lstStyle/>
          <a:p>
            <a:fld id="{958C89BA-45BE-4465-8DFE-7F24A3C882A4}" type="slidenum">
              <a:rPr lang="en-GB" smtClean="0"/>
              <a:t>‹#›</a:t>
            </a:fld>
            <a:endParaRPr lang="en-GB"/>
          </a:p>
        </p:txBody>
      </p:sp>
    </p:spTree>
    <p:extLst>
      <p:ext uri="{BB962C8B-B14F-4D97-AF65-F5344CB8AC3E}">
        <p14:creationId xmlns:p14="http://schemas.microsoft.com/office/powerpoint/2010/main" val="26730215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38DB5-451D-6751-AC4C-175D924A828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4230B5E7-03EE-A3EE-C397-3896BA95A2D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415E81E-5B71-39E4-DDDE-2036E4D76A0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859C57F-5554-53A7-0FFE-2ADEBD86A1E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0496C7E-0587-34AA-3E28-DE6B65DC135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3CF4A87-A367-BC75-F80C-1686CFE66D37}"/>
              </a:ext>
            </a:extLst>
          </p:cNvPr>
          <p:cNvSpPr>
            <a:spLocks noGrp="1"/>
          </p:cNvSpPr>
          <p:nvPr>
            <p:ph type="dt" sz="half" idx="10"/>
          </p:nvPr>
        </p:nvSpPr>
        <p:spPr/>
        <p:txBody>
          <a:bodyPr/>
          <a:lstStyle/>
          <a:p>
            <a:fld id="{4CD7C043-0180-48B4-B818-6C79462BC277}" type="datetimeFigureOut">
              <a:rPr lang="en-GB" smtClean="0"/>
              <a:t>13/03/2026</a:t>
            </a:fld>
            <a:endParaRPr lang="en-GB"/>
          </a:p>
        </p:txBody>
      </p:sp>
      <p:sp>
        <p:nvSpPr>
          <p:cNvPr id="8" name="Footer Placeholder 7">
            <a:extLst>
              <a:ext uri="{FF2B5EF4-FFF2-40B4-BE49-F238E27FC236}">
                <a16:creationId xmlns:a16="http://schemas.microsoft.com/office/drawing/2014/main" id="{07449CFB-B1CB-D865-0EA7-967CA64F69D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06C3D91-A158-AC71-03BD-626D0F787F3A}"/>
              </a:ext>
            </a:extLst>
          </p:cNvPr>
          <p:cNvSpPr>
            <a:spLocks noGrp="1"/>
          </p:cNvSpPr>
          <p:nvPr>
            <p:ph type="sldNum" sz="quarter" idx="12"/>
          </p:nvPr>
        </p:nvSpPr>
        <p:spPr/>
        <p:txBody>
          <a:bodyPr/>
          <a:lstStyle/>
          <a:p>
            <a:fld id="{958C89BA-45BE-4465-8DFE-7F24A3C882A4}" type="slidenum">
              <a:rPr lang="en-GB" smtClean="0"/>
              <a:t>‹#›</a:t>
            </a:fld>
            <a:endParaRPr lang="en-GB"/>
          </a:p>
        </p:txBody>
      </p:sp>
    </p:spTree>
    <p:extLst>
      <p:ext uri="{BB962C8B-B14F-4D97-AF65-F5344CB8AC3E}">
        <p14:creationId xmlns:p14="http://schemas.microsoft.com/office/powerpoint/2010/main" val="23804220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55A552-0034-01E8-5E68-A51CFE887BF6}"/>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736F4832-0A5D-F9CB-0296-57F7F6A01B66}"/>
              </a:ext>
            </a:extLst>
          </p:cNvPr>
          <p:cNvSpPr>
            <a:spLocks noGrp="1"/>
          </p:cNvSpPr>
          <p:nvPr>
            <p:ph type="dt" sz="half" idx="10"/>
          </p:nvPr>
        </p:nvSpPr>
        <p:spPr/>
        <p:txBody>
          <a:bodyPr/>
          <a:lstStyle/>
          <a:p>
            <a:fld id="{4CD7C043-0180-48B4-B818-6C79462BC277}" type="datetimeFigureOut">
              <a:rPr lang="en-GB" smtClean="0"/>
              <a:t>13/03/2026</a:t>
            </a:fld>
            <a:endParaRPr lang="en-GB"/>
          </a:p>
        </p:txBody>
      </p:sp>
      <p:sp>
        <p:nvSpPr>
          <p:cNvPr id="4" name="Footer Placeholder 3">
            <a:extLst>
              <a:ext uri="{FF2B5EF4-FFF2-40B4-BE49-F238E27FC236}">
                <a16:creationId xmlns:a16="http://schemas.microsoft.com/office/drawing/2014/main" id="{B71DBB8B-A059-E677-52C8-DF15F758CB5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2F73A02-AB99-BA69-0913-581661B6E5F9}"/>
              </a:ext>
            </a:extLst>
          </p:cNvPr>
          <p:cNvSpPr>
            <a:spLocks noGrp="1"/>
          </p:cNvSpPr>
          <p:nvPr>
            <p:ph type="sldNum" sz="quarter" idx="12"/>
          </p:nvPr>
        </p:nvSpPr>
        <p:spPr/>
        <p:txBody>
          <a:bodyPr/>
          <a:lstStyle/>
          <a:p>
            <a:fld id="{958C89BA-45BE-4465-8DFE-7F24A3C882A4}" type="slidenum">
              <a:rPr lang="en-GB" smtClean="0"/>
              <a:t>‹#›</a:t>
            </a:fld>
            <a:endParaRPr lang="en-GB"/>
          </a:p>
        </p:txBody>
      </p:sp>
    </p:spTree>
    <p:extLst>
      <p:ext uri="{BB962C8B-B14F-4D97-AF65-F5344CB8AC3E}">
        <p14:creationId xmlns:p14="http://schemas.microsoft.com/office/powerpoint/2010/main" val="1557748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46F3EBA-141A-7C0C-636F-21E64D609766}"/>
              </a:ext>
            </a:extLst>
          </p:cNvPr>
          <p:cNvSpPr>
            <a:spLocks noGrp="1"/>
          </p:cNvSpPr>
          <p:nvPr>
            <p:ph type="dt" sz="half" idx="10"/>
          </p:nvPr>
        </p:nvSpPr>
        <p:spPr/>
        <p:txBody>
          <a:bodyPr/>
          <a:lstStyle/>
          <a:p>
            <a:fld id="{4CD7C043-0180-48B4-B818-6C79462BC277}" type="datetimeFigureOut">
              <a:rPr lang="en-GB" smtClean="0"/>
              <a:t>13/03/2026</a:t>
            </a:fld>
            <a:endParaRPr lang="en-GB"/>
          </a:p>
        </p:txBody>
      </p:sp>
      <p:sp>
        <p:nvSpPr>
          <p:cNvPr id="3" name="Footer Placeholder 2">
            <a:extLst>
              <a:ext uri="{FF2B5EF4-FFF2-40B4-BE49-F238E27FC236}">
                <a16:creationId xmlns:a16="http://schemas.microsoft.com/office/drawing/2014/main" id="{44078893-481E-C25D-A302-E20E33CAB29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2DCED12-2756-12AF-0E89-21582B31BF55}"/>
              </a:ext>
            </a:extLst>
          </p:cNvPr>
          <p:cNvSpPr>
            <a:spLocks noGrp="1"/>
          </p:cNvSpPr>
          <p:nvPr>
            <p:ph type="sldNum" sz="quarter" idx="12"/>
          </p:nvPr>
        </p:nvSpPr>
        <p:spPr/>
        <p:txBody>
          <a:bodyPr/>
          <a:lstStyle/>
          <a:p>
            <a:fld id="{958C89BA-45BE-4465-8DFE-7F24A3C882A4}" type="slidenum">
              <a:rPr lang="en-GB" smtClean="0"/>
              <a:t>‹#›</a:t>
            </a:fld>
            <a:endParaRPr lang="en-GB"/>
          </a:p>
        </p:txBody>
      </p:sp>
    </p:spTree>
    <p:extLst>
      <p:ext uri="{BB962C8B-B14F-4D97-AF65-F5344CB8AC3E}">
        <p14:creationId xmlns:p14="http://schemas.microsoft.com/office/powerpoint/2010/main" val="37865413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831AE-9D27-2D90-551E-0F367CDD05D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81332FFD-3829-44AB-68E4-425BBE51EE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A5E2A358-61F3-1D76-C554-1E6455EB23C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E3C8550-7EC5-54C2-339E-B9373E1BF52A}"/>
              </a:ext>
            </a:extLst>
          </p:cNvPr>
          <p:cNvSpPr>
            <a:spLocks noGrp="1"/>
          </p:cNvSpPr>
          <p:nvPr>
            <p:ph type="dt" sz="half" idx="10"/>
          </p:nvPr>
        </p:nvSpPr>
        <p:spPr/>
        <p:txBody>
          <a:bodyPr/>
          <a:lstStyle/>
          <a:p>
            <a:fld id="{4CD7C043-0180-48B4-B818-6C79462BC277}" type="datetimeFigureOut">
              <a:rPr lang="en-GB" smtClean="0"/>
              <a:t>13/03/2026</a:t>
            </a:fld>
            <a:endParaRPr lang="en-GB"/>
          </a:p>
        </p:txBody>
      </p:sp>
      <p:sp>
        <p:nvSpPr>
          <p:cNvPr id="6" name="Footer Placeholder 5">
            <a:extLst>
              <a:ext uri="{FF2B5EF4-FFF2-40B4-BE49-F238E27FC236}">
                <a16:creationId xmlns:a16="http://schemas.microsoft.com/office/drawing/2014/main" id="{26F3E19C-27BF-6A36-5744-51BC1DF81C6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553601-23BE-3051-DB94-39BE64006243}"/>
              </a:ext>
            </a:extLst>
          </p:cNvPr>
          <p:cNvSpPr>
            <a:spLocks noGrp="1"/>
          </p:cNvSpPr>
          <p:nvPr>
            <p:ph type="sldNum" sz="quarter" idx="12"/>
          </p:nvPr>
        </p:nvSpPr>
        <p:spPr/>
        <p:txBody>
          <a:bodyPr/>
          <a:lstStyle/>
          <a:p>
            <a:fld id="{958C89BA-45BE-4465-8DFE-7F24A3C882A4}" type="slidenum">
              <a:rPr lang="en-GB" smtClean="0"/>
              <a:t>‹#›</a:t>
            </a:fld>
            <a:endParaRPr lang="en-GB"/>
          </a:p>
        </p:txBody>
      </p:sp>
    </p:spTree>
    <p:extLst>
      <p:ext uri="{BB962C8B-B14F-4D97-AF65-F5344CB8AC3E}">
        <p14:creationId xmlns:p14="http://schemas.microsoft.com/office/powerpoint/2010/main" val="3193496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2429F-1424-FBBD-ADE3-F3859DAE278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518DEA55-67DA-2AD9-A222-FB42ACC8394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E52AAE8-D1EC-49FE-968F-C9500C1B64F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C219040-1855-85BC-BAED-2389E7C212F9}"/>
              </a:ext>
            </a:extLst>
          </p:cNvPr>
          <p:cNvSpPr>
            <a:spLocks noGrp="1"/>
          </p:cNvSpPr>
          <p:nvPr>
            <p:ph type="dt" sz="half" idx="10"/>
          </p:nvPr>
        </p:nvSpPr>
        <p:spPr/>
        <p:txBody>
          <a:bodyPr/>
          <a:lstStyle/>
          <a:p>
            <a:fld id="{4CD7C043-0180-48B4-B818-6C79462BC277}" type="datetimeFigureOut">
              <a:rPr lang="en-GB" smtClean="0"/>
              <a:t>13/03/2026</a:t>
            </a:fld>
            <a:endParaRPr lang="en-GB"/>
          </a:p>
        </p:txBody>
      </p:sp>
      <p:sp>
        <p:nvSpPr>
          <p:cNvPr id="6" name="Footer Placeholder 5">
            <a:extLst>
              <a:ext uri="{FF2B5EF4-FFF2-40B4-BE49-F238E27FC236}">
                <a16:creationId xmlns:a16="http://schemas.microsoft.com/office/drawing/2014/main" id="{68D47FB3-2973-D9C1-5CEE-1F6971F4455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CBB8EDD-F16A-5E43-CD63-F809B4FCEA0B}"/>
              </a:ext>
            </a:extLst>
          </p:cNvPr>
          <p:cNvSpPr>
            <a:spLocks noGrp="1"/>
          </p:cNvSpPr>
          <p:nvPr>
            <p:ph type="sldNum" sz="quarter" idx="12"/>
          </p:nvPr>
        </p:nvSpPr>
        <p:spPr/>
        <p:txBody>
          <a:bodyPr/>
          <a:lstStyle/>
          <a:p>
            <a:fld id="{958C89BA-45BE-4465-8DFE-7F24A3C882A4}" type="slidenum">
              <a:rPr lang="en-GB" smtClean="0"/>
              <a:t>‹#›</a:t>
            </a:fld>
            <a:endParaRPr lang="en-GB"/>
          </a:p>
        </p:txBody>
      </p:sp>
    </p:spTree>
    <p:extLst>
      <p:ext uri="{BB962C8B-B14F-4D97-AF65-F5344CB8AC3E}">
        <p14:creationId xmlns:p14="http://schemas.microsoft.com/office/powerpoint/2010/main" val="7213548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DC796-9C7D-BC0F-B628-6870B853FEB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6B552E7F-B3F3-6DDB-EA30-A15EB9876F1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34E440E-4230-8ABB-B72A-13269322B39B}"/>
              </a:ext>
            </a:extLst>
          </p:cNvPr>
          <p:cNvSpPr>
            <a:spLocks noGrp="1"/>
          </p:cNvSpPr>
          <p:nvPr>
            <p:ph type="dt" sz="half" idx="10"/>
          </p:nvPr>
        </p:nvSpPr>
        <p:spPr/>
        <p:txBody>
          <a:bodyPr/>
          <a:lstStyle/>
          <a:p>
            <a:fld id="{4CD7C043-0180-48B4-B818-6C79462BC277}" type="datetimeFigureOut">
              <a:rPr lang="en-GB" smtClean="0"/>
              <a:t>13/03/2026</a:t>
            </a:fld>
            <a:endParaRPr lang="en-GB"/>
          </a:p>
        </p:txBody>
      </p:sp>
      <p:sp>
        <p:nvSpPr>
          <p:cNvPr id="5" name="Footer Placeholder 4">
            <a:extLst>
              <a:ext uri="{FF2B5EF4-FFF2-40B4-BE49-F238E27FC236}">
                <a16:creationId xmlns:a16="http://schemas.microsoft.com/office/drawing/2014/main" id="{30EB078A-2CC1-048D-26AB-78C2090A79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B5FE99-A7AD-4317-D9F6-E37CF7ADBA20}"/>
              </a:ext>
            </a:extLst>
          </p:cNvPr>
          <p:cNvSpPr>
            <a:spLocks noGrp="1"/>
          </p:cNvSpPr>
          <p:nvPr>
            <p:ph type="sldNum" sz="quarter" idx="12"/>
          </p:nvPr>
        </p:nvSpPr>
        <p:spPr/>
        <p:txBody>
          <a:bodyPr/>
          <a:lstStyle/>
          <a:p>
            <a:fld id="{958C89BA-45BE-4465-8DFE-7F24A3C882A4}" type="slidenum">
              <a:rPr lang="en-GB" smtClean="0"/>
              <a:t>‹#›</a:t>
            </a:fld>
            <a:endParaRPr lang="en-GB"/>
          </a:p>
        </p:txBody>
      </p:sp>
    </p:spTree>
    <p:extLst>
      <p:ext uri="{BB962C8B-B14F-4D97-AF65-F5344CB8AC3E}">
        <p14:creationId xmlns:p14="http://schemas.microsoft.com/office/powerpoint/2010/main" val="24346184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DBB8F0E-E81E-AFDA-F198-9CC72B632E5C}"/>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03DC3B0E-4E43-3107-44AB-FEC231FB301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30B713E-2157-91CD-FC4D-63FAA792D89F}"/>
              </a:ext>
            </a:extLst>
          </p:cNvPr>
          <p:cNvSpPr>
            <a:spLocks noGrp="1"/>
          </p:cNvSpPr>
          <p:nvPr>
            <p:ph type="dt" sz="half" idx="10"/>
          </p:nvPr>
        </p:nvSpPr>
        <p:spPr/>
        <p:txBody>
          <a:bodyPr/>
          <a:lstStyle/>
          <a:p>
            <a:fld id="{4CD7C043-0180-48B4-B818-6C79462BC277}" type="datetimeFigureOut">
              <a:rPr lang="en-GB" smtClean="0"/>
              <a:t>13/03/2026</a:t>
            </a:fld>
            <a:endParaRPr lang="en-GB"/>
          </a:p>
        </p:txBody>
      </p:sp>
      <p:sp>
        <p:nvSpPr>
          <p:cNvPr id="5" name="Footer Placeholder 4">
            <a:extLst>
              <a:ext uri="{FF2B5EF4-FFF2-40B4-BE49-F238E27FC236}">
                <a16:creationId xmlns:a16="http://schemas.microsoft.com/office/drawing/2014/main" id="{8206F1A5-8967-7002-581B-9C4993F965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57BA84-5996-1B90-CC84-1F76CD91573B}"/>
              </a:ext>
            </a:extLst>
          </p:cNvPr>
          <p:cNvSpPr>
            <a:spLocks noGrp="1"/>
          </p:cNvSpPr>
          <p:nvPr>
            <p:ph type="sldNum" sz="quarter" idx="12"/>
          </p:nvPr>
        </p:nvSpPr>
        <p:spPr/>
        <p:txBody>
          <a:bodyPr/>
          <a:lstStyle/>
          <a:p>
            <a:fld id="{958C89BA-45BE-4465-8DFE-7F24A3C882A4}" type="slidenum">
              <a:rPr lang="en-GB" smtClean="0"/>
              <a:t>‹#›</a:t>
            </a:fld>
            <a:endParaRPr lang="en-GB"/>
          </a:p>
        </p:txBody>
      </p:sp>
    </p:spTree>
    <p:extLst>
      <p:ext uri="{BB962C8B-B14F-4D97-AF65-F5344CB8AC3E}">
        <p14:creationId xmlns:p14="http://schemas.microsoft.com/office/powerpoint/2010/main" val="41585540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5602BA4-A80B-E6C4-0397-BEB80B78B70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B4F0726B-59EC-7FC4-EA3B-D7D7EB361D7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9EAC54C-A491-F2FE-4520-5D3AD8337CB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CD7C043-0180-48B4-B818-6C79462BC277}" type="datetimeFigureOut">
              <a:rPr lang="en-GB" smtClean="0"/>
              <a:t>13/03/2026</a:t>
            </a:fld>
            <a:endParaRPr lang="en-GB"/>
          </a:p>
        </p:txBody>
      </p:sp>
      <p:sp>
        <p:nvSpPr>
          <p:cNvPr id="5" name="Footer Placeholder 4">
            <a:extLst>
              <a:ext uri="{FF2B5EF4-FFF2-40B4-BE49-F238E27FC236}">
                <a16:creationId xmlns:a16="http://schemas.microsoft.com/office/drawing/2014/main" id="{79A0AC64-A9D3-E3ED-C1E3-52A6EFDD4E8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0230AC1-2E54-6BE6-4582-1537689B51A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58C89BA-45BE-4465-8DFE-7F24A3C882A4}" type="slidenum">
              <a:rPr lang="en-GB" smtClean="0"/>
              <a:t>‹#›</a:t>
            </a:fld>
            <a:endParaRPr lang="en-GB"/>
          </a:p>
        </p:txBody>
      </p:sp>
    </p:spTree>
    <p:extLst>
      <p:ext uri="{BB962C8B-B14F-4D97-AF65-F5344CB8AC3E}">
        <p14:creationId xmlns:p14="http://schemas.microsoft.com/office/powerpoint/2010/main" val="14439130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cipd.co.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0F5126-F1CD-7684-F6BC-A0DBD6226D6B}"/>
              </a:ext>
            </a:extLst>
          </p:cNvPr>
          <p:cNvSpPr>
            <a:spLocks noGrp="1"/>
          </p:cNvSpPr>
          <p:nvPr>
            <p:ph type="ctrTitle"/>
          </p:nvPr>
        </p:nvSpPr>
        <p:spPr>
          <a:xfrm>
            <a:off x="838200" y="390843"/>
            <a:ext cx="9144000" cy="2387600"/>
          </a:xfrm>
        </p:spPr>
        <p:txBody>
          <a:bodyPr>
            <a:normAutofit/>
          </a:bodyPr>
          <a:lstStyle/>
          <a:p>
            <a:r>
              <a:rPr lang="en-GB" sz="2800" b="1" dirty="0">
                <a:latin typeface="Arial" panose="020B0604020202020204" pitchFamily="34" charset="0"/>
                <a:cs typeface="Arial" panose="020B0604020202020204" pitchFamily="34" charset="0"/>
              </a:rPr>
              <a:t>STUDENT NAME: ANA MIHAILESCU </a:t>
            </a:r>
            <a:br>
              <a:rPr lang="en-GB" sz="2800" b="1" dirty="0">
                <a:latin typeface="Arial" panose="020B0604020202020204" pitchFamily="34" charset="0"/>
                <a:cs typeface="Arial" panose="020B0604020202020204" pitchFamily="34" charset="0"/>
              </a:rPr>
            </a:br>
            <a:r>
              <a:rPr lang="en-GB" sz="2800" b="1" dirty="0">
                <a:latin typeface="Arial" panose="020B0604020202020204" pitchFamily="34" charset="0"/>
                <a:cs typeface="Arial" panose="020B0604020202020204" pitchFamily="34" charset="0"/>
              </a:rPr>
              <a:t>STUDENT ID: 2413169</a:t>
            </a:r>
            <a:br>
              <a:rPr lang="en-GB" sz="2800" b="1" dirty="0">
                <a:latin typeface="Arial" panose="020B0604020202020204" pitchFamily="34" charset="0"/>
                <a:cs typeface="Arial" panose="020B0604020202020204" pitchFamily="34" charset="0"/>
              </a:rPr>
            </a:br>
            <a:r>
              <a:rPr lang="en-GB" sz="2800" b="1" dirty="0">
                <a:latin typeface="Arial" panose="020B0604020202020204" pitchFamily="34" charset="0"/>
                <a:cs typeface="Arial" panose="020B0604020202020204" pitchFamily="34" charset="0"/>
              </a:rPr>
              <a:t>MODULE CODE :LCLM5002</a:t>
            </a:r>
            <a:br>
              <a:rPr lang="en-GB" sz="2800" b="1" dirty="0">
                <a:latin typeface="Arial" panose="020B0604020202020204" pitchFamily="34" charset="0"/>
                <a:cs typeface="Arial" panose="020B0604020202020204" pitchFamily="34" charset="0"/>
              </a:rPr>
            </a:br>
            <a:endParaRPr lang="en-GB" sz="28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75D4FA9D-0B23-8F5C-5D03-C387D5F2F2EF}"/>
              </a:ext>
            </a:extLst>
          </p:cNvPr>
          <p:cNvSpPr>
            <a:spLocks noGrp="1"/>
          </p:cNvSpPr>
          <p:nvPr>
            <p:ph type="subTitle" idx="1"/>
          </p:nvPr>
        </p:nvSpPr>
        <p:spPr>
          <a:xfrm>
            <a:off x="457200" y="2767013"/>
            <a:ext cx="10698480" cy="1655762"/>
          </a:xfrm>
        </p:spPr>
        <p:txBody>
          <a:bodyPr>
            <a:noAutofit/>
          </a:bodyPr>
          <a:lstStyle/>
          <a:p>
            <a:r>
              <a:rPr lang="en-GB" sz="3600" b="1" dirty="0">
                <a:latin typeface="Arial" panose="020B0604020202020204" pitchFamily="34" charset="0"/>
                <a:cs typeface="Arial" panose="020B0604020202020204" pitchFamily="34" charset="0"/>
              </a:rPr>
              <a:t>PRESENTATION</a:t>
            </a:r>
          </a:p>
          <a:p>
            <a:r>
              <a:rPr lang="en-GB" sz="3600" b="1" dirty="0">
                <a:latin typeface="Arial" panose="020B0604020202020204" pitchFamily="34" charset="0"/>
                <a:cs typeface="Arial" panose="020B0604020202020204" pitchFamily="34" charset="0"/>
              </a:rPr>
              <a:t>Recruitment and Selection for a Business Transformation Project</a:t>
            </a:r>
            <a:endParaRPr lang="en-GB" sz="3600" dirty="0">
              <a:latin typeface="Arial" panose="020B0604020202020204" pitchFamily="34" charset="0"/>
              <a:cs typeface="Arial" panose="020B0604020202020204" pitchFamily="34" charset="0"/>
            </a:endParaRPr>
          </a:p>
          <a:p>
            <a:r>
              <a:rPr lang="en-GB" sz="3600" dirty="0">
                <a:latin typeface="Arial" panose="020B0604020202020204" pitchFamily="34" charset="0"/>
                <a:cs typeface="Arial" panose="020B0604020202020204" pitchFamily="34" charset="0"/>
              </a:rPr>
              <a:t>HR Department Presentation</a:t>
            </a:r>
          </a:p>
          <a:p>
            <a:r>
              <a:rPr lang="en-GB" sz="3600" dirty="0">
                <a:latin typeface="Arial" panose="020B0604020202020204" pitchFamily="34" charset="0"/>
                <a:cs typeface="Arial" panose="020B0604020202020204" pitchFamily="34" charset="0"/>
              </a:rPr>
              <a:t>Company : Charlotte Tilbury Beauty Ltd</a:t>
            </a:r>
          </a:p>
          <a:p>
            <a:r>
              <a:rPr lang="en-GB" sz="3600" dirty="0">
                <a:latin typeface="Arial" panose="020B0604020202020204" pitchFamily="34" charset="0"/>
                <a:cs typeface="Arial" panose="020B0604020202020204" pitchFamily="34" charset="0"/>
              </a:rPr>
              <a:t>Prepared by: HR Assistant</a:t>
            </a:r>
          </a:p>
          <a:p>
            <a:r>
              <a:rPr lang="en-GB" sz="3600" b="1" dirty="0">
                <a:latin typeface="Arial" panose="020B0604020202020204" pitchFamily="34" charset="0"/>
                <a:cs typeface="Arial" panose="020B0604020202020204" pitchFamily="34" charset="0"/>
              </a:rPr>
              <a:t> </a:t>
            </a:r>
          </a:p>
        </p:txBody>
      </p:sp>
      <p:pic>
        <p:nvPicPr>
          <p:cNvPr id="5" name="Picture 4">
            <a:extLst>
              <a:ext uri="{FF2B5EF4-FFF2-40B4-BE49-F238E27FC236}">
                <a16:creationId xmlns:a16="http://schemas.microsoft.com/office/drawing/2014/main" id="{0C913333-15D6-5F3D-1E38-9A70EF7332D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5969" y="80010"/>
            <a:ext cx="2723089" cy="1840230"/>
          </a:xfrm>
          <a:prstGeom prst="rect">
            <a:avLst/>
          </a:prstGeom>
        </p:spPr>
      </p:pic>
    </p:spTree>
    <p:extLst>
      <p:ext uri="{BB962C8B-B14F-4D97-AF65-F5344CB8AC3E}">
        <p14:creationId xmlns:p14="http://schemas.microsoft.com/office/powerpoint/2010/main" val="8799594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FB19E-D69E-C4DE-47B1-B82E66A25DC0}"/>
              </a:ext>
            </a:extLst>
          </p:cNvPr>
          <p:cNvSpPr>
            <a:spLocks noGrp="1"/>
          </p:cNvSpPr>
          <p:nvPr>
            <p:ph type="title"/>
          </p:nvPr>
        </p:nvSpPr>
        <p:spPr/>
        <p:txBody>
          <a:bodyPr/>
          <a:lstStyle/>
          <a:p>
            <a:r>
              <a:rPr lang="en-GB" dirty="0"/>
              <a:t>TABLE CONTENT :</a:t>
            </a:r>
          </a:p>
        </p:txBody>
      </p:sp>
      <p:sp>
        <p:nvSpPr>
          <p:cNvPr id="4" name="Rectangle 1">
            <a:extLst>
              <a:ext uri="{FF2B5EF4-FFF2-40B4-BE49-F238E27FC236}">
                <a16:creationId xmlns:a16="http://schemas.microsoft.com/office/drawing/2014/main" id="{D626BA2C-913A-42A1-1174-E238E9EA3B3F}"/>
              </a:ext>
            </a:extLst>
          </p:cNvPr>
          <p:cNvSpPr>
            <a:spLocks noGrp="1" noChangeArrowheads="1"/>
          </p:cNvSpPr>
          <p:nvPr>
            <p:ph idx="1"/>
          </p:nvPr>
        </p:nvSpPr>
        <p:spPr bwMode="auto">
          <a:xfrm>
            <a:off x="342900" y="2081332"/>
            <a:ext cx="7020602" cy="35394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pPr>
            <a:r>
              <a:rPr kumimoji="0" lang="en-US" altLang="en-US" b="0" i="0" u="none" strike="noStrike" cap="none" normalizeH="0" baseline="0" dirty="0">
                <a:ln>
                  <a:noFill/>
                </a:ln>
                <a:solidFill>
                  <a:schemeClr val="tx1"/>
                </a:solidFill>
                <a:effectLst/>
                <a:latin typeface="Arial" panose="020B0604020202020204" pitchFamily="34" charset="0"/>
              </a:rPr>
              <a:t>Introduction</a:t>
            </a: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pPr>
            <a:r>
              <a:rPr kumimoji="0" lang="en-US" altLang="en-US" b="0" i="0" u="none" strike="noStrike" cap="none" normalizeH="0" baseline="0" dirty="0">
                <a:ln>
                  <a:noFill/>
                </a:ln>
                <a:solidFill>
                  <a:schemeClr val="tx1"/>
                </a:solidFill>
                <a:effectLst/>
                <a:latin typeface="Arial" panose="020B0604020202020204" pitchFamily="34" charset="0"/>
              </a:rPr>
              <a:t>Recruitment Process</a:t>
            </a: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pPr>
            <a:r>
              <a:rPr kumimoji="0" lang="en-US" altLang="en-US" b="0" i="0" u="none" strike="noStrike" cap="none" normalizeH="0" baseline="0" dirty="0">
                <a:ln>
                  <a:noFill/>
                </a:ln>
                <a:solidFill>
                  <a:schemeClr val="tx1"/>
                </a:solidFill>
                <a:effectLst/>
                <a:latin typeface="Arial" panose="020B0604020202020204" pitchFamily="34" charset="0"/>
              </a:rPr>
              <a:t>Job Analysis</a:t>
            </a: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pPr>
            <a:r>
              <a:rPr kumimoji="0" lang="en-US" altLang="en-US" b="0" i="0" u="none" strike="noStrike" cap="none" normalizeH="0" baseline="0" dirty="0">
                <a:ln>
                  <a:noFill/>
                </a:ln>
                <a:solidFill>
                  <a:schemeClr val="tx1"/>
                </a:solidFill>
                <a:effectLst/>
                <a:latin typeface="Arial" panose="020B0604020202020204" pitchFamily="34" charset="0"/>
              </a:rPr>
              <a:t>Job Description</a:t>
            </a: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pPr>
            <a:r>
              <a:rPr kumimoji="0" lang="en-US" altLang="en-US" b="0" i="0" u="none" strike="noStrike" cap="none" normalizeH="0" baseline="0" dirty="0">
                <a:ln>
                  <a:noFill/>
                </a:ln>
                <a:solidFill>
                  <a:schemeClr val="tx1"/>
                </a:solidFill>
                <a:effectLst/>
                <a:latin typeface="Arial" panose="020B0604020202020204" pitchFamily="34" charset="0"/>
              </a:rPr>
              <a:t>Person Specification</a:t>
            </a: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pPr>
            <a:r>
              <a:rPr kumimoji="0" lang="en-US" altLang="en-US" b="0" i="0" u="none" strike="noStrike" cap="none" normalizeH="0" baseline="0" dirty="0">
                <a:ln>
                  <a:noFill/>
                </a:ln>
                <a:solidFill>
                  <a:schemeClr val="tx1"/>
                </a:solidFill>
                <a:effectLst/>
                <a:latin typeface="Arial" panose="020B0604020202020204" pitchFamily="34" charset="0"/>
              </a:rPr>
              <a:t>Interview Types</a:t>
            </a: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pPr>
            <a:r>
              <a:rPr kumimoji="0" lang="en-US" altLang="en-US" b="0" i="0" u="none" strike="noStrike" cap="none" normalizeH="0" baseline="0" dirty="0">
                <a:ln>
                  <a:noFill/>
                </a:ln>
                <a:solidFill>
                  <a:schemeClr val="tx1"/>
                </a:solidFill>
                <a:effectLst/>
                <a:latin typeface="Arial" panose="020B0604020202020204" pitchFamily="34" charset="0"/>
              </a:rPr>
              <a:t>Structured Interview</a:t>
            </a: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pPr>
            <a:endParaRPr kumimoji="0" lang="en-US" altLang="en-US" b="0" i="0" u="none" strike="noStrike" cap="none" normalizeH="0" baseline="0" dirty="0">
              <a:ln>
                <a:noFill/>
              </a:ln>
              <a:solidFill>
                <a:schemeClr val="tx1"/>
              </a:solidFill>
              <a:effectLst/>
              <a:latin typeface="Arial" panose="020B0604020202020204" pitchFamily="34" charset="0"/>
            </a:endParaRPr>
          </a:p>
        </p:txBody>
      </p:sp>
      <p:sp>
        <p:nvSpPr>
          <p:cNvPr id="5" name="TextBox 4">
            <a:extLst>
              <a:ext uri="{FF2B5EF4-FFF2-40B4-BE49-F238E27FC236}">
                <a16:creationId xmlns:a16="http://schemas.microsoft.com/office/drawing/2014/main" id="{0F6079EA-5239-D029-893F-FB789A8479D4}"/>
              </a:ext>
            </a:extLst>
          </p:cNvPr>
          <p:cNvSpPr txBox="1"/>
          <p:nvPr/>
        </p:nvSpPr>
        <p:spPr>
          <a:xfrm>
            <a:off x="4972050" y="2740304"/>
            <a:ext cx="7219950" cy="2677656"/>
          </a:xfrm>
          <a:prstGeom prst="rect">
            <a:avLst/>
          </a:prstGeom>
          <a:noFill/>
        </p:spPr>
        <p:txBody>
          <a:bodyPr wrap="square" rtlCol="0">
            <a:spAutoFit/>
          </a:bodyPr>
          <a:lstStyle/>
          <a:p>
            <a:pPr lvl="0" eaLnBrk="0" fontAlgn="base" hangingPunct="0">
              <a:spcBef>
                <a:spcPct val="0"/>
              </a:spcBef>
              <a:spcAft>
                <a:spcPct val="0"/>
              </a:spcAft>
              <a:buFont typeface="Wingdings" panose="05000000000000000000" pitchFamily="2" charset="2"/>
              <a:buChar char="q"/>
            </a:pPr>
            <a:r>
              <a:rPr kumimoji="0" lang="en-US" altLang="en-US" sz="2800" b="0" i="0" u="none" strike="noStrike" cap="none" normalizeH="0" baseline="0" dirty="0">
                <a:ln>
                  <a:noFill/>
                </a:ln>
                <a:solidFill>
                  <a:schemeClr val="tx1"/>
                </a:solidFill>
                <a:effectLst/>
                <a:latin typeface="Arial" panose="020B0604020202020204" pitchFamily="34" charset="0"/>
              </a:rPr>
              <a:t>Competency-Based Interview</a:t>
            </a:r>
          </a:p>
          <a:p>
            <a:pPr lvl="0" eaLnBrk="0" fontAlgn="base" hangingPunct="0">
              <a:spcBef>
                <a:spcPct val="0"/>
              </a:spcBef>
              <a:spcAft>
                <a:spcPct val="0"/>
              </a:spcAft>
              <a:buFont typeface="Wingdings" panose="05000000000000000000" pitchFamily="2" charset="2"/>
              <a:buChar char="q"/>
            </a:pPr>
            <a:r>
              <a:rPr kumimoji="0" lang="en-US" altLang="en-US" sz="2800" b="0" i="0" u="none" strike="noStrike" cap="none" normalizeH="0" baseline="0" dirty="0">
                <a:ln>
                  <a:noFill/>
                </a:ln>
                <a:solidFill>
                  <a:schemeClr val="tx1"/>
                </a:solidFill>
                <a:effectLst/>
                <a:latin typeface="Arial" panose="020B0604020202020204" pitchFamily="34" charset="0"/>
              </a:rPr>
              <a:t>Panel Interview</a:t>
            </a:r>
          </a:p>
          <a:p>
            <a:pPr lvl="0" eaLnBrk="0" fontAlgn="base" hangingPunct="0">
              <a:spcBef>
                <a:spcPct val="0"/>
              </a:spcBef>
              <a:spcAft>
                <a:spcPct val="0"/>
              </a:spcAft>
              <a:buFont typeface="Wingdings" panose="05000000000000000000" pitchFamily="2" charset="2"/>
              <a:buChar char="q"/>
            </a:pPr>
            <a:r>
              <a:rPr kumimoji="0" lang="en-US" altLang="en-US" sz="2800" b="0" i="0" u="none" strike="noStrike" cap="none" normalizeH="0" baseline="0" dirty="0">
                <a:ln>
                  <a:noFill/>
                </a:ln>
                <a:solidFill>
                  <a:schemeClr val="tx1"/>
                </a:solidFill>
                <a:effectLst/>
                <a:latin typeface="Arial" panose="020B0604020202020204" pitchFamily="34" charset="0"/>
              </a:rPr>
              <a:t>Questioning Techniques</a:t>
            </a:r>
          </a:p>
          <a:p>
            <a:pPr lvl="0" eaLnBrk="0" fontAlgn="base" hangingPunct="0">
              <a:spcBef>
                <a:spcPct val="0"/>
              </a:spcBef>
              <a:spcAft>
                <a:spcPct val="0"/>
              </a:spcAft>
              <a:buFont typeface="Wingdings" panose="05000000000000000000" pitchFamily="2" charset="2"/>
              <a:buChar char="q"/>
            </a:pPr>
            <a:r>
              <a:rPr kumimoji="0" lang="en-US" altLang="en-US" sz="2800" b="0" i="0" u="none" strike="noStrike" cap="none" normalizeH="0" baseline="0" dirty="0">
                <a:ln>
                  <a:noFill/>
                </a:ln>
                <a:solidFill>
                  <a:schemeClr val="tx1"/>
                </a:solidFill>
                <a:effectLst/>
                <a:latin typeface="Arial" panose="020B0604020202020204" pitchFamily="34" charset="0"/>
              </a:rPr>
              <a:t>Face-to-Face vs Online Interview</a:t>
            </a:r>
          </a:p>
          <a:p>
            <a:pPr lvl="0" eaLnBrk="0" fontAlgn="base" hangingPunct="0">
              <a:spcBef>
                <a:spcPct val="0"/>
              </a:spcBef>
              <a:spcAft>
                <a:spcPct val="0"/>
              </a:spcAft>
              <a:buFont typeface="Wingdings" panose="05000000000000000000" pitchFamily="2" charset="2"/>
              <a:buChar char="q"/>
            </a:pPr>
            <a:r>
              <a:rPr kumimoji="0" lang="en-US" altLang="en-US" sz="2800" b="0" i="0" u="none" strike="noStrike" cap="none" normalizeH="0" baseline="0" dirty="0">
                <a:ln>
                  <a:noFill/>
                </a:ln>
                <a:solidFill>
                  <a:schemeClr val="tx1"/>
                </a:solidFill>
                <a:effectLst/>
                <a:latin typeface="Arial" panose="020B0604020202020204" pitchFamily="34" charset="0"/>
              </a:rPr>
              <a:t>Conclusion</a:t>
            </a:r>
          </a:p>
          <a:p>
            <a:pPr lvl="0" eaLnBrk="0" fontAlgn="base" hangingPunct="0">
              <a:spcBef>
                <a:spcPct val="0"/>
              </a:spcBef>
              <a:spcAft>
                <a:spcPct val="0"/>
              </a:spcAft>
              <a:buFont typeface="Wingdings" panose="05000000000000000000" pitchFamily="2" charset="2"/>
              <a:buChar char="q"/>
            </a:pPr>
            <a:r>
              <a:rPr kumimoji="0" lang="en-US" altLang="en-US" sz="2800" b="0" i="0" u="none" strike="noStrike" cap="none" normalizeH="0" baseline="0" dirty="0">
                <a:ln>
                  <a:noFill/>
                </a:ln>
                <a:solidFill>
                  <a:schemeClr val="tx1"/>
                </a:solidFill>
                <a:effectLst/>
                <a:latin typeface="Arial" panose="020B0604020202020204" pitchFamily="34" charset="0"/>
              </a:rPr>
              <a:t>References</a:t>
            </a:r>
            <a:endParaRPr lang="en-GB" sz="2800" dirty="0"/>
          </a:p>
        </p:txBody>
      </p:sp>
      <p:pic>
        <p:nvPicPr>
          <p:cNvPr id="6" name="Picture 5">
            <a:extLst>
              <a:ext uri="{FF2B5EF4-FFF2-40B4-BE49-F238E27FC236}">
                <a16:creationId xmlns:a16="http://schemas.microsoft.com/office/drawing/2014/main" id="{0DEB866B-5F07-1753-960B-DF7A50BF07F8}"/>
              </a:ext>
            </a:extLst>
          </p:cNvPr>
          <p:cNvPicPr>
            <a:picLocks noChangeAspect="1"/>
          </p:cNvPicPr>
          <p:nvPr/>
        </p:nvPicPr>
        <p:blipFill>
          <a:blip r:embed="rId2"/>
          <a:stretch>
            <a:fillRect/>
          </a:stretch>
        </p:blipFill>
        <p:spPr>
          <a:xfrm>
            <a:off x="7454942" y="190585"/>
            <a:ext cx="3748363" cy="2498909"/>
          </a:xfrm>
          <a:prstGeom prst="rect">
            <a:avLst/>
          </a:prstGeom>
        </p:spPr>
      </p:pic>
    </p:spTree>
    <p:extLst>
      <p:ext uri="{BB962C8B-B14F-4D97-AF65-F5344CB8AC3E}">
        <p14:creationId xmlns:p14="http://schemas.microsoft.com/office/powerpoint/2010/main" val="14935254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B8F635E-DAFD-EB8F-EF27-2D979CD4C4C1}"/>
              </a:ext>
            </a:extLst>
          </p:cNvPr>
          <p:cNvSpPr>
            <a:spLocks noGrp="1"/>
          </p:cNvSpPr>
          <p:nvPr>
            <p:ph type="title"/>
          </p:nvPr>
        </p:nvSpPr>
        <p:spPr>
          <a:xfrm>
            <a:off x="1137034" y="609597"/>
            <a:ext cx="9392421" cy="1330841"/>
          </a:xfrm>
        </p:spPr>
        <p:txBody>
          <a:bodyPr>
            <a:normAutofit/>
          </a:bodyPr>
          <a:lstStyle/>
          <a:p>
            <a:r>
              <a:rPr lang="en-GB" dirty="0"/>
              <a:t>INTRODUCTION TO THE COMPANY  </a:t>
            </a:r>
          </a:p>
        </p:txBody>
      </p:sp>
      <p:sp>
        <p:nvSpPr>
          <p:cNvPr id="3" name="Content Placeholder 2">
            <a:extLst>
              <a:ext uri="{FF2B5EF4-FFF2-40B4-BE49-F238E27FC236}">
                <a16:creationId xmlns:a16="http://schemas.microsoft.com/office/drawing/2014/main" id="{0CDF181E-47CB-8F83-088D-5A4EEAA831DC}"/>
              </a:ext>
            </a:extLst>
          </p:cNvPr>
          <p:cNvSpPr>
            <a:spLocks noGrp="1"/>
          </p:cNvSpPr>
          <p:nvPr>
            <p:ph idx="1"/>
          </p:nvPr>
        </p:nvSpPr>
        <p:spPr>
          <a:xfrm>
            <a:off x="425824" y="1940438"/>
            <a:ext cx="6810374" cy="4654672"/>
          </a:xfrm>
        </p:spPr>
        <p:txBody>
          <a:bodyPr>
            <a:normAutofit lnSpcReduction="10000"/>
          </a:bodyPr>
          <a:lstStyle/>
          <a:p>
            <a:pPr>
              <a:buFont typeface="Wingdings" panose="05000000000000000000" pitchFamily="2" charset="2"/>
              <a:buChar char="q"/>
            </a:pPr>
            <a:r>
              <a:rPr lang="en-GB" sz="2000" dirty="0">
                <a:latin typeface="Arial" panose="020B0604020202020204" pitchFamily="34" charset="0"/>
                <a:cs typeface="Arial" panose="020B0604020202020204" pitchFamily="34" charset="0"/>
              </a:rPr>
              <a:t>Charlotte Tilbury Beauty Ltd is a global beauty brand founded in London, specialising in cosmetics, skincare, and luxury beauty products. The company operates internationally through retail stores, online platforms, and partnerships with major retailers.</a:t>
            </a:r>
          </a:p>
          <a:p>
            <a:pPr>
              <a:buFont typeface="Wingdings" panose="05000000000000000000" pitchFamily="2" charset="2"/>
              <a:buChar char="q"/>
            </a:pPr>
            <a:r>
              <a:rPr lang="en-GB" sz="2000" dirty="0">
                <a:latin typeface="Arial" panose="020B0604020202020204" pitchFamily="34" charset="0"/>
                <a:cs typeface="Arial" panose="020B0604020202020204" pitchFamily="34" charset="0"/>
              </a:rPr>
              <a:t>As the company grows, it may undertake business transformation projects such as digital transformation or market expansion. These projects require skilled professionals, including project managers and financial analysts.</a:t>
            </a:r>
          </a:p>
          <a:p>
            <a:pPr>
              <a:buFont typeface="Wingdings" panose="05000000000000000000" pitchFamily="2" charset="2"/>
              <a:buChar char="q"/>
            </a:pPr>
            <a:r>
              <a:rPr lang="en-GB" sz="2000" dirty="0">
                <a:latin typeface="Arial" panose="020B0604020202020204" pitchFamily="34" charset="0"/>
                <a:cs typeface="Arial" panose="020B0604020202020204" pitchFamily="34" charset="0"/>
              </a:rPr>
              <a:t>Recruitment is particularly important for transformation roles such as project managers and change managers who support organisational change. Selecting the right candidates ensures organisations have the skills and leadership required to successfully implement transformation projects (Armstrong and Taylor, 2023).</a:t>
            </a:r>
          </a:p>
        </p:txBody>
      </p:sp>
      <p:pic>
        <p:nvPicPr>
          <p:cNvPr id="4" name="Picture 3">
            <a:extLst>
              <a:ext uri="{FF2B5EF4-FFF2-40B4-BE49-F238E27FC236}">
                <a16:creationId xmlns:a16="http://schemas.microsoft.com/office/drawing/2014/main" id="{994D4DB4-C958-454C-2B52-A3D9E46F7A85}"/>
              </a:ext>
            </a:extLst>
          </p:cNvPr>
          <p:cNvPicPr>
            <a:picLocks noChangeAspect="1"/>
          </p:cNvPicPr>
          <p:nvPr/>
        </p:nvPicPr>
        <p:blipFill>
          <a:blip r:embed="rId2"/>
          <a:stretch>
            <a:fillRect/>
          </a:stretch>
        </p:blipFill>
        <p:spPr>
          <a:xfrm>
            <a:off x="7236198" y="2063510"/>
            <a:ext cx="4788505" cy="3196327"/>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10099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88EB14-C1BE-033E-FC12-C738AF9607AF}"/>
              </a:ext>
            </a:extLst>
          </p:cNvPr>
          <p:cNvSpPr>
            <a:spLocks noGrp="1"/>
          </p:cNvSpPr>
          <p:nvPr>
            <p:ph type="title"/>
          </p:nvPr>
        </p:nvSpPr>
        <p:spPr>
          <a:xfrm>
            <a:off x="876694" y="741391"/>
            <a:ext cx="2833324" cy="1616203"/>
          </a:xfrm>
        </p:spPr>
        <p:txBody>
          <a:bodyPr anchor="b">
            <a:normAutofit/>
          </a:bodyPr>
          <a:lstStyle/>
          <a:p>
            <a:r>
              <a:rPr lang="en-GB" sz="3200" b="1"/>
              <a:t>Recruitment Process</a:t>
            </a:r>
            <a:br>
              <a:rPr lang="en-GB" sz="3200" b="1"/>
            </a:br>
            <a:endParaRPr lang="en-GB" sz="3200"/>
          </a:p>
        </p:txBody>
      </p:sp>
      <p:sp>
        <p:nvSpPr>
          <p:cNvPr id="3" name="Content Placeholder 2">
            <a:extLst>
              <a:ext uri="{FF2B5EF4-FFF2-40B4-BE49-F238E27FC236}">
                <a16:creationId xmlns:a16="http://schemas.microsoft.com/office/drawing/2014/main" id="{C7D7EFE5-6A7D-460F-5F8E-3A3865EE61EC}"/>
              </a:ext>
            </a:extLst>
          </p:cNvPr>
          <p:cNvSpPr>
            <a:spLocks noGrp="1"/>
          </p:cNvSpPr>
          <p:nvPr>
            <p:ph idx="1"/>
          </p:nvPr>
        </p:nvSpPr>
        <p:spPr>
          <a:xfrm>
            <a:off x="285750" y="2554002"/>
            <a:ext cx="4274820" cy="3942174"/>
          </a:xfrm>
        </p:spPr>
        <p:txBody>
          <a:bodyPr anchor="t">
            <a:normAutofit/>
          </a:bodyPr>
          <a:lstStyle/>
          <a:p>
            <a:pPr>
              <a:buFont typeface="Wingdings" panose="05000000000000000000" pitchFamily="2" charset="2"/>
              <a:buChar char="q"/>
            </a:pPr>
            <a:endParaRPr lang="en-GB" sz="1600" b="1" dirty="0"/>
          </a:p>
          <a:p>
            <a:pPr>
              <a:buFont typeface="Wingdings" panose="05000000000000000000" pitchFamily="2" charset="2"/>
              <a:buChar char="q"/>
            </a:pPr>
            <a:r>
              <a:rPr lang="en-GB" sz="1600" dirty="0">
                <a:latin typeface="Arial" panose="020B0604020202020204" pitchFamily="34" charset="0"/>
                <a:cs typeface="Arial" panose="020B0604020202020204" pitchFamily="34" charset="0"/>
              </a:rPr>
              <a:t>Recruitment involves attracting and selecting qualified candidates for organisational roles.</a:t>
            </a:r>
          </a:p>
          <a:p>
            <a:pPr>
              <a:buFont typeface="Wingdings" panose="05000000000000000000" pitchFamily="2" charset="2"/>
              <a:buChar char="q"/>
            </a:pPr>
            <a:r>
              <a:rPr lang="en-GB" sz="1600" dirty="0">
                <a:latin typeface="Arial" panose="020B0604020202020204" pitchFamily="34" charset="0"/>
                <a:cs typeface="Arial" panose="020B0604020202020204" pitchFamily="34" charset="0"/>
              </a:rPr>
              <a:t> Key stages include identifying vacancies, job analysis, advertising positions, shortlisting applicants, interviewing candidates, and selecting suitable individuals supporting organisational objectives (CIPD, 2024).</a:t>
            </a:r>
          </a:p>
          <a:p>
            <a:pPr>
              <a:buFont typeface="Wingdings" panose="05000000000000000000" pitchFamily="2" charset="2"/>
              <a:buChar char="q"/>
            </a:pPr>
            <a:endParaRPr lang="en-GB" sz="1600" dirty="0"/>
          </a:p>
        </p:txBody>
      </p:sp>
      <p:pic>
        <p:nvPicPr>
          <p:cNvPr id="5" name="Picture 4">
            <a:extLst>
              <a:ext uri="{FF2B5EF4-FFF2-40B4-BE49-F238E27FC236}">
                <a16:creationId xmlns:a16="http://schemas.microsoft.com/office/drawing/2014/main" id="{19437641-BC49-2665-F6C9-B723BE6D37FE}"/>
              </a:ext>
            </a:extLst>
          </p:cNvPr>
          <p:cNvPicPr>
            <a:picLocks noChangeAspect="1"/>
          </p:cNvPicPr>
          <p:nvPr/>
        </p:nvPicPr>
        <p:blipFill>
          <a:blip r:embed="rId2"/>
          <a:srcRect t="14004" r="-3" b="12881"/>
          <a:stretch>
            <a:fillRect/>
          </a:stretch>
        </p:blipFill>
        <p:spPr>
          <a:xfrm>
            <a:off x="4752539" y="2795286"/>
            <a:ext cx="7039411" cy="3564098"/>
          </a:xfrm>
          <a:prstGeom prst="rect">
            <a:avLst/>
          </a:prstGeom>
        </p:spPr>
      </p:pic>
      <p:pic>
        <p:nvPicPr>
          <p:cNvPr id="4" name="Picture 3">
            <a:extLst>
              <a:ext uri="{FF2B5EF4-FFF2-40B4-BE49-F238E27FC236}">
                <a16:creationId xmlns:a16="http://schemas.microsoft.com/office/drawing/2014/main" id="{6C63DEE7-A84A-1D4C-59E3-D975AB086C64}"/>
              </a:ext>
            </a:extLst>
          </p:cNvPr>
          <p:cNvPicPr>
            <a:picLocks noChangeAspect="1"/>
          </p:cNvPicPr>
          <p:nvPr/>
        </p:nvPicPr>
        <p:blipFill>
          <a:blip r:embed="rId3"/>
          <a:srcRect t="15957" r="3" b="4889"/>
          <a:stretch>
            <a:fillRect/>
          </a:stretch>
        </p:blipFill>
        <p:spPr>
          <a:xfrm>
            <a:off x="3876368" y="120539"/>
            <a:ext cx="4605616" cy="2433463"/>
          </a:xfrm>
          <a:prstGeom prst="rect">
            <a:avLst/>
          </a:prstGeom>
        </p:spPr>
      </p:pic>
      <p:grpSp>
        <p:nvGrpSpPr>
          <p:cNvPr id="41" name="Group 40">
            <a:extLst>
              <a:ext uri="{FF2B5EF4-FFF2-40B4-BE49-F238E27FC236}">
                <a16:creationId xmlns:a16="http://schemas.microsoft.com/office/drawing/2014/main" id="{792AA144-DDFF-C43B-6866-516C9091D0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6737460"/>
            <a:ext cx="12192000" cy="123364"/>
            <a:chOff x="1" y="6737460"/>
            <a:chExt cx="12192000" cy="123364"/>
          </a:xfrm>
        </p:grpSpPr>
        <p:sp>
          <p:nvSpPr>
            <p:cNvPr id="42" name="Rectangle 41">
              <a:extLst>
                <a:ext uri="{FF2B5EF4-FFF2-40B4-BE49-F238E27FC236}">
                  <a16:creationId xmlns:a16="http://schemas.microsoft.com/office/drawing/2014/main" id="{56557A69-9517-26A8-EF3F-E65057EEC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6034320" y="703141"/>
              <a:ext cx="123362" cy="12192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47C5987E-7AB5-0A21-D727-68B38B342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40559" y="4909383"/>
              <a:ext cx="123362" cy="3779520"/>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2176230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6F16F2-864D-8131-4755-5FCDAED09018}"/>
              </a:ext>
            </a:extLst>
          </p:cNvPr>
          <p:cNvSpPr>
            <a:spLocks noGrp="1"/>
          </p:cNvSpPr>
          <p:nvPr>
            <p:ph type="title"/>
          </p:nvPr>
        </p:nvSpPr>
        <p:spPr>
          <a:xfrm>
            <a:off x="761803" y="350196"/>
            <a:ext cx="4646904" cy="1624520"/>
          </a:xfrm>
        </p:spPr>
        <p:txBody>
          <a:bodyPr anchor="ctr">
            <a:normAutofit/>
          </a:bodyPr>
          <a:lstStyle/>
          <a:p>
            <a:r>
              <a:rPr lang="en-GB" sz="4000" b="1"/>
              <a:t>Job Analysis</a:t>
            </a:r>
            <a:br>
              <a:rPr lang="en-GB" sz="4000" b="1"/>
            </a:br>
            <a:endParaRPr lang="en-GB" sz="4000"/>
          </a:p>
        </p:txBody>
      </p:sp>
      <p:sp>
        <p:nvSpPr>
          <p:cNvPr id="3" name="Content Placeholder 2">
            <a:extLst>
              <a:ext uri="{FF2B5EF4-FFF2-40B4-BE49-F238E27FC236}">
                <a16:creationId xmlns:a16="http://schemas.microsoft.com/office/drawing/2014/main" id="{4E0E5AA6-3A12-D453-7CC7-566E86BC598F}"/>
              </a:ext>
            </a:extLst>
          </p:cNvPr>
          <p:cNvSpPr>
            <a:spLocks noGrp="1"/>
          </p:cNvSpPr>
          <p:nvPr>
            <p:ph idx="1"/>
          </p:nvPr>
        </p:nvSpPr>
        <p:spPr>
          <a:xfrm>
            <a:off x="182880" y="1703070"/>
            <a:ext cx="5452110" cy="4892040"/>
          </a:xfrm>
        </p:spPr>
        <p:txBody>
          <a:bodyPr anchor="ctr">
            <a:normAutofit/>
          </a:bodyPr>
          <a:lstStyle/>
          <a:p>
            <a:pPr>
              <a:buFont typeface="Wingdings" panose="05000000000000000000" pitchFamily="2" charset="2"/>
              <a:buChar char="q"/>
            </a:pPr>
            <a:r>
              <a:rPr lang="en-GB" dirty="0">
                <a:latin typeface="Arial" panose="020B0604020202020204" pitchFamily="34" charset="0"/>
                <a:cs typeface="Arial" panose="020B0604020202020204" pitchFamily="34" charset="0"/>
              </a:rPr>
              <a:t>Job analysis identifies duties, responsibilities, skills, and knowledge required for a specific role. </a:t>
            </a:r>
          </a:p>
          <a:p>
            <a:pPr>
              <a:buFont typeface="Wingdings" panose="05000000000000000000" pitchFamily="2" charset="2"/>
              <a:buChar char="q"/>
            </a:pPr>
            <a:r>
              <a:rPr lang="en-GB" dirty="0">
                <a:latin typeface="Arial" panose="020B0604020202020204" pitchFamily="34" charset="0"/>
                <a:cs typeface="Arial" panose="020B0604020202020204" pitchFamily="34" charset="0"/>
              </a:rPr>
              <a:t>It helps organisations understand job requirements and supports effective recruitment decisions for positions within business transformation projects (Bratton and Gold, 2022).</a:t>
            </a:r>
          </a:p>
          <a:p>
            <a:pPr>
              <a:buFont typeface="Wingdings" panose="05000000000000000000" pitchFamily="2" charset="2"/>
              <a:buChar char="q"/>
            </a:pPr>
            <a:endParaRPr lang="en-GB" sz="2000" dirty="0"/>
          </a:p>
        </p:txBody>
      </p:sp>
      <p:pic>
        <p:nvPicPr>
          <p:cNvPr id="5" name="Picture 4">
            <a:extLst>
              <a:ext uri="{FF2B5EF4-FFF2-40B4-BE49-F238E27FC236}">
                <a16:creationId xmlns:a16="http://schemas.microsoft.com/office/drawing/2014/main" id="{E39CBEA6-1085-2756-C4E5-9C1F032EBAB2}"/>
              </a:ext>
            </a:extLst>
          </p:cNvPr>
          <p:cNvPicPr>
            <a:picLocks noChangeAspect="1"/>
          </p:cNvPicPr>
          <p:nvPr/>
        </p:nvPicPr>
        <p:blipFill>
          <a:blip r:embed="rId2"/>
          <a:srcRect l="13993" r="35951"/>
          <a:stretch>
            <a:fillRect/>
          </a:stretch>
        </p:blipFill>
        <p:spPr>
          <a:xfrm>
            <a:off x="6096000" y="1"/>
            <a:ext cx="6102825" cy="6858000"/>
          </a:xfrm>
          <a:prstGeom prst="rect">
            <a:avLst/>
          </a:prstGeom>
        </p:spPr>
      </p:pic>
    </p:spTree>
    <p:extLst>
      <p:ext uri="{BB962C8B-B14F-4D97-AF65-F5344CB8AC3E}">
        <p14:creationId xmlns:p14="http://schemas.microsoft.com/office/powerpoint/2010/main" val="41724729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F4C3D6B-BC21-5B50-AAC5-90A9C83F1EB4}"/>
              </a:ext>
            </a:extLst>
          </p:cNvPr>
          <p:cNvSpPr>
            <a:spLocks noGrp="1"/>
          </p:cNvSpPr>
          <p:nvPr>
            <p:ph type="title"/>
          </p:nvPr>
        </p:nvSpPr>
        <p:spPr>
          <a:xfrm>
            <a:off x="1137034" y="609597"/>
            <a:ext cx="9392421" cy="1330841"/>
          </a:xfrm>
        </p:spPr>
        <p:txBody>
          <a:bodyPr>
            <a:normAutofit/>
          </a:bodyPr>
          <a:lstStyle/>
          <a:p>
            <a:r>
              <a:rPr lang="en-GB" sz="4100" b="1"/>
              <a:t>Job Description and Person Specification</a:t>
            </a:r>
            <a:br>
              <a:rPr lang="en-GB" sz="4100" b="1"/>
            </a:br>
            <a:endParaRPr lang="en-GB" sz="4100"/>
          </a:p>
        </p:txBody>
      </p:sp>
      <p:sp>
        <p:nvSpPr>
          <p:cNvPr id="3" name="Content Placeholder 2">
            <a:extLst>
              <a:ext uri="{FF2B5EF4-FFF2-40B4-BE49-F238E27FC236}">
                <a16:creationId xmlns:a16="http://schemas.microsoft.com/office/drawing/2014/main" id="{A248F106-1753-48E9-0A60-5344C4694B3E}"/>
              </a:ext>
            </a:extLst>
          </p:cNvPr>
          <p:cNvSpPr>
            <a:spLocks noGrp="1"/>
          </p:cNvSpPr>
          <p:nvPr>
            <p:ph idx="1"/>
          </p:nvPr>
        </p:nvSpPr>
        <p:spPr>
          <a:xfrm>
            <a:off x="114300" y="2205990"/>
            <a:ext cx="5981700" cy="3910145"/>
          </a:xfrm>
        </p:spPr>
        <p:txBody>
          <a:bodyPr>
            <a:normAutofit/>
          </a:bodyPr>
          <a:lstStyle/>
          <a:p>
            <a:pPr>
              <a:buFont typeface="Wingdings" panose="05000000000000000000" pitchFamily="2" charset="2"/>
              <a:buChar char="q"/>
            </a:pPr>
            <a:r>
              <a:rPr lang="en-GB" dirty="0">
                <a:latin typeface="Arial" panose="020B0604020202020204" pitchFamily="34" charset="0"/>
                <a:cs typeface="Arial" panose="020B0604020202020204" pitchFamily="34" charset="0"/>
              </a:rPr>
              <a:t>A job description outlines responsibilities, tasks, and reporting relationships of a role. </a:t>
            </a:r>
          </a:p>
          <a:p>
            <a:pPr>
              <a:buFont typeface="Wingdings" panose="05000000000000000000" pitchFamily="2" charset="2"/>
              <a:buChar char="q"/>
            </a:pPr>
            <a:r>
              <a:rPr lang="en-GB" dirty="0">
                <a:latin typeface="Arial" panose="020B0604020202020204" pitchFamily="34" charset="0"/>
                <a:cs typeface="Arial" panose="020B0604020202020204" pitchFamily="34" charset="0"/>
              </a:rPr>
              <a:t>A person specification identifies necessary qualifications, experience, and skills required for effective performance within the organisation (Armstrong and Taylor, 2023).</a:t>
            </a:r>
          </a:p>
          <a:p>
            <a:endParaRPr lang="en-GB" sz="2000" dirty="0"/>
          </a:p>
        </p:txBody>
      </p:sp>
      <p:pic>
        <p:nvPicPr>
          <p:cNvPr id="4" name="Picture 3">
            <a:extLst>
              <a:ext uri="{FF2B5EF4-FFF2-40B4-BE49-F238E27FC236}">
                <a16:creationId xmlns:a16="http://schemas.microsoft.com/office/drawing/2014/main" id="{4D3E0A34-A34C-83AF-81E5-7308A550292D}"/>
              </a:ext>
            </a:extLst>
          </p:cNvPr>
          <p:cNvPicPr>
            <a:picLocks noChangeAspect="1"/>
          </p:cNvPicPr>
          <p:nvPr/>
        </p:nvPicPr>
        <p:blipFill>
          <a:blip r:embed="rId2"/>
          <a:stretch>
            <a:fillRect/>
          </a:stretch>
        </p:blipFill>
        <p:spPr>
          <a:xfrm>
            <a:off x="6719367" y="2464708"/>
            <a:ext cx="4788505" cy="3196327"/>
          </a:xfrm>
          <a:prstGeom prst="rect">
            <a:avLst/>
          </a:prstGeom>
        </p:spPr>
      </p:pic>
      <p:sp>
        <p:nvSpPr>
          <p:cNvPr id="16"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7663359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FBA8CC7-C8DB-151B-6BC3-91F79C089FD5}"/>
              </a:ext>
            </a:extLst>
          </p:cNvPr>
          <p:cNvPicPr>
            <a:picLocks noChangeAspect="1"/>
          </p:cNvPicPr>
          <p:nvPr/>
        </p:nvPicPr>
        <p:blipFill>
          <a:blip r:embed="rId2"/>
          <a:srcRect l="5884" r="-1" b="-1"/>
          <a:stretch>
            <a:fillRect/>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BF2E9E6-F348-988D-FF88-FCF7EA4ED193}"/>
              </a:ext>
            </a:extLst>
          </p:cNvPr>
          <p:cNvSpPr>
            <a:spLocks noGrp="1"/>
          </p:cNvSpPr>
          <p:nvPr>
            <p:ph type="title"/>
          </p:nvPr>
        </p:nvSpPr>
        <p:spPr>
          <a:xfrm>
            <a:off x="838200" y="365125"/>
            <a:ext cx="3822189" cy="1899912"/>
          </a:xfrm>
        </p:spPr>
        <p:txBody>
          <a:bodyPr>
            <a:normAutofit/>
          </a:bodyPr>
          <a:lstStyle/>
          <a:p>
            <a:r>
              <a:rPr lang="en-GB" sz="4000" b="1"/>
              <a:t>Structured Interview</a:t>
            </a:r>
            <a:br>
              <a:rPr lang="en-GB" sz="4000" b="1"/>
            </a:br>
            <a:endParaRPr lang="en-GB" sz="4000"/>
          </a:p>
        </p:txBody>
      </p:sp>
      <p:sp>
        <p:nvSpPr>
          <p:cNvPr id="3" name="Content Placeholder 2">
            <a:extLst>
              <a:ext uri="{FF2B5EF4-FFF2-40B4-BE49-F238E27FC236}">
                <a16:creationId xmlns:a16="http://schemas.microsoft.com/office/drawing/2014/main" id="{80833046-3A66-BB83-F6A8-82CC7CC613C5}"/>
              </a:ext>
            </a:extLst>
          </p:cNvPr>
          <p:cNvSpPr>
            <a:spLocks noGrp="1"/>
          </p:cNvSpPr>
          <p:nvPr>
            <p:ph idx="1"/>
          </p:nvPr>
        </p:nvSpPr>
        <p:spPr>
          <a:xfrm>
            <a:off x="171450" y="2160270"/>
            <a:ext cx="4488939" cy="4016693"/>
          </a:xfrm>
        </p:spPr>
        <p:txBody>
          <a:bodyPr>
            <a:normAutofit lnSpcReduction="10000"/>
          </a:bodyPr>
          <a:lstStyle/>
          <a:p>
            <a:pPr>
              <a:buFont typeface="Wingdings" panose="05000000000000000000" pitchFamily="2" charset="2"/>
              <a:buChar char="q"/>
            </a:pPr>
            <a:r>
              <a:rPr lang="en-GB" dirty="0">
                <a:latin typeface="Arial" panose="020B0604020202020204" pitchFamily="34" charset="0"/>
                <a:cs typeface="Arial" panose="020B0604020202020204" pitchFamily="34" charset="0"/>
              </a:rPr>
              <a:t>Structured interviews use predetermined questions asked equally to all candidates. </a:t>
            </a:r>
          </a:p>
          <a:p>
            <a:pPr>
              <a:buFont typeface="Wingdings" panose="05000000000000000000" pitchFamily="2" charset="2"/>
              <a:buChar char="q"/>
            </a:pPr>
            <a:r>
              <a:rPr lang="en-GB" dirty="0">
                <a:latin typeface="Arial" panose="020B0604020202020204" pitchFamily="34" charset="0"/>
                <a:cs typeface="Arial" panose="020B0604020202020204" pitchFamily="34" charset="0"/>
              </a:rPr>
              <a:t>This method improves fairness and reliability during recruitment and allows interviewers to compare candidate responses objectively (CIPD, 2024).</a:t>
            </a:r>
          </a:p>
          <a:p>
            <a:endParaRPr lang="en-GB" sz="2000" dirty="0"/>
          </a:p>
        </p:txBody>
      </p:sp>
    </p:spTree>
    <p:extLst>
      <p:ext uri="{BB962C8B-B14F-4D97-AF65-F5344CB8AC3E}">
        <p14:creationId xmlns:p14="http://schemas.microsoft.com/office/powerpoint/2010/main" val="8754447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2A8907-5749-6B21-93E5-0EA476534DDD}"/>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rPr>
              <a:t>Competency-Based Interview</a:t>
            </a:r>
            <a:br>
              <a:rPr lang="en-GB" sz="4000" b="1">
                <a:solidFill>
                  <a:srgbClr val="FFFFFF"/>
                </a:solidFill>
              </a:rPr>
            </a:br>
            <a:endParaRPr lang="en-GB" sz="4000">
              <a:solidFill>
                <a:srgbClr val="FFFFFF"/>
              </a:solidFill>
            </a:endParaRPr>
          </a:p>
        </p:txBody>
      </p:sp>
      <p:sp>
        <p:nvSpPr>
          <p:cNvPr id="3" name="Content Placeholder 2">
            <a:extLst>
              <a:ext uri="{FF2B5EF4-FFF2-40B4-BE49-F238E27FC236}">
                <a16:creationId xmlns:a16="http://schemas.microsoft.com/office/drawing/2014/main" id="{0A1CD439-0A80-A8EA-C1E8-FC7A2E6FA43E}"/>
              </a:ext>
            </a:extLst>
          </p:cNvPr>
          <p:cNvSpPr>
            <a:spLocks noGrp="1"/>
          </p:cNvSpPr>
          <p:nvPr>
            <p:ph idx="1"/>
          </p:nvPr>
        </p:nvSpPr>
        <p:spPr>
          <a:xfrm>
            <a:off x="4810259" y="649480"/>
            <a:ext cx="6555347" cy="5546047"/>
          </a:xfrm>
        </p:spPr>
        <p:txBody>
          <a:bodyPr anchor="ctr">
            <a:normAutofit/>
          </a:bodyPr>
          <a:lstStyle/>
          <a:p>
            <a:pPr>
              <a:buFont typeface="Wingdings" panose="05000000000000000000" pitchFamily="2" charset="2"/>
              <a:buChar char="§"/>
            </a:pPr>
            <a:r>
              <a:rPr lang="en-GB" sz="3200" dirty="0">
                <a:latin typeface="Arial" panose="020B0604020202020204" pitchFamily="34" charset="0"/>
                <a:cs typeface="Arial" panose="020B0604020202020204" pitchFamily="34" charset="0"/>
              </a:rPr>
              <a:t>Competency-based interviews assess candidate skills by exploring past experiences.</a:t>
            </a:r>
          </a:p>
          <a:p>
            <a:pPr>
              <a:buFont typeface="Wingdings" panose="05000000000000000000" pitchFamily="2" charset="2"/>
              <a:buChar char="§"/>
            </a:pPr>
            <a:endParaRPr lang="en-GB" sz="32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3200" dirty="0">
                <a:latin typeface="Arial" panose="020B0604020202020204" pitchFamily="34" charset="0"/>
                <a:cs typeface="Arial" panose="020B0604020202020204" pitchFamily="34" charset="0"/>
              </a:rPr>
              <a:t> Candidates describe situations demonstrating abilities such as leadership, teamwork, and problem solving, helping predict future job performance (Bratton and Gold, 2022).</a:t>
            </a:r>
          </a:p>
          <a:p>
            <a:endParaRPr lang="en-GB" sz="2000" dirty="0"/>
          </a:p>
        </p:txBody>
      </p:sp>
    </p:spTree>
    <p:extLst>
      <p:ext uri="{BB962C8B-B14F-4D97-AF65-F5344CB8AC3E}">
        <p14:creationId xmlns:p14="http://schemas.microsoft.com/office/powerpoint/2010/main" val="2589448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FC9B66B-2D75-384F-60EB-B6A3725557A3}"/>
              </a:ext>
            </a:extLst>
          </p:cNvPr>
          <p:cNvPicPr>
            <a:picLocks noChangeAspect="1"/>
          </p:cNvPicPr>
          <p:nvPr/>
        </p:nvPicPr>
        <p:blipFill>
          <a:blip r:embed="rId2"/>
          <a:srcRect l="5884" r="-1" b="-1"/>
          <a:stretch>
            <a:fillRect/>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4FF2236-9DDE-9831-C95F-86A696202147}"/>
              </a:ext>
            </a:extLst>
          </p:cNvPr>
          <p:cNvSpPr>
            <a:spLocks noGrp="1"/>
          </p:cNvSpPr>
          <p:nvPr>
            <p:ph type="title"/>
          </p:nvPr>
        </p:nvSpPr>
        <p:spPr>
          <a:xfrm>
            <a:off x="838200" y="365125"/>
            <a:ext cx="3822189" cy="1899912"/>
          </a:xfrm>
        </p:spPr>
        <p:txBody>
          <a:bodyPr>
            <a:normAutofit/>
          </a:bodyPr>
          <a:lstStyle/>
          <a:p>
            <a:r>
              <a:rPr lang="en-GB" sz="4000" b="1"/>
              <a:t>Panel Interview</a:t>
            </a:r>
            <a:br>
              <a:rPr lang="en-GB" sz="4000" b="1"/>
            </a:br>
            <a:endParaRPr lang="en-GB" sz="4000"/>
          </a:p>
        </p:txBody>
      </p:sp>
      <p:sp>
        <p:nvSpPr>
          <p:cNvPr id="3" name="Content Placeholder 2">
            <a:extLst>
              <a:ext uri="{FF2B5EF4-FFF2-40B4-BE49-F238E27FC236}">
                <a16:creationId xmlns:a16="http://schemas.microsoft.com/office/drawing/2014/main" id="{6E299469-AA78-C210-3E23-A3364E1A1297}"/>
              </a:ext>
            </a:extLst>
          </p:cNvPr>
          <p:cNvSpPr>
            <a:spLocks noGrp="1"/>
          </p:cNvSpPr>
          <p:nvPr>
            <p:ph idx="1"/>
          </p:nvPr>
        </p:nvSpPr>
        <p:spPr>
          <a:xfrm>
            <a:off x="388620" y="1805940"/>
            <a:ext cx="5074920" cy="4594860"/>
          </a:xfrm>
        </p:spPr>
        <p:txBody>
          <a:bodyPr>
            <a:normAutofit/>
          </a:bodyPr>
          <a:lstStyle/>
          <a:p>
            <a:pPr>
              <a:buFont typeface="Wingdings" panose="05000000000000000000" pitchFamily="2" charset="2"/>
              <a:buChar char="§"/>
            </a:pPr>
            <a:r>
              <a:rPr lang="en-GB" sz="2400" dirty="0">
                <a:latin typeface="Arial" panose="020B0604020202020204" pitchFamily="34" charset="0"/>
                <a:cs typeface="Arial" panose="020B0604020202020204" pitchFamily="34" charset="0"/>
              </a:rPr>
              <a:t>Panel interviews involve multiple interviewers evaluating candidates simultaneously. </a:t>
            </a:r>
          </a:p>
          <a:p>
            <a:pPr>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HR professionals, managers, and project leaders participate, allowing broader perspectives and improving recruitment decisions when selecting professionals for organisational transformation roles.</a:t>
            </a:r>
          </a:p>
          <a:p>
            <a:endParaRPr lang="en-GB" sz="2000" dirty="0"/>
          </a:p>
        </p:txBody>
      </p:sp>
    </p:spTree>
    <p:extLst>
      <p:ext uri="{BB962C8B-B14F-4D97-AF65-F5344CB8AC3E}">
        <p14:creationId xmlns:p14="http://schemas.microsoft.com/office/powerpoint/2010/main" val="3786037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593F6C-D4EA-37E4-CA80-C662DACCD9B1}"/>
              </a:ext>
            </a:extLst>
          </p:cNvPr>
          <p:cNvSpPr>
            <a:spLocks noGrp="1"/>
          </p:cNvSpPr>
          <p:nvPr>
            <p:ph type="title"/>
          </p:nvPr>
        </p:nvSpPr>
        <p:spPr>
          <a:xfrm>
            <a:off x="6803409" y="762001"/>
            <a:ext cx="4156512" cy="1708244"/>
          </a:xfrm>
        </p:spPr>
        <p:txBody>
          <a:bodyPr anchor="ctr">
            <a:normAutofit/>
          </a:bodyPr>
          <a:lstStyle/>
          <a:p>
            <a:r>
              <a:rPr lang="en-GB" sz="3700" b="1"/>
              <a:t>Questioning Techniques</a:t>
            </a:r>
            <a:br>
              <a:rPr lang="en-GB" sz="3700" b="1"/>
            </a:br>
            <a:endParaRPr lang="en-GB" sz="3700"/>
          </a:p>
        </p:txBody>
      </p:sp>
      <p:pic>
        <p:nvPicPr>
          <p:cNvPr id="5" name="Picture 4" descr="Yellow and blue symbols">
            <a:extLst>
              <a:ext uri="{FF2B5EF4-FFF2-40B4-BE49-F238E27FC236}">
                <a16:creationId xmlns:a16="http://schemas.microsoft.com/office/drawing/2014/main" id="{ACCD2BC9-C15E-12FD-4771-A2BCA61385AD}"/>
              </a:ext>
            </a:extLst>
          </p:cNvPr>
          <p:cNvPicPr>
            <a:picLocks noChangeAspect="1"/>
          </p:cNvPicPr>
          <p:nvPr/>
        </p:nvPicPr>
        <p:blipFill>
          <a:blip r:embed="rId2"/>
          <a:srcRect l="13442" r="18558" b="1"/>
          <a:stretch>
            <a:fillRect/>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E181C1CA-8183-D7BF-F97E-E336CA874FB4}"/>
              </a:ext>
            </a:extLst>
          </p:cNvPr>
          <p:cNvSpPr>
            <a:spLocks noGrp="1"/>
          </p:cNvSpPr>
          <p:nvPr>
            <p:ph idx="1"/>
          </p:nvPr>
        </p:nvSpPr>
        <p:spPr>
          <a:xfrm>
            <a:off x="6252210" y="2320291"/>
            <a:ext cx="4707711" cy="3919790"/>
          </a:xfrm>
        </p:spPr>
        <p:txBody>
          <a:bodyPr anchor="ctr">
            <a:normAutofit/>
          </a:bodyPr>
          <a:lstStyle/>
          <a:p>
            <a:pPr>
              <a:buFont typeface="Wingdings" panose="05000000000000000000" pitchFamily="2" charset="2"/>
              <a:buChar char="§"/>
            </a:pPr>
            <a:r>
              <a:rPr lang="en-GB" sz="2400" dirty="0">
                <a:latin typeface="Arial" panose="020B0604020202020204" pitchFamily="34" charset="0"/>
                <a:cs typeface="Arial" panose="020B0604020202020204" pitchFamily="34" charset="0"/>
              </a:rPr>
              <a:t>Interview questioning techniques include probing questions for detailed responses, leading questions guiding answers, and Socratic questioning encouraging critical thinking. </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These techniques support deeper evaluation of candidate knowledge and experience (Armstrong and Taylor, 2023).</a:t>
            </a:r>
          </a:p>
          <a:p>
            <a:endParaRPr lang="en-GB" sz="2000" dirty="0"/>
          </a:p>
        </p:txBody>
      </p:sp>
    </p:spTree>
    <p:extLst>
      <p:ext uri="{BB962C8B-B14F-4D97-AF65-F5344CB8AC3E}">
        <p14:creationId xmlns:p14="http://schemas.microsoft.com/office/powerpoint/2010/main" val="38910742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DF40B2-80F7-4E71-B46C-284163F3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CE5670-4F60-752F-20BA-252962980829}"/>
              </a:ext>
            </a:extLst>
          </p:cNvPr>
          <p:cNvSpPr>
            <a:spLocks noGrp="1"/>
          </p:cNvSpPr>
          <p:nvPr>
            <p:ph type="title"/>
          </p:nvPr>
        </p:nvSpPr>
        <p:spPr>
          <a:xfrm>
            <a:off x="838199" y="548464"/>
            <a:ext cx="3807187" cy="2228074"/>
          </a:xfrm>
        </p:spPr>
        <p:txBody>
          <a:bodyPr>
            <a:normAutofit/>
          </a:bodyPr>
          <a:lstStyle/>
          <a:p>
            <a:r>
              <a:rPr lang="en-GB" sz="4000" b="1"/>
              <a:t>Face-to-Face vs Online Interview</a:t>
            </a:r>
            <a:br>
              <a:rPr lang="en-GB" sz="4000" b="1"/>
            </a:br>
            <a:endParaRPr lang="en-GB" sz="4000"/>
          </a:p>
        </p:txBody>
      </p:sp>
      <p:sp>
        <p:nvSpPr>
          <p:cNvPr id="3" name="Content Placeholder 2">
            <a:extLst>
              <a:ext uri="{FF2B5EF4-FFF2-40B4-BE49-F238E27FC236}">
                <a16:creationId xmlns:a16="http://schemas.microsoft.com/office/drawing/2014/main" id="{ED2D658C-8606-4111-EBF4-753C72A15E23}"/>
              </a:ext>
            </a:extLst>
          </p:cNvPr>
          <p:cNvSpPr>
            <a:spLocks noGrp="1"/>
          </p:cNvSpPr>
          <p:nvPr>
            <p:ph idx="1"/>
          </p:nvPr>
        </p:nvSpPr>
        <p:spPr>
          <a:xfrm>
            <a:off x="102871" y="2125980"/>
            <a:ext cx="6393118" cy="4732019"/>
          </a:xfrm>
        </p:spPr>
        <p:txBody>
          <a:bodyPr>
            <a:normAutofit/>
          </a:bodyPr>
          <a:lstStyle/>
          <a:p>
            <a:pPr>
              <a:buFont typeface="Wingdings" panose="05000000000000000000" pitchFamily="2" charset="2"/>
              <a:buChar char="q"/>
            </a:pPr>
            <a:r>
              <a:rPr lang="en-GB" sz="2400" dirty="0">
                <a:latin typeface="Arial" panose="020B0604020202020204" pitchFamily="34" charset="0"/>
                <a:cs typeface="Arial" panose="020B0604020202020204" pitchFamily="34" charset="0"/>
              </a:rPr>
              <a:t>Face-to-face interviews allow stronger personal interaction and observation of body language. </a:t>
            </a:r>
          </a:p>
          <a:p>
            <a:pPr marL="0" indent="0">
              <a:buNone/>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q"/>
            </a:pPr>
            <a:r>
              <a:rPr lang="en-GB" sz="2400" dirty="0">
                <a:latin typeface="Arial" panose="020B0604020202020204" pitchFamily="34" charset="0"/>
                <a:cs typeface="Arial" panose="020B0604020202020204" pitchFamily="34" charset="0"/>
              </a:rPr>
              <a:t>Online interviews provide flexibility, accessibility, and reduced costs. Many organisations combine both approaches during modern recruitment processes (CIPD, 2024).</a:t>
            </a:r>
          </a:p>
          <a:p>
            <a:pPr>
              <a:buFont typeface="Wingdings" panose="05000000000000000000" pitchFamily="2" charset="2"/>
              <a:buChar char="q"/>
            </a:pPr>
            <a:endParaRPr lang="en-GB" sz="2000" dirty="0"/>
          </a:p>
        </p:txBody>
      </p:sp>
      <p:pic>
        <p:nvPicPr>
          <p:cNvPr id="5" name="Picture 4">
            <a:extLst>
              <a:ext uri="{FF2B5EF4-FFF2-40B4-BE49-F238E27FC236}">
                <a16:creationId xmlns:a16="http://schemas.microsoft.com/office/drawing/2014/main" id="{E5226C74-25E1-40F0-B59D-C1F8B1870038}"/>
              </a:ext>
            </a:extLst>
          </p:cNvPr>
          <p:cNvPicPr>
            <a:picLocks noChangeAspect="1"/>
          </p:cNvPicPr>
          <p:nvPr/>
        </p:nvPicPr>
        <p:blipFill>
          <a:blip r:embed="rId2"/>
          <a:stretch>
            <a:fillRect/>
          </a:stretch>
        </p:blipFill>
        <p:spPr>
          <a:xfrm>
            <a:off x="6255719" y="742948"/>
            <a:ext cx="5864494" cy="4434841"/>
          </a:xfrm>
          <a:prstGeom prst="rect">
            <a:avLst/>
          </a:prstGeom>
        </p:spPr>
      </p:pic>
    </p:spTree>
    <p:extLst>
      <p:ext uri="{BB962C8B-B14F-4D97-AF65-F5344CB8AC3E}">
        <p14:creationId xmlns:p14="http://schemas.microsoft.com/office/powerpoint/2010/main" val="14392334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1A1FA41-E1D1-43CF-8B3B-5E61408908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CC2D84B-6969-4F00-BEBA-81C2EBCD32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95999"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0D282BE-4461-4794-89A5-394723CDF2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1600" y="1371601"/>
            <a:ext cx="3354572" cy="411479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2B18D-2C72-809E-F9D9-6CA47B27A321}"/>
              </a:ext>
            </a:extLst>
          </p:cNvPr>
          <p:cNvSpPr>
            <a:spLocks noGrp="1"/>
          </p:cNvSpPr>
          <p:nvPr>
            <p:ph type="title"/>
          </p:nvPr>
        </p:nvSpPr>
        <p:spPr>
          <a:xfrm>
            <a:off x="1798115" y="1808855"/>
            <a:ext cx="2552956" cy="3240290"/>
          </a:xfrm>
        </p:spPr>
        <p:txBody>
          <a:bodyPr>
            <a:normAutofit/>
          </a:bodyPr>
          <a:lstStyle/>
          <a:p>
            <a:pPr algn="ctr"/>
            <a:r>
              <a:rPr lang="en-GB" sz="2400" b="1">
                <a:solidFill>
                  <a:schemeClr val="tx1">
                    <a:lumMod val="65000"/>
                    <a:lumOff val="35000"/>
                  </a:schemeClr>
                </a:solidFill>
              </a:rPr>
              <a:t>Conclusion</a:t>
            </a:r>
            <a:endParaRPr lang="en-GB" sz="2400">
              <a:solidFill>
                <a:schemeClr val="tx1">
                  <a:lumMod val="65000"/>
                  <a:lumOff val="35000"/>
                </a:schemeClr>
              </a:solidFill>
            </a:endParaRPr>
          </a:p>
        </p:txBody>
      </p:sp>
      <p:sp>
        <p:nvSpPr>
          <p:cNvPr id="3" name="Content Placeholder 2">
            <a:extLst>
              <a:ext uri="{FF2B5EF4-FFF2-40B4-BE49-F238E27FC236}">
                <a16:creationId xmlns:a16="http://schemas.microsoft.com/office/drawing/2014/main" id="{94FB4412-F05A-6237-C0E2-22A80FFD7A7E}"/>
              </a:ext>
            </a:extLst>
          </p:cNvPr>
          <p:cNvSpPr>
            <a:spLocks noGrp="1"/>
          </p:cNvSpPr>
          <p:nvPr>
            <p:ph idx="1"/>
          </p:nvPr>
        </p:nvSpPr>
        <p:spPr>
          <a:xfrm>
            <a:off x="6343650" y="871442"/>
            <a:ext cx="5669280" cy="5552218"/>
          </a:xfrm>
        </p:spPr>
        <p:txBody>
          <a:bodyPr anchor="ctr">
            <a:normAutofit/>
          </a:bodyPr>
          <a:lstStyle/>
          <a:p>
            <a:pPr marL="0" indent="0">
              <a:buNone/>
            </a:pPr>
            <a:r>
              <a:rPr lang="en-GB" sz="2400" dirty="0">
                <a:solidFill>
                  <a:schemeClr val="tx1">
                    <a:lumMod val="65000"/>
                    <a:lumOff val="35000"/>
                  </a:schemeClr>
                </a:solidFill>
                <a:latin typeface="Arial" panose="020B0604020202020204" pitchFamily="34" charset="0"/>
                <a:cs typeface="Arial" panose="020B0604020202020204" pitchFamily="34" charset="0"/>
              </a:rPr>
              <a:t>Effective recruitment ensures organisations hire skilled employees supporting business transformation. Job analysis, structured interviews, and appropriate questioning techniques help evaluate candidates effectively, enabling organisations to select individuals contributing to long-term organisational success.</a:t>
            </a:r>
          </a:p>
          <a:p>
            <a:endParaRPr lang="en-GB" sz="2000" dirty="0">
              <a:solidFill>
                <a:schemeClr val="tx1">
                  <a:lumMod val="65000"/>
                  <a:lumOff val="35000"/>
                </a:schemeClr>
              </a:solidFill>
            </a:endParaRPr>
          </a:p>
        </p:txBody>
      </p:sp>
    </p:spTree>
    <p:extLst>
      <p:ext uri="{BB962C8B-B14F-4D97-AF65-F5344CB8AC3E}">
        <p14:creationId xmlns:p14="http://schemas.microsoft.com/office/powerpoint/2010/main" val="37520649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1A1FA41-E1D1-43CF-8B3B-5E61408908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CC2D84B-6969-4F00-BEBA-81C2EBCD32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95999"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0D282BE-4461-4794-89A5-394723CDF2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1600" y="1371601"/>
            <a:ext cx="3354572" cy="411479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FB1350-C047-A0D1-C0B7-743A7D620B32}"/>
              </a:ext>
            </a:extLst>
          </p:cNvPr>
          <p:cNvSpPr>
            <a:spLocks noGrp="1"/>
          </p:cNvSpPr>
          <p:nvPr>
            <p:ph type="title"/>
          </p:nvPr>
        </p:nvSpPr>
        <p:spPr>
          <a:xfrm>
            <a:off x="1798115" y="1808855"/>
            <a:ext cx="2552956" cy="3240290"/>
          </a:xfrm>
        </p:spPr>
        <p:txBody>
          <a:bodyPr>
            <a:normAutofit/>
          </a:bodyPr>
          <a:lstStyle/>
          <a:p>
            <a:pPr algn="ctr"/>
            <a:r>
              <a:rPr lang="en-GB" sz="2400">
                <a:solidFill>
                  <a:schemeClr val="tx1">
                    <a:lumMod val="65000"/>
                    <a:lumOff val="35000"/>
                  </a:schemeClr>
                </a:solidFill>
              </a:rPr>
              <a:t>REFERENCES :</a:t>
            </a:r>
            <a:br>
              <a:rPr lang="en-GB" sz="2400">
                <a:solidFill>
                  <a:schemeClr val="tx1">
                    <a:lumMod val="65000"/>
                    <a:lumOff val="35000"/>
                  </a:schemeClr>
                </a:solidFill>
              </a:rPr>
            </a:br>
            <a:endParaRPr lang="en-GB" sz="2400">
              <a:solidFill>
                <a:schemeClr val="tx1">
                  <a:lumMod val="65000"/>
                  <a:lumOff val="35000"/>
                </a:schemeClr>
              </a:solidFill>
            </a:endParaRPr>
          </a:p>
        </p:txBody>
      </p:sp>
      <p:sp>
        <p:nvSpPr>
          <p:cNvPr id="3" name="Content Placeholder 2">
            <a:extLst>
              <a:ext uri="{FF2B5EF4-FFF2-40B4-BE49-F238E27FC236}">
                <a16:creationId xmlns:a16="http://schemas.microsoft.com/office/drawing/2014/main" id="{A71FA2E9-9079-151F-CCCD-314D2DFFB20D}"/>
              </a:ext>
            </a:extLst>
          </p:cNvPr>
          <p:cNvSpPr>
            <a:spLocks noGrp="1"/>
          </p:cNvSpPr>
          <p:nvPr>
            <p:ph idx="1"/>
          </p:nvPr>
        </p:nvSpPr>
        <p:spPr>
          <a:xfrm>
            <a:off x="6389369" y="731520"/>
            <a:ext cx="5802629" cy="6000750"/>
          </a:xfrm>
        </p:spPr>
        <p:txBody>
          <a:bodyPr anchor="ctr">
            <a:normAutofit/>
          </a:bodyPr>
          <a:lstStyle/>
          <a:p>
            <a:pPr>
              <a:buFont typeface="Wingdings" panose="05000000000000000000" pitchFamily="2" charset="2"/>
              <a:buChar char="q"/>
            </a:pPr>
            <a:r>
              <a:rPr lang="en-GB" sz="2000" dirty="0">
                <a:solidFill>
                  <a:schemeClr val="tx1">
                    <a:lumMod val="65000"/>
                    <a:lumOff val="35000"/>
                  </a:schemeClr>
                </a:solidFill>
                <a:latin typeface="Arial" panose="020B0604020202020204" pitchFamily="34" charset="0"/>
                <a:cs typeface="Arial" panose="020B0604020202020204" pitchFamily="34" charset="0"/>
              </a:rPr>
              <a:t>Armstrong, M. and Taylor, S. (2023) </a:t>
            </a:r>
            <a:r>
              <a:rPr lang="en-GB" sz="2000" i="1" dirty="0">
                <a:solidFill>
                  <a:schemeClr val="tx1">
                    <a:lumMod val="65000"/>
                    <a:lumOff val="35000"/>
                  </a:schemeClr>
                </a:solidFill>
                <a:latin typeface="Arial" panose="020B0604020202020204" pitchFamily="34" charset="0"/>
                <a:cs typeface="Arial" panose="020B0604020202020204" pitchFamily="34" charset="0"/>
              </a:rPr>
              <a:t>Armstrong’s Handbook of Human Resource Management Practice</a:t>
            </a:r>
            <a:r>
              <a:rPr lang="en-GB" sz="2000" dirty="0">
                <a:solidFill>
                  <a:schemeClr val="tx1">
                    <a:lumMod val="65000"/>
                    <a:lumOff val="35000"/>
                  </a:schemeClr>
                </a:solidFill>
                <a:latin typeface="Arial" panose="020B0604020202020204" pitchFamily="34" charset="0"/>
                <a:cs typeface="Arial" panose="020B0604020202020204" pitchFamily="34" charset="0"/>
              </a:rPr>
              <a:t>. London: Kogan Page.</a:t>
            </a:r>
          </a:p>
          <a:p>
            <a:pPr>
              <a:buFont typeface="Wingdings" panose="05000000000000000000" pitchFamily="2" charset="2"/>
              <a:buChar char="q"/>
            </a:pPr>
            <a:r>
              <a:rPr lang="en-GB" sz="2000" dirty="0">
                <a:solidFill>
                  <a:schemeClr val="tx1">
                    <a:lumMod val="65000"/>
                    <a:lumOff val="35000"/>
                  </a:schemeClr>
                </a:solidFill>
                <a:latin typeface="Arial" panose="020B0604020202020204" pitchFamily="34" charset="0"/>
                <a:cs typeface="Arial" panose="020B0604020202020204" pitchFamily="34" charset="0"/>
              </a:rPr>
              <a:t>Bratton, J. and Gold, J. (2022) </a:t>
            </a:r>
            <a:r>
              <a:rPr lang="en-GB" sz="2000" i="1" dirty="0">
                <a:solidFill>
                  <a:schemeClr val="tx1">
                    <a:lumMod val="65000"/>
                    <a:lumOff val="35000"/>
                  </a:schemeClr>
                </a:solidFill>
                <a:latin typeface="Arial" panose="020B0604020202020204" pitchFamily="34" charset="0"/>
                <a:cs typeface="Arial" panose="020B0604020202020204" pitchFamily="34" charset="0"/>
              </a:rPr>
              <a:t>Human Resource Management: Theory and Practice</a:t>
            </a:r>
            <a:r>
              <a:rPr lang="en-GB" sz="2000" dirty="0">
                <a:solidFill>
                  <a:schemeClr val="tx1">
                    <a:lumMod val="65000"/>
                    <a:lumOff val="35000"/>
                  </a:schemeClr>
                </a:solidFill>
                <a:latin typeface="Arial" panose="020B0604020202020204" pitchFamily="34" charset="0"/>
                <a:cs typeface="Arial" panose="020B0604020202020204" pitchFamily="34" charset="0"/>
              </a:rPr>
              <a:t>. London: Palgrave Macmillan.</a:t>
            </a:r>
          </a:p>
          <a:p>
            <a:pPr>
              <a:buFont typeface="Wingdings" panose="05000000000000000000" pitchFamily="2" charset="2"/>
              <a:buChar char="q"/>
            </a:pPr>
            <a:r>
              <a:rPr lang="en-GB" sz="2000" dirty="0">
                <a:solidFill>
                  <a:schemeClr val="tx1">
                    <a:lumMod val="65000"/>
                    <a:lumOff val="35000"/>
                  </a:schemeClr>
                </a:solidFill>
                <a:latin typeface="Arial" panose="020B0604020202020204" pitchFamily="34" charset="0"/>
                <a:cs typeface="Arial" panose="020B0604020202020204" pitchFamily="34" charset="0"/>
              </a:rPr>
              <a:t>CIPD (2024) </a:t>
            </a:r>
            <a:r>
              <a:rPr lang="en-GB" sz="2000" i="1" dirty="0">
                <a:solidFill>
                  <a:schemeClr val="tx1">
                    <a:lumMod val="65000"/>
                    <a:lumOff val="35000"/>
                  </a:schemeClr>
                </a:solidFill>
                <a:latin typeface="Arial" panose="020B0604020202020204" pitchFamily="34" charset="0"/>
                <a:cs typeface="Arial" panose="020B0604020202020204" pitchFamily="34" charset="0"/>
              </a:rPr>
              <a:t>Recruitment and Selection Factsheet</a:t>
            </a:r>
            <a:r>
              <a:rPr lang="en-GB" sz="2000" dirty="0">
                <a:solidFill>
                  <a:schemeClr val="tx1">
                    <a:lumMod val="65000"/>
                    <a:lumOff val="35000"/>
                  </a:schemeClr>
                </a:solidFill>
                <a:latin typeface="Arial" panose="020B0604020202020204" pitchFamily="34" charset="0"/>
                <a:cs typeface="Arial" panose="020B0604020202020204" pitchFamily="34" charset="0"/>
              </a:rPr>
              <a:t>. Available at: </a:t>
            </a:r>
            <a:r>
              <a:rPr lang="en-GB" sz="2000" dirty="0">
                <a:solidFill>
                  <a:schemeClr val="tx1">
                    <a:lumMod val="65000"/>
                    <a:lumOff val="35000"/>
                  </a:schemeClr>
                </a:solidFill>
                <a:latin typeface="Arial" panose="020B0604020202020204" pitchFamily="34" charset="0"/>
                <a:cs typeface="Arial" panose="020B0604020202020204" pitchFamily="34" charset="0"/>
                <a:hlinkClick r:id="rId2"/>
              </a:rPr>
              <a:t>https://www.cipd.co.uk</a:t>
            </a:r>
            <a:endParaRPr lang="en-GB" sz="2000" dirty="0">
              <a:solidFill>
                <a:schemeClr val="tx1">
                  <a:lumMod val="65000"/>
                  <a:lumOff val="35000"/>
                </a:schemeClr>
              </a:solidFill>
              <a:latin typeface="Arial" panose="020B0604020202020204" pitchFamily="34" charset="0"/>
              <a:cs typeface="Arial" panose="020B0604020202020204" pitchFamily="34" charset="0"/>
            </a:endParaRPr>
          </a:p>
          <a:p>
            <a:pPr>
              <a:buFont typeface="Wingdings" panose="05000000000000000000" pitchFamily="2" charset="2"/>
              <a:buChar char="q"/>
            </a:pPr>
            <a:r>
              <a:rPr lang="en-GB" sz="2000" dirty="0">
                <a:solidFill>
                  <a:schemeClr val="tx1">
                    <a:lumMod val="65000"/>
                    <a:lumOff val="35000"/>
                  </a:schemeClr>
                </a:solidFill>
                <a:latin typeface="Arial" panose="020B0604020202020204" pitchFamily="34" charset="0"/>
                <a:cs typeface="Arial" panose="020B0604020202020204" pitchFamily="34" charset="0"/>
              </a:rPr>
              <a:t>Dessler, G. (2020) </a:t>
            </a:r>
            <a:r>
              <a:rPr lang="en-GB" sz="2000" i="1" dirty="0">
                <a:solidFill>
                  <a:schemeClr val="tx1">
                    <a:lumMod val="65000"/>
                    <a:lumOff val="35000"/>
                  </a:schemeClr>
                </a:solidFill>
                <a:latin typeface="Arial" panose="020B0604020202020204" pitchFamily="34" charset="0"/>
                <a:cs typeface="Arial" panose="020B0604020202020204" pitchFamily="34" charset="0"/>
              </a:rPr>
              <a:t>Human Resource Management</a:t>
            </a:r>
            <a:r>
              <a:rPr lang="en-GB" sz="2000" dirty="0">
                <a:solidFill>
                  <a:schemeClr val="tx1">
                    <a:lumMod val="65000"/>
                    <a:lumOff val="35000"/>
                  </a:schemeClr>
                </a:solidFill>
                <a:latin typeface="Arial" panose="020B0604020202020204" pitchFamily="34" charset="0"/>
                <a:cs typeface="Arial" panose="020B0604020202020204" pitchFamily="34" charset="0"/>
              </a:rPr>
              <a:t>. Harlow: Pearson.</a:t>
            </a:r>
          </a:p>
          <a:p>
            <a:endParaRPr lang="en-GB" sz="2000" dirty="0">
              <a:solidFill>
                <a:schemeClr val="tx1">
                  <a:lumMod val="65000"/>
                  <a:lumOff val="35000"/>
                </a:schemeClr>
              </a:solidFill>
            </a:endParaRPr>
          </a:p>
        </p:txBody>
      </p:sp>
    </p:spTree>
    <p:extLst>
      <p:ext uri="{BB962C8B-B14F-4D97-AF65-F5344CB8AC3E}">
        <p14:creationId xmlns:p14="http://schemas.microsoft.com/office/powerpoint/2010/main" val="24699373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647</Words>
  <Application>Microsoft Office PowerPoint</Application>
  <PresentationFormat>Widescreen</PresentationFormat>
  <Paragraphs>60</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Aptos Display</vt:lpstr>
      <vt:lpstr>Arial</vt:lpstr>
      <vt:lpstr>Wingdings</vt:lpstr>
      <vt:lpstr>Office Theme</vt:lpstr>
      <vt:lpstr>STUDENT NAME: ANA MIHAILESCU  STUDENT ID: 2413169 MODULE CODE :LCLM5002 </vt:lpstr>
      <vt:lpstr>TABLE CONTENT :</vt:lpstr>
      <vt:lpstr>INTRODUCTION TO THE COMPANY  </vt:lpstr>
      <vt:lpstr>Recruitment Process </vt:lpstr>
      <vt:lpstr>Job Analysis </vt:lpstr>
      <vt:lpstr>Job Description and Person Specification </vt:lpstr>
      <vt:lpstr>Structured Interview </vt:lpstr>
      <vt:lpstr>Competency-Based Interview </vt:lpstr>
      <vt:lpstr>Panel Interview </vt:lpstr>
      <vt:lpstr>Questioning Techniques </vt:lpstr>
      <vt:lpstr>Face-to-Face vs Online Interview </vt:lpstr>
      <vt:lpstr>Conclusion</vt:lpstr>
      <vt:lpstr>REFERENCES :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2026-03-10T21:29:20Z</dcterms:created>
  <dcterms:modified xsi:type="dcterms:W3CDTF">2026-03-13T18:55:55Z</dcterms:modified>
</cp:coreProperties>
</file>