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302" r:id="rId5"/>
    <p:sldId id="318" r:id="rId6"/>
    <p:sldId id="319" r:id="rId7"/>
    <p:sldId id="325" r:id="rId8"/>
    <p:sldId id="320" r:id="rId9"/>
    <p:sldId id="321" r:id="rId10"/>
    <p:sldId id="322" r:id="rId11"/>
    <p:sldId id="323" r:id="rId12"/>
    <p:sldId id="324" r:id="rId13"/>
    <p:sldId id="326" r:id="rId14"/>
    <p:sldId id="327" r:id="rId15"/>
    <p:sldId id="328" r:id="rId16"/>
    <p:sldId id="329" r:id="rId17"/>
    <p:sldId id="317" r:id="rId18"/>
    <p:sldId id="257" r:id="rId19"/>
    <p:sldId id="258" r:id="rId20"/>
    <p:sldId id="259" r:id="rId21"/>
    <p:sldId id="262" r:id="rId22"/>
    <p:sldId id="260" r:id="rId23"/>
    <p:sldId id="264" r:id="rId24"/>
    <p:sldId id="261" r:id="rId25"/>
    <p:sldId id="263" r:id="rId26"/>
    <p:sldId id="265" r:id="rId27"/>
    <p:sldId id="266" r:id="rId28"/>
    <p:sldId id="267" r:id="rId29"/>
    <p:sldId id="268"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30/09/2020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258538-BE35-43A4-8A6F-67A808345B42}" type="datetimeFigureOut">
              <a:rPr lang="en-GB" smtClean="0"/>
              <a:t>30/09/2020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9DF96C-BFBC-4080-ADAF-1B976351706B}" type="slidenum">
              <a:rPr lang="en-GB" smtClean="0"/>
              <a:t>‹#›</a:t>
            </a:fld>
            <a:endParaRPr lang="en-GB"/>
          </a:p>
        </p:txBody>
      </p:sp>
    </p:spTree>
    <p:extLst>
      <p:ext uri="{BB962C8B-B14F-4D97-AF65-F5344CB8AC3E}">
        <p14:creationId xmlns:p14="http://schemas.microsoft.com/office/powerpoint/2010/main" val="4022581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48EB5238-AF58-4026-9A95-7FFBB77DF815}"/>
              </a:ext>
            </a:extLst>
          </p:cNvPr>
          <p:cNvSpPr>
            <a:spLocks noGrp="1" noRot="1" noChangeAspect="1" noChangeArrowheads="1" noTextEdit="1"/>
          </p:cNvSpPr>
          <p:nvPr>
            <p:ph type="sldImg"/>
          </p:nvPr>
        </p:nvSpPr>
        <p:spPr>
          <a:ln/>
        </p:spPr>
      </p:sp>
      <p:sp>
        <p:nvSpPr>
          <p:cNvPr id="5123" name="Notes Placeholder 2">
            <a:extLst>
              <a:ext uri="{FF2B5EF4-FFF2-40B4-BE49-F238E27FC236}">
                <a16:creationId xmlns:a16="http://schemas.microsoft.com/office/drawing/2014/main" id="{7B6CAC28-E00F-445A-9989-2E09F7EB59C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nl-NL" altLang="en-US">
              <a:ea typeface="ＭＳ Ｐゴシック" panose="020B0600070205080204" pitchFamily="34" charset="-128"/>
            </a:endParaRPr>
          </a:p>
        </p:txBody>
      </p:sp>
      <p:sp>
        <p:nvSpPr>
          <p:cNvPr id="5124" name="Slide Number Placeholder 3">
            <a:extLst>
              <a:ext uri="{FF2B5EF4-FFF2-40B4-BE49-F238E27FC236}">
                <a16:creationId xmlns:a16="http://schemas.microsoft.com/office/drawing/2014/main" id="{159CEA6B-9D4B-413A-A4D9-63B20CD33BD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5828CFC-87F4-46BB-AF4E-98369811CCAA}" type="slidenum">
              <a:rPr lang="en-GB" altLang="en-US" sz="1200"/>
              <a:pPr/>
              <a:t>1</a:t>
            </a:fld>
            <a:endParaRPr lang="en-GB" altLang="en-US" sz="120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30/09/2020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30/09/2020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30/09/2020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30/09/2020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30/09/2020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bestoftheleft.com/environmental_activism_opportunities"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johnelkington.com/archive/TBL-elkington-chapter.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flickr.com/photos/ralphpaglia/8472715208/"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emerald.com/insight/search?q=Ambika%20Zutshi" TargetMode="External"/><Relationship Id="rId2" Type="http://schemas.openxmlformats.org/officeDocument/2006/relationships/hyperlink" Target="https://onlinelibrary.wiley.com/action/doSearch?ContribAuthorStored=Boiral%2C+Olivier" TargetMode="External"/><Relationship Id="rId1" Type="http://schemas.openxmlformats.org/officeDocument/2006/relationships/slideLayout" Target="../slideLayouts/slideLayout2.xml"/><Relationship Id="rId6" Type="http://schemas.openxmlformats.org/officeDocument/2006/relationships/hyperlink" Target="https://doi.org/10.1108/14777830410540144" TargetMode="External"/><Relationship Id="rId5" Type="http://schemas.openxmlformats.org/officeDocument/2006/relationships/hyperlink" Target="https://www.emerald.com/insight/publication/issn/1477-7835" TargetMode="External"/><Relationship Id="rId4" Type="http://schemas.openxmlformats.org/officeDocument/2006/relationships/hyperlink" Target="https://www.emerald.com/insight/search?q=Amrik%20S.%20Soh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3">
            <a:extLst>
              <a:ext uri="{FF2B5EF4-FFF2-40B4-BE49-F238E27FC236}">
                <a16:creationId xmlns:a16="http://schemas.microsoft.com/office/drawing/2014/main" id="{EA8D77D8-7D55-4B66-B5C6-9049DBFE90E2}"/>
              </a:ext>
            </a:extLst>
          </p:cNvPr>
          <p:cNvSpPr>
            <a:spLocks noChangeArrowheads="1"/>
          </p:cNvSpPr>
          <p:nvPr/>
        </p:nvSpPr>
        <p:spPr bwMode="auto">
          <a:xfrm>
            <a:off x="315913" y="2767013"/>
            <a:ext cx="8512175" cy="1200329"/>
          </a:xfrm>
          <a:prstGeom prst="rect">
            <a:avLst/>
          </a:prstGeom>
          <a:noFill/>
          <a:ln w="9525">
            <a:noFill/>
            <a:miter lim="800000"/>
            <a:headEnd/>
            <a:tailEnd/>
          </a:ln>
        </p:spPr>
        <p:txBody>
          <a:bodyPr>
            <a:spAutoFit/>
          </a:bodyPr>
          <a:lstStyle/>
          <a:p>
            <a:pPr algn="ctr" fontAlgn="auto">
              <a:spcBef>
                <a:spcPct val="20000"/>
              </a:spcBef>
              <a:spcAft>
                <a:spcPts val="0"/>
              </a:spcAft>
              <a:buClr>
                <a:srgbClr val="6EA0B0"/>
              </a:buClr>
              <a:buSzPct val="80000"/>
              <a:defRPr/>
            </a:pPr>
            <a:r>
              <a:rPr lang="en-US" sz="3600" b="1" kern="0" dirty="0">
                <a:solidFill>
                  <a:sysClr val="windowText" lastClr="000000"/>
                </a:solidFill>
                <a:latin typeface="Arial" pitchFamily="34" charset="0"/>
                <a:ea typeface="ＭＳ Ｐゴシック" pitchFamily="4" charset="-128"/>
              </a:rPr>
              <a:t>Organizational Culture, Values and Norms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down)">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D6A5CD8E-C25A-4E04-8F8F-FB8031D52498}"/>
              </a:ext>
            </a:extLst>
          </p:cNvPr>
          <p:cNvSpPr>
            <a:spLocks noGrp="1" noChangeArrowheads="1"/>
          </p:cNvSpPr>
          <p:nvPr>
            <p:ph type="title"/>
          </p:nvPr>
        </p:nvSpPr>
        <p:spPr/>
        <p:txBody>
          <a:bodyPr>
            <a:normAutofit fontScale="90000"/>
          </a:bodyPr>
          <a:lstStyle/>
          <a:p>
            <a:br>
              <a:rPr lang="en-GB" altLang="en-US">
                <a:ea typeface="ＭＳ Ｐゴシック" panose="020B0600070205080204" pitchFamily="34" charset="-128"/>
              </a:rPr>
            </a:br>
            <a:r>
              <a:rPr lang="en-GB" altLang="en-US">
                <a:ea typeface="ＭＳ Ｐゴシック" panose="020B0600070205080204" pitchFamily="34" charset="-128"/>
              </a:rPr>
              <a:t>Values and Norms</a:t>
            </a:r>
            <a:br>
              <a:rPr lang="en-GB" altLang="en-US">
                <a:ea typeface="ＭＳ Ｐゴシック" panose="020B0600070205080204" pitchFamily="34" charset="-128"/>
              </a:rPr>
            </a:br>
            <a:endParaRPr lang="en-GB" altLang="en-US">
              <a:ea typeface="ＭＳ Ｐゴシック" panose="020B0600070205080204" pitchFamily="34" charset="-128"/>
            </a:endParaRPr>
          </a:p>
        </p:txBody>
      </p:sp>
      <p:sp>
        <p:nvSpPr>
          <p:cNvPr id="3" name="Content Placeholder 2">
            <a:extLst>
              <a:ext uri="{FF2B5EF4-FFF2-40B4-BE49-F238E27FC236}">
                <a16:creationId xmlns:a16="http://schemas.microsoft.com/office/drawing/2014/main" id="{0D52E1C7-6733-4A8C-AF54-331A51F67375}"/>
              </a:ext>
            </a:extLst>
          </p:cNvPr>
          <p:cNvSpPr>
            <a:spLocks noGrp="1"/>
          </p:cNvSpPr>
          <p:nvPr>
            <p:ph idx="1"/>
          </p:nvPr>
        </p:nvSpPr>
        <p:spPr/>
        <p:txBody>
          <a:bodyPr>
            <a:normAutofit fontScale="92500" lnSpcReduction="20000"/>
          </a:bodyPr>
          <a:lstStyle/>
          <a:p>
            <a:pPr>
              <a:buFont typeface="Wingdings" panose="05000000000000000000" pitchFamily="2" charset="2"/>
              <a:buChar char="q"/>
              <a:defRPr/>
            </a:pPr>
            <a:r>
              <a:rPr lang="en-GB" dirty="0"/>
              <a:t>Values are the basic beliefs people hold that </a:t>
            </a:r>
          </a:p>
          <a:p>
            <a:pPr marL="0" indent="0">
              <a:buFontTx/>
              <a:buNone/>
              <a:defRPr/>
            </a:pPr>
            <a:r>
              <a:rPr lang="en-GB" dirty="0"/>
              <a:t>specify general preferences and behaviours,</a:t>
            </a:r>
          </a:p>
          <a:p>
            <a:pPr marL="0" indent="0">
              <a:buFontTx/>
              <a:buNone/>
              <a:defRPr/>
            </a:pPr>
            <a:r>
              <a:rPr lang="en-GB" dirty="0"/>
              <a:t>and define what is right and wrong.</a:t>
            </a:r>
          </a:p>
          <a:p>
            <a:pPr>
              <a:buFont typeface="Wingdings" panose="05000000000000000000" pitchFamily="2" charset="2"/>
              <a:buChar char="§"/>
              <a:defRPr/>
            </a:pPr>
            <a:r>
              <a:rPr lang="en-GB" dirty="0"/>
              <a:t>Cultural values are reflected in a society’s morals,</a:t>
            </a:r>
          </a:p>
          <a:p>
            <a:pPr marL="0" indent="0">
              <a:buFontTx/>
              <a:buNone/>
              <a:defRPr/>
            </a:pPr>
            <a:r>
              <a:rPr lang="en-GB" dirty="0"/>
              <a:t>customs and established practices.</a:t>
            </a:r>
          </a:p>
          <a:p>
            <a:pPr>
              <a:buFont typeface="Wingdings" panose="05000000000000000000" pitchFamily="2" charset="2"/>
              <a:buChar char="q"/>
              <a:defRPr/>
            </a:pPr>
            <a:r>
              <a:rPr lang="en-GB" dirty="0"/>
              <a:t>Norms are rules that govern behaviours of</a:t>
            </a:r>
          </a:p>
          <a:p>
            <a:pPr marL="0" indent="0">
              <a:buFontTx/>
              <a:buNone/>
              <a:defRPr/>
            </a:pPr>
            <a:r>
              <a:rPr lang="en-GB" dirty="0"/>
              <a:t>groups of people.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C2AD3DA1-B634-4E98-AD12-4EBBACAA1F4F}"/>
              </a:ext>
            </a:extLst>
          </p:cNvPr>
          <p:cNvSpPr>
            <a:spLocks noGrp="1" noChangeArrowheads="1"/>
          </p:cNvSpPr>
          <p:nvPr>
            <p:ph type="title"/>
          </p:nvPr>
        </p:nvSpPr>
        <p:spPr/>
        <p:txBody>
          <a:bodyPr/>
          <a:lstStyle/>
          <a:p>
            <a:r>
              <a:rPr lang="en-GB" altLang="en-US">
                <a:ea typeface="ＭＳ Ｐゴシック" panose="020B0600070205080204" pitchFamily="34" charset="-128"/>
              </a:rPr>
              <a:t>Symbols</a:t>
            </a:r>
          </a:p>
        </p:txBody>
      </p:sp>
      <p:sp>
        <p:nvSpPr>
          <p:cNvPr id="3" name="Content Placeholder 2">
            <a:extLst>
              <a:ext uri="{FF2B5EF4-FFF2-40B4-BE49-F238E27FC236}">
                <a16:creationId xmlns:a16="http://schemas.microsoft.com/office/drawing/2014/main" id="{02259B6C-F147-424F-B6ED-FD485E8AD405}"/>
              </a:ext>
            </a:extLst>
          </p:cNvPr>
          <p:cNvSpPr>
            <a:spLocks noGrp="1"/>
          </p:cNvSpPr>
          <p:nvPr>
            <p:ph idx="1"/>
          </p:nvPr>
        </p:nvSpPr>
        <p:spPr/>
        <p:txBody>
          <a:bodyPr>
            <a:normAutofit fontScale="92500"/>
          </a:bodyPr>
          <a:lstStyle/>
          <a:p>
            <a:pPr>
              <a:buFont typeface="Wingdings" panose="05000000000000000000" pitchFamily="2" charset="2"/>
              <a:buChar char="q"/>
              <a:defRPr/>
            </a:pPr>
            <a:r>
              <a:rPr lang="en-GB" dirty="0"/>
              <a:t>A symbols is any visible object, act, or event</a:t>
            </a:r>
          </a:p>
          <a:p>
            <a:pPr marL="0" indent="0">
              <a:buFontTx/>
              <a:buNone/>
              <a:defRPr/>
            </a:pPr>
            <a:r>
              <a:rPr lang="en-GB" dirty="0"/>
              <a:t>that conveys meaning to others. Examples:</a:t>
            </a:r>
          </a:p>
          <a:p>
            <a:pPr>
              <a:buFont typeface="Wingdings" panose="05000000000000000000" pitchFamily="2" charset="2"/>
              <a:buChar char="§"/>
              <a:defRPr/>
            </a:pPr>
            <a:r>
              <a:rPr lang="en-GB" dirty="0"/>
              <a:t>Artefacts</a:t>
            </a:r>
          </a:p>
          <a:p>
            <a:pPr>
              <a:buFont typeface="Wingdings" panose="05000000000000000000" pitchFamily="2" charset="2"/>
              <a:buChar char="§"/>
              <a:defRPr/>
            </a:pPr>
            <a:r>
              <a:rPr lang="en-GB" dirty="0"/>
              <a:t>Dress</a:t>
            </a:r>
          </a:p>
          <a:p>
            <a:pPr>
              <a:buFont typeface="Wingdings" panose="05000000000000000000" pitchFamily="2" charset="2"/>
              <a:buChar char="§"/>
              <a:defRPr/>
            </a:pPr>
            <a:r>
              <a:rPr lang="en-GB" dirty="0"/>
              <a:t>Office layout</a:t>
            </a:r>
          </a:p>
          <a:p>
            <a:pPr>
              <a:buFont typeface="Wingdings" panose="05000000000000000000" pitchFamily="2" charset="2"/>
              <a:buChar char="§"/>
              <a:defRPr/>
            </a:pPr>
            <a:r>
              <a:rPr lang="en-GB" dirty="0"/>
              <a:t>Slogans</a:t>
            </a:r>
          </a:p>
          <a:p>
            <a:pPr>
              <a:buFont typeface="Wingdings" panose="05000000000000000000" pitchFamily="2" charset="2"/>
              <a:buChar char="§"/>
              <a:defRPr/>
            </a:pPr>
            <a:r>
              <a:rPr lang="en-GB" dirty="0"/>
              <a:t>Ceremonies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37C1A40B-C6B8-469B-A3FD-0027EF251886}"/>
              </a:ext>
            </a:extLst>
          </p:cNvPr>
          <p:cNvSpPr>
            <a:spLocks noGrp="1" noChangeArrowheads="1"/>
          </p:cNvSpPr>
          <p:nvPr>
            <p:ph type="title"/>
          </p:nvPr>
        </p:nvSpPr>
        <p:spPr/>
        <p:txBody>
          <a:bodyPr/>
          <a:lstStyle/>
          <a:p>
            <a:r>
              <a:rPr lang="en-GB" altLang="en-US">
                <a:ea typeface="ＭＳ Ｐゴシック" panose="020B0600070205080204" pitchFamily="34" charset="-128"/>
              </a:rPr>
              <a:t>Language</a:t>
            </a:r>
          </a:p>
        </p:txBody>
      </p:sp>
      <p:sp>
        <p:nvSpPr>
          <p:cNvPr id="3" name="Content Placeholder 2">
            <a:extLst>
              <a:ext uri="{FF2B5EF4-FFF2-40B4-BE49-F238E27FC236}">
                <a16:creationId xmlns:a16="http://schemas.microsoft.com/office/drawing/2014/main" id="{AFBFFB44-42AC-4244-8F6D-537F3E4A102E}"/>
              </a:ext>
            </a:extLst>
          </p:cNvPr>
          <p:cNvSpPr>
            <a:spLocks noGrp="1"/>
          </p:cNvSpPr>
          <p:nvPr>
            <p:ph idx="1"/>
          </p:nvPr>
        </p:nvSpPr>
        <p:spPr/>
        <p:txBody>
          <a:bodyPr/>
          <a:lstStyle/>
          <a:p>
            <a:pPr>
              <a:buFont typeface="Wingdings" panose="05000000000000000000" pitchFamily="2" charset="2"/>
              <a:buChar char="q"/>
              <a:defRPr/>
            </a:pPr>
            <a:r>
              <a:rPr lang="en-GB" dirty="0"/>
              <a:t>Language is a shared system of vocal sounds,</a:t>
            </a:r>
          </a:p>
          <a:p>
            <a:pPr marL="0" indent="0">
              <a:buFontTx/>
              <a:buNone/>
              <a:defRPr/>
            </a:pPr>
            <a:r>
              <a:rPr lang="en-GB" dirty="0"/>
              <a:t>written signs, and/or gestures used to convey</a:t>
            </a:r>
          </a:p>
          <a:p>
            <a:pPr marL="0" indent="0">
              <a:buFontTx/>
              <a:buNone/>
              <a:defRPr/>
            </a:pPr>
            <a:r>
              <a:rPr lang="en-GB" dirty="0"/>
              <a:t>meaning among members of a culture.</a:t>
            </a:r>
          </a:p>
        </p:txBody>
      </p:sp>
      <p:pic>
        <p:nvPicPr>
          <p:cNvPr id="8196" name="Picture 2">
            <a:extLst>
              <a:ext uri="{FF2B5EF4-FFF2-40B4-BE49-F238E27FC236}">
                <a16:creationId xmlns:a16="http://schemas.microsoft.com/office/drawing/2014/main" id="{4A28CA65-618C-4A6C-8888-CC4716778C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75463" y="2492375"/>
            <a:ext cx="2143125"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99BE2773-3907-4BF8-B46A-1CD998E1B297}"/>
              </a:ext>
            </a:extLst>
          </p:cNvPr>
          <p:cNvSpPr>
            <a:spLocks noGrp="1" noChangeArrowheads="1"/>
          </p:cNvSpPr>
          <p:nvPr>
            <p:ph type="title"/>
          </p:nvPr>
        </p:nvSpPr>
        <p:spPr/>
        <p:txBody>
          <a:bodyPr/>
          <a:lstStyle/>
          <a:p>
            <a:r>
              <a:rPr lang="en-GB" altLang="en-US">
                <a:ea typeface="ＭＳ Ｐゴシック" panose="020B0600070205080204" pitchFamily="34" charset="-128"/>
              </a:rPr>
              <a:t>Language Con…</a:t>
            </a:r>
          </a:p>
        </p:txBody>
      </p:sp>
      <p:sp>
        <p:nvSpPr>
          <p:cNvPr id="3" name="Content Placeholder 2">
            <a:extLst>
              <a:ext uri="{FF2B5EF4-FFF2-40B4-BE49-F238E27FC236}">
                <a16:creationId xmlns:a16="http://schemas.microsoft.com/office/drawing/2014/main" id="{7A3257B9-1EF4-4C78-A07A-0F1F9721D0C5}"/>
              </a:ext>
            </a:extLst>
          </p:cNvPr>
          <p:cNvSpPr>
            <a:spLocks noGrp="1"/>
          </p:cNvSpPr>
          <p:nvPr>
            <p:ph idx="1"/>
          </p:nvPr>
        </p:nvSpPr>
        <p:spPr/>
        <p:txBody>
          <a:bodyPr/>
          <a:lstStyle/>
          <a:p>
            <a:pPr>
              <a:buFont typeface="Wingdings" panose="05000000000000000000" pitchFamily="2" charset="2"/>
              <a:buChar char="q"/>
              <a:defRPr/>
            </a:pPr>
            <a:r>
              <a:rPr lang="en-GB" dirty="0"/>
              <a:t>The Nike swoosh was inspired by the Greek</a:t>
            </a:r>
          </a:p>
          <a:p>
            <a:pPr marL="0" indent="0">
              <a:buFontTx/>
              <a:buNone/>
              <a:defRPr/>
            </a:pPr>
            <a:r>
              <a:rPr lang="en-GB" dirty="0"/>
              <a:t>goddess Nike, the winged goddess of victory. The swoosh symbolizes her flight. It conveys the meaning of a brand of sports shoes.</a:t>
            </a:r>
          </a:p>
          <a:p>
            <a:pPr>
              <a:defRPr/>
            </a:pP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61DCC9E8-CF1A-4006-AF96-0B043A7D7BA2}"/>
              </a:ext>
            </a:extLst>
          </p:cNvPr>
          <p:cNvSpPr>
            <a:spLocks noGrp="1" noChangeArrowheads="1"/>
          </p:cNvSpPr>
          <p:nvPr>
            <p:ph type="title"/>
          </p:nvPr>
        </p:nvSpPr>
        <p:spPr/>
        <p:txBody>
          <a:bodyPr/>
          <a:lstStyle/>
          <a:p>
            <a:r>
              <a:rPr lang="en-GB" altLang="en-US">
                <a:ea typeface="ＭＳ Ｐゴシック" panose="020B0600070205080204" pitchFamily="34" charset="-128"/>
              </a:rPr>
              <a:t>Practices</a:t>
            </a:r>
          </a:p>
        </p:txBody>
      </p:sp>
      <p:sp>
        <p:nvSpPr>
          <p:cNvPr id="10243" name="Content Placeholder 2">
            <a:extLst>
              <a:ext uri="{FF2B5EF4-FFF2-40B4-BE49-F238E27FC236}">
                <a16:creationId xmlns:a16="http://schemas.microsoft.com/office/drawing/2014/main" id="{3C124EAA-2EA1-4992-B9E7-06835E25B2F5}"/>
              </a:ext>
            </a:extLst>
          </p:cNvPr>
          <p:cNvSpPr>
            <a:spLocks noGrp="1" noChangeArrowheads="1"/>
          </p:cNvSpPr>
          <p:nvPr>
            <p:ph idx="1"/>
          </p:nvPr>
        </p:nvSpPr>
        <p:spPr/>
        <p:txBody>
          <a:bodyPr/>
          <a:lstStyle/>
          <a:p>
            <a:pPr>
              <a:buFont typeface="Wingdings" panose="05000000000000000000" pitchFamily="2" charset="2"/>
              <a:buChar char="q"/>
            </a:pPr>
            <a:r>
              <a:rPr lang="en-GB" altLang="en-US">
                <a:ea typeface="ＭＳ Ｐゴシック" panose="020B0600070205080204" pitchFamily="34" charset="-128"/>
              </a:rPr>
              <a:t>Practices are observable cultural customs such as taboos (culturally forbidden behaviours) and ceremonies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356EE33C-098D-485B-8893-FC977EC00B49}"/>
              </a:ext>
            </a:extLst>
          </p:cNvPr>
          <p:cNvSpPr>
            <a:spLocks noGrp="1" noChangeArrowheads="1"/>
          </p:cNvSpPr>
          <p:nvPr>
            <p:ph type="title"/>
          </p:nvPr>
        </p:nvSpPr>
        <p:spPr/>
        <p:txBody>
          <a:bodyPr/>
          <a:lstStyle/>
          <a:p>
            <a:r>
              <a:rPr lang="en-GB" altLang="en-US">
                <a:ea typeface="ＭＳ Ｐゴシック" panose="020B0600070205080204" pitchFamily="34" charset="-128"/>
              </a:rPr>
              <a:t>Socialization</a:t>
            </a:r>
          </a:p>
        </p:txBody>
      </p:sp>
      <p:sp>
        <p:nvSpPr>
          <p:cNvPr id="3" name="Content Placeholder 2">
            <a:extLst>
              <a:ext uri="{FF2B5EF4-FFF2-40B4-BE49-F238E27FC236}">
                <a16:creationId xmlns:a16="http://schemas.microsoft.com/office/drawing/2014/main" id="{D352782F-6B70-4811-95A1-412C1912E85F}"/>
              </a:ext>
            </a:extLst>
          </p:cNvPr>
          <p:cNvSpPr>
            <a:spLocks noGrp="1"/>
          </p:cNvSpPr>
          <p:nvPr>
            <p:ph idx="1"/>
          </p:nvPr>
        </p:nvSpPr>
        <p:spPr/>
        <p:txBody>
          <a:bodyPr/>
          <a:lstStyle/>
          <a:p>
            <a:pPr>
              <a:buFont typeface="Wingdings" panose="05000000000000000000" pitchFamily="2" charset="2"/>
              <a:buChar char="q"/>
              <a:defRPr/>
            </a:pPr>
            <a:r>
              <a:rPr lang="en-GB" dirty="0"/>
              <a:t>Socialization is the process by which people lean</a:t>
            </a:r>
          </a:p>
          <a:p>
            <a:pPr marL="0" indent="0">
              <a:buFontTx/>
              <a:buNone/>
              <a:defRPr/>
            </a:pPr>
            <a:r>
              <a:rPr lang="en-GB" dirty="0"/>
              <a:t>valves, norms, behaviours and social skills. It is the means by which new members are brought into a culture.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EB8DEAE8-E9FD-467E-9F58-B70422470304}"/>
              </a:ext>
            </a:extLst>
          </p:cNvPr>
          <p:cNvSpPr>
            <a:spLocks noGrp="1" noChangeArrowheads="1"/>
          </p:cNvSpPr>
          <p:nvPr>
            <p:ph type="title"/>
          </p:nvPr>
        </p:nvSpPr>
        <p:spPr/>
        <p:txBody>
          <a:bodyPr/>
          <a:lstStyle/>
          <a:p>
            <a:r>
              <a:rPr lang="en-GB" altLang="en-US">
                <a:ea typeface="ＭＳ Ｐゴシック" panose="020B0600070205080204" pitchFamily="34" charset="-128"/>
              </a:rPr>
              <a:t>Types of organizational culture</a:t>
            </a:r>
          </a:p>
        </p:txBody>
      </p:sp>
      <p:sp>
        <p:nvSpPr>
          <p:cNvPr id="12291" name="Content Placeholder 2">
            <a:extLst>
              <a:ext uri="{FF2B5EF4-FFF2-40B4-BE49-F238E27FC236}">
                <a16:creationId xmlns:a16="http://schemas.microsoft.com/office/drawing/2014/main" id="{5BDE761B-48C3-4D2E-9D9E-8E08884767A2}"/>
              </a:ext>
            </a:extLst>
          </p:cNvPr>
          <p:cNvSpPr>
            <a:spLocks noGrp="1" noChangeArrowheads="1"/>
          </p:cNvSpPr>
          <p:nvPr>
            <p:ph idx="1"/>
          </p:nvPr>
        </p:nvSpPr>
        <p:spPr/>
        <p:txBody>
          <a:bodyPr/>
          <a:lstStyle/>
          <a:p>
            <a:pPr>
              <a:buFont typeface="Wingdings" panose="05000000000000000000" pitchFamily="2" charset="2"/>
              <a:buChar char="q"/>
            </a:pPr>
            <a:r>
              <a:rPr lang="en-GB" altLang="en-US">
                <a:ea typeface="ＭＳ Ｐゴシック" panose="020B0600070205080204" pitchFamily="34" charset="-128"/>
              </a:rPr>
              <a:t>The basic types of organizational culture are:</a:t>
            </a:r>
          </a:p>
          <a:p>
            <a:pPr>
              <a:buFont typeface="Wingdings" panose="05000000000000000000" pitchFamily="2" charset="2"/>
              <a:buChar char="§"/>
            </a:pPr>
            <a:r>
              <a:rPr lang="fr-FR" altLang="en-US">
                <a:ea typeface="ＭＳ Ｐゴシック" panose="020B0600070205080204" pitchFamily="34" charset="-128"/>
              </a:rPr>
              <a:t>Bureaucratic</a:t>
            </a:r>
          </a:p>
          <a:p>
            <a:pPr>
              <a:buFont typeface="Wingdings" panose="05000000000000000000" pitchFamily="2" charset="2"/>
              <a:buChar char="§"/>
            </a:pPr>
            <a:r>
              <a:rPr lang="fr-FR" altLang="en-US">
                <a:ea typeface="ＭＳ Ｐゴシック" panose="020B0600070205080204" pitchFamily="34" charset="-128"/>
              </a:rPr>
              <a:t>Clan</a:t>
            </a:r>
          </a:p>
          <a:p>
            <a:pPr>
              <a:buFont typeface="Wingdings" panose="05000000000000000000" pitchFamily="2" charset="2"/>
              <a:buChar char="§"/>
            </a:pPr>
            <a:r>
              <a:rPr lang="fr-FR" altLang="en-US">
                <a:ea typeface="ＭＳ Ｐゴシック" panose="020B0600070205080204" pitchFamily="34" charset="-128"/>
              </a:rPr>
              <a:t>Market</a:t>
            </a:r>
          </a:p>
          <a:p>
            <a:pPr>
              <a:buFont typeface="Wingdings" panose="05000000000000000000" pitchFamily="2" charset="2"/>
              <a:buChar char="§"/>
            </a:pPr>
            <a:r>
              <a:rPr lang="fr-FR" altLang="en-US">
                <a:ea typeface="ＭＳ Ｐゴシック" panose="020B0600070205080204" pitchFamily="34" charset="-128"/>
              </a:rPr>
              <a:t>Entrepreneurial</a:t>
            </a:r>
            <a:endParaRPr lang="en-GB" altLang="en-US">
              <a:ea typeface="ＭＳ Ｐゴシック" panose="020B0600070205080204" pitchFamily="34" charset="-128"/>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8A154E61-9254-4BA0-A905-F93BE2CE4605}"/>
              </a:ext>
            </a:extLst>
          </p:cNvPr>
          <p:cNvSpPr>
            <a:spLocks noGrp="1" noChangeArrowheads="1"/>
          </p:cNvSpPr>
          <p:nvPr>
            <p:ph type="title"/>
          </p:nvPr>
        </p:nvSpPr>
        <p:spPr/>
        <p:txBody>
          <a:bodyPr/>
          <a:lstStyle/>
          <a:p>
            <a:r>
              <a:rPr lang="en-GB" altLang="en-US">
                <a:ea typeface="ＭＳ Ｐゴシック" panose="020B0600070205080204" pitchFamily="34" charset="-128"/>
              </a:rPr>
              <a:t>Bureaucratic Culture</a:t>
            </a:r>
          </a:p>
        </p:txBody>
      </p:sp>
      <p:sp>
        <p:nvSpPr>
          <p:cNvPr id="3" name="Content Placeholder 2">
            <a:extLst>
              <a:ext uri="{FF2B5EF4-FFF2-40B4-BE49-F238E27FC236}">
                <a16:creationId xmlns:a16="http://schemas.microsoft.com/office/drawing/2014/main" id="{D1293F2E-1646-4E4C-8E76-4B8B19ED4D56}"/>
              </a:ext>
            </a:extLst>
          </p:cNvPr>
          <p:cNvSpPr>
            <a:spLocks noGrp="1"/>
          </p:cNvSpPr>
          <p:nvPr>
            <p:ph idx="1"/>
          </p:nvPr>
        </p:nvSpPr>
        <p:spPr/>
        <p:txBody>
          <a:bodyPr>
            <a:normAutofit fontScale="85000" lnSpcReduction="20000"/>
          </a:bodyPr>
          <a:lstStyle/>
          <a:p>
            <a:pPr>
              <a:buFont typeface="Wingdings" panose="05000000000000000000" pitchFamily="2" charset="2"/>
              <a:buChar char="q"/>
              <a:defRPr/>
            </a:pPr>
            <a:r>
              <a:rPr lang="en-GB" dirty="0"/>
              <a:t>In this type of culture the behaviour of employees</a:t>
            </a:r>
          </a:p>
          <a:p>
            <a:pPr marL="0" indent="0">
              <a:buFontTx/>
              <a:buNone/>
              <a:defRPr/>
            </a:pPr>
            <a:r>
              <a:rPr lang="en-GB" dirty="0"/>
              <a:t>is governed by formal rules and standard operating procedures.</a:t>
            </a:r>
          </a:p>
          <a:p>
            <a:pPr>
              <a:buFont typeface="Wingdings" panose="05000000000000000000" pitchFamily="2" charset="2"/>
              <a:buChar char="q"/>
              <a:defRPr/>
            </a:pPr>
            <a:r>
              <a:rPr lang="en-GB" dirty="0"/>
              <a:t>Such a culture perpetuates stability.</a:t>
            </a:r>
          </a:p>
          <a:p>
            <a:pPr>
              <a:buFont typeface="Wingdings" panose="05000000000000000000" pitchFamily="2" charset="2"/>
              <a:buChar char="q"/>
              <a:defRPr/>
            </a:pPr>
            <a:r>
              <a:rPr lang="en-GB" dirty="0"/>
              <a:t>Organizations with bureaucratic culture tend to</a:t>
            </a:r>
          </a:p>
          <a:p>
            <a:pPr marL="0" indent="0">
              <a:buFontTx/>
              <a:buNone/>
              <a:defRPr/>
            </a:pPr>
            <a:r>
              <a:rPr lang="en-GB" dirty="0"/>
              <a:t>produce standardized goods and services,</a:t>
            </a:r>
          </a:p>
          <a:p>
            <a:pPr marL="0" indent="0">
              <a:buFontTx/>
              <a:buNone/>
              <a:defRPr/>
            </a:pPr>
            <a:r>
              <a:rPr lang="en-GB" dirty="0"/>
              <a:t>examples:</a:t>
            </a:r>
          </a:p>
          <a:p>
            <a:pPr>
              <a:buFont typeface="Wingdings" panose="05000000000000000000" pitchFamily="2" charset="2"/>
              <a:buChar char="§"/>
              <a:defRPr/>
            </a:pPr>
            <a:r>
              <a:rPr lang="en-GB" dirty="0"/>
              <a:t>Government ministries</a:t>
            </a:r>
          </a:p>
          <a:p>
            <a:pPr>
              <a:buFont typeface="Wingdings" panose="05000000000000000000" pitchFamily="2" charset="2"/>
              <a:buChar char="§"/>
              <a:defRPr/>
            </a:pPr>
            <a:r>
              <a:rPr lang="en-GB" dirty="0"/>
              <a:t>Fast food establishments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AAC03AA7-C706-4F1C-B643-0F0AB5C2AA82}"/>
              </a:ext>
            </a:extLst>
          </p:cNvPr>
          <p:cNvSpPr>
            <a:spLocks noGrp="1" noChangeArrowheads="1"/>
          </p:cNvSpPr>
          <p:nvPr>
            <p:ph type="title"/>
          </p:nvPr>
        </p:nvSpPr>
        <p:spPr/>
        <p:txBody>
          <a:bodyPr/>
          <a:lstStyle/>
          <a:p>
            <a:r>
              <a:rPr lang="en-GB" altLang="en-US">
                <a:ea typeface="ＭＳ Ｐゴシック" panose="020B0600070205080204" pitchFamily="34" charset="-128"/>
              </a:rPr>
              <a:t>Clan Culture</a:t>
            </a:r>
          </a:p>
        </p:txBody>
      </p:sp>
      <p:sp>
        <p:nvSpPr>
          <p:cNvPr id="3" name="Content Placeholder 2">
            <a:extLst>
              <a:ext uri="{FF2B5EF4-FFF2-40B4-BE49-F238E27FC236}">
                <a16:creationId xmlns:a16="http://schemas.microsoft.com/office/drawing/2014/main" id="{CB11FA26-87F8-446C-A425-915546A5C239}"/>
              </a:ext>
            </a:extLst>
          </p:cNvPr>
          <p:cNvSpPr>
            <a:spLocks noGrp="1"/>
          </p:cNvSpPr>
          <p:nvPr>
            <p:ph idx="1"/>
          </p:nvPr>
        </p:nvSpPr>
        <p:spPr/>
        <p:txBody>
          <a:bodyPr>
            <a:normAutofit fontScale="85000" lnSpcReduction="10000"/>
          </a:bodyPr>
          <a:lstStyle/>
          <a:p>
            <a:pPr>
              <a:buFont typeface="Wingdings" panose="05000000000000000000" pitchFamily="2" charset="2"/>
              <a:buChar char="q"/>
              <a:defRPr/>
            </a:pPr>
            <a:r>
              <a:rPr lang="en-GB" dirty="0"/>
              <a:t>In a clan culture the behaviour of individuals are</a:t>
            </a:r>
          </a:p>
          <a:p>
            <a:pPr marL="0" indent="0">
              <a:buFontTx/>
              <a:buNone/>
              <a:defRPr/>
            </a:pPr>
            <a:r>
              <a:rPr lang="en-GB" dirty="0"/>
              <a:t>shaped by tradition, loyalty, personal commitment,</a:t>
            </a:r>
          </a:p>
          <a:p>
            <a:pPr marL="0" indent="0">
              <a:buFontTx/>
              <a:buNone/>
              <a:defRPr/>
            </a:pPr>
            <a:r>
              <a:rPr lang="en-GB" dirty="0"/>
              <a:t>extensive socialization and self-management.</a:t>
            </a:r>
          </a:p>
          <a:p>
            <a:pPr>
              <a:buFont typeface="Wingdings" panose="05000000000000000000" pitchFamily="2" charset="2"/>
              <a:buChar char="q"/>
              <a:defRPr/>
            </a:pPr>
            <a:r>
              <a:rPr lang="en-GB" dirty="0"/>
              <a:t>A clan culture achieve unity through socialization.</a:t>
            </a:r>
          </a:p>
          <a:p>
            <a:pPr>
              <a:buFont typeface="Wingdings" panose="05000000000000000000" pitchFamily="2" charset="2"/>
              <a:buChar char="q"/>
              <a:defRPr/>
            </a:pPr>
            <a:r>
              <a:rPr lang="en-GB" dirty="0"/>
              <a:t>Long-term employees serve as mentors</a:t>
            </a:r>
          </a:p>
          <a:p>
            <a:pPr>
              <a:buFont typeface="Wingdings" panose="05000000000000000000" pitchFamily="2" charset="2"/>
              <a:buChar char="q"/>
              <a:defRPr/>
            </a:pPr>
            <a:r>
              <a:rPr lang="en-GB" dirty="0"/>
              <a:t>Members are aware of the organization’s history</a:t>
            </a:r>
          </a:p>
          <a:p>
            <a:pPr marL="0" indent="0">
              <a:buFontTx/>
              <a:buNone/>
              <a:defRPr/>
            </a:pPr>
            <a:r>
              <a:rPr lang="en-GB" dirty="0"/>
              <a:t>and have an understanding of the expected</a:t>
            </a:r>
          </a:p>
          <a:p>
            <a:pPr marL="0" indent="0">
              <a:buFontTx/>
              <a:buNone/>
              <a:defRPr/>
            </a:pPr>
            <a:r>
              <a:rPr lang="en-GB" dirty="0"/>
              <a:t>manner of conduct and organizational style.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3BE5214B-79DD-4DB9-BEF1-935F41D60822}"/>
              </a:ext>
            </a:extLst>
          </p:cNvPr>
          <p:cNvSpPr>
            <a:spLocks noGrp="1" noChangeArrowheads="1"/>
          </p:cNvSpPr>
          <p:nvPr>
            <p:ph type="title"/>
          </p:nvPr>
        </p:nvSpPr>
        <p:spPr/>
        <p:txBody>
          <a:bodyPr/>
          <a:lstStyle/>
          <a:p>
            <a:r>
              <a:rPr lang="en-GB" altLang="en-US">
                <a:ea typeface="ＭＳ Ｐゴシック" panose="020B0600070205080204" pitchFamily="34" charset="-128"/>
              </a:rPr>
              <a:t>Market Culture</a:t>
            </a:r>
          </a:p>
        </p:txBody>
      </p:sp>
      <p:sp>
        <p:nvSpPr>
          <p:cNvPr id="15363" name="Content Placeholder 2">
            <a:extLst>
              <a:ext uri="{FF2B5EF4-FFF2-40B4-BE49-F238E27FC236}">
                <a16:creationId xmlns:a16="http://schemas.microsoft.com/office/drawing/2014/main" id="{B2E0F4BC-7C66-4B97-8653-1DFEC0222D6A}"/>
              </a:ext>
            </a:extLst>
          </p:cNvPr>
          <p:cNvSpPr>
            <a:spLocks noGrp="1" noChangeArrowheads="1"/>
          </p:cNvSpPr>
          <p:nvPr>
            <p:ph idx="1"/>
          </p:nvPr>
        </p:nvSpPr>
        <p:spPr/>
        <p:txBody>
          <a:bodyPr>
            <a:normAutofit fontScale="85000" lnSpcReduction="10000"/>
          </a:bodyPr>
          <a:lstStyle/>
          <a:p>
            <a:pPr>
              <a:buFont typeface="Wingdings" panose="05000000000000000000" pitchFamily="2" charset="2"/>
              <a:buChar char="q"/>
            </a:pPr>
            <a:r>
              <a:rPr lang="en-GB" altLang="en-US">
                <a:ea typeface="ＭＳ Ｐゴシック" panose="020B0600070205080204" pitchFamily="34" charset="-128"/>
              </a:rPr>
              <a:t>In a market culture, the values and norms reflect the significance of achieving measurable and demanding goals mainly concerning those that are financial and market based.</a:t>
            </a:r>
          </a:p>
          <a:p>
            <a:pPr>
              <a:buFont typeface="Wingdings" panose="05000000000000000000" pitchFamily="2" charset="2"/>
              <a:buChar char="q"/>
            </a:pPr>
            <a:r>
              <a:rPr lang="en-GB" altLang="en-US">
                <a:ea typeface="ＭＳ Ｐゴシック" panose="020B0600070205080204" pitchFamily="34" charset="-128"/>
              </a:rPr>
              <a:t>Companies with a market culture tend to focus on:</a:t>
            </a:r>
          </a:p>
          <a:p>
            <a:pPr>
              <a:buFont typeface="Wingdings" panose="05000000000000000000" pitchFamily="2" charset="2"/>
              <a:buChar char="§"/>
            </a:pPr>
            <a:r>
              <a:rPr lang="en-GB" altLang="en-US">
                <a:ea typeface="ＭＳ Ｐゴシック" panose="020B0600070205080204" pitchFamily="34" charset="-128"/>
              </a:rPr>
              <a:t>Sales growth</a:t>
            </a:r>
          </a:p>
          <a:p>
            <a:pPr>
              <a:buFont typeface="Wingdings" panose="05000000000000000000" pitchFamily="2" charset="2"/>
              <a:buChar char="§"/>
            </a:pPr>
            <a:r>
              <a:rPr lang="en-GB" altLang="en-US">
                <a:ea typeface="ＭＳ Ｐゴシック" panose="020B0600070205080204" pitchFamily="34" charset="-128"/>
              </a:rPr>
              <a:t>Profitability</a:t>
            </a:r>
          </a:p>
          <a:p>
            <a:pPr>
              <a:buFont typeface="Wingdings" panose="05000000000000000000" pitchFamily="2" charset="2"/>
              <a:buChar char="§"/>
            </a:pPr>
            <a:r>
              <a:rPr lang="en-GB" altLang="en-US">
                <a:ea typeface="ＭＳ Ｐゴシック" panose="020B0600070205080204" pitchFamily="34" charset="-128"/>
              </a:rPr>
              <a:t>Market share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4D40DE9D-3343-42A6-8A42-F983C8247655}"/>
              </a:ext>
            </a:extLst>
          </p:cNvPr>
          <p:cNvSpPr>
            <a:spLocks noGrp="1" noChangeArrowheads="1"/>
          </p:cNvSpPr>
          <p:nvPr>
            <p:ph type="title"/>
          </p:nvPr>
        </p:nvSpPr>
        <p:spPr/>
        <p:txBody>
          <a:bodyPr/>
          <a:lstStyle/>
          <a:p>
            <a:r>
              <a:rPr lang="en-GB" altLang="en-US">
                <a:ea typeface="ＭＳ Ｐゴシック" panose="020B0600070205080204" pitchFamily="34" charset="-128"/>
              </a:rPr>
              <a:t>Entrepreneurial Culture</a:t>
            </a:r>
          </a:p>
        </p:txBody>
      </p:sp>
      <p:sp>
        <p:nvSpPr>
          <p:cNvPr id="3" name="Content Placeholder 2">
            <a:extLst>
              <a:ext uri="{FF2B5EF4-FFF2-40B4-BE49-F238E27FC236}">
                <a16:creationId xmlns:a16="http://schemas.microsoft.com/office/drawing/2014/main" id="{E2905F40-F502-4A89-834B-2B6B21076BE1}"/>
              </a:ext>
            </a:extLst>
          </p:cNvPr>
          <p:cNvSpPr>
            <a:spLocks noGrp="1"/>
          </p:cNvSpPr>
          <p:nvPr>
            <p:ph idx="1"/>
          </p:nvPr>
        </p:nvSpPr>
        <p:spPr/>
        <p:txBody>
          <a:bodyPr/>
          <a:lstStyle/>
          <a:p>
            <a:pPr>
              <a:buFont typeface="Wingdings" panose="05000000000000000000" pitchFamily="2" charset="2"/>
              <a:buChar char="q"/>
              <a:defRPr/>
            </a:pPr>
            <a:r>
              <a:rPr lang="en-GB" dirty="0"/>
              <a:t>Organizations existing in the context of an</a:t>
            </a:r>
          </a:p>
          <a:p>
            <a:pPr marL="0" indent="0">
              <a:buFontTx/>
              <a:buNone/>
              <a:defRPr/>
            </a:pPr>
            <a:r>
              <a:rPr lang="en-GB" dirty="0"/>
              <a:t>entrepreneurial culture are characterized by high</a:t>
            </a:r>
          </a:p>
          <a:p>
            <a:pPr marL="0" indent="0">
              <a:buFontTx/>
              <a:buNone/>
              <a:defRPr/>
            </a:pPr>
            <a:r>
              <a:rPr lang="en-GB" dirty="0"/>
              <a:t>levels of risk taking and creativity.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79AA4D12-0831-4922-8458-A47E346F287D}"/>
              </a:ext>
            </a:extLst>
          </p:cNvPr>
          <p:cNvSpPr>
            <a:spLocks noGrp="1" noChangeArrowheads="1"/>
          </p:cNvSpPr>
          <p:nvPr>
            <p:ph type="title"/>
          </p:nvPr>
        </p:nvSpPr>
        <p:spPr/>
        <p:txBody>
          <a:bodyPr>
            <a:normAutofit fontScale="90000"/>
          </a:bodyPr>
          <a:lstStyle/>
          <a:p>
            <a:r>
              <a:rPr lang="en-GB" altLang="en-US">
                <a:ea typeface="ＭＳ Ｐゴシック" panose="020B0600070205080204" pitchFamily="34" charset="-128"/>
              </a:rPr>
              <a:t>Relationship between culture and</a:t>
            </a:r>
            <a:br>
              <a:rPr lang="en-GB" altLang="en-US">
                <a:ea typeface="ＭＳ Ｐゴシック" panose="020B0600070205080204" pitchFamily="34" charset="-128"/>
              </a:rPr>
            </a:br>
            <a:r>
              <a:rPr lang="en-GB" altLang="en-US">
                <a:ea typeface="ＭＳ Ｐゴシック" panose="020B0600070205080204" pitchFamily="34" charset="-128"/>
              </a:rPr>
              <a:t>organizational performance</a:t>
            </a:r>
          </a:p>
        </p:txBody>
      </p:sp>
      <p:sp>
        <p:nvSpPr>
          <p:cNvPr id="3" name="Content Placeholder 2">
            <a:extLst>
              <a:ext uri="{FF2B5EF4-FFF2-40B4-BE49-F238E27FC236}">
                <a16:creationId xmlns:a16="http://schemas.microsoft.com/office/drawing/2014/main" id="{910BB79F-8194-40C7-AE1B-D34CCB0903DE}"/>
              </a:ext>
            </a:extLst>
          </p:cNvPr>
          <p:cNvSpPr>
            <a:spLocks noGrp="1"/>
          </p:cNvSpPr>
          <p:nvPr>
            <p:ph idx="1"/>
          </p:nvPr>
        </p:nvSpPr>
        <p:spPr>
          <a:xfrm>
            <a:off x="487363" y="1223963"/>
            <a:ext cx="8548687" cy="4991100"/>
          </a:xfrm>
        </p:spPr>
        <p:txBody>
          <a:bodyPr/>
          <a:lstStyle/>
          <a:p>
            <a:pPr>
              <a:buFont typeface="Wingdings" panose="05000000000000000000" pitchFamily="2" charset="2"/>
              <a:buChar char="q"/>
              <a:defRPr/>
            </a:pPr>
            <a:r>
              <a:rPr lang="en-GB" dirty="0"/>
              <a:t>Organizational culture has the potential to</a:t>
            </a:r>
          </a:p>
          <a:p>
            <a:pPr marL="0" indent="0">
              <a:buFontTx/>
              <a:buNone/>
              <a:defRPr/>
            </a:pPr>
            <a:r>
              <a:rPr lang="en-GB" dirty="0"/>
              <a:t>enhance organizational performance, individual satisfaction, the sense of certainty about how problems are to be handled.</a:t>
            </a:r>
          </a:p>
          <a:p>
            <a:pPr>
              <a:buFont typeface="Wingdings" panose="05000000000000000000" pitchFamily="2" charset="2"/>
              <a:buChar char="q"/>
              <a:defRPr/>
            </a:pPr>
            <a:r>
              <a:rPr lang="en-GB" dirty="0"/>
              <a:t>Culture serves as a control mechanism to</a:t>
            </a:r>
          </a:p>
          <a:p>
            <a:pPr marL="0" indent="0">
              <a:buFontTx/>
              <a:buNone/>
              <a:defRPr/>
            </a:pPr>
            <a:r>
              <a:rPr lang="en-GB" dirty="0"/>
              <a:t>channel behaviour towards desired behaviours</a:t>
            </a:r>
          </a:p>
          <a:p>
            <a:pPr marL="0" indent="0">
              <a:buFontTx/>
              <a:buNone/>
              <a:defRPr/>
            </a:pPr>
            <a:r>
              <a:rPr lang="en-GB" dirty="0"/>
              <a:t>and to prevent undesired behaviours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a:extLst>
              <a:ext uri="{FF2B5EF4-FFF2-40B4-BE49-F238E27FC236}">
                <a16:creationId xmlns:a16="http://schemas.microsoft.com/office/drawing/2014/main" id="{0D94C1CD-39D0-4E09-AEB4-A420B5E0E7E4}"/>
              </a:ext>
            </a:extLst>
          </p:cNvPr>
          <p:cNvSpPr>
            <a:spLocks noGrp="1" noChangeArrowheads="1"/>
          </p:cNvSpPr>
          <p:nvPr>
            <p:ph type="body" idx="1"/>
          </p:nvPr>
        </p:nvSpPr>
        <p:spPr>
          <a:xfrm>
            <a:off x="395288" y="692150"/>
            <a:ext cx="8597900" cy="5400675"/>
          </a:xfrm>
        </p:spPr>
        <p:txBody>
          <a:bodyPr/>
          <a:lstStyle/>
          <a:p>
            <a:pPr marL="0" indent="0" eaLnBrk="1" hangingPunct="1">
              <a:buFontTx/>
              <a:buNone/>
            </a:pPr>
            <a:endParaRPr lang="en-GB" altLang="en-US">
              <a:ea typeface="ＭＳ Ｐゴシック" panose="020B0600070205080204" pitchFamily="34" charset="-128"/>
            </a:endParaRPr>
          </a:p>
          <a:p>
            <a:pPr marL="0" indent="0" eaLnBrk="1" hangingPunct="1">
              <a:buFontTx/>
              <a:buNone/>
            </a:pPr>
            <a:endParaRPr lang="en-GB" altLang="en-US">
              <a:ea typeface="ＭＳ Ｐゴシック" panose="020B0600070205080204" pitchFamily="34" charset="-128"/>
            </a:endParaRPr>
          </a:p>
          <a:p>
            <a:pPr marL="0" indent="0" algn="ctr" eaLnBrk="1" hangingPunct="1">
              <a:buFontTx/>
              <a:buNone/>
            </a:pPr>
            <a:endParaRPr lang="en-GB" altLang="en-US">
              <a:ea typeface="ＭＳ Ｐゴシック" panose="020B0600070205080204" pitchFamily="34" charset="-128"/>
            </a:endParaRPr>
          </a:p>
          <a:p>
            <a:pPr marL="0" indent="0" algn="ctr" eaLnBrk="1" hangingPunct="1">
              <a:buFontTx/>
              <a:buNone/>
            </a:pPr>
            <a:endParaRPr lang="en-GB" altLang="en-US" b="1">
              <a:ea typeface="ＭＳ Ｐゴシック" panose="020B0600070205080204" pitchFamily="34" charset="-128"/>
            </a:endParaRPr>
          </a:p>
          <a:p>
            <a:pPr marL="0" indent="0" algn="ctr" eaLnBrk="1" hangingPunct="1">
              <a:buFontTx/>
              <a:buNone/>
            </a:pPr>
            <a:r>
              <a:rPr lang="en-GB" altLang="en-US" b="1">
                <a:ea typeface="ＭＳ Ｐゴシック" panose="020B0600070205080204" pitchFamily="34" charset="-128"/>
              </a:rPr>
              <a:t>Any Questions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784976" cy="1143000"/>
          </a:xfrm>
        </p:spPr>
        <p:txBody>
          <a:bodyPr>
            <a:normAutofit fontScale="90000"/>
          </a:bodyPr>
          <a:lstStyle/>
          <a:p>
            <a:pPr algn="l"/>
            <a:r>
              <a:rPr lang="en-GB" b="1" dirty="0"/>
              <a:t>Objectives – </a:t>
            </a:r>
            <a:r>
              <a:rPr lang="en-GB" sz="4000" b="1" dirty="0"/>
              <a:t>at the end of this session you should be able to: </a:t>
            </a:r>
          </a:p>
        </p:txBody>
      </p:sp>
      <p:sp>
        <p:nvSpPr>
          <p:cNvPr id="3" name="Content Placeholder 2"/>
          <p:cNvSpPr>
            <a:spLocks noGrp="1"/>
          </p:cNvSpPr>
          <p:nvPr>
            <p:ph idx="1"/>
          </p:nvPr>
        </p:nvSpPr>
        <p:spPr>
          <a:xfrm>
            <a:off x="107504" y="1988840"/>
            <a:ext cx="8784976" cy="3528392"/>
          </a:xfrm>
        </p:spPr>
        <p:txBody>
          <a:bodyPr>
            <a:normAutofit lnSpcReduction="10000"/>
          </a:bodyPr>
          <a:lstStyle/>
          <a:p>
            <a:pPr marL="0" indent="0">
              <a:buNone/>
            </a:pPr>
            <a:r>
              <a:rPr lang="en-GB" dirty="0"/>
              <a:t>Explain the role of the workplace (employee voice) as a site for implanting environmental improvements</a:t>
            </a:r>
          </a:p>
          <a:p>
            <a:pPr marL="0" indent="0">
              <a:buNone/>
            </a:pPr>
            <a:r>
              <a:rPr lang="en-GB" dirty="0"/>
              <a:t>Describe the role of organizational leadership in influencing sustainability</a:t>
            </a:r>
          </a:p>
          <a:p>
            <a:pPr marL="0" indent="0">
              <a:buNone/>
            </a:pPr>
            <a:r>
              <a:rPr lang="en-GB" dirty="0"/>
              <a:t>Critically analyse pro-environment management strategies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Meaning of sustainability</a:t>
            </a:r>
          </a:p>
        </p:txBody>
      </p:sp>
      <p:sp>
        <p:nvSpPr>
          <p:cNvPr id="3" name="Content Placeholder 2"/>
          <p:cNvSpPr>
            <a:spLocks noGrp="1"/>
          </p:cNvSpPr>
          <p:nvPr>
            <p:ph idx="1"/>
          </p:nvPr>
        </p:nvSpPr>
        <p:spPr>
          <a:xfrm>
            <a:off x="251520" y="1340768"/>
            <a:ext cx="8784976" cy="4392487"/>
          </a:xfrm>
        </p:spPr>
        <p:txBody>
          <a:bodyPr>
            <a:normAutofit fontScale="85000" lnSpcReduction="20000"/>
          </a:bodyPr>
          <a:lstStyle/>
          <a:p>
            <a:pPr marL="6985" marR="26035" indent="152400" algn="just">
              <a:lnSpc>
                <a:spcPct val="117000"/>
              </a:lnSpc>
              <a:spcAft>
                <a:spcPts val="20"/>
              </a:spcAft>
            </a:pPr>
            <a:r>
              <a:rPr lang="en-GB" b="1" dirty="0">
                <a:solidFill>
                  <a:srgbClr val="181717"/>
                </a:solidFill>
                <a:latin typeface="Times New Roman" panose="02020603050405020304" pitchFamily="18" charset="0"/>
                <a:ea typeface="Times New Roman" panose="02020603050405020304" pitchFamily="18" charset="0"/>
              </a:rPr>
              <a:t> </a:t>
            </a:r>
            <a:r>
              <a:rPr lang="en-GB" dirty="0">
                <a:solidFill>
                  <a:srgbClr val="181717"/>
                </a:solidFill>
                <a:latin typeface="Times New Roman" panose="02020603050405020304" pitchFamily="18" charset="0"/>
                <a:ea typeface="Times New Roman" panose="02020603050405020304" pitchFamily="18" charset="0"/>
              </a:rPr>
              <a:t>As discussed in the Brundtland Commission report, sustainability ‘can be understood as an overarching worldview recognizing the interconnectedness of ecological, social, and economic factors in human activity’ (Docherty et al., 2009: 6). </a:t>
            </a:r>
          </a:p>
          <a:p>
            <a:pPr marL="6985" marR="26035" indent="152400" algn="just">
              <a:lnSpc>
                <a:spcPct val="117000"/>
              </a:lnSpc>
              <a:spcAft>
                <a:spcPts val="20"/>
              </a:spcAft>
            </a:pPr>
            <a:r>
              <a:rPr lang="en-GB" dirty="0">
                <a:solidFill>
                  <a:srgbClr val="181717"/>
                </a:solidFill>
                <a:latin typeface="Times New Roman" panose="02020603050405020304" pitchFamily="18" charset="0"/>
                <a:ea typeface="Times New Roman" panose="02020603050405020304" pitchFamily="18" charset="0"/>
              </a:rPr>
              <a:t>The Commission’s report also introduced ‘the concept of justice (within and between generations, global justice and justice through participation and democratic arrangements) as a central issue in relation to efforts to enhance sustainability’ (Lund, 2004: 43).</a:t>
            </a:r>
          </a:p>
          <a:p>
            <a:endParaRPr lang="en-GB" dirty="0"/>
          </a:p>
        </p:txBody>
      </p:sp>
    </p:spTree>
    <p:extLst>
      <p:ext uri="{BB962C8B-B14F-4D97-AF65-F5344CB8AC3E}">
        <p14:creationId xmlns:p14="http://schemas.microsoft.com/office/powerpoint/2010/main" val="42283894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1E875-42D1-4253-A265-2762ECF18709}"/>
              </a:ext>
            </a:extLst>
          </p:cNvPr>
          <p:cNvSpPr>
            <a:spLocks noGrp="1"/>
          </p:cNvSpPr>
          <p:nvPr>
            <p:ph type="title"/>
          </p:nvPr>
        </p:nvSpPr>
        <p:spPr>
          <a:xfrm>
            <a:off x="107504" y="274638"/>
            <a:ext cx="8579296" cy="1143000"/>
          </a:xfrm>
        </p:spPr>
        <p:txBody>
          <a:bodyPr/>
          <a:lstStyle/>
          <a:p>
            <a:r>
              <a:rPr lang="en-GB" b="1" dirty="0"/>
              <a:t>Environmental Management</a:t>
            </a:r>
          </a:p>
        </p:txBody>
      </p:sp>
      <p:sp>
        <p:nvSpPr>
          <p:cNvPr id="3" name="Content Placeholder 2">
            <a:extLst>
              <a:ext uri="{FF2B5EF4-FFF2-40B4-BE49-F238E27FC236}">
                <a16:creationId xmlns:a16="http://schemas.microsoft.com/office/drawing/2014/main" id="{9FCCAD40-06B5-418D-BCA4-4E2F5859C7CE}"/>
              </a:ext>
            </a:extLst>
          </p:cNvPr>
          <p:cNvSpPr>
            <a:spLocks noGrp="1"/>
          </p:cNvSpPr>
          <p:nvPr>
            <p:ph idx="1"/>
          </p:nvPr>
        </p:nvSpPr>
        <p:spPr>
          <a:xfrm>
            <a:off x="107504" y="1600201"/>
            <a:ext cx="8928992" cy="3917032"/>
          </a:xfrm>
        </p:spPr>
        <p:txBody>
          <a:bodyPr>
            <a:normAutofit fontScale="92500"/>
          </a:bodyPr>
          <a:lstStyle/>
          <a:p>
            <a:r>
              <a:rPr lang="en-GB" dirty="0">
                <a:solidFill>
                  <a:srgbClr val="181717"/>
                </a:solidFill>
                <a:latin typeface="Times New Roman" panose="02020603050405020304" pitchFamily="18" charset="0"/>
                <a:ea typeface="Times New Roman" panose="02020603050405020304" pitchFamily="18" charset="0"/>
              </a:rPr>
              <a:t>Is an attempt to control the human impact on and interaction with the natural environment in order to preserve natural resources. </a:t>
            </a:r>
          </a:p>
          <a:p>
            <a:r>
              <a:rPr lang="en-GB" dirty="0">
                <a:solidFill>
                  <a:srgbClr val="181717"/>
                </a:solidFill>
                <a:latin typeface="Times New Roman" panose="02020603050405020304" pitchFamily="18" charset="0"/>
                <a:ea typeface="Times New Roman" panose="02020603050405020304" pitchFamily="18" charset="0"/>
              </a:rPr>
              <a:t>At the organizational level, </a:t>
            </a:r>
            <a:r>
              <a:rPr lang="en-GB" i="1" dirty="0">
                <a:solidFill>
                  <a:srgbClr val="181717"/>
                </a:solidFill>
                <a:latin typeface="Times New Roman" panose="02020603050405020304" pitchFamily="18" charset="0"/>
                <a:ea typeface="Times New Roman" panose="02020603050405020304" pitchFamily="18" charset="0"/>
              </a:rPr>
              <a:t>corporate environmental performance</a:t>
            </a:r>
            <a:r>
              <a:rPr lang="en-GB" dirty="0">
                <a:solidFill>
                  <a:srgbClr val="181717"/>
                </a:solidFill>
                <a:latin typeface="Times New Roman" panose="02020603050405020304" pitchFamily="18" charset="0"/>
                <a:ea typeface="Times New Roman" panose="02020603050405020304" pitchFamily="18" charset="0"/>
              </a:rPr>
              <a:t> refers to ‘organizational performance in managing natural resources and the natural environment in the process of conducting business’ (Ones and </a:t>
            </a:r>
            <a:r>
              <a:rPr lang="en-GB" dirty="0" err="1">
                <a:solidFill>
                  <a:srgbClr val="181717"/>
                </a:solidFill>
                <a:latin typeface="Times New Roman" panose="02020603050405020304" pitchFamily="18" charset="0"/>
                <a:ea typeface="Times New Roman" panose="02020603050405020304" pitchFamily="18" charset="0"/>
              </a:rPr>
              <a:t>Dilchert</a:t>
            </a:r>
            <a:r>
              <a:rPr lang="en-GB" dirty="0">
                <a:solidFill>
                  <a:srgbClr val="181717"/>
                </a:solidFill>
                <a:latin typeface="Times New Roman" panose="02020603050405020304" pitchFamily="18" charset="0"/>
                <a:ea typeface="Times New Roman" panose="02020603050405020304" pitchFamily="18" charset="0"/>
              </a:rPr>
              <a:t>, 2012: 450). </a:t>
            </a:r>
            <a:endParaRPr lang="en-GB" dirty="0"/>
          </a:p>
        </p:txBody>
      </p:sp>
    </p:spTree>
    <p:extLst>
      <p:ext uri="{BB962C8B-B14F-4D97-AF65-F5344CB8AC3E}">
        <p14:creationId xmlns:p14="http://schemas.microsoft.com/office/powerpoint/2010/main" val="15600547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612F6-F18B-4B14-BDDA-4B5B4C078D4B}"/>
              </a:ext>
            </a:extLst>
          </p:cNvPr>
          <p:cNvSpPr>
            <a:spLocks noGrp="1"/>
          </p:cNvSpPr>
          <p:nvPr>
            <p:ph type="title"/>
          </p:nvPr>
        </p:nvSpPr>
        <p:spPr/>
        <p:txBody>
          <a:bodyPr>
            <a:normAutofit fontScale="90000"/>
          </a:bodyPr>
          <a:lstStyle/>
          <a:p>
            <a:r>
              <a:rPr lang="en-GB" b="1" dirty="0"/>
              <a:t>Workplace pro-environmental behaviour  (WPEB)</a:t>
            </a:r>
          </a:p>
        </p:txBody>
      </p:sp>
      <p:sp>
        <p:nvSpPr>
          <p:cNvPr id="3" name="Content Placeholder 2">
            <a:extLst>
              <a:ext uri="{FF2B5EF4-FFF2-40B4-BE49-F238E27FC236}">
                <a16:creationId xmlns:a16="http://schemas.microsoft.com/office/drawing/2014/main" id="{9F12FE12-180D-4636-B5B0-3A184F6FC261}"/>
              </a:ext>
            </a:extLst>
          </p:cNvPr>
          <p:cNvSpPr>
            <a:spLocks noGrp="1"/>
          </p:cNvSpPr>
          <p:nvPr>
            <p:ph idx="1"/>
          </p:nvPr>
        </p:nvSpPr>
        <p:spPr/>
        <p:txBody>
          <a:bodyPr/>
          <a:lstStyle/>
          <a:p>
            <a:r>
              <a:rPr lang="en-GB" dirty="0">
                <a:solidFill>
                  <a:srgbClr val="181717"/>
                </a:solidFill>
                <a:latin typeface="Times New Roman" panose="02020603050405020304" pitchFamily="18" charset="0"/>
                <a:ea typeface="Times New Roman" panose="02020603050405020304" pitchFamily="18" charset="0"/>
              </a:rPr>
              <a:t>At the individual level, WPEB can be defined as ‘a systematic set of actions from a collective network of organizational actors spread across a company, team, and/or value chain’ (Kennedy et al., 2015: 370)</a:t>
            </a:r>
            <a:endParaRPr lang="en-GB" dirty="0"/>
          </a:p>
        </p:txBody>
      </p:sp>
      <p:pic>
        <p:nvPicPr>
          <p:cNvPr id="5" name="Picture 4" descr="A picture containing drawing&#10;&#10;Description automatically generated">
            <a:extLst>
              <a:ext uri="{FF2B5EF4-FFF2-40B4-BE49-F238E27FC236}">
                <a16:creationId xmlns:a16="http://schemas.microsoft.com/office/drawing/2014/main" id="{772C333B-5F40-47E5-8595-CFE561A92D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3814687"/>
            <a:ext cx="2801888" cy="1443112"/>
          </a:xfrm>
          <a:prstGeom prst="rect">
            <a:avLst/>
          </a:prstGeom>
        </p:spPr>
      </p:pic>
      <p:sp>
        <p:nvSpPr>
          <p:cNvPr id="6" name="TextBox 5">
            <a:extLst>
              <a:ext uri="{FF2B5EF4-FFF2-40B4-BE49-F238E27FC236}">
                <a16:creationId xmlns:a16="http://schemas.microsoft.com/office/drawing/2014/main" id="{F0858C95-863C-476F-8C5A-E55FCCBC885E}"/>
              </a:ext>
            </a:extLst>
          </p:cNvPr>
          <p:cNvSpPr txBox="1"/>
          <p:nvPr/>
        </p:nvSpPr>
        <p:spPr>
          <a:xfrm>
            <a:off x="6012160" y="5257799"/>
            <a:ext cx="2801888" cy="230832"/>
          </a:xfrm>
          <a:prstGeom prst="rect">
            <a:avLst/>
          </a:prstGeom>
          <a:noFill/>
        </p:spPr>
        <p:txBody>
          <a:bodyPr wrap="square" rtlCol="0">
            <a:spAutoFit/>
          </a:bodyPr>
          <a:lstStyle/>
          <a:p>
            <a:r>
              <a:rPr lang="en-GB" sz="900" dirty="0"/>
              <a:t>T</a:t>
            </a:r>
          </a:p>
        </p:txBody>
      </p:sp>
    </p:spTree>
    <p:extLst>
      <p:ext uri="{BB962C8B-B14F-4D97-AF65-F5344CB8AC3E}">
        <p14:creationId xmlns:p14="http://schemas.microsoft.com/office/powerpoint/2010/main" val="24514562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5082B-7F6D-4F00-A983-FC0F1F06D6D2}"/>
              </a:ext>
            </a:extLst>
          </p:cNvPr>
          <p:cNvSpPr>
            <a:spLocks noGrp="1"/>
          </p:cNvSpPr>
          <p:nvPr>
            <p:ph type="title"/>
          </p:nvPr>
        </p:nvSpPr>
        <p:spPr/>
        <p:txBody>
          <a:bodyPr/>
          <a:lstStyle/>
          <a:p>
            <a:r>
              <a:rPr lang="en-GB" b="1" dirty="0"/>
              <a:t>Triple Bottom Line </a:t>
            </a:r>
          </a:p>
        </p:txBody>
      </p:sp>
      <p:sp>
        <p:nvSpPr>
          <p:cNvPr id="3" name="Content Placeholder 2">
            <a:extLst>
              <a:ext uri="{FF2B5EF4-FFF2-40B4-BE49-F238E27FC236}">
                <a16:creationId xmlns:a16="http://schemas.microsoft.com/office/drawing/2014/main" id="{7FC6CB7B-0523-4B6D-B61F-89D3E1F16588}"/>
              </a:ext>
            </a:extLst>
          </p:cNvPr>
          <p:cNvSpPr>
            <a:spLocks noGrp="1"/>
          </p:cNvSpPr>
          <p:nvPr>
            <p:ph idx="1"/>
          </p:nvPr>
        </p:nvSpPr>
        <p:spPr/>
        <p:txBody>
          <a:bodyPr>
            <a:normAutofit fontScale="92500" lnSpcReduction="20000"/>
          </a:bodyPr>
          <a:lstStyle/>
          <a:p>
            <a:r>
              <a:rPr lang="en-GB" dirty="0"/>
              <a:t>John Elkington – useful model for sustainable management: all requiring organizational attention:</a:t>
            </a:r>
          </a:p>
          <a:p>
            <a:r>
              <a:rPr lang="en-GB" dirty="0"/>
              <a:t>People</a:t>
            </a:r>
          </a:p>
          <a:p>
            <a:r>
              <a:rPr lang="en-GB" dirty="0"/>
              <a:t>Planet</a:t>
            </a:r>
          </a:p>
          <a:p>
            <a:r>
              <a:rPr lang="en-GB" dirty="0"/>
              <a:t>Profit</a:t>
            </a:r>
          </a:p>
          <a:p>
            <a:endParaRPr lang="en-GB" dirty="0"/>
          </a:p>
          <a:p>
            <a:r>
              <a:rPr lang="en-GB" dirty="0">
                <a:hlinkClick r:id="rId2"/>
              </a:rPr>
              <a:t>https://www.johnelkington.com/archive/TBL-elkington-chapter.pdf</a:t>
            </a:r>
            <a:endParaRPr lang="en-GB" dirty="0"/>
          </a:p>
        </p:txBody>
      </p:sp>
    </p:spTree>
    <p:extLst>
      <p:ext uri="{BB962C8B-B14F-4D97-AF65-F5344CB8AC3E}">
        <p14:creationId xmlns:p14="http://schemas.microsoft.com/office/powerpoint/2010/main" val="22831841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A5F11-6048-4FB5-A5F5-01C3C6588DC7}"/>
              </a:ext>
            </a:extLst>
          </p:cNvPr>
          <p:cNvSpPr>
            <a:spLocks noGrp="1"/>
          </p:cNvSpPr>
          <p:nvPr>
            <p:ph type="title"/>
          </p:nvPr>
        </p:nvSpPr>
        <p:spPr/>
        <p:txBody>
          <a:bodyPr/>
          <a:lstStyle/>
          <a:p>
            <a:r>
              <a:rPr lang="en-GB" b="1" dirty="0"/>
              <a:t>Triple Bottom Line Example</a:t>
            </a:r>
          </a:p>
        </p:txBody>
      </p:sp>
      <p:pic>
        <p:nvPicPr>
          <p:cNvPr id="4" name="Content Placeholder 3">
            <a:extLst>
              <a:ext uri="{FF2B5EF4-FFF2-40B4-BE49-F238E27FC236}">
                <a16:creationId xmlns:a16="http://schemas.microsoft.com/office/drawing/2014/main" id="{CC468CBB-F339-4571-9DF8-50B55B79B8E4}"/>
              </a:ext>
            </a:extLst>
          </p:cNvPr>
          <p:cNvPicPr>
            <a:picLocks noGrp="1" noChangeAspect="1"/>
          </p:cNvPicPr>
          <p:nvPr>
            <p:ph idx="1"/>
          </p:nvPr>
        </p:nvPicPr>
        <p:blipFill>
          <a:blip r:embed="rId2"/>
          <a:stretch>
            <a:fillRect/>
          </a:stretch>
        </p:blipFill>
        <p:spPr>
          <a:xfrm>
            <a:off x="2633662" y="2115344"/>
            <a:ext cx="3876675" cy="2886075"/>
          </a:xfrm>
          <a:prstGeom prst="rect">
            <a:avLst/>
          </a:prstGeom>
        </p:spPr>
      </p:pic>
    </p:spTree>
    <p:extLst>
      <p:ext uri="{BB962C8B-B14F-4D97-AF65-F5344CB8AC3E}">
        <p14:creationId xmlns:p14="http://schemas.microsoft.com/office/powerpoint/2010/main" val="3604782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6ABDA-9479-4809-A822-15910A343D4C}"/>
              </a:ext>
            </a:extLst>
          </p:cNvPr>
          <p:cNvSpPr>
            <a:spLocks noGrp="1"/>
          </p:cNvSpPr>
          <p:nvPr>
            <p:ph type="title"/>
          </p:nvPr>
        </p:nvSpPr>
        <p:spPr/>
        <p:txBody>
          <a:bodyPr/>
          <a:lstStyle/>
          <a:p>
            <a:r>
              <a:rPr lang="en-GB" b="1" dirty="0"/>
              <a:t>Contested Terrain</a:t>
            </a:r>
          </a:p>
        </p:txBody>
      </p:sp>
      <p:sp>
        <p:nvSpPr>
          <p:cNvPr id="3" name="Content Placeholder 2">
            <a:extLst>
              <a:ext uri="{FF2B5EF4-FFF2-40B4-BE49-F238E27FC236}">
                <a16:creationId xmlns:a16="http://schemas.microsoft.com/office/drawing/2014/main" id="{CC52AB46-6996-4A90-BEFD-B9BECCA7BF8D}"/>
              </a:ext>
            </a:extLst>
          </p:cNvPr>
          <p:cNvSpPr>
            <a:spLocks noGrp="1"/>
          </p:cNvSpPr>
          <p:nvPr>
            <p:ph idx="1"/>
          </p:nvPr>
        </p:nvSpPr>
        <p:spPr/>
        <p:txBody>
          <a:bodyPr/>
          <a:lstStyle/>
          <a:p>
            <a:pPr marL="6985" marR="26035" indent="-6350" algn="just">
              <a:lnSpc>
                <a:spcPct val="117000"/>
              </a:lnSpc>
              <a:spcAft>
                <a:spcPts val="20"/>
              </a:spcAft>
            </a:pPr>
            <a:r>
              <a:rPr lang="en-GB" dirty="0">
                <a:solidFill>
                  <a:srgbClr val="181717"/>
                </a:solidFill>
                <a:latin typeface="Times New Roman" panose="02020603050405020304" pitchFamily="18" charset="0"/>
                <a:ea typeface="Times New Roman" panose="02020603050405020304" pitchFamily="18" charset="0"/>
              </a:rPr>
              <a:t>The workplace is a site where social relationships shape interests, motives and the actions of managers and workers, and where cooperation and resistance around management objectives take place in a ‘contested terrain’ (Edwards, 1979). </a:t>
            </a:r>
          </a:p>
          <a:p>
            <a:endParaRPr lang="en-GB" dirty="0"/>
          </a:p>
        </p:txBody>
      </p:sp>
    </p:spTree>
    <p:extLst>
      <p:ext uri="{BB962C8B-B14F-4D97-AF65-F5344CB8AC3E}">
        <p14:creationId xmlns:p14="http://schemas.microsoft.com/office/powerpoint/2010/main" val="42464815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63A43-BE9F-43CA-82FD-18088A38F125}"/>
              </a:ext>
            </a:extLst>
          </p:cNvPr>
          <p:cNvSpPr>
            <a:spLocks noGrp="1"/>
          </p:cNvSpPr>
          <p:nvPr>
            <p:ph type="title"/>
          </p:nvPr>
        </p:nvSpPr>
        <p:spPr/>
        <p:txBody>
          <a:bodyPr/>
          <a:lstStyle/>
          <a:p>
            <a:r>
              <a:rPr lang="en-GB" b="1" dirty="0"/>
              <a:t>Pro-environmental Behaviours</a:t>
            </a:r>
          </a:p>
        </p:txBody>
      </p:sp>
      <p:sp>
        <p:nvSpPr>
          <p:cNvPr id="3" name="Content Placeholder 2">
            <a:extLst>
              <a:ext uri="{FF2B5EF4-FFF2-40B4-BE49-F238E27FC236}">
                <a16:creationId xmlns:a16="http://schemas.microsoft.com/office/drawing/2014/main" id="{CA03F0E9-76E8-459D-8B42-540B005A84E1}"/>
              </a:ext>
            </a:extLst>
          </p:cNvPr>
          <p:cNvSpPr>
            <a:spLocks noGrp="1"/>
          </p:cNvSpPr>
          <p:nvPr>
            <p:ph idx="1"/>
          </p:nvPr>
        </p:nvSpPr>
        <p:spPr/>
        <p:txBody>
          <a:bodyPr>
            <a:normAutofit lnSpcReduction="10000"/>
          </a:bodyPr>
          <a:lstStyle/>
          <a:p>
            <a:r>
              <a:rPr lang="en-GB" dirty="0">
                <a:solidFill>
                  <a:srgbClr val="181717"/>
                </a:solidFill>
                <a:latin typeface="Times New Roman" panose="02020603050405020304" pitchFamily="18" charset="0"/>
                <a:ea typeface="Times New Roman" panose="02020603050405020304" pitchFamily="18" charset="0"/>
              </a:rPr>
              <a:t>Ones and </a:t>
            </a:r>
            <a:r>
              <a:rPr lang="en-GB" dirty="0" err="1">
                <a:solidFill>
                  <a:srgbClr val="181717"/>
                </a:solidFill>
                <a:latin typeface="Times New Roman" panose="02020603050405020304" pitchFamily="18" charset="0"/>
                <a:ea typeface="Times New Roman" panose="02020603050405020304" pitchFamily="18" charset="0"/>
              </a:rPr>
              <a:t>Dilchert</a:t>
            </a:r>
            <a:r>
              <a:rPr lang="en-GB" dirty="0">
                <a:solidFill>
                  <a:srgbClr val="181717"/>
                </a:solidFill>
                <a:latin typeface="Times New Roman" panose="02020603050405020304" pitchFamily="18" charset="0"/>
                <a:ea typeface="Times New Roman" panose="02020603050405020304" pitchFamily="18" charset="0"/>
              </a:rPr>
              <a:t> (2012: 452) define </a:t>
            </a:r>
            <a:r>
              <a:rPr lang="en-GB" i="1" dirty="0">
                <a:solidFill>
                  <a:srgbClr val="181717"/>
                </a:solidFill>
                <a:latin typeface="Times New Roman" panose="02020603050405020304" pitchFamily="18" charset="0"/>
                <a:ea typeface="Times New Roman" panose="02020603050405020304" pitchFamily="18" charset="0"/>
              </a:rPr>
              <a:t>employees’ </a:t>
            </a:r>
            <a:r>
              <a:rPr lang="en-GB" i="1" dirty="0" err="1">
                <a:solidFill>
                  <a:srgbClr val="181717"/>
                </a:solidFill>
                <a:latin typeface="Times New Roman" panose="02020603050405020304" pitchFamily="18" charset="0"/>
                <a:ea typeface="Times New Roman" panose="02020603050405020304" pitchFamily="18" charset="0"/>
              </a:rPr>
              <a:t>proenvironmental</a:t>
            </a:r>
            <a:r>
              <a:rPr lang="en-GB" i="1" dirty="0">
                <a:solidFill>
                  <a:srgbClr val="181717"/>
                </a:solidFill>
                <a:latin typeface="Times New Roman" panose="02020603050405020304" pitchFamily="18" charset="0"/>
                <a:ea typeface="Times New Roman" panose="02020603050405020304" pitchFamily="18" charset="0"/>
              </a:rPr>
              <a:t> behaviours</a:t>
            </a:r>
            <a:r>
              <a:rPr lang="en-GB" dirty="0">
                <a:solidFill>
                  <a:srgbClr val="181717"/>
                </a:solidFill>
                <a:latin typeface="Times New Roman" panose="02020603050405020304" pitchFamily="18" charset="0"/>
                <a:ea typeface="Times New Roman" panose="02020603050405020304" pitchFamily="18" charset="0"/>
              </a:rPr>
              <a:t> as ‘scalable actions and behaviours that employees engage in that are linked with and contribute to or detract from environmental sustainability’. This definition focuses on environmental behaviours inside organizations at the individual level</a:t>
            </a:r>
            <a:endParaRPr lang="en-GB" dirty="0"/>
          </a:p>
        </p:txBody>
      </p:sp>
    </p:spTree>
    <p:extLst>
      <p:ext uri="{BB962C8B-B14F-4D97-AF65-F5344CB8AC3E}">
        <p14:creationId xmlns:p14="http://schemas.microsoft.com/office/powerpoint/2010/main" val="22199791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12A82-485D-40D1-A9E9-829BE2004F12}"/>
              </a:ext>
            </a:extLst>
          </p:cNvPr>
          <p:cNvSpPr>
            <a:spLocks noGrp="1"/>
          </p:cNvSpPr>
          <p:nvPr>
            <p:ph type="title"/>
          </p:nvPr>
        </p:nvSpPr>
        <p:spPr/>
        <p:txBody>
          <a:bodyPr/>
          <a:lstStyle/>
          <a:p>
            <a:r>
              <a:rPr lang="en-GB" b="1" dirty="0"/>
              <a:t>Broader definition of PEB </a:t>
            </a:r>
            <a:r>
              <a:rPr lang="en-GB" dirty="0"/>
              <a:t>..</a:t>
            </a:r>
          </a:p>
        </p:txBody>
      </p:sp>
      <p:sp>
        <p:nvSpPr>
          <p:cNvPr id="3" name="Content Placeholder 2">
            <a:extLst>
              <a:ext uri="{FF2B5EF4-FFF2-40B4-BE49-F238E27FC236}">
                <a16:creationId xmlns:a16="http://schemas.microsoft.com/office/drawing/2014/main" id="{0C342C6C-E537-4EA7-A2C7-3D2F60E3F22F}"/>
              </a:ext>
            </a:extLst>
          </p:cNvPr>
          <p:cNvSpPr>
            <a:spLocks noGrp="1"/>
          </p:cNvSpPr>
          <p:nvPr>
            <p:ph idx="1"/>
          </p:nvPr>
        </p:nvSpPr>
        <p:spPr>
          <a:xfrm>
            <a:off x="179512" y="1600201"/>
            <a:ext cx="8784976" cy="3917032"/>
          </a:xfrm>
        </p:spPr>
        <p:txBody>
          <a:bodyPr>
            <a:normAutofit fontScale="92500" lnSpcReduction="10000"/>
          </a:bodyPr>
          <a:lstStyle/>
          <a:p>
            <a:r>
              <a:rPr lang="en-GB" dirty="0">
                <a:solidFill>
                  <a:srgbClr val="181717"/>
                </a:solidFill>
                <a:latin typeface="Times New Roman" panose="02020603050405020304" pitchFamily="18" charset="0"/>
                <a:ea typeface="Times New Roman" panose="02020603050405020304" pitchFamily="18" charset="0"/>
              </a:rPr>
              <a:t>All types of voluntary or prescribed activity undertaken by individuals at work that aim to protect the natural environment or improve organizational practices in this area’ (</a:t>
            </a:r>
            <a:r>
              <a:rPr lang="en-GB" dirty="0" err="1">
                <a:solidFill>
                  <a:srgbClr val="181717"/>
                </a:solidFill>
                <a:latin typeface="Times New Roman" panose="02020603050405020304" pitchFamily="18" charset="0"/>
                <a:ea typeface="Times New Roman" panose="02020603050405020304" pitchFamily="18" charset="0"/>
              </a:rPr>
              <a:t>Boiral</a:t>
            </a:r>
            <a:r>
              <a:rPr lang="en-GB" dirty="0">
                <a:solidFill>
                  <a:srgbClr val="181717"/>
                </a:solidFill>
                <a:latin typeface="Times New Roman" panose="02020603050405020304" pitchFamily="18" charset="0"/>
                <a:ea typeface="Times New Roman" panose="02020603050405020304" pitchFamily="18" charset="0"/>
              </a:rPr>
              <a:t> et al., 2015: 21). </a:t>
            </a:r>
          </a:p>
          <a:p>
            <a:r>
              <a:rPr lang="en-GB" dirty="0">
                <a:solidFill>
                  <a:srgbClr val="181717"/>
                </a:solidFill>
                <a:latin typeface="Times New Roman" panose="02020603050405020304" pitchFamily="18" charset="0"/>
                <a:ea typeface="Times New Roman" panose="02020603050405020304" pitchFamily="18" charset="0"/>
              </a:rPr>
              <a:t>This definition highlights the diverse nature of </a:t>
            </a:r>
            <a:r>
              <a:rPr lang="en-GB" i="1" dirty="0">
                <a:solidFill>
                  <a:srgbClr val="181717"/>
                </a:solidFill>
                <a:latin typeface="Times New Roman" panose="02020603050405020304" pitchFamily="18" charset="0"/>
                <a:ea typeface="Times New Roman" panose="02020603050405020304" pitchFamily="18" charset="0"/>
              </a:rPr>
              <a:t>informal</a:t>
            </a:r>
            <a:r>
              <a:rPr lang="en-GB" dirty="0">
                <a:solidFill>
                  <a:srgbClr val="181717"/>
                </a:solidFill>
                <a:latin typeface="Times New Roman" panose="02020603050405020304" pitchFamily="18" charset="0"/>
                <a:ea typeface="Times New Roman" panose="02020603050405020304" pitchFamily="18" charset="0"/>
              </a:rPr>
              <a:t> and </a:t>
            </a:r>
            <a:r>
              <a:rPr lang="en-GB" i="1" dirty="0">
                <a:solidFill>
                  <a:srgbClr val="181717"/>
                </a:solidFill>
                <a:latin typeface="Times New Roman" panose="02020603050405020304" pitchFamily="18" charset="0"/>
                <a:ea typeface="Times New Roman" panose="02020603050405020304" pitchFamily="18" charset="0"/>
              </a:rPr>
              <a:t>formal</a:t>
            </a:r>
            <a:r>
              <a:rPr lang="en-GB" dirty="0">
                <a:solidFill>
                  <a:srgbClr val="181717"/>
                </a:solidFill>
                <a:latin typeface="Times New Roman" panose="02020603050405020304" pitchFamily="18" charset="0"/>
                <a:ea typeface="Times New Roman" panose="02020603050405020304" pitchFamily="18" charset="0"/>
              </a:rPr>
              <a:t> employee-level behaviour and organizational initiatives, and the </a:t>
            </a:r>
            <a:r>
              <a:rPr lang="en-GB" i="1" dirty="0">
                <a:solidFill>
                  <a:srgbClr val="181717"/>
                </a:solidFill>
                <a:latin typeface="Times New Roman" panose="02020603050405020304" pitchFamily="18" charset="0"/>
                <a:ea typeface="Times New Roman" panose="02020603050405020304" pitchFamily="18" charset="0"/>
              </a:rPr>
              <a:t>voluntary</a:t>
            </a:r>
            <a:r>
              <a:rPr lang="en-GB" dirty="0">
                <a:solidFill>
                  <a:srgbClr val="181717"/>
                </a:solidFill>
                <a:latin typeface="Times New Roman" panose="02020603050405020304" pitchFamily="18" charset="0"/>
                <a:ea typeface="Times New Roman" panose="02020603050405020304" pitchFamily="18" charset="0"/>
              </a:rPr>
              <a:t> or </a:t>
            </a:r>
            <a:r>
              <a:rPr lang="en-GB" i="1" dirty="0">
                <a:solidFill>
                  <a:srgbClr val="181717"/>
                </a:solidFill>
                <a:latin typeface="Times New Roman" panose="02020603050405020304" pitchFamily="18" charset="0"/>
                <a:ea typeface="Times New Roman" panose="02020603050405020304" pitchFamily="18" charset="0"/>
              </a:rPr>
              <a:t>prescribed</a:t>
            </a:r>
            <a:r>
              <a:rPr lang="en-GB" dirty="0">
                <a:solidFill>
                  <a:srgbClr val="181717"/>
                </a:solidFill>
                <a:latin typeface="Times New Roman" panose="02020603050405020304" pitchFamily="18" charset="0"/>
                <a:ea typeface="Times New Roman" panose="02020603050405020304" pitchFamily="18" charset="0"/>
              </a:rPr>
              <a:t> nature of the pro-environmental behaviours of employees and managers alike. </a:t>
            </a:r>
            <a:endParaRPr lang="en-GB" dirty="0"/>
          </a:p>
        </p:txBody>
      </p:sp>
    </p:spTree>
    <p:extLst>
      <p:ext uri="{BB962C8B-B14F-4D97-AF65-F5344CB8AC3E}">
        <p14:creationId xmlns:p14="http://schemas.microsoft.com/office/powerpoint/2010/main" val="28407523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A64CB-481B-4D2F-B11A-827245AFEA08}"/>
              </a:ext>
            </a:extLst>
          </p:cNvPr>
          <p:cNvSpPr>
            <a:spLocks noGrp="1"/>
          </p:cNvSpPr>
          <p:nvPr>
            <p:ph type="title"/>
          </p:nvPr>
        </p:nvSpPr>
        <p:spPr/>
        <p:txBody>
          <a:bodyPr>
            <a:normAutofit/>
          </a:bodyPr>
          <a:lstStyle/>
          <a:p>
            <a:r>
              <a:rPr lang="en-GB" sz="3600" b="1" dirty="0"/>
              <a:t>Environmental Management System</a:t>
            </a:r>
          </a:p>
        </p:txBody>
      </p:sp>
      <p:sp>
        <p:nvSpPr>
          <p:cNvPr id="3" name="Content Placeholder 2">
            <a:extLst>
              <a:ext uri="{FF2B5EF4-FFF2-40B4-BE49-F238E27FC236}">
                <a16:creationId xmlns:a16="http://schemas.microsoft.com/office/drawing/2014/main" id="{FD514FD4-3E31-44EC-9BCA-448CA52B444A}"/>
              </a:ext>
            </a:extLst>
          </p:cNvPr>
          <p:cNvSpPr>
            <a:spLocks noGrp="1"/>
          </p:cNvSpPr>
          <p:nvPr>
            <p:ph idx="1"/>
          </p:nvPr>
        </p:nvSpPr>
        <p:spPr>
          <a:xfrm>
            <a:off x="251520" y="1268760"/>
            <a:ext cx="8712968" cy="4248473"/>
          </a:xfrm>
        </p:spPr>
        <p:txBody>
          <a:bodyPr>
            <a:normAutofit fontScale="92500" lnSpcReduction="10000"/>
          </a:bodyPr>
          <a:lstStyle/>
          <a:p>
            <a:pPr marL="6985" marR="26035" indent="-6350" algn="just">
              <a:lnSpc>
                <a:spcPct val="117000"/>
              </a:lnSpc>
              <a:spcAft>
                <a:spcPts val="20"/>
              </a:spcAft>
            </a:pPr>
            <a:r>
              <a:rPr lang="en-GB" sz="2600" dirty="0">
                <a:solidFill>
                  <a:srgbClr val="181717"/>
                </a:solidFill>
                <a:latin typeface="Times New Roman" panose="02020603050405020304" pitchFamily="18" charset="0"/>
                <a:ea typeface="Times New Roman" panose="02020603050405020304" pitchFamily="18" charset="0"/>
              </a:rPr>
              <a:t>An EMS is the most widely recognized tool for managing the impacts of an organization’s activities on the environment. It refers to the management of an organization’s environmental impact in a comprehensive, systematic, planned and documented manner. </a:t>
            </a:r>
          </a:p>
          <a:p>
            <a:pPr marL="6985" marR="26035" indent="-6350" algn="just">
              <a:lnSpc>
                <a:spcPct val="117000"/>
              </a:lnSpc>
              <a:spcAft>
                <a:spcPts val="20"/>
              </a:spcAft>
            </a:pPr>
            <a:r>
              <a:rPr lang="en-GB" sz="2600" dirty="0">
                <a:solidFill>
                  <a:srgbClr val="181717"/>
                </a:solidFill>
                <a:latin typeface="Times New Roman" panose="02020603050405020304" pitchFamily="18" charset="0"/>
                <a:ea typeface="Times New Roman" panose="02020603050405020304" pitchFamily="18" charset="0"/>
              </a:rPr>
              <a:t>It incorporates people, procedures and working practices into a formal </a:t>
            </a:r>
            <a:r>
              <a:rPr lang="en-GB" sz="2800" dirty="0">
                <a:solidFill>
                  <a:srgbClr val="181717"/>
                </a:solidFill>
                <a:latin typeface="Times New Roman" panose="02020603050405020304" pitchFamily="18" charset="0"/>
                <a:ea typeface="Times New Roman" panose="02020603050405020304" pitchFamily="18" charset="0"/>
              </a:rPr>
              <a:t>structure, involves all members of an organization as appropriate, promotes continual improvement, including periodically evaluating environmental performance, and actively engages senior management in support of the EMS (see e.g. </a:t>
            </a:r>
            <a:r>
              <a:rPr lang="en-GB" sz="2800" dirty="0" err="1">
                <a:solidFill>
                  <a:srgbClr val="181717"/>
                </a:solidFill>
                <a:latin typeface="Times New Roman" panose="02020603050405020304" pitchFamily="18" charset="0"/>
                <a:ea typeface="Times New Roman" panose="02020603050405020304" pitchFamily="18" charset="0"/>
              </a:rPr>
              <a:t>Zutshi</a:t>
            </a:r>
            <a:r>
              <a:rPr lang="en-GB" sz="2800" dirty="0">
                <a:solidFill>
                  <a:srgbClr val="181717"/>
                </a:solidFill>
                <a:latin typeface="Times New Roman" panose="02020603050405020304" pitchFamily="18" charset="0"/>
                <a:ea typeface="Times New Roman" panose="02020603050405020304" pitchFamily="18" charset="0"/>
              </a:rPr>
              <a:t> and </a:t>
            </a:r>
            <a:r>
              <a:rPr lang="en-GB" sz="2800" dirty="0" err="1">
                <a:solidFill>
                  <a:srgbClr val="181717"/>
                </a:solidFill>
                <a:latin typeface="Times New Roman" panose="02020603050405020304" pitchFamily="18" charset="0"/>
                <a:ea typeface="Times New Roman" panose="02020603050405020304" pitchFamily="18" charset="0"/>
              </a:rPr>
              <a:t>Sohal</a:t>
            </a:r>
            <a:r>
              <a:rPr lang="en-GB" sz="2800" dirty="0">
                <a:solidFill>
                  <a:srgbClr val="181717"/>
                </a:solidFill>
                <a:latin typeface="Times New Roman" panose="02020603050405020304" pitchFamily="18" charset="0"/>
                <a:ea typeface="Times New Roman" panose="02020603050405020304" pitchFamily="18" charset="0"/>
              </a:rPr>
              <a:t>, 2004). </a:t>
            </a:r>
            <a:endParaRPr lang="en-GB" sz="2600" dirty="0">
              <a:solidFill>
                <a:srgbClr val="181717"/>
              </a:solidFill>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760725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29D90-558D-4987-9CD0-35985C57A986}"/>
              </a:ext>
            </a:extLst>
          </p:cNvPr>
          <p:cNvSpPr>
            <a:spLocks noGrp="1"/>
          </p:cNvSpPr>
          <p:nvPr>
            <p:ph type="title"/>
          </p:nvPr>
        </p:nvSpPr>
        <p:spPr/>
        <p:txBody>
          <a:bodyPr/>
          <a:lstStyle/>
          <a:p>
            <a:r>
              <a:rPr lang="en-GB" b="1" dirty="0"/>
              <a:t>Leading (Pro-environmental)</a:t>
            </a:r>
          </a:p>
        </p:txBody>
      </p:sp>
      <p:sp>
        <p:nvSpPr>
          <p:cNvPr id="3" name="Content Placeholder 2">
            <a:extLst>
              <a:ext uri="{FF2B5EF4-FFF2-40B4-BE49-F238E27FC236}">
                <a16:creationId xmlns:a16="http://schemas.microsoft.com/office/drawing/2014/main" id="{252021C5-5588-4D05-BE3C-772944D403A0}"/>
              </a:ext>
            </a:extLst>
          </p:cNvPr>
          <p:cNvSpPr>
            <a:spLocks noGrp="1"/>
          </p:cNvSpPr>
          <p:nvPr>
            <p:ph idx="1"/>
          </p:nvPr>
        </p:nvSpPr>
        <p:spPr/>
        <p:txBody>
          <a:bodyPr/>
          <a:lstStyle/>
          <a:p>
            <a:r>
              <a:rPr lang="en-GB" dirty="0"/>
              <a:t>See separate paper:</a:t>
            </a:r>
          </a:p>
          <a:p>
            <a:endParaRPr lang="en-GB" dirty="0"/>
          </a:p>
          <a:p>
            <a:r>
              <a:rPr lang="en-GB" dirty="0"/>
              <a:t>Bratton A (2020) Chapter 16</a:t>
            </a:r>
          </a:p>
          <a:p>
            <a:endParaRPr lang="en-GB" dirty="0"/>
          </a:p>
        </p:txBody>
      </p:sp>
      <p:pic>
        <p:nvPicPr>
          <p:cNvPr id="5" name="Picture 4" descr="A close up of text on a black background&#10;&#10;Description automatically generated">
            <a:extLst>
              <a:ext uri="{FF2B5EF4-FFF2-40B4-BE49-F238E27FC236}">
                <a16:creationId xmlns:a16="http://schemas.microsoft.com/office/drawing/2014/main" id="{31E8861F-5530-4F0C-90F3-D15D6D0AA4D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84168" y="2012453"/>
            <a:ext cx="2938065" cy="3245346"/>
          </a:xfrm>
          <a:prstGeom prst="rect">
            <a:avLst/>
          </a:prstGeom>
        </p:spPr>
      </p:pic>
    </p:spTree>
    <p:extLst>
      <p:ext uri="{BB962C8B-B14F-4D97-AF65-F5344CB8AC3E}">
        <p14:creationId xmlns:p14="http://schemas.microsoft.com/office/powerpoint/2010/main" val="2216451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64960-F473-4F9B-B126-83F486FF7A6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896E66F-1D5A-49E0-91E0-4FD8905367A8}"/>
              </a:ext>
            </a:extLst>
          </p:cNvPr>
          <p:cNvSpPr>
            <a:spLocks noGrp="1"/>
          </p:cNvSpPr>
          <p:nvPr>
            <p:ph idx="1"/>
          </p:nvPr>
        </p:nvSpPr>
        <p:spPr/>
        <p:txBody>
          <a:bodyPr>
            <a:normAutofit fontScale="92500"/>
          </a:bodyPr>
          <a:lstStyle/>
          <a:p>
            <a:pPr marL="0" indent="0">
              <a:buNone/>
            </a:pPr>
            <a:r>
              <a:rPr lang="en-US" sz="1900" dirty="0" err="1">
                <a:solidFill>
                  <a:srgbClr val="005274"/>
                </a:solidFill>
                <a:latin typeface="Open Sans"/>
                <a:hlinkClick r:id="rId2">
                  <a:extLst>
                    <a:ext uri="{A12FA001-AC4F-418D-AE19-62706E023703}">
                      <ahyp:hlinkClr xmlns:ahyp="http://schemas.microsoft.com/office/drawing/2018/hyperlinkcolor" val="tx"/>
                    </a:ext>
                  </a:extLst>
                </a:hlinkClick>
              </a:rPr>
              <a:t>Boiral</a:t>
            </a:r>
            <a:r>
              <a:rPr lang="en-US" sz="1900" dirty="0">
                <a:solidFill>
                  <a:srgbClr val="005274"/>
                </a:solidFill>
                <a:latin typeface="Open Sans"/>
              </a:rPr>
              <a:t>, O, Talbot, D and </a:t>
            </a:r>
            <a:r>
              <a:rPr lang="en-US" sz="1900" dirty="0" err="1">
                <a:solidFill>
                  <a:srgbClr val="005274"/>
                </a:solidFill>
                <a:latin typeface="Open Sans"/>
              </a:rPr>
              <a:t>Paill</a:t>
            </a:r>
            <a:r>
              <a:rPr lang="en-US" sz="1900" dirty="0" err="1">
                <a:solidFill>
                  <a:srgbClr val="005274"/>
                </a:solidFill>
                <a:latin typeface="MS Gothic" panose="020B0609070205080204" pitchFamily="49" charset="-128"/>
                <a:ea typeface="MS Gothic" panose="020B0609070205080204" pitchFamily="49" charset="-128"/>
              </a:rPr>
              <a:t>é</a:t>
            </a:r>
            <a:r>
              <a:rPr lang="en-US" sz="1900" dirty="0">
                <a:solidFill>
                  <a:srgbClr val="005274"/>
                </a:solidFill>
                <a:latin typeface="Open Sans"/>
                <a:ea typeface="MS Gothic" panose="020B0609070205080204" pitchFamily="49" charset="-128"/>
              </a:rPr>
              <a:t>, P (2015) Leading by Example: A Model of Organizational Citizenship </a:t>
            </a:r>
            <a:r>
              <a:rPr lang="en-US" sz="1900" dirty="0" err="1">
                <a:solidFill>
                  <a:srgbClr val="005274"/>
                </a:solidFill>
                <a:latin typeface="Open Sans"/>
                <a:ea typeface="MS Gothic" panose="020B0609070205080204" pitchFamily="49" charset="-128"/>
              </a:rPr>
              <a:t>Behaviour</a:t>
            </a:r>
            <a:r>
              <a:rPr lang="en-US" sz="1900" dirty="0">
                <a:solidFill>
                  <a:srgbClr val="005274"/>
                </a:solidFill>
                <a:latin typeface="Open Sans"/>
                <a:ea typeface="MS Gothic" panose="020B0609070205080204" pitchFamily="49" charset="-128"/>
              </a:rPr>
              <a:t> for the Environment </a:t>
            </a:r>
            <a:r>
              <a:rPr lang="en-US" sz="1900" i="1" dirty="0">
                <a:solidFill>
                  <a:srgbClr val="005274"/>
                </a:solidFill>
                <a:latin typeface="Open Sans"/>
                <a:ea typeface="MS Gothic" panose="020B0609070205080204" pitchFamily="49" charset="-128"/>
              </a:rPr>
              <a:t>Business Strategy and the Environment.</a:t>
            </a:r>
            <a:r>
              <a:rPr lang="en-US" sz="1900" dirty="0">
                <a:solidFill>
                  <a:srgbClr val="005274"/>
                </a:solidFill>
                <a:latin typeface="Open Sans"/>
                <a:ea typeface="MS Gothic" panose="020B0609070205080204" pitchFamily="49" charset="-128"/>
              </a:rPr>
              <a:t> Vol. 24, Issue 6: 532-550. </a:t>
            </a:r>
          </a:p>
          <a:p>
            <a:pPr marL="0" indent="0">
              <a:buNone/>
            </a:pPr>
            <a:r>
              <a:rPr lang="en-US" sz="1900" dirty="0">
                <a:solidFill>
                  <a:srgbClr val="005274"/>
                </a:solidFill>
                <a:latin typeface="Open Sans"/>
                <a:ea typeface="MS Gothic" panose="020B0609070205080204" pitchFamily="49" charset="-128"/>
              </a:rPr>
              <a:t>Docherty, P., Kira, M. and Shani, A.B. (2009) Creating Sustainable Work Systems, Routledge</a:t>
            </a:r>
          </a:p>
          <a:p>
            <a:pPr marL="0" indent="0">
              <a:buNone/>
            </a:pPr>
            <a:r>
              <a:rPr lang="en-US" sz="1900" dirty="0">
                <a:solidFill>
                  <a:srgbClr val="005274"/>
                </a:solidFill>
                <a:latin typeface="Open Sans"/>
                <a:ea typeface="MS Gothic" panose="020B0609070205080204" pitchFamily="49" charset="-128"/>
              </a:rPr>
              <a:t>Edwards, R.C. (1979) Contested </a:t>
            </a:r>
            <a:r>
              <a:rPr lang="en-US" sz="1900" dirty="0" err="1">
                <a:solidFill>
                  <a:srgbClr val="005274"/>
                </a:solidFill>
                <a:latin typeface="Open Sans"/>
                <a:ea typeface="MS Gothic" panose="020B0609070205080204" pitchFamily="49" charset="-128"/>
              </a:rPr>
              <a:t>Terain</a:t>
            </a:r>
            <a:r>
              <a:rPr lang="en-US" sz="1900" dirty="0">
                <a:solidFill>
                  <a:srgbClr val="005274"/>
                </a:solidFill>
                <a:latin typeface="Open Sans"/>
                <a:ea typeface="MS Gothic" panose="020B0609070205080204" pitchFamily="49" charset="-128"/>
              </a:rPr>
              <a:t>: The Transformation of the Workplace in the Twentieth Century, London, Heinemann</a:t>
            </a:r>
          </a:p>
          <a:p>
            <a:pPr marL="0" indent="0">
              <a:buNone/>
            </a:pPr>
            <a:r>
              <a:rPr lang="en-US" sz="1900" dirty="0">
                <a:solidFill>
                  <a:srgbClr val="005274"/>
                </a:solidFill>
                <a:latin typeface="Open Sans"/>
                <a:ea typeface="MS Gothic" panose="020B0609070205080204" pitchFamily="49" charset="-128"/>
              </a:rPr>
              <a:t>Ones, D.S. and </a:t>
            </a:r>
            <a:r>
              <a:rPr lang="en-US" sz="1900" dirty="0" err="1">
                <a:solidFill>
                  <a:srgbClr val="005274"/>
                </a:solidFill>
                <a:latin typeface="Open Sans"/>
                <a:ea typeface="MS Gothic" panose="020B0609070205080204" pitchFamily="49" charset="-128"/>
              </a:rPr>
              <a:t>Dilchert</a:t>
            </a:r>
            <a:r>
              <a:rPr lang="en-US" sz="1900" dirty="0">
                <a:solidFill>
                  <a:srgbClr val="005274"/>
                </a:solidFill>
                <a:latin typeface="Open Sans"/>
                <a:ea typeface="MS Gothic" panose="020B0609070205080204" pitchFamily="49" charset="-128"/>
              </a:rPr>
              <a:t>, S. (2012) Environmental Sustainability at Work: A Call To Action, </a:t>
            </a:r>
            <a:r>
              <a:rPr lang="en-US" sz="1900" i="1" dirty="0">
                <a:solidFill>
                  <a:srgbClr val="005274"/>
                </a:solidFill>
                <a:latin typeface="Open Sans"/>
                <a:ea typeface="MS Gothic" panose="020B0609070205080204" pitchFamily="49" charset="-128"/>
              </a:rPr>
              <a:t>Industrial and Organizational Psychology. </a:t>
            </a:r>
            <a:r>
              <a:rPr lang="en-US" sz="1900" dirty="0">
                <a:solidFill>
                  <a:srgbClr val="005274"/>
                </a:solidFill>
                <a:latin typeface="Open Sans"/>
                <a:ea typeface="MS Gothic" panose="020B0609070205080204" pitchFamily="49" charset="-128"/>
              </a:rPr>
              <a:t>Vol, 5 </a:t>
            </a:r>
            <a:r>
              <a:rPr lang="en-US" sz="1900" dirty="0" err="1">
                <a:solidFill>
                  <a:srgbClr val="005274"/>
                </a:solidFill>
                <a:latin typeface="Open Sans"/>
                <a:ea typeface="MS Gothic" panose="020B0609070205080204" pitchFamily="49" charset="-128"/>
              </a:rPr>
              <a:t>Iss</a:t>
            </a:r>
            <a:r>
              <a:rPr lang="en-US" sz="1900" dirty="0">
                <a:solidFill>
                  <a:srgbClr val="005274"/>
                </a:solidFill>
                <a:latin typeface="Open Sans"/>
                <a:ea typeface="MS Gothic" panose="020B0609070205080204" pitchFamily="49" charset="-128"/>
              </a:rPr>
              <a:t> 4: 444-466.</a:t>
            </a:r>
            <a:r>
              <a:rPr lang="en-US" sz="1900" dirty="0">
                <a:solidFill>
                  <a:srgbClr val="005274"/>
                </a:solidFill>
                <a:latin typeface="Open Sans"/>
              </a:rPr>
              <a:t>  </a:t>
            </a:r>
            <a:r>
              <a:rPr lang="en-US" sz="1900" dirty="0">
                <a:solidFill>
                  <a:srgbClr val="8B8B8B"/>
                </a:solidFill>
                <a:latin typeface="Open Sans"/>
              </a:rPr>
              <a:t> </a:t>
            </a:r>
            <a:endParaRPr lang="en-US" sz="1900" dirty="0">
              <a:latin typeface="Open Sans"/>
            </a:endParaRPr>
          </a:p>
          <a:p>
            <a:pPr marL="0" indent="0">
              <a:buNone/>
            </a:pPr>
            <a:r>
              <a:rPr lang="en-US" sz="1900" dirty="0" err="1">
                <a:latin typeface="Open Sans"/>
                <a:hlinkClick r:id="rId3" tooltip="Ambika Zutshi"/>
              </a:rPr>
              <a:t>Zutshi</a:t>
            </a:r>
            <a:r>
              <a:rPr lang="en-US" sz="1900" dirty="0">
                <a:latin typeface="Open Sans"/>
                <a:hlinkClick r:id="rId3" tooltip="Ambika Zutshi"/>
              </a:rPr>
              <a:t>, A.</a:t>
            </a:r>
            <a:r>
              <a:rPr lang="en-US" sz="1900" dirty="0">
                <a:latin typeface="Open Sans"/>
              </a:rPr>
              <a:t> and </a:t>
            </a:r>
            <a:r>
              <a:rPr lang="en-US" sz="1900" u="sng" dirty="0" err="1">
                <a:solidFill>
                  <a:srgbClr val="007377"/>
                </a:solidFill>
                <a:latin typeface="Open Sans"/>
                <a:hlinkClick r:id="rId4" tooltip="Amrik S. Sohal">
                  <a:extLst>
                    <a:ext uri="{A12FA001-AC4F-418D-AE19-62706E023703}">
                      <ahyp:hlinkClr xmlns:ahyp="http://schemas.microsoft.com/office/drawing/2018/hyperlinkcolor" val="tx"/>
                    </a:ext>
                  </a:extLst>
                </a:hlinkClick>
              </a:rPr>
              <a:t>Sohal</a:t>
            </a:r>
            <a:r>
              <a:rPr lang="en-US" sz="1900" u="sng" dirty="0">
                <a:solidFill>
                  <a:srgbClr val="007377"/>
                </a:solidFill>
                <a:latin typeface="Open Sans"/>
                <a:hlinkClick r:id="rId4" tooltip="Amrik S. Sohal">
                  <a:extLst>
                    <a:ext uri="{A12FA001-AC4F-418D-AE19-62706E023703}">
                      <ahyp:hlinkClr xmlns:ahyp="http://schemas.microsoft.com/office/drawing/2018/hyperlinkcolor" val="tx"/>
                    </a:ext>
                  </a:extLst>
                </a:hlinkClick>
              </a:rPr>
              <a:t>, A.</a:t>
            </a:r>
            <a:r>
              <a:rPr lang="en-US" sz="1900" dirty="0">
                <a:latin typeface="Open Sans"/>
              </a:rPr>
              <a:t> (2004), "Adoption and maintenance of environmental management systems: Critical success factors", </a:t>
            </a:r>
            <a:r>
              <a:rPr lang="en-US" sz="1900" i="1" dirty="0">
                <a:solidFill>
                  <a:srgbClr val="007377"/>
                </a:solidFill>
                <a:latin typeface="Open Sans"/>
                <a:hlinkClick r:id="rId5">
                  <a:extLst>
                    <a:ext uri="{A12FA001-AC4F-418D-AE19-62706E023703}">
                      <ahyp:hlinkClr xmlns:ahyp="http://schemas.microsoft.com/office/drawing/2018/hyperlinkcolor" val="tx"/>
                    </a:ext>
                  </a:extLst>
                </a:hlinkClick>
              </a:rPr>
              <a:t>Management of Environmental Quality</a:t>
            </a:r>
            <a:r>
              <a:rPr lang="en-US" sz="1900" dirty="0">
                <a:latin typeface="Open Sans"/>
              </a:rPr>
              <a:t>, Vol. 15 No. 4: 399-419. </a:t>
            </a:r>
            <a:r>
              <a:rPr lang="en-US" sz="1900" dirty="0">
                <a:solidFill>
                  <a:srgbClr val="007377"/>
                </a:solidFill>
                <a:latin typeface="Open Sans"/>
                <a:hlinkClick r:id="rId6" tooltip="DOI: https://doi.org/10.1108/14777830410540144">
                  <a:extLst>
                    <a:ext uri="{A12FA001-AC4F-418D-AE19-62706E023703}">
                      <ahyp:hlinkClr xmlns:ahyp="http://schemas.microsoft.com/office/drawing/2018/hyperlinkcolor" val="tx"/>
                    </a:ext>
                  </a:extLst>
                </a:hlinkClick>
              </a:rPr>
              <a:t>https://doi.org/10.1108/14777830410540144</a:t>
            </a:r>
            <a:endParaRPr lang="en-US" sz="1900" dirty="0">
              <a:latin typeface="Open Sans"/>
            </a:endParaRPr>
          </a:p>
          <a:p>
            <a:endParaRPr lang="en-GB" dirty="0"/>
          </a:p>
        </p:txBody>
      </p:sp>
    </p:spTree>
    <p:extLst>
      <p:ext uri="{BB962C8B-B14F-4D97-AF65-F5344CB8AC3E}">
        <p14:creationId xmlns:p14="http://schemas.microsoft.com/office/powerpoint/2010/main" val="183397061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613</TotalTime>
  <Words>1176</Words>
  <Application>Microsoft Office PowerPoint</Application>
  <PresentationFormat>On-screen Show (4:3)</PresentationFormat>
  <Paragraphs>117</Paragraphs>
  <Slides>26</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MS Gothic</vt:lpstr>
      <vt:lpstr>Arial</vt:lpstr>
      <vt:lpstr>Calibri</vt:lpstr>
      <vt:lpstr>Myriad Pro</vt:lpstr>
      <vt:lpstr>Open Sans</vt:lpstr>
      <vt:lpstr>Times</vt:lpstr>
      <vt:lpstr>Times New Roman</vt:lpstr>
      <vt:lpstr>Wingdings</vt:lpstr>
      <vt:lpstr>20140311PresentationUWTSDTemplate</vt:lpstr>
      <vt:lpstr>PowerPoint Presentation</vt:lpstr>
      <vt:lpstr> Values and Norms </vt:lpstr>
      <vt:lpstr>Symbols</vt:lpstr>
      <vt:lpstr>Language</vt:lpstr>
      <vt:lpstr>Language Con…</vt:lpstr>
      <vt:lpstr>Practices</vt:lpstr>
      <vt:lpstr>Socialization</vt:lpstr>
      <vt:lpstr>Types of organizational culture</vt:lpstr>
      <vt:lpstr>Bureaucratic Culture</vt:lpstr>
      <vt:lpstr>Clan Culture</vt:lpstr>
      <vt:lpstr>Market Culture</vt:lpstr>
      <vt:lpstr>Entrepreneurial Culture</vt:lpstr>
      <vt:lpstr>Relationship between culture and organizational performance</vt:lpstr>
      <vt:lpstr>PowerPoint Presentation</vt:lpstr>
      <vt:lpstr>Objectives – at the end of this session you should be able to: </vt:lpstr>
      <vt:lpstr>Meaning of sustainability</vt:lpstr>
      <vt:lpstr>Environmental Management</vt:lpstr>
      <vt:lpstr>Workplace pro-environmental behaviour  (WPEB)</vt:lpstr>
      <vt:lpstr>Triple Bottom Line </vt:lpstr>
      <vt:lpstr>Triple Bottom Line Example</vt:lpstr>
      <vt:lpstr>Contested Terrain</vt:lpstr>
      <vt:lpstr>Pro-environmental Behaviours</vt:lpstr>
      <vt:lpstr>Broader definition of PEB ..</vt:lpstr>
      <vt:lpstr>Environmental Management System</vt:lpstr>
      <vt:lpstr>Leading (Pro-environmental)</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Microsoft Security</cp:lastModifiedBy>
  <cp:revision>25</cp:revision>
  <dcterms:created xsi:type="dcterms:W3CDTF">2015-04-14T15:21:28Z</dcterms:created>
  <dcterms:modified xsi:type="dcterms:W3CDTF">2020-09-30T01:56:33Z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