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129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F6FF36-AA7D-4FEF-B2F0-FA516909393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4169298-D825-4E05-A6FD-A5D5E1473A4A}">
      <dgm:prSet/>
      <dgm:spPr/>
      <dgm:t>
        <a:bodyPr/>
        <a:lstStyle/>
        <a:p>
          <a:r>
            <a:rPr lang="en-GB"/>
            <a:t>INTRODUCTION </a:t>
          </a:r>
          <a:endParaRPr lang="en-US"/>
        </a:p>
      </dgm:t>
    </dgm:pt>
    <dgm:pt modelId="{80BEE533-565A-4682-97AB-E4575117F1AC}" type="parTrans" cxnId="{7659F070-0100-4F05-92C2-F8D996B4998F}">
      <dgm:prSet/>
      <dgm:spPr/>
      <dgm:t>
        <a:bodyPr/>
        <a:lstStyle/>
        <a:p>
          <a:endParaRPr lang="en-US"/>
        </a:p>
      </dgm:t>
    </dgm:pt>
    <dgm:pt modelId="{E4E2AD85-1CF4-49BB-A9D4-5C94EEDD1EA4}" type="sibTrans" cxnId="{7659F070-0100-4F05-92C2-F8D996B4998F}">
      <dgm:prSet/>
      <dgm:spPr/>
      <dgm:t>
        <a:bodyPr/>
        <a:lstStyle/>
        <a:p>
          <a:endParaRPr lang="en-US"/>
        </a:p>
      </dgm:t>
    </dgm:pt>
    <dgm:pt modelId="{72367378-963C-4161-9224-923FC25E3704}">
      <dgm:prSet custT="1"/>
      <dgm:spPr/>
      <dgm:t>
        <a:bodyPr/>
        <a:lstStyle/>
        <a:p>
          <a:r>
            <a:rPr lang="en-GB" sz="1600" dirty="0">
              <a:latin typeface="Arial" panose="020B0604020202020204" pitchFamily="34" charset="0"/>
              <a:cs typeface="Arial" panose="020B0604020202020204" pitchFamily="34" charset="0"/>
            </a:rPr>
            <a:t>Growing international business activities increasingly involve organisations operating across different cultural environments. Recognising cultural diversity is essential for improving cooperation communication and negotiation outcomes within partnerships between British and Chinese companies (Meyer, 2014; Peng, 2021).</a:t>
          </a:r>
          <a:endParaRPr lang="en-US" sz="1600" dirty="0">
            <a:latin typeface="Arial" panose="020B0604020202020204" pitchFamily="34" charset="0"/>
            <a:cs typeface="Arial" panose="020B0604020202020204" pitchFamily="34" charset="0"/>
          </a:endParaRPr>
        </a:p>
      </dgm:t>
    </dgm:pt>
    <dgm:pt modelId="{1634B3AB-4341-49D0-9D64-04541A65C50B}" type="parTrans" cxnId="{C9A742B7-AA4D-4785-9BA1-CDC31B9DD728}">
      <dgm:prSet/>
      <dgm:spPr/>
      <dgm:t>
        <a:bodyPr/>
        <a:lstStyle/>
        <a:p>
          <a:endParaRPr lang="en-US"/>
        </a:p>
      </dgm:t>
    </dgm:pt>
    <dgm:pt modelId="{644F4B45-A347-4147-B73A-3643154374F5}" type="sibTrans" cxnId="{C9A742B7-AA4D-4785-9BA1-CDC31B9DD728}">
      <dgm:prSet/>
      <dgm:spPr/>
      <dgm:t>
        <a:bodyPr/>
        <a:lstStyle/>
        <a:p>
          <a:endParaRPr lang="en-US"/>
        </a:p>
      </dgm:t>
    </dgm:pt>
    <dgm:pt modelId="{CF44A700-95B4-44B2-B1E1-2F31FFB1ACFA}" type="pres">
      <dgm:prSet presAssocID="{71F6FF36-AA7D-4FEF-B2F0-FA516909393C}" presName="root" presStyleCnt="0">
        <dgm:presLayoutVars>
          <dgm:dir/>
          <dgm:resizeHandles val="exact"/>
        </dgm:presLayoutVars>
      </dgm:prSet>
      <dgm:spPr/>
    </dgm:pt>
    <dgm:pt modelId="{52500319-4E7B-476A-AA92-1373AA66FA98}" type="pres">
      <dgm:prSet presAssocID="{64169298-D825-4E05-A6FD-A5D5E1473A4A}" presName="compNode" presStyleCnt="0"/>
      <dgm:spPr/>
    </dgm:pt>
    <dgm:pt modelId="{077E7A0B-5AE9-46F4-903B-75FB9757FBD5}" type="pres">
      <dgm:prSet presAssocID="{64169298-D825-4E05-A6FD-A5D5E1473A4A}" presName="bgRect" presStyleLbl="bgShp" presStyleIdx="0" presStyleCnt="2"/>
      <dgm:spPr/>
    </dgm:pt>
    <dgm:pt modelId="{661A3849-459D-40CE-AE67-0F69D72C67AC}" type="pres">
      <dgm:prSet presAssocID="{64169298-D825-4E05-A6FD-A5D5E1473A4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253635C2-9B84-47D4-A8DC-44AA76F49F38}" type="pres">
      <dgm:prSet presAssocID="{64169298-D825-4E05-A6FD-A5D5E1473A4A}" presName="spaceRect" presStyleCnt="0"/>
      <dgm:spPr/>
    </dgm:pt>
    <dgm:pt modelId="{471C3BD1-674F-459C-A291-4CE6C6231B13}" type="pres">
      <dgm:prSet presAssocID="{64169298-D825-4E05-A6FD-A5D5E1473A4A}" presName="parTx" presStyleLbl="revTx" presStyleIdx="0" presStyleCnt="2">
        <dgm:presLayoutVars>
          <dgm:chMax val="0"/>
          <dgm:chPref val="0"/>
        </dgm:presLayoutVars>
      </dgm:prSet>
      <dgm:spPr/>
    </dgm:pt>
    <dgm:pt modelId="{949E245C-0BAA-4DF4-8C31-BBF166609ECA}" type="pres">
      <dgm:prSet presAssocID="{E4E2AD85-1CF4-49BB-A9D4-5C94EEDD1EA4}" presName="sibTrans" presStyleCnt="0"/>
      <dgm:spPr/>
    </dgm:pt>
    <dgm:pt modelId="{AD65CB82-5767-44E0-BE90-279BD529EE40}" type="pres">
      <dgm:prSet presAssocID="{72367378-963C-4161-9224-923FC25E3704}" presName="compNode" presStyleCnt="0"/>
      <dgm:spPr/>
    </dgm:pt>
    <dgm:pt modelId="{350D7825-9442-4CA3-B0B1-F3A1A7CC779E}" type="pres">
      <dgm:prSet presAssocID="{72367378-963C-4161-9224-923FC25E3704}" presName="bgRect" presStyleLbl="bgShp" presStyleIdx="1" presStyleCnt="2"/>
      <dgm:spPr/>
    </dgm:pt>
    <dgm:pt modelId="{ED05090D-39CF-4FF9-86AB-C4391C30508C}" type="pres">
      <dgm:prSet presAssocID="{72367378-963C-4161-9224-923FC25E37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nboarding"/>
        </a:ext>
      </dgm:extLst>
    </dgm:pt>
    <dgm:pt modelId="{DADDA0E8-6490-44C8-AD6E-4F8B31EA4D2C}" type="pres">
      <dgm:prSet presAssocID="{72367378-963C-4161-9224-923FC25E3704}" presName="spaceRect" presStyleCnt="0"/>
      <dgm:spPr/>
    </dgm:pt>
    <dgm:pt modelId="{7908457B-09CE-4147-985D-8AAD43D4BC94}" type="pres">
      <dgm:prSet presAssocID="{72367378-963C-4161-9224-923FC25E3704}" presName="parTx" presStyleLbl="revTx" presStyleIdx="1" presStyleCnt="2">
        <dgm:presLayoutVars>
          <dgm:chMax val="0"/>
          <dgm:chPref val="0"/>
        </dgm:presLayoutVars>
      </dgm:prSet>
      <dgm:spPr/>
    </dgm:pt>
  </dgm:ptLst>
  <dgm:cxnLst>
    <dgm:cxn modelId="{7659F070-0100-4F05-92C2-F8D996B4998F}" srcId="{71F6FF36-AA7D-4FEF-B2F0-FA516909393C}" destId="{64169298-D825-4E05-A6FD-A5D5E1473A4A}" srcOrd="0" destOrd="0" parTransId="{80BEE533-565A-4682-97AB-E4575117F1AC}" sibTransId="{E4E2AD85-1CF4-49BB-A9D4-5C94EEDD1EA4}"/>
    <dgm:cxn modelId="{C7B6EFB4-09C9-4EB8-A673-4D5D385BD904}" type="presOf" srcId="{64169298-D825-4E05-A6FD-A5D5E1473A4A}" destId="{471C3BD1-674F-459C-A291-4CE6C6231B13}" srcOrd="0" destOrd="0" presId="urn:microsoft.com/office/officeart/2018/2/layout/IconVerticalSolidList"/>
    <dgm:cxn modelId="{C9A742B7-AA4D-4785-9BA1-CDC31B9DD728}" srcId="{71F6FF36-AA7D-4FEF-B2F0-FA516909393C}" destId="{72367378-963C-4161-9224-923FC25E3704}" srcOrd="1" destOrd="0" parTransId="{1634B3AB-4341-49D0-9D64-04541A65C50B}" sibTransId="{644F4B45-A347-4147-B73A-3643154374F5}"/>
    <dgm:cxn modelId="{A0AEACBB-0D60-4204-B62A-850C47BD3329}" type="presOf" srcId="{71F6FF36-AA7D-4FEF-B2F0-FA516909393C}" destId="{CF44A700-95B4-44B2-B1E1-2F31FFB1ACFA}" srcOrd="0" destOrd="0" presId="urn:microsoft.com/office/officeart/2018/2/layout/IconVerticalSolidList"/>
    <dgm:cxn modelId="{C5C363CF-69E6-4357-85DF-60675F910A17}" type="presOf" srcId="{72367378-963C-4161-9224-923FC25E3704}" destId="{7908457B-09CE-4147-985D-8AAD43D4BC94}" srcOrd="0" destOrd="0" presId="urn:microsoft.com/office/officeart/2018/2/layout/IconVerticalSolidList"/>
    <dgm:cxn modelId="{132CBFAF-1B3B-4D9B-A954-91772AE3199F}" type="presParOf" srcId="{CF44A700-95B4-44B2-B1E1-2F31FFB1ACFA}" destId="{52500319-4E7B-476A-AA92-1373AA66FA98}" srcOrd="0" destOrd="0" presId="urn:microsoft.com/office/officeart/2018/2/layout/IconVerticalSolidList"/>
    <dgm:cxn modelId="{6913C17A-32B6-4E1F-99FE-F767452256B2}" type="presParOf" srcId="{52500319-4E7B-476A-AA92-1373AA66FA98}" destId="{077E7A0B-5AE9-46F4-903B-75FB9757FBD5}" srcOrd="0" destOrd="0" presId="urn:microsoft.com/office/officeart/2018/2/layout/IconVerticalSolidList"/>
    <dgm:cxn modelId="{C6EC7278-0426-438F-A5BA-B53082403402}" type="presParOf" srcId="{52500319-4E7B-476A-AA92-1373AA66FA98}" destId="{661A3849-459D-40CE-AE67-0F69D72C67AC}" srcOrd="1" destOrd="0" presId="urn:microsoft.com/office/officeart/2018/2/layout/IconVerticalSolidList"/>
    <dgm:cxn modelId="{C49EF60A-D677-4008-837F-5492C5D9B23A}" type="presParOf" srcId="{52500319-4E7B-476A-AA92-1373AA66FA98}" destId="{253635C2-9B84-47D4-A8DC-44AA76F49F38}" srcOrd="2" destOrd="0" presId="urn:microsoft.com/office/officeart/2018/2/layout/IconVerticalSolidList"/>
    <dgm:cxn modelId="{EF9A04F8-968F-434F-97CA-390E2743D14B}" type="presParOf" srcId="{52500319-4E7B-476A-AA92-1373AA66FA98}" destId="{471C3BD1-674F-459C-A291-4CE6C6231B13}" srcOrd="3" destOrd="0" presId="urn:microsoft.com/office/officeart/2018/2/layout/IconVerticalSolidList"/>
    <dgm:cxn modelId="{FE6B2AE7-EF1F-4A1F-985A-2ECA649E27F5}" type="presParOf" srcId="{CF44A700-95B4-44B2-B1E1-2F31FFB1ACFA}" destId="{949E245C-0BAA-4DF4-8C31-BBF166609ECA}" srcOrd="1" destOrd="0" presId="urn:microsoft.com/office/officeart/2018/2/layout/IconVerticalSolidList"/>
    <dgm:cxn modelId="{6CD10248-26ED-4969-AB2F-AC75D5EBD7B1}" type="presParOf" srcId="{CF44A700-95B4-44B2-B1E1-2F31FFB1ACFA}" destId="{AD65CB82-5767-44E0-BE90-279BD529EE40}" srcOrd="2" destOrd="0" presId="urn:microsoft.com/office/officeart/2018/2/layout/IconVerticalSolidList"/>
    <dgm:cxn modelId="{BA6C4011-2763-41C2-A58F-489BCAE44EF4}" type="presParOf" srcId="{AD65CB82-5767-44E0-BE90-279BD529EE40}" destId="{350D7825-9442-4CA3-B0B1-F3A1A7CC779E}" srcOrd="0" destOrd="0" presId="urn:microsoft.com/office/officeart/2018/2/layout/IconVerticalSolidList"/>
    <dgm:cxn modelId="{147C0057-3ACF-46C3-9048-13ECE7382847}" type="presParOf" srcId="{AD65CB82-5767-44E0-BE90-279BD529EE40}" destId="{ED05090D-39CF-4FF9-86AB-C4391C30508C}" srcOrd="1" destOrd="0" presId="urn:microsoft.com/office/officeart/2018/2/layout/IconVerticalSolidList"/>
    <dgm:cxn modelId="{9685C07D-8268-40C3-9336-B495E10C5B26}" type="presParOf" srcId="{AD65CB82-5767-44E0-BE90-279BD529EE40}" destId="{DADDA0E8-6490-44C8-AD6E-4F8B31EA4D2C}" srcOrd="2" destOrd="0" presId="urn:microsoft.com/office/officeart/2018/2/layout/IconVerticalSolidList"/>
    <dgm:cxn modelId="{A2B27DA8-8948-4760-BA2F-CACF122DAC68}" type="presParOf" srcId="{AD65CB82-5767-44E0-BE90-279BD529EE40}" destId="{7908457B-09CE-4147-985D-8AAD43D4BC9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E7A0B-5AE9-46F4-903B-75FB9757FBD5}">
      <dsp:nvSpPr>
        <dsp:cNvPr id="0" name=""/>
        <dsp:cNvSpPr/>
      </dsp:nvSpPr>
      <dsp:spPr>
        <a:xfrm>
          <a:off x="0" y="721317"/>
          <a:ext cx="6785292" cy="19154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1A3849-459D-40CE-AE67-0F69D72C67AC}">
      <dsp:nvSpPr>
        <dsp:cNvPr id="0" name=""/>
        <dsp:cNvSpPr/>
      </dsp:nvSpPr>
      <dsp:spPr>
        <a:xfrm>
          <a:off x="579413" y="1152286"/>
          <a:ext cx="1053479" cy="10534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1C3BD1-674F-459C-A291-4CE6C6231B13}">
      <dsp:nvSpPr>
        <dsp:cNvPr id="0" name=""/>
        <dsp:cNvSpPr/>
      </dsp:nvSpPr>
      <dsp:spPr>
        <a:xfrm>
          <a:off x="2212307" y="721317"/>
          <a:ext cx="4440141" cy="2154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054" tIns="228054" rIns="228054" bIns="228054" numCol="1" spcCol="1270" anchor="ctr" anchorCtr="0">
          <a:noAutofit/>
        </a:bodyPr>
        <a:lstStyle/>
        <a:p>
          <a:pPr marL="0" lvl="0" indent="0" algn="l" defTabSz="1111250">
            <a:lnSpc>
              <a:spcPct val="90000"/>
            </a:lnSpc>
            <a:spcBef>
              <a:spcPct val="0"/>
            </a:spcBef>
            <a:spcAft>
              <a:spcPct val="35000"/>
            </a:spcAft>
            <a:buNone/>
          </a:pPr>
          <a:r>
            <a:rPr lang="en-GB" sz="2500" kern="1200"/>
            <a:t>INTRODUCTION </a:t>
          </a:r>
          <a:endParaRPr lang="en-US" sz="2500" kern="1200"/>
        </a:p>
      </dsp:txBody>
      <dsp:txXfrm>
        <a:off x="2212307" y="721317"/>
        <a:ext cx="4440141" cy="2154844"/>
      </dsp:txXfrm>
    </dsp:sp>
    <dsp:sp modelId="{350D7825-9442-4CA3-B0B1-F3A1A7CC779E}">
      <dsp:nvSpPr>
        <dsp:cNvPr id="0" name=""/>
        <dsp:cNvSpPr/>
      </dsp:nvSpPr>
      <dsp:spPr>
        <a:xfrm>
          <a:off x="0" y="3342074"/>
          <a:ext cx="6785292" cy="19154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5090D-39CF-4FF9-86AB-C4391C30508C}">
      <dsp:nvSpPr>
        <dsp:cNvPr id="0" name=""/>
        <dsp:cNvSpPr/>
      </dsp:nvSpPr>
      <dsp:spPr>
        <a:xfrm>
          <a:off x="579413" y="3773043"/>
          <a:ext cx="1053479" cy="10534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08457B-09CE-4147-985D-8AAD43D4BC94}">
      <dsp:nvSpPr>
        <dsp:cNvPr id="0" name=""/>
        <dsp:cNvSpPr/>
      </dsp:nvSpPr>
      <dsp:spPr>
        <a:xfrm>
          <a:off x="2212307" y="3342074"/>
          <a:ext cx="4440141" cy="2154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054" tIns="228054" rIns="228054" bIns="228054"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Growing international business activities increasingly involve organisations operating across different cultural environments. Recognising cultural diversity is essential for improving cooperation communication and negotiation outcomes within partnerships between British and Chinese companies (Meyer, 2014; Peng, 2021).</a:t>
          </a:r>
          <a:endParaRPr lang="en-US" sz="1600" kern="1200" dirty="0">
            <a:latin typeface="Arial" panose="020B0604020202020204" pitchFamily="34" charset="0"/>
            <a:cs typeface="Arial" panose="020B0604020202020204" pitchFamily="34" charset="0"/>
          </a:endParaRPr>
        </a:p>
      </dsp:txBody>
      <dsp:txXfrm>
        <a:off x="2212307" y="3342074"/>
        <a:ext cx="4440141" cy="21548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1A9F994-E33C-4D4C-B4B8-E83C50815629}"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502972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A9F994-E33C-4D4C-B4B8-E83C50815629}"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387015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A9F994-E33C-4D4C-B4B8-E83C50815629}"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435749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4011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A9F994-E33C-4D4C-B4B8-E83C50815629}"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2235040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A9F994-E33C-4D4C-B4B8-E83C50815629}"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606828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1A9F994-E33C-4D4C-B4B8-E83C50815629}"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583334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861542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2563552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878712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2556379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B5954713-D21A-4606-A67F-E06121F1EF0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642420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A9F994-E33C-4D4C-B4B8-E83C50815629}"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530633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1A9F994-E33C-4D4C-B4B8-E83C50815629}"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38234628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1A9F994-E33C-4D4C-B4B8-E83C50815629}"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5272217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A9F994-E33C-4D4C-B4B8-E83C50815629}"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954713-D21A-4606-A67F-E06121F1EF08}" type="slidenum">
              <a:rPr lang="en-GB" smtClean="0"/>
              <a:t>‹#›</a:t>
            </a:fld>
            <a:endParaRPr lang="en-GB"/>
          </a:p>
        </p:txBody>
      </p:sp>
    </p:spTree>
    <p:extLst>
      <p:ext uri="{BB962C8B-B14F-4D97-AF65-F5344CB8AC3E}">
        <p14:creationId xmlns:p14="http://schemas.microsoft.com/office/powerpoint/2010/main" val="1877954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1A9F994-E33C-4D4C-B4B8-E83C50815629}" type="datetimeFigureOut">
              <a:rPr lang="en-GB" smtClean="0"/>
              <a:t>12/03/2026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B5954713-D21A-4606-A67F-E06121F1EF08}" type="slidenum">
              <a:rPr lang="en-GB" smtClean="0"/>
              <a:t>‹#›</a:t>
            </a:fld>
            <a:endParaRPr lang="en-GB"/>
          </a:p>
        </p:txBody>
      </p:sp>
    </p:spTree>
    <p:extLst>
      <p:ext uri="{BB962C8B-B14F-4D97-AF65-F5344CB8AC3E}">
        <p14:creationId xmlns:p14="http://schemas.microsoft.com/office/powerpoint/2010/main" val="3860546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1A9F994-E33C-4D4C-B4B8-E83C50815629}" type="datetimeFigureOut">
              <a:rPr lang="en-GB" smtClean="0"/>
              <a:t>12/03/2026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B5954713-D21A-4606-A67F-E06121F1EF08}" type="slidenum">
              <a:rPr lang="en-GB" smtClean="0"/>
              <a:t>‹#›</a:t>
            </a:fld>
            <a:endParaRPr lang="en-GB"/>
          </a:p>
        </p:txBody>
      </p:sp>
    </p:spTree>
    <p:extLst>
      <p:ext uri="{BB962C8B-B14F-4D97-AF65-F5344CB8AC3E}">
        <p14:creationId xmlns:p14="http://schemas.microsoft.com/office/powerpoint/2010/main" val="172206007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A684-CC54-447D-EE2D-3A1536654463}"/>
              </a:ext>
            </a:extLst>
          </p:cNvPr>
          <p:cNvSpPr>
            <a:spLocks noGrp="1"/>
          </p:cNvSpPr>
          <p:nvPr>
            <p:ph type="ctrTitle"/>
          </p:nvPr>
        </p:nvSpPr>
        <p:spPr>
          <a:xfrm>
            <a:off x="0" y="214154"/>
            <a:ext cx="10267950" cy="1934686"/>
          </a:xfrm>
        </p:spPr>
        <p:txBody>
          <a:bodyPr>
            <a:noAutofit/>
          </a:bodyPr>
          <a:lstStyle/>
          <a:p>
            <a:r>
              <a:rPr lang="en-GB" sz="2800" dirty="0">
                <a:latin typeface="Arial" panose="020B0604020202020204" pitchFamily="34" charset="0"/>
                <a:cs typeface="Arial" panose="020B0604020202020204" pitchFamily="34" charset="0"/>
              </a:rPr>
              <a:t>STUDENT NAME: MIHAELA MARICA -DUMITRANA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2233123</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LCBB6023</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LECTURE NAME: LIYANAGE RODRIGO </a:t>
            </a:r>
          </a:p>
        </p:txBody>
      </p:sp>
      <p:sp>
        <p:nvSpPr>
          <p:cNvPr id="3" name="Subtitle 2">
            <a:extLst>
              <a:ext uri="{FF2B5EF4-FFF2-40B4-BE49-F238E27FC236}">
                <a16:creationId xmlns:a16="http://schemas.microsoft.com/office/drawing/2014/main" id="{C2B29615-BEE4-DC51-7409-91FB85DA548B}"/>
              </a:ext>
            </a:extLst>
          </p:cNvPr>
          <p:cNvSpPr>
            <a:spLocks noGrp="1"/>
          </p:cNvSpPr>
          <p:nvPr>
            <p:ph type="subTitle" idx="1"/>
          </p:nvPr>
        </p:nvSpPr>
        <p:spPr>
          <a:xfrm>
            <a:off x="1123950" y="2944019"/>
            <a:ext cx="9144000" cy="1655762"/>
          </a:xfrm>
        </p:spPr>
        <p:txBody>
          <a:bodyPr/>
          <a:lstStyle/>
          <a:p>
            <a:r>
              <a:rPr lang="en-GB" sz="4000" dirty="0">
                <a:latin typeface="Arial" panose="020B0604020202020204" pitchFamily="34" charset="0"/>
                <a:cs typeface="Arial" panose="020B0604020202020204" pitchFamily="34" charset="0"/>
              </a:rPr>
              <a:t>PRESENTATION </a:t>
            </a:r>
          </a:p>
          <a:p>
            <a:endParaRPr lang="en-GB" dirty="0"/>
          </a:p>
        </p:txBody>
      </p:sp>
    </p:spTree>
    <p:extLst>
      <p:ext uri="{BB962C8B-B14F-4D97-AF65-F5344CB8AC3E}">
        <p14:creationId xmlns:p14="http://schemas.microsoft.com/office/powerpoint/2010/main" val="97279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D4C8F8B-6839-EE27-E701-D1B09D7CA4CC}"/>
              </a:ext>
            </a:extLst>
          </p:cNvPr>
          <p:cNvSpPr>
            <a:spLocks noGrp="1"/>
          </p:cNvSpPr>
          <p:nvPr>
            <p:ph type="title"/>
          </p:nvPr>
        </p:nvSpPr>
        <p:spPr>
          <a:xfrm>
            <a:off x="680321" y="2063262"/>
            <a:ext cx="3739279" cy="2661052"/>
          </a:xfrm>
        </p:spPr>
        <p:txBody>
          <a:bodyPr>
            <a:normAutofit/>
          </a:bodyPr>
          <a:lstStyle/>
          <a:p>
            <a:pPr algn="r"/>
            <a:r>
              <a:rPr lang="en-GB" sz="2000" dirty="0">
                <a:latin typeface="Arial" panose="020B0604020202020204" pitchFamily="34" charset="0"/>
                <a:cs typeface="Arial" panose="020B0604020202020204" pitchFamily="34" charset="0"/>
              </a:rPr>
              <a:t>TITLE: Developing Successful UK–China Strategic Partnerships through Cross-Cultural Negotiation</a:t>
            </a:r>
          </a:p>
        </p:txBody>
      </p:sp>
      <p:graphicFrame>
        <p:nvGraphicFramePr>
          <p:cNvPr id="5" name="Content Placeholder 2">
            <a:extLst>
              <a:ext uri="{FF2B5EF4-FFF2-40B4-BE49-F238E27FC236}">
                <a16:creationId xmlns:a16="http://schemas.microsoft.com/office/drawing/2014/main" id="{8C8C6198-63F7-83C6-FD5D-B404A4EA0BB8}"/>
              </a:ext>
            </a:extLst>
          </p:cNvPr>
          <p:cNvGraphicFramePr>
            <a:graphicFrameLocks noGrp="1"/>
          </p:cNvGraphicFramePr>
          <p:nvPr>
            <p:ph idx="1"/>
            <p:extLst>
              <p:ext uri="{D42A27DB-BD31-4B8C-83A1-F6EECF244321}">
                <p14:modId xmlns:p14="http://schemas.microsoft.com/office/powerpoint/2010/main" val="416872469"/>
              </p:ext>
            </p:extLst>
          </p:nvPr>
        </p:nvGraphicFramePr>
        <p:xfrm>
          <a:off x="5284788" y="639763"/>
          <a:ext cx="6785292" cy="62182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348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251ACC-8F4E-CA2D-ECCE-D611466518CB}"/>
              </a:ext>
            </a:extLst>
          </p:cNvPr>
          <p:cNvSpPr>
            <a:spLocks noGrp="1"/>
          </p:cNvSpPr>
          <p:nvPr>
            <p:ph type="title"/>
          </p:nvPr>
        </p:nvSpPr>
        <p:spPr>
          <a:xfrm>
            <a:off x="680321" y="753228"/>
            <a:ext cx="4136123" cy="1080938"/>
          </a:xfrm>
        </p:spPr>
        <p:txBody>
          <a:bodyPr>
            <a:normAutofit/>
          </a:bodyPr>
          <a:lstStyle/>
          <a:p>
            <a:r>
              <a:rPr lang="en-GB" sz="2400"/>
              <a:t> Culture Principles</a:t>
            </a:r>
          </a:p>
        </p:txBody>
      </p:sp>
      <p:pic>
        <p:nvPicPr>
          <p:cNvPr id="22" name="Picture 21">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F641FC3E-4DF5-0647-2D5E-E435A9D11B4A}"/>
              </a:ext>
            </a:extLst>
          </p:cNvPr>
          <p:cNvSpPr>
            <a:spLocks noGrp="1"/>
          </p:cNvSpPr>
          <p:nvPr>
            <p:ph idx="1"/>
          </p:nvPr>
        </p:nvSpPr>
        <p:spPr>
          <a:xfrm>
            <a:off x="3177" y="2306103"/>
            <a:ext cx="5494654" cy="4238110"/>
          </a:xfrm>
        </p:spPr>
        <p:txBody>
          <a:bodyPr>
            <a:normAutofit/>
          </a:bodyPr>
          <a:lstStyle/>
          <a:p>
            <a:pPr>
              <a:buFont typeface="Wingdings" panose="05000000000000000000" pitchFamily="2" charset="2"/>
              <a:buChar char="§"/>
            </a:pPr>
            <a:r>
              <a:rPr lang="ro-RO" sz="2000" dirty="0">
                <a:latin typeface="Arial" panose="020B0604020202020204" pitchFamily="34" charset="0"/>
                <a:cs typeface="Arial" panose="020B0604020202020204" pitchFamily="34" charset="0"/>
              </a:rPr>
              <a:t> In that</a:t>
            </a:r>
            <a:r>
              <a:rPr lang="en-GB" sz="2000" dirty="0">
                <a:latin typeface="Arial" panose="020B0604020202020204" pitchFamily="34" charset="0"/>
                <a:cs typeface="Arial" panose="020B0604020202020204" pitchFamily="34" charset="0"/>
              </a:rPr>
              <a:t> slide illustrates cultural principles in organizations, emphasizing shared values, attitudes, traditions, and </a:t>
            </a:r>
            <a:r>
              <a:rPr lang="en-GB" sz="2000" dirty="0" err="1">
                <a:latin typeface="Arial" panose="020B0604020202020204" pitchFamily="34" charset="0"/>
                <a:cs typeface="Arial" panose="020B0604020202020204" pitchFamily="34" charset="0"/>
              </a:rPr>
              <a:t>behavioral</a:t>
            </a:r>
            <a:r>
              <a:rPr lang="en-GB" sz="2000" dirty="0">
                <a:latin typeface="Arial" panose="020B0604020202020204" pitchFamily="34" charset="0"/>
                <a:cs typeface="Arial" panose="020B0604020202020204" pitchFamily="34" charset="0"/>
              </a:rPr>
              <a:t> expectations that shape communication, decision-making, and international business relationships, influencing management practices across diverse cultural contexts.</a:t>
            </a:r>
          </a:p>
        </p:txBody>
      </p:sp>
      <p:pic>
        <p:nvPicPr>
          <p:cNvPr id="4" name="Picture 3">
            <a:extLst>
              <a:ext uri="{FF2B5EF4-FFF2-40B4-BE49-F238E27FC236}">
                <a16:creationId xmlns:a16="http://schemas.microsoft.com/office/drawing/2014/main" id="{93D3E730-BBA9-6D71-32A2-39886BC611B6}"/>
              </a:ext>
            </a:extLst>
          </p:cNvPr>
          <p:cNvPicPr>
            <a:picLocks noChangeAspect="1"/>
          </p:cNvPicPr>
          <p:nvPr/>
        </p:nvPicPr>
        <p:blipFill>
          <a:blip r:embed="rId4"/>
          <a:stretch>
            <a:fillRect/>
          </a:stretch>
        </p:blipFill>
        <p:spPr>
          <a:xfrm>
            <a:off x="5420870" y="202431"/>
            <a:ext cx="6303134" cy="420734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024744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a:extLst>
              <a:ext uri="{FF2B5EF4-FFF2-40B4-BE49-F238E27FC236}">
                <a16:creationId xmlns:a16="http://schemas.microsoft.com/office/drawing/2014/main" id="{6C203B83-081F-8D33-0241-2604D8E7F546}"/>
              </a:ext>
            </a:extLst>
          </p:cNvPr>
          <p:cNvPicPr>
            <a:picLocks noChangeAspect="1"/>
          </p:cNvPicPr>
          <p:nvPr/>
        </p:nvPicPr>
        <p:blipFill>
          <a:blip r:embed="rId3"/>
          <a:srcRect l="26695" r="32692"/>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92C36FD-A36E-1037-6CB8-AE62DCBE8D43}"/>
              </a:ext>
            </a:extLst>
          </p:cNvPr>
          <p:cNvSpPr>
            <a:spLocks noGrp="1"/>
          </p:cNvSpPr>
          <p:nvPr>
            <p:ph type="title"/>
          </p:nvPr>
        </p:nvSpPr>
        <p:spPr>
          <a:xfrm>
            <a:off x="680321" y="753228"/>
            <a:ext cx="7087552" cy="1080938"/>
          </a:xfrm>
        </p:spPr>
        <p:txBody>
          <a:bodyPr>
            <a:normAutofit/>
          </a:bodyPr>
          <a:lstStyle/>
          <a:p>
            <a:r>
              <a:rPr lang="en-GB" dirty="0"/>
              <a:t>Cultural Determinants of negotiation outcome </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9B8284CE-C857-5972-BE95-71A893FAC976}"/>
              </a:ext>
            </a:extLst>
          </p:cNvPr>
          <p:cNvSpPr>
            <a:spLocks noGrp="1"/>
          </p:cNvSpPr>
          <p:nvPr>
            <p:ph idx="1"/>
          </p:nvPr>
        </p:nvSpPr>
        <p:spPr>
          <a:xfrm>
            <a:off x="308611" y="2427477"/>
            <a:ext cx="6794922" cy="3508711"/>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Several cultural factors influence international negotiations including communication patterns authority structures trust development attitudes towards time and risk perceptions which shape negotiation strategies and organisational cooperation across countries (Hall, 1976; Meyer, 2014</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5675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B99CA-2B31-161B-1495-6D6A0C2FE30A}"/>
              </a:ext>
            </a:extLst>
          </p:cNvPr>
          <p:cNvSpPr>
            <a:spLocks noGrp="1"/>
          </p:cNvSpPr>
          <p:nvPr>
            <p:ph type="title"/>
          </p:nvPr>
        </p:nvSpPr>
        <p:spPr>
          <a:xfrm>
            <a:off x="680321" y="753228"/>
            <a:ext cx="9613861" cy="1080938"/>
          </a:xfrm>
        </p:spPr>
        <p:txBody>
          <a:bodyPr>
            <a:normAutofit/>
          </a:bodyPr>
          <a:lstStyle/>
          <a:p>
            <a:r>
              <a:rPr lang="en-GB" dirty="0"/>
              <a:t>Theoretical Perspective: Cultural Dimensions</a:t>
            </a:r>
          </a:p>
        </p:txBody>
      </p:sp>
      <p:sp>
        <p:nvSpPr>
          <p:cNvPr id="3" name="Content Placeholder 2">
            <a:extLst>
              <a:ext uri="{FF2B5EF4-FFF2-40B4-BE49-F238E27FC236}">
                <a16:creationId xmlns:a16="http://schemas.microsoft.com/office/drawing/2014/main" id="{AAD56024-77E3-039E-8387-426DE890AC28}"/>
              </a:ext>
            </a:extLst>
          </p:cNvPr>
          <p:cNvSpPr>
            <a:spLocks noGrp="1"/>
          </p:cNvSpPr>
          <p:nvPr>
            <p:ph idx="1"/>
          </p:nvPr>
        </p:nvSpPr>
        <p:spPr>
          <a:xfrm>
            <a:off x="285750" y="2205990"/>
            <a:ext cx="4492710" cy="4194810"/>
          </a:xfrm>
        </p:spPr>
        <p:txBody>
          <a:bodyPr>
            <a:normAutofit/>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Cultural dimension theories explain behavioural differences between societies by examining factors such as power distance collectivism uncertainty avoidance and long-term orientation influencing expectations during international negotiations (Hofstede, 2011; Peng, 2021).</a:t>
            </a:r>
          </a:p>
          <a:p>
            <a:endParaRPr lang="en-GB" sz="1800" dirty="0"/>
          </a:p>
        </p:txBody>
      </p:sp>
      <p:pic>
        <p:nvPicPr>
          <p:cNvPr id="4" name="Picture 3">
            <a:extLst>
              <a:ext uri="{FF2B5EF4-FFF2-40B4-BE49-F238E27FC236}">
                <a16:creationId xmlns:a16="http://schemas.microsoft.com/office/drawing/2014/main" id="{8874CF53-5944-F950-7A98-AAEBD073AFB5}"/>
              </a:ext>
            </a:extLst>
          </p:cNvPr>
          <p:cNvPicPr>
            <a:picLocks noChangeAspect="1"/>
          </p:cNvPicPr>
          <p:nvPr/>
        </p:nvPicPr>
        <p:blipFill>
          <a:blip r:embed="rId2"/>
          <a:stretch>
            <a:fillRect/>
          </a:stretch>
        </p:blipFill>
        <p:spPr>
          <a:xfrm>
            <a:off x="4778460" y="2336800"/>
            <a:ext cx="5391555" cy="359886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854924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Hanging red and gold lantern">
            <a:extLst>
              <a:ext uri="{FF2B5EF4-FFF2-40B4-BE49-F238E27FC236}">
                <a16:creationId xmlns:a16="http://schemas.microsoft.com/office/drawing/2014/main" id="{B296FD68-4607-8E43-C29B-AF4B666BCBB7}"/>
              </a:ext>
            </a:extLst>
          </p:cNvPr>
          <p:cNvPicPr>
            <a:picLocks noChangeAspect="1"/>
          </p:cNvPicPr>
          <p:nvPr/>
        </p:nvPicPr>
        <p:blipFill>
          <a:blip r:embed="rId3"/>
          <a:srcRect l="36877" r="17940"/>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99271D3-6826-6D18-37FA-6006E26B4B7E}"/>
              </a:ext>
            </a:extLst>
          </p:cNvPr>
          <p:cNvSpPr>
            <a:spLocks noGrp="1"/>
          </p:cNvSpPr>
          <p:nvPr>
            <p:ph type="title"/>
          </p:nvPr>
        </p:nvSpPr>
        <p:spPr>
          <a:xfrm>
            <a:off x="680321" y="753228"/>
            <a:ext cx="7087552" cy="1080938"/>
          </a:xfrm>
        </p:spPr>
        <p:txBody>
          <a:bodyPr>
            <a:normAutofit/>
          </a:bodyPr>
          <a:lstStyle/>
          <a:p>
            <a:r>
              <a:rPr lang="en-GB" dirty="0"/>
              <a:t>Features of Chinese Business Culture</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C75E2327-AB49-9B50-EF9D-BE1AA24E9CB4}"/>
              </a:ext>
            </a:extLst>
          </p:cNvPr>
          <p:cNvSpPr>
            <a:spLocks noGrp="1"/>
          </p:cNvSpPr>
          <p:nvPr>
            <p:ph idx="1"/>
          </p:nvPr>
        </p:nvSpPr>
        <p:spPr>
          <a:xfrm>
            <a:off x="194311" y="2291404"/>
            <a:ext cx="6909222" cy="3644785"/>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Chinese commercial culture strongly values guanxi networks hierarchical respect group decision-making indirect communication and long-term relationship orientation which significantly affect negotiation processes and partnership development (Fang, 2012; Meyer, 2014).</a:t>
            </a:r>
          </a:p>
        </p:txBody>
      </p:sp>
    </p:spTree>
    <p:extLst>
      <p:ext uri="{BB962C8B-B14F-4D97-AF65-F5344CB8AC3E}">
        <p14:creationId xmlns:p14="http://schemas.microsoft.com/office/powerpoint/2010/main" val="175433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03837A-BFE0-4C7E-4344-14B7451368F1}"/>
              </a:ext>
            </a:extLst>
          </p:cNvPr>
          <p:cNvSpPr>
            <a:spLocks noGrp="1"/>
          </p:cNvSpPr>
          <p:nvPr>
            <p:ph type="title"/>
          </p:nvPr>
        </p:nvSpPr>
        <p:spPr>
          <a:xfrm>
            <a:off x="680321" y="753228"/>
            <a:ext cx="7087552" cy="1080938"/>
          </a:xfrm>
        </p:spPr>
        <p:txBody>
          <a:bodyPr>
            <a:normAutofit/>
          </a:bodyPr>
          <a:lstStyle/>
          <a:p>
            <a:r>
              <a:rPr lang="en-GB" sz="2300" b="1"/>
              <a:t>Cultural Differences Between the United Kingdom and China</a:t>
            </a:r>
            <a:br>
              <a:rPr lang="en-GB" sz="2300" b="1"/>
            </a:br>
            <a:endParaRPr lang="en-GB" sz="2300"/>
          </a:p>
        </p:txBody>
      </p:sp>
      <p:pic>
        <p:nvPicPr>
          <p:cNvPr id="17" name="Picture 1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8797C58F-47C7-332A-53BC-DEE8D47AB976}"/>
              </a:ext>
            </a:extLst>
          </p:cNvPr>
          <p:cNvSpPr>
            <a:spLocks noGrp="1"/>
          </p:cNvSpPr>
          <p:nvPr>
            <p:ph idx="1"/>
          </p:nvPr>
        </p:nvSpPr>
        <p:spPr>
          <a:xfrm>
            <a:off x="3177" y="2291404"/>
            <a:ext cx="7100356" cy="3644785"/>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Recognising differences between British and Chinese cultural practices assists organisations preparing negotiation strategies reducing misunderstandings and strengthening cooperation when forming international strategic alliances (Brett, 2014; Meyer, 2014).</a:t>
            </a:r>
          </a:p>
          <a:p>
            <a:endParaRPr lang="en-GB" sz="2000" dirty="0"/>
          </a:p>
        </p:txBody>
      </p:sp>
      <p:pic>
        <p:nvPicPr>
          <p:cNvPr id="4" name="Picture 3">
            <a:extLst>
              <a:ext uri="{FF2B5EF4-FFF2-40B4-BE49-F238E27FC236}">
                <a16:creationId xmlns:a16="http://schemas.microsoft.com/office/drawing/2014/main" id="{DF8C953A-F815-27C0-55E0-3E9957C39E8D}"/>
              </a:ext>
            </a:extLst>
          </p:cNvPr>
          <p:cNvPicPr>
            <a:picLocks noChangeAspect="1"/>
          </p:cNvPicPr>
          <p:nvPr/>
        </p:nvPicPr>
        <p:blipFill>
          <a:blip r:embed="rId4"/>
          <a:stretch>
            <a:fillRect/>
          </a:stretch>
        </p:blipFill>
        <p:spPr>
          <a:xfrm>
            <a:off x="8187091" y="913286"/>
            <a:ext cx="3358478" cy="503142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922534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32C351CE-B9BD-7A4B-DF4D-5F63FD19752A}"/>
              </a:ext>
            </a:extLst>
          </p:cNvPr>
          <p:cNvSpPr>
            <a:spLocks noGrp="1"/>
          </p:cNvSpPr>
          <p:nvPr>
            <p:ph idx="1"/>
          </p:nvPr>
        </p:nvSpPr>
        <p:spPr>
          <a:xfrm>
            <a:off x="3176" y="2231954"/>
            <a:ext cx="5718774" cy="3704235"/>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Negotiations between British and Chinese organisations may encounter barriers including indirect communication styles hierarchical protocols consensus-based decisions and strong relationship expectations potentially influencing negotiation timelines and outcomes (Meyer, 2014; Brett, 2014).</a:t>
            </a:r>
          </a:p>
          <a:p>
            <a:endParaRPr lang="en-GB" sz="2000" dirty="0"/>
          </a:p>
        </p:txBody>
      </p:sp>
      <p:pic>
        <p:nvPicPr>
          <p:cNvPr id="5" name="Picture 4" descr="Magnifying glass showing decling performance">
            <a:extLst>
              <a:ext uri="{FF2B5EF4-FFF2-40B4-BE49-F238E27FC236}">
                <a16:creationId xmlns:a16="http://schemas.microsoft.com/office/drawing/2014/main" id="{EA8D4054-FE4B-4C04-7EFB-F5B92460F6D2}"/>
              </a:ext>
            </a:extLst>
          </p:cNvPr>
          <p:cNvPicPr>
            <a:picLocks noChangeAspect="1"/>
          </p:cNvPicPr>
          <p:nvPr/>
        </p:nvPicPr>
        <p:blipFill>
          <a:blip r:embed="rId3"/>
          <a:srcRect l="5059" r="35623"/>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736879C-66DD-598F-B193-523495EF69B3}"/>
              </a:ext>
            </a:extLst>
          </p:cNvPr>
          <p:cNvSpPr>
            <a:spLocks noGrp="1"/>
          </p:cNvSpPr>
          <p:nvPr>
            <p:ph type="title"/>
          </p:nvPr>
        </p:nvSpPr>
        <p:spPr>
          <a:xfrm>
            <a:off x="680321" y="753228"/>
            <a:ext cx="5041629" cy="1080938"/>
          </a:xfrm>
        </p:spPr>
        <p:txBody>
          <a:bodyPr>
            <a:normAutofit/>
          </a:bodyPr>
          <a:lstStyle/>
          <a:p>
            <a:r>
              <a:rPr lang="en-GB" dirty="0"/>
              <a:t>Cultural Barriers in Negotiations</a:t>
            </a:r>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366167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D21F-F0C4-F808-14A9-2959F5089346}"/>
              </a:ext>
            </a:extLst>
          </p:cNvPr>
          <p:cNvSpPr>
            <a:spLocks noGrp="1"/>
          </p:cNvSpPr>
          <p:nvPr>
            <p:ph type="title"/>
          </p:nvPr>
        </p:nvSpPr>
        <p:spPr>
          <a:xfrm>
            <a:off x="680321" y="753228"/>
            <a:ext cx="9613861" cy="1080938"/>
          </a:xfrm>
        </p:spPr>
        <p:txBody>
          <a:bodyPr>
            <a:normAutofit/>
          </a:bodyPr>
          <a:lstStyle/>
          <a:p>
            <a:r>
              <a:rPr lang="en-GB" dirty="0"/>
              <a:t>Strategies for Effective Negotiation</a:t>
            </a:r>
          </a:p>
        </p:txBody>
      </p:sp>
      <p:sp>
        <p:nvSpPr>
          <p:cNvPr id="3" name="Content Placeholder 2">
            <a:extLst>
              <a:ext uri="{FF2B5EF4-FFF2-40B4-BE49-F238E27FC236}">
                <a16:creationId xmlns:a16="http://schemas.microsoft.com/office/drawing/2014/main" id="{4D7DB1DD-C9D5-457E-6E54-F97F69FA4383}"/>
              </a:ext>
            </a:extLst>
          </p:cNvPr>
          <p:cNvSpPr>
            <a:spLocks noGrp="1"/>
          </p:cNvSpPr>
          <p:nvPr>
            <p:ph idx="1"/>
          </p:nvPr>
        </p:nvSpPr>
        <p:spPr>
          <a:xfrm>
            <a:off x="680322" y="2336872"/>
            <a:ext cx="5503308" cy="4018207"/>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Effective negotiation requires developing cultural intelligence investing time in relationship building demonstrating respect for hierarchy adapting communication approaches and prioritising trust development within long-term business cooperation (Peng, 2021; Brett, 2014).</a:t>
            </a:r>
          </a:p>
          <a:p>
            <a:endParaRPr lang="en-GB" sz="1800" dirty="0"/>
          </a:p>
        </p:txBody>
      </p:sp>
      <p:pic>
        <p:nvPicPr>
          <p:cNvPr id="4" name="Picture 3">
            <a:extLst>
              <a:ext uri="{FF2B5EF4-FFF2-40B4-BE49-F238E27FC236}">
                <a16:creationId xmlns:a16="http://schemas.microsoft.com/office/drawing/2014/main" id="{7B07CE4A-12AA-227F-4E41-C08505B53588}"/>
              </a:ext>
            </a:extLst>
          </p:cNvPr>
          <p:cNvPicPr>
            <a:picLocks noChangeAspect="1"/>
          </p:cNvPicPr>
          <p:nvPr/>
        </p:nvPicPr>
        <p:blipFill>
          <a:blip r:embed="rId2"/>
          <a:stretch>
            <a:fillRect/>
          </a:stretch>
        </p:blipFill>
        <p:spPr>
          <a:xfrm>
            <a:off x="6800445" y="2337253"/>
            <a:ext cx="5391555" cy="359886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51906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F975C418-22A2-A5D5-22BE-414E3383DF3F}"/>
              </a:ext>
            </a:extLst>
          </p:cNvPr>
          <p:cNvSpPr>
            <a:spLocks noGrp="1"/>
          </p:cNvSpPr>
          <p:nvPr>
            <p:ph idx="1"/>
          </p:nvPr>
        </p:nvSpPr>
        <p:spPr>
          <a:xfrm>
            <a:off x="3176" y="2231954"/>
            <a:ext cx="5718774" cy="3704235"/>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Strategic cooperation between UK and Chinese firms requires shared objectives mutual value creation transparent governance knowledge exchange and effective risk management supporting sustainable and competitive international partnerships (Peng, 2021).</a:t>
            </a:r>
          </a:p>
          <a:p>
            <a:pPr>
              <a:buFont typeface="Wingdings" panose="05000000000000000000" pitchFamily="2" charset="2"/>
              <a:buChar char="q"/>
            </a:pPr>
            <a:endParaRPr lang="en-GB" sz="2000" dirty="0"/>
          </a:p>
        </p:txBody>
      </p:sp>
      <p:pic>
        <p:nvPicPr>
          <p:cNvPr id="4" name="Picture 3">
            <a:extLst>
              <a:ext uri="{FF2B5EF4-FFF2-40B4-BE49-F238E27FC236}">
                <a16:creationId xmlns:a16="http://schemas.microsoft.com/office/drawing/2014/main" id="{A37F523C-2124-C252-A36A-FBD52E7811F3}"/>
              </a:ext>
            </a:extLst>
          </p:cNvPr>
          <p:cNvPicPr>
            <a:picLocks noChangeAspect="1"/>
          </p:cNvPicPr>
          <p:nvPr/>
        </p:nvPicPr>
        <p:blipFill>
          <a:blip r:embed="rId3"/>
          <a:srcRect l="25225" r="15458"/>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DC9884-D746-F41D-EEC2-8AD2545E8018}"/>
              </a:ext>
            </a:extLst>
          </p:cNvPr>
          <p:cNvSpPr>
            <a:spLocks noGrp="1"/>
          </p:cNvSpPr>
          <p:nvPr>
            <p:ph type="title"/>
          </p:nvPr>
        </p:nvSpPr>
        <p:spPr>
          <a:xfrm>
            <a:off x="680321" y="753228"/>
            <a:ext cx="5041629" cy="1080938"/>
          </a:xfrm>
        </p:spPr>
        <p:txBody>
          <a:bodyPr>
            <a:normAutofit/>
          </a:bodyPr>
          <a:lstStyle/>
          <a:p>
            <a:r>
              <a:rPr lang="en-GB" sz="3100"/>
              <a:t>International Strategic Partnership Considerations</a:t>
            </a:r>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2124736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35A7F43E-0566-C45C-6E7B-8F6E988D9F92}"/>
              </a:ext>
            </a:extLst>
          </p:cNvPr>
          <p:cNvSpPr>
            <a:spLocks noGrp="1"/>
          </p:cNvSpPr>
          <p:nvPr>
            <p:ph idx="1"/>
          </p:nvPr>
        </p:nvSpPr>
        <p:spPr>
          <a:xfrm>
            <a:off x="3176" y="2231954"/>
            <a:ext cx="5718774" cy="3704235"/>
          </a:xfrm>
        </p:spPr>
        <p:txBody>
          <a:bodyP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Developing cultural awareness and adaptability improves negotiation effectiveness reduces misunderstandings strengthens trust and supports successful collaboration between organisations operating within different national cultural contexts (Hofstede, 2011; Meyer, 2014</a:t>
            </a:r>
            <a:r>
              <a:rPr lang="en-GB" sz="2800" dirty="0">
                <a:latin typeface="Arial" panose="020B0604020202020204" pitchFamily="34" charset="0"/>
                <a:cs typeface="Arial" panose="020B0604020202020204" pitchFamily="34" charset="0"/>
              </a:rPr>
              <a:t>).</a:t>
            </a:r>
          </a:p>
          <a:p>
            <a:endParaRPr lang="en-GB" sz="2000" dirty="0"/>
          </a:p>
        </p:txBody>
      </p:sp>
      <p:pic>
        <p:nvPicPr>
          <p:cNvPr id="5" name="Picture 4" descr="A group of multi coloured wooden stick figures">
            <a:extLst>
              <a:ext uri="{FF2B5EF4-FFF2-40B4-BE49-F238E27FC236}">
                <a16:creationId xmlns:a16="http://schemas.microsoft.com/office/drawing/2014/main" id="{C09A8D39-9D1C-AFDB-598E-B75F811E0E56}"/>
              </a:ext>
            </a:extLst>
          </p:cNvPr>
          <p:cNvPicPr>
            <a:picLocks noChangeAspect="1"/>
          </p:cNvPicPr>
          <p:nvPr/>
        </p:nvPicPr>
        <p:blipFill>
          <a:blip r:embed="rId3"/>
          <a:srcRect l="12165" r="26296"/>
          <a:stretch>
            <a:fillRect/>
          </a:stretch>
        </p:blipFill>
        <p:spPr>
          <a:xfrm>
            <a:off x="6096000" y="10"/>
            <a:ext cx="6092823" cy="6856310"/>
          </a:xfrm>
          <a:prstGeom prst="rect">
            <a:avLst/>
          </a:prstGeom>
          <a:ln>
            <a:noFill/>
          </a:ln>
          <a:effectLst/>
        </p:spPr>
      </p:pic>
      <p:sp>
        <p:nvSpPr>
          <p:cNvPr id="13" name="Rectangle 12">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B2F3989-1873-3BF5-815E-28F2B21CC450}"/>
              </a:ext>
            </a:extLst>
          </p:cNvPr>
          <p:cNvSpPr>
            <a:spLocks noGrp="1"/>
          </p:cNvSpPr>
          <p:nvPr>
            <p:ph type="title"/>
          </p:nvPr>
        </p:nvSpPr>
        <p:spPr>
          <a:xfrm>
            <a:off x="680321" y="753228"/>
            <a:ext cx="5041629" cy="1080938"/>
          </a:xfrm>
        </p:spPr>
        <p:txBody>
          <a:bodyPr>
            <a:normAutofit/>
          </a:bodyPr>
          <a:lstStyle/>
          <a:p>
            <a:r>
              <a:rPr lang="en-GB" sz="2300" b="1"/>
              <a:t>Significance of Cultural Awareness</a:t>
            </a:r>
            <a:br>
              <a:rPr lang="en-GB" sz="2300" b="1"/>
            </a:br>
            <a:endParaRPr lang="en-GB" sz="2300"/>
          </a:p>
        </p:txBody>
      </p:sp>
      <p:pic>
        <p:nvPicPr>
          <p:cNvPr id="15" name="Picture 14">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1928623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BAEF0D-0BC1-A3D3-4DC3-906B60934945}"/>
              </a:ext>
            </a:extLst>
          </p:cNvPr>
          <p:cNvSpPr>
            <a:spLocks noGrp="1"/>
          </p:cNvSpPr>
          <p:nvPr>
            <p:ph type="title"/>
          </p:nvPr>
        </p:nvSpPr>
        <p:spPr>
          <a:xfrm>
            <a:off x="680321" y="2063262"/>
            <a:ext cx="3739279" cy="2661052"/>
          </a:xfrm>
        </p:spPr>
        <p:txBody>
          <a:bodyPr>
            <a:normAutofit/>
          </a:bodyPr>
          <a:lstStyle/>
          <a:p>
            <a:pPr algn="r"/>
            <a:r>
              <a:rPr lang="en-GB" sz="4400">
                <a:solidFill>
                  <a:srgbClr val="FFFFFF"/>
                </a:solidFill>
              </a:rPr>
              <a:t>CONCLUSION</a:t>
            </a:r>
          </a:p>
        </p:txBody>
      </p:sp>
      <p:sp>
        <p:nvSpPr>
          <p:cNvPr id="3" name="Content Placeholder 2">
            <a:extLst>
              <a:ext uri="{FF2B5EF4-FFF2-40B4-BE49-F238E27FC236}">
                <a16:creationId xmlns:a16="http://schemas.microsoft.com/office/drawing/2014/main" id="{BADFFBC9-31F5-6A79-03AC-AB1B1011B27B}"/>
              </a:ext>
            </a:extLst>
          </p:cNvPr>
          <p:cNvSpPr>
            <a:spLocks noGrp="1"/>
          </p:cNvSpPr>
          <p:nvPr>
            <p:ph idx="1"/>
          </p:nvPr>
        </p:nvSpPr>
        <p:spPr>
          <a:xfrm>
            <a:off x="5287995" y="661106"/>
            <a:ext cx="6257362" cy="5503101"/>
          </a:xfrm>
        </p:spPr>
        <p:txBody>
          <a:bodyPr anchor="ctr">
            <a:normAutofit/>
          </a:bodyPr>
          <a:lstStyle/>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Successful UK–China negotiations require cultural awareness, adaptability, and strategic preparation. Understanding differences in communication, hierarchy, and relationships enhances trust, reduces misunderstandings, and supports sustainable long-term international business partnerships (Hofstede, 2011; Meyer, 2014).</a:t>
            </a:r>
          </a:p>
          <a:p>
            <a:endParaRPr lang="en-GB" sz="2000" dirty="0">
              <a:solidFill>
                <a:srgbClr val="FFFFFF"/>
              </a:solidFill>
            </a:endParaRPr>
          </a:p>
        </p:txBody>
      </p:sp>
    </p:spTree>
    <p:extLst>
      <p:ext uri="{BB962C8B-B14F-4D97-AF65-F5344CB8AC3E}">
        <p14:creationId xmlns:p14="http://schemas.microsoft.com/office/powerpoint/2010/main" val="7555882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483D967-2798-4212-0EE9-6D8CDC7D5255}"/>
              </a:ext>
            </a:extLst>
          </p:cNvPr>
          <p:cNvSpPr>
            <a:spLocks noGrp="1"/>
          </p:cNvSpPr>
          <p:nvPr>
            <p:ph type="title"/>
          </p:nvPr>
        </p:nvSpPr>
        <p:spPr>
          <a:xfrm>
            <a:off x="680321" y="2063262"/>
            <a:ext cx="3739279" cy="2661052"/>
          </a:xfrm>
        </p:spPr>
        <p:txBody>
          <a:bodyPr>
            <a:normAutofit/>
          </a:bodyPr>
          <a:lstStyle/>
          <a:p>
            <a:pPr algn="r"/>
            <a:r>
              <a:rPr lang="en-GB" sz="4400" b="1">
                <a:solidFill>
                  <a:srgbClr val="FFFFFF"/>
                </a:solidFill>
              </a:rPr>
              <a:t>References:</a:t>
            </a:r>
            <a:br>
              <a:rPr lang="en-GB" sz="4400" b="1">
                <a:solidFill>
                  <a:srgbClr val="FFFFFF"/>
                </a:solidFill>
              </a:rPr>
            </a:br>
            <a:endParaRPr lang="en-GB" sz="4400">
              <a:solidFill>
                <a:srgbClr val="FFFFFF"/>
              </a:solidFill>
            </a:endParaRPr>
          </a:p>
        </p:txBody>
      </p:sp>
      <p:sp>
        <p:nvSpPr>
          <p:cNvPr id="3" name="Content Placeholder 2">
            <a:extLst>
              <a:ext uri="{FF2B5EF4-FFF2-40B4-BE49-F238E27FC236}">
                <a16:creationId xmlns:a16="http://schemas.microsoft.com/office/drawing/2014/main" id="{0EEC7F94-2CF9-23BD-961F-2E10484AAEF6}"/>
              </a:ext>
            </a:extLst>
          </p:cNvPr>
          <p:cNvSpPr>
            <a:spLocks noGrp="1"/>
          </p:cNvSpPr>
          <p:nvPr>
            <p:ph idx="1"/>
          </p:nvPr>
        </p:nvSpPr>
        <p:spPr>
          <a:xfrm>
            <a:off x="5287994" y="661106"/>
            <a:ext cx="6564915" cy="5956864"/>
          </a:xfrm>
        </p:spPr>
        <p:txBody>
          <a:bodyPr anchor="ctr">
            <a:normAutofit/>
          </a:bodyPr>
          <a:lstStyle/>
          <a:p>
            <a:pPr>
              <a:buFont typeface="Wingdings" panose="05000000000000000000" pitchFamily="2" charset="2"/>
              <a:buChar char="q"/>
            </a:pPr>
            <a:endParaRPr lang="en-GB" sz="2000" b="1" dirty="0">
              <a:solidFill>
                <a:srgbClr val="FFFFFF"/>
              </a:solidFill>
            </a:endParaRP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Brett, J.M. (2014) </a:t>
            </a:r>
            <a:r>
              <a:rPr lang="en-GB" sz="2000" i="1" dirty="0">
                <a:solidFill>
                  <a:srgbClr val="FFFFFF"/>
                </a:solidFill>
                <a:latin typeface="Arial" panose="020B0604020202020204" pitchFamily="34" charset="0"/>
                <a:cs typeface="Arial" panose="020B0604020202020204" pitchFamily="34" charset="0"/>
              </a:rPr>
              <a:t>Negotiating Globally.</a:t>
            </a:r>
            <a:r>
              <a:rPr lang="en-GB" sz="2000" dirty="0">
                <a:solidFill>
                  <a:srgbClr val="FFFFFF"/>
                </a:solidFill>
                <a:latin typeface="Arial" panose="020B0604020202020204" pitchFamily="34" charset="0"/>
                <a:cs typeface="Arial" panose="020B0604020202020204" pitchFamily="34" charset="0"/>
              </a:rPr>
              <a:t> 3rd ed. San Francisco: Jossey-Bass.</a:t>
            </a: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Fang, T. (2012) ‘Yin Yang perspective on culture’, </a:t>
            </a:r>
            <a:r>
              <a:rPr lang="en-GB" sz="2000" i="1" dirty="0">
                <a:solidFill>
                  <a:srgbClr val="FFFFFF"/>
                </a:solidFill>
                <a:latin typeface="Arial" panose="020B0604020202020204" pitchFamily="34" charset="0"/>
                <a:cs typeface="Arial" panose="020B0604020202020204" pitchFamily="34" charset="0"/>
              </a:rPr>
              <a:t>Management and Organization Review</a:t>
            </a:r>
            <a:r>
              <a:rPr lang="en-GB" sz="2000" dirty="0">
                <a:solidFill>
                  <a:srgbClr val="FFFFFF"/>
                </a:solidFill>
                <a:latin typeface="Arial" panose="020B0604020202020204" pitchFamily="34" charset="0"/>
                <a:cs typeface="Arial" panose="020B0604020202020204" pitchFamily="34" charset="0"/>
              </a:rPr>
              <a:t>, 8(1), pp. 25–50.</a:t>
            </a: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Hall, E.T. (1976) </a:t>
            </a:r>
            <a:r>
              <a:rPr lang="en-GB" sz="2000" i="1" dirty="0">
                <a:solidFill>
                  <a:srgbClr val="FFFFFF"/>
                </a:solidFill>
                <a:latin typeface="Arial" panose="020B0604020202020204" pitchFamily="34" charset="0"/>
                <a:cs typeface="Arial" panose="020B0604020202020204" pitchFamily="34" charset="0"/>
              </a:rPr>
              <a:t>Beyond Culture.</a:t>
            </a:r>
            <a:r>
              <a:rPr lang="en-GB" sz="2000" dirty="0">
                <a:solidFill>
                  <a:srgbClr val="FFFFFF"/>
                </a:solidFill>
                <a:latin typeface="Arial" panose="020B0604020202020204" pitchFamily="34" charset="0"/>
                <a:cs typeface="Arial" panose="020B0604020202020204" pitchFamily="34" charset="0"/>
              </a:rPr>
              <a:t> New York: Anchor Press.</a:t>
            </a: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Hofstede, G. (2011) </a:t>
            </a:r>
            <a:r>
              <a:rPr lang="en-GB" sz="2000" i="1" dirty="0">
                <a:solidFill>
                  <a:srgbClr val="FFFFFF"/>
                </a:solidFill>
                <a:latin typeface="Arial" panose="020B0604020202020204" pitchFamily="34" charset="0"/>
                <a:cs typeface="Arial" panose="020B0604020202020204" pitchFamily="34" charset="0"/>
              </a:rPr>
              <a:t>Cultures and Organizations: Software of the Mind.</a:t>
            </a:r>
            <a:r>
              <a:rPr lang="en-GB" sz="2000" dirty="0">
                <a:solidFill>
                  <a:srgbClr val="FFFFFF"/>
                </a:solidFill>
                <a:latin typeface="Arial" panose="020B0604020202020204" pitchFamily="34" charset="0"/>
                <a:cs typeface="Arial" panose="020B0604020202020204" pitchFamily="34" charset="0"/>
              </a:rPr>
              <a:t> 3rd ed. New York: McGraw-Hill.</a:t>
            </a: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Meyer, E. (2014) </a:t>
            </a:r>
            <a:r>
              <a:rPr lang="en-GB" sz="2000" i="1" dirty="0">
                <a:solidFill>
                  <a:srgbClr val="FFFFFF"/>
                </a:solidFill>
                <a:latin typeface="Arial" panose="020B0604020202020204" pitchFamily="34" charset="0"/>
                <a:cs typeface="Arial" panose="020B0604020202020204" pitchFamily="34" charset="0"/>
              </a:rPr>
              <a:t>The Culture Map.</a:t>
            </a:r>
            <a:r>
              <a:rPr lang="en-GB" sz="2000" dirty="0">
                <a:solidFill>
                  <a:srgbClr val="FFFFFF"/>
                </a:solidFill>
                <a:latin typeface="Arial" panose="020B0604020202020204" pitchFamily="34" charset="0"/>
                <a:cs typeface="Arial" panose="020B0604020202020204" pitchFamily="34" charset="0"/>
              </a:rPr>
              <a:t> New York: PublicAffairs.</a:t>
            </a:r>
          </a:p>
          <a:p>
            <a:pPr>
              <a:buFont typeface="Wingdings" panose="05000000000000000000" pitchFamily="2" charset="2"/>
              <a:buChar char="q"/>
            </a:pPr>
            <a:r>
              <a:rPr lang="en-GB" sz="2000" dirty="0">
                <a:solidFill>
                  <a:srgbClr val="FFFFFF"/>
                </a:solidFill>
                <a:latin typeface="Arial" panose="020B0604020202020204" pitchFamily="34" charset="0"/>
                <a:cs typeface="Arial" panose="020B0604020202020204" pitchFamily="34" charset="0"/>
              </a:rPr>
              <a:t>Peng, M.W. (2021) </a:t>
            </a:r>
            <a:r>
              <a:rPr lang="en-GB" sz="2000" i="1" dirty="0">
                <a:solidFill>
                  <a:srgbClr val="FFFFFF"/>
                </a:solidFill>
                <a:latin typeface="Arial" panose="020B0604020202020204" pitchFamily="34" charset="0"/>
                <a:cs typeface="Arial" panose="020B0604020202020204" pitchFamily="34" charset="0"/>
              </a:rPr>
              <a:t>Global Business.</a:t>
            </a:r>
            <a:r>
              <a:rPr lang="en-GB" sz="2000" dirty="0">
                <a:solidFill>
                  <a:srgbClr val="FFFFFF"/>
                </a:solidFill>
                <a:latin typeface="Arial" panose="020B0604020202020204" pitchFamily="34" charset="0"/>
                <a:cs typeface="Arial" panose="020B0604020202020204" pitchFamily="34" charset="0"/>
              </a:rPr>
              <a:t> 5th ed. Boston: Cengage Learning.</a:t>
            </a:r>
          </a:p>
          <a:p>
            <a:pPr>
              <a:buFont typeface="Wingdings" panose="05000000000000000000" pitchFamily="2" charset="2"/>
              <a:buChar char="q"/>
            </a:pPr>
            <a:endParaRPr lang="en-GB" sz="2000" dirty="0">
              <a:solidFill>
                <a:srgbClr val="FFFFFF"/>
              </a:solidFill>
            </a:endParaRPr>
          </a:p>
        </p:txBody>
      </p:sp>
    </p:spTree>
    <p:extLst>
      <p:ext uri="{BB962C8B-B14F-4D97-AF65-F5344CB8AC3E}">
        <p14:creationId xmlns:p14="http://schemas.microsoft.com/office/powerpoint/2010/main" val="181297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609</Words>
  <Application>Microsoft Office PowerPoint</Application>
  <PresentationFormat>Widescreen</PresentationFormat>
  <Paragraphs>33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vt:lpstr>
      <vt:lpstr>Berlin</vt:lpstr>
      <vt:lpstr>STUDENT NAME: MIHAELA MARICA -DUMITRANA  STUDENT ID: 2233123 MODULE CODE: LCBB6023 LECTURE NAME: LIYANAGE RODRIGO </vt:lpstr>
      <vt:lpstr>TITLE: Developing Successful UK–China Strategic Partnerships through Cross-Cultural Negotiation</vt:lpstr>
      <vt:lpstr> Culture Principles</vt:lpstr>
      <vt:lpstr>Cultural Determinants of negotiation outcome </vt:lpstr>
      <vt:lpstr>Theoretical Perspective: Cultural Dimensions</vt:lpstr>
      <vt:lpstr>Features of Chinese Business Culture</vt:lpstr>
      <vt:lpstr>Cultural Differences Between the United Kingdom and China </vt:lpstr>
      <vt:lpstr>Cultural Barriers in Negotiations</vt:lpstr>
      <vt:lpstr>Strategies for Effective Negotiation</vt:lpstr>
      <vt:lpstr>International Strategic Partnership Considerations</vt:lpstr>
      <vt:lpstr>Significance of Cultural Awareness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2026-03-07T19:40:29Z</dcterms:created>
  <dcterms:modified xsi:type="dcterms:W3CDTF">2026-03-12T14:28:55Z</dcterms:modified>
</cp:coreProperties>
</file>