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1"/>
  </p:notesMasterIdLst>
  <p:sldIdLst>
    <p:sldId id="256" r:id="rId5"/>
    <p:sldId id="378" r:id="rId6"/>
    <p:sldId id="379" r:id="rId7"/>
    <p:sldId id="380" r:id="rId8"/>
    <p:sldId id="381" r:id="rId9"/>
    <p:sldId id="382" r:id="rId10"/>
    <p:sldId id="383" r:id="rId11"/>
    <p:sldId id="384" r:id="rId12"/>
    <p:sldId id="385" r:id="rId13"/>
    <p:sldId id="386" r:id="rId14"/>
    <p:sldId id="387" r:id="rId15"/>
    <p:sldId id="388" r:id="rId16"/>
    <p:sldId id="389" r:id="rId17"/>
    <p:sldId id="390" r:id="rId18"/>
    <p:sldId id="391" r:id="rId19"/>
    <p:sldId id="37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a:srgbClr val="FF0000"/>
    <a:srgbClr val="FF0066"/>
    <a:srgbClr val="660033"/>
    <a:srgbClr val="FF3300"/>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86" d="100"/>
          <a:sy n="86" d="100"/>
        </p:scale>
        <p:origin x="233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21/05/2020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21/05/2020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771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21/05/2020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9132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21/05/2020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77692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21/05/2020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4468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21/05/2020</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947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21/05/2020</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2139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21/05/2020</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76720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21/05/2020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81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21/05/2020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7434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21/05/2020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90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21/05/2020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14163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60C728-9A38-45DE-BA73-0730424121CA}" type="datetime1">
              <a:rPr lang="en-GB" smtClean="0"/>
              <a:t>21/05/2020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7824160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flickr.com/photos/agirregabiria/3499503013"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youtube.com/watch?v=Fe751kMBwm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smEqnnklfYs&amp;feature=youtu.b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BMSK6001 Emergent Leadership Skills for the Workplace</a:t>
            </a:r>
          </a:p>
        </p:txBody>
      </p:sp>
      <p:sp>
        <p:nvSpPr>
          <p:cNvPr id="3" name="Subtitle 2"/>
          <p:cNvSpPr>
            <a:spLocks noGrp="1"/>
          </p:cNvSpPr>
          <p:nvPr>
            <p:ph type="subTitle" idx="1"/>
          </p:nvPr>
        </p:nvSpPr>
        <p:spPr/>
        <p:txBody>
          <a:bodyPr/>
          <a:lstStyle/>
          <a:p>
            <a:r>
              <a:rPr lang="en-GB" dirty="0">
                <a:solidFill>
                  <a:schemeClr val="bg1"/>
                </a:solidFill>
              </a:rPr>
              <a:t>Online Session 2</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desk, computer, table, holding&#10;&#10;Description automatically generated">
            <a:extLst>
              <a:ext uri="{FF2B5EF4-FFF2-40B4-BE49-F238E27FC236}">
                <a16:creationId xmlns:a16="http://schemas.microsoft.com/office/drawing/2014/main" id="{BA53405D-648F-4DAB-AA1A-9FB8701DEDB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6256" y="4004250"/>
            <a:ext cx="2267744" cy="1682176"/>
          </a:xfrm>
          <a:prstGeom prst="rect">
            <a:avLst/>
          </a:prstGeom>
        </p:spPr>
      </p:pic>
      <p:sp>
        <p:nvSpPr>
          <p:cNvPr id="2" name="Title 1">
            <a:extLst>
              <a:ext uri="{FF2B5EF4-FFF2-40B4-BE49-F238E27FC236}">
                <a16:creationId xmlns:a16="http://schemas.microsoft.com/office/drawing/2014/main" id="{8F1CB7F4-6ACB-4E36-B298-77EECEC97A3E}"/>
              </a:ext>
            </a:extLst>
          </p:cNvPr>
          <p:cNvSpPr>
            <a:spLocks noGrp="1"/>
          </p:cNvSpPr>
          <p:nvPr>
            <p:ph type="title"/>
          </p:nvPr>
        </p:nvSpPr>
        <p:spPr>
          <a:xfrm>
            <a:off x="457200" y="274638"/>
            <a:ext cx="8229600" cy="778098"/>
          </a:xfrm>
        </p:spPr>
        <p:txBody>
          <a:bodyPr/>
          <a:lstStyle/>
          <a:p>
            <a:r>
              <a:rPr lang="en-GB" dirty="0"/>
              <a:t>Agenda</a:t>
            </a:r>
          </a:p>
        </p:txBody>
      </p:sp>
      <p:sp>
        <p:nvSpPr>
          <p:cNvPr id="3" name="Content Placeholder 2">
            <a:extLst>
              <a:ext uri="{FF2B5EF4-FFF2-40B4-BE49-F238E27FC236}">
                <a16:creationId xmlns:a16="http://schemas.microsoft.com/office/drawing/2014/main" id="{EE3D8672-192F-4675-B5CE-0E358DFBA391}"/>
              </a:ext>
            </a:extLst>
          </p:cNvPr>
          <p:cNvSpPr>
            <a:spLocks noGrp="1"/>
          </p:cNvSpPr>
          <p:nvPr>
            <p:ph idx="1"/>
          </p:nvPr>
        </p:nvSpPr>
        <p:spPr>
          <a:xfrm>
            <a:off x="251520" y="1141962"/>
            <a:ext cx="8229600" cy="3917032"/>
          </a:xfrm>
        </p:spPr>
        <p:txBody>
          <a:bodyPr/>
          <a:lstStyle/>
          <a:p>
            <a:r>
              <a:rPr lang="en-GB" dirty="0">
                <a:solidFill>
                  <a:srgbClr val="002060"/>
                </a:solidFill>
              </a:rPr>
              <a:t>Review of the task from the last session – </a:t>
            </a:r>
            <a:r>
              <a:rPr lang="en-GB" i="1" dirty="0">
                <a:solidFill>
                  <a:srgbClr val="002060"/>
                </a:solidFill>
              </a:rPr>
              <a:t>feedback, discussion and key learning points</a:t>
            </a:r>
          </a:p>
          <a:p>
            <a:r>
              <a:rPr lang="en-GB" dirty="0">
                <a:solidFill>
                  <a:srgbClr val="FF0000"/>
                </a:solidFill>
              </a:rPr>
              <a:t>What is leadership – </a:t>
            </a:r>
            <a:r>
              <a:rPr lang="en-GB" i="1" dirty="0">
                <a:solidFill>
                  <a:srgbClr val="FF0000"/>
                </a:solidFill>
              </a:rPr>
              <a:t>some views</a:t>
            </a:r>
          </a:p>
          <a:p>
            <a:r>
              <a:rPr lang="en-GB" dirty="0">
                <a:solidFill>
                  <a:srgbClr val="009900"/>
                </a:solidFill>
              </a:rPr>
              <a:t>Leadership and management – </a:t>
            </a:r>
            <a:r>
              <a:rPr lang="en-GB" i="1" dirty="0">
                <a:solidFill>
                  <a:srgbClr val="009900"/>
                </a:solidFill>
              </a:rPr>
              <a:t>the relationship</a:t>
            </a:r>
          </a:p>
          <a:p>
            <a:r>
              <a:rPr lang="en-GB" dirty="0">
                <a:solidFill>
                  <a:srgbClr val="7030A0"/>
                </a:solidFill>
              </a:rPr>
              <a:t>Leadership theories</a:t>
            </a:r>
          </a:p>
          <a:p>
            <a:endParaRPr lang="en-GB" dirty="0"/>
          </a:p>
        </p:txBody>
      </p:sp>
    </p:spTree>
    <p:extLst>
      <p:ext uri="{BB962C8B-B14F-4D97-AF65-F5344CB8AC3E}">
        <p14:creationId xmlns:p14="http://schemas.microsoft.com/office/powerpoint/2010/main" val="1600093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BC88-A01F-4937-8495-E6D72FA5EDB0}"/>
              </a:ext>
            </a:extLst>
          </p:cNvPr>
          <p:cNvSpPr>
            <a:spLocks noGrp="1"/>
          </p:cNvSpPr>
          <p:nvPr>
            <p:ph type="title"/>
          </p:nvPr>
        </p:nvSpPr>
        <p:spPr/>
        <p:txBody>
          <a:bodyPr/>
          <a:lstStyle/>
          <a:p>
            <a:r>
              <a:rPr lang="en-GB" dirty="0"/>
              <a:t>What is leadership?</a:t>
            </a:r>
          </a:p>
        </p:txBody>
      </p:sp>
      <p:sp>
        <p:nvSpPr>
          <p:cNvPr id="3" name="Content Placeholder 2">
            <a:extLst>
              <a:ext uri="{FF2B5EF4-FFF2-40B4-BE49-F238E27FC236}">
                <a16:creationId xmlns:a16="http://schemas.microsoft.com/office/drawing/2014/main" id="{74C77869-5737-4F86-95A3-779FBE88C23E}"/>
              </a:ext>
            </a:extLst>
          </p:cNvPr>
          <p:cNvSpPr>
            <a:spLocks noGrp="1"/>
          </p:cNvSpPr>
          <p:nvPr>
            <p:ph idx="1"/>
          </p:nvPr>
        </p:nvSpPr>
        <p:spPr/>
        <p:txBody>
          <a:bodyPr>
            <a:normAutofit fontScale="77500" lnSpcReduction="20000"/>
          </a:bodyPr>
          <a:lstStyle/>
          <a:p>
            <a:pPr marL="0" indent="0">
              <a:buNone/>
            </a:pPr>
            <a:r>
              <a:rPr lang="en-GB" dirty="0"/>
              <a:t>According to Northouse (2013: p.5):</a:t>
            </a:r>
          </a:p>
          <a:p>
            <a:pPr marL="0" indent="0">
              <a:buNone/>
            </a:pPr>
            <a:endParaRPr lang="en-GB" dirty="0"/>
          </a:p>
          <a:p>
            <a:pPr marL="0" indent="0">
              <a:buNone/>
            </a:pPr>
            <a:r>
              <a:rPr lang="en-GB" dirty="0">
                <a:solidFill>
                  <a:srgbClr val="002060"/>
                </a:solidFill>
              </a:rPr>
              <a:t>“Leadership is a process whereby an individual influences a group of individuals to achieve a common goal”</a:t>
            </a:r>
          </a:p>
          <a:p>
            <a:pPr marL="0" indent="0">
              <a:buNone/>
            </a:pPr>
            <a:endParaRPr lang="en-GB" dirty="0"/>
          </a:p>
          <a:p>
            <a:r>
              <a:rPr lang="en-GB" dirty="0">
                <a:solidFill>
                  <a:srgbClr val="009900"/>
                </a:solidFill>
              </a:rPr>
              <a:t>Key words – Process, Influences, Group,  Goal</a:t>
            </a:r>
          </a:p>
          <a:p>
            <a:r>
              <a:rPr lang="en-GB" dirty="0">
                <a:solidFill>
                  <a:srgbClr val="FF0000"/>
                </a:solidFill>
              </a:rPr>
              <a:t>Process involves giving purpose or meaningful direction.</a:t>
            </a:r>
          </a:p>
          <a:p>
            <a:r>
              <a:rPr lang="en-GB" dirty="0">
                <a:solidFill>
                  <a:srgbClr val="660066"/>
                </a:solidFill>
              </a:rPr>
              <a:t>The group may be followers, subordinates, employees, peers. </a:t>
            </a:r>
          </a:p>
          <a:p>
            <a:endParaRPr lang="en-GB" dirty="0"/>
          </a:p>
        </p:txBody>
      </p:sp>
    </p:spTree>
    <p:extLst>
      <p:ext uri="{BB962C8B-B14F-4D97-AF65-F5344CB8AC3E}">
        <p14:creationId xmlns:p14="http://schemas.microsoft.com/office/powerpoint/2010/main" val="2916581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D4B3D-4821-4346-99C0-76209C8348E9}"/>
              </a:ext>
            </a:extLst>
          </p:cNvPr>
          <p:cNvSpPr>
            <a:spLocks noGrp="1"/>
          </p:cNvSpPr>
          <p:nvPr>
            <p:ph type="title"/>
          </p:nvPr>
        </p:nvSpPr>
        <p:spPr/>
        <p:txBody>
          <a:bodyPr>
            <a:normAutofit/>
          </a:bodyPr>
          <a:lstStyle/>
          <a:p>
            <a:r>
              <a:rPr lang="en-GB" sz="3600" i="1" dirty="0"/>
              <a:t>Limitations</a:t>
            </a:r>
            <a:r>
              <a:rPr lang="en-GB" sz="3600" dirty="0"/>
              <a:t> of the Northouse definition</a:t>
            </a:r>
          </a:p>
        </p:txBody>
      </p:sp>
      <p:sp>
        <p:nvSpPr>
          <p:cNvPr id="3" name="Content Placeholder 2">
            <a:extLst>
              <a:ext uri="{FF2B5EF4-FFF2-40B4-BE49-F238E27FC236}">
                <a16:creationId xmlns:a16="http://schemas.microsoft.com/office/drawing/2014/main" id="{58FBDD29-DCD3-4B47-BD2B-C8241827CFAB}"/>
              </a:ext>
            </a:extLst>
          </p:cNvPr>
          <p:cNvSpPr>
            <a:spLocks noGrp="1"/>
          </p:cNvSpPr>
          <p:nvPr>
            <p:ph idx="1"/>
          </p:nvPr>
        </p:nvSpPr>
        <p:spPr/>
        <p:txBody>
          <a:bodyPr>
            <a:normAutofit fontScale="70000" lnSpcReduction="20000"/>
          </a:bodyPr>
          <a:lstStyle/>
          <a:p>
            <a:r>
              <a:rPr lang="en-GB" dirty="0">
                <a:solidFill>
                  <a:srgbClr val="FF0000"/>
                </a:solidFill>
              </a:rPr>
              <a:t>Is it a process? </a:t>
            </a:r>
            <a:r>
              <a:rPr lang="en-GB" i="1" dirty="0">
                <a:solidFill>
                  <a:srgbClr val="FF0000"/>
                </a:solidFill>
              </a:rPr>
              <a:t>OR</a:t>
            </a:r>
            <a:r>
              <a:rPr lang="en-GB" dirty="0">
                <a:solidFill>
                  <a:srgbClr val="FF0000"/>
                </a:solidFill>
              </a:rPr>
              <a:t> is it a </a:t>
            </a:r>
            <a:r>
              <a:rPr lang="en-GB" dirty="0">
                <a:solidFill>
                  <a:srgbClr val="009900"/>
                </a:solidFill>
              </a:rPr>
              <a:t>person</a:t>
            </a:r>
            <a:r>
              <a:rPr lang="en-GB" dirty="0">
                <a:solidFill>
                  <a:srgbClr val="FF0000"/>
                </a:solidFill>
              </a:rPr>
              <a:t>, </a:t>
            </a:r>
            <a:r>
              <a:rPr lang="en-GB" dirty="0">
                <a:solidFill>
                  <a:srgbClr val="660066"/>
                </a:solidFill>
              </a:rPr>
              <a:t>position</a:t>
            </a:r>
            <a:r>
              <a:rPr lang="en-GB" dirty="0">
                <a:solidFill>
                  <a:srgbClr val="FF0000"/>
                </a:solidFill>
              </a:rPr>
              <a:t>, or is it about </a:t>
            </a:r>
            <a:r>
              <a:rPr lang="en-GB" dirty="0">
                <a:solidFill>
                  <a:srgbClr val="002060"/>
                </a:solidFill>
              </a:rPr>
              <a:t>results</a:t>
            </a:r>
            <a:r>
              <a:rPr lang="en-GB" dirty="0">
                <a:solidFill>
                  <a:srgbClr val="FF0000"/>
                </a:solidFill>
              </a:rPr>
              <a:t>? (Grint, 2005)</a:t>
            </a:r>
          </a:p>
          <a:p>
            <a:r>
              <a:rPr lang="en-GB" dirty="0">
                <a:solidFill>
                  <a:srgbClr val="009900"/>
                </a:solidFill>
              </a:rPr>
              <a:t>Person – Leadership attributes – Maybe transformational or charismatic</a:t>
            </a:r>
          </a:p>
          <a:p>
            <a:r>
              <a:rPr lang="en-GB" dirty="0">
                <a:solidFill>
                  <a:srgbClr val="660066"/>
                </a:solidFill>
              </a:rPr>
              <a:t>Position – Exercise of power i.e. top-down rather than distributed</a:t>
            </a:r>
          </a:p>
          <a:p>
            <a:pPr marL="0" indent="0">
              <a:buNone/>
            </a:pPr>
            <a:r>
              <a:rPr lang="en-GB" dirty="0"/>
              <a:t>‘</a:t>
            </a:r>
            <a:r>
              <a:rPr lang="en-GB" i="1" dirty="0"/>
              <a:t>Power is the ability to mobilise resources (human and material) to get things done’ (Kantor, 1976, p.66)</a:t>
            </a:r>
          </a:p>
          <a:p>
            <a:r>
              <a:rPr lang="en-GB" dirty="0">
                <a:solidFill>
                  <a:srgbClr val="002060"/>
                </a:solidFill>
              </a:rPr>
              <a:t>Results – But can we make a causal link, given the large number of employees </a:t>
            </a:r>
          </a:p>
          <a:p>
            <a:r>
              <a:rPr lang="en-GB" dirty="0">
                <a:solidFill>
                  <a:srgbClr val="FF0066"/>
                </a:solidFill>
              </a:rPr>
              <a:t>What about different organisational contexts and culture - i.e. contingency theory?</a:t>
            </a:r>
          </a:p>
          <a:p>
            <a:endParaRPr lang="en-GB" dirty="0"/>
          </a:p>
        </p:txBody>
      </p:sp>
    </p:spTree>
    <p:extLst>
      <p:ext uri="{BB962C8B-B14F-4D97-AF65-F5344CB8AC3E}">
        <p14:creationId xmlns:p14="http://schemas.microsoft.com/office/powerpoint/2010/main" val="2220105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43E1-C493-461C-BEC4-47DF0EEFBA2A}"/>
              </a:ext>
            </a:extLst>
          </p:cNvPr>
          <p:cNvSpPr>
            <a:spLocks noGrp="1"/>
          </p:cNvSpPr>
          <p:nvPr>
            <p:ph type="title"/>
          </p:nvPr>
        </p:nvSpPr>
        <p:spPr/>
        <p:txBody>
          <a:bodyPr>
            <a:normAutofit fontScale="90000"/>
          </a:bodyPr>
          <a:lstStyle/>
          <a:p>
            <a:r>
              <a:rPr lang="en-GB" dirty="0"/>
              <a:t>Which leaders do you admire? Why?</a:t>
            </a:r>
          </a:p>
        </p:txBody>
      </p:sp>
      <p:sp>
        <p:nvSpPr>
          <p:cNvPr id="5" name="Rectangle 4">
            <a:extLst>
              <a:ext uri="{FF2B5EF4-FFF2-40B4-BE49-F238E27FC236}">
                <a16:creationId xmlns:a16="http://schemas.microsoft.com/office/drawing/2014/main" id="{608AC3B2-12E0-48DC-BAB5-296672EDC561}"/>
              </a:ext>
            </a:extLst>
          </p:cNvPr>
          <p:cNvSpPr/>
          <p:nvPr/>
        </p:nvSpPr>
        <p:spPr>
          <a:xfrm>
            <a:off x="457200" y="1988840"/>
            <a:ext cx="3840026" cy="369332"/>
          </a:xfrm>
          <a:prstGeom prst="rect">
            <a:avLst/>
          </a:prstGeom>
        </p:spPr>
        <p:txBody>
          <a:bodyPr wrap="none">
            <a:spAutoFit/>
          </a:bodyPr>
          <a:lstStyle/>
          <a:p>
            <a:r>
              <a:rPr lang="en-GB" dirty="0"/>
              <a:t>Obama: 'yes we can‘   - ‘Yes we can’</a:t>
            </a:r>
          </a:p>
        </p:txBody>
      </p:sp>
      <p:sp>
        <p:nvSpPr>
          <p:cNvPr id="6" name="Rectangle 5">
            <a:extLst>
              <a:ext uri="{FF2B5EF4-FFF2-40B4-BE49-F238E27FC236}">
                <a16:creationId xmlns:a16="http://schemas.microsoft.com/office/drawing/2014/main" id="{4E0D8264-04C5-475D-BE03-F8B0FB1A77A5}"/>
              </a:ext>
            </a:extLst>
          </p:cNvPr>
          <p:cNvSpPr/>
          <p:nvPr/>
        </p:nvSpPr>
        <p:spPr>
          <a:xfrm>
            <a:off x="4355976" y="1982913"/>
            <a:ext cx="4572000" cy="646331"/>
          </a:xfrm>
          <a:prstGeom prst="rect">
            <a:avLst/>
          </a:prstGeom>
        </p:spPr>
        <p:txBody>
          <a:bodyPr>
            <a:spAutoFit/>
          </a:bodyPr>
          <a:lstStyle/>
          <a:p>
            <a:r>
              <a:rPr lang="en-GB" dirty="0"/>
              <a:t>Jeremy Corbyn- ‘We will change the lives of the people’</a:t>
            </a:r>
          </a:p>
        </p:txBody>
      </p:sp>
      <p:pic>
        <p:nvPicPr>
          <p:cNvPr id="7" name="Content Placeholder 7">
            <a:extLst>
              <a:ext uri="{FF2B5EF4-FFF2-40B4-BE49-F238E27FC236}">
                <a16:creationId xmlns:a16="http://schemas.microsoft.com/office/drawing/2014/main" id="{80C83C9F-DA7A-44DF-90E0-D50BB9D748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2929374"/>
            <a:ext cx="2984675" cy="2269829"/>
          </a:xfrm>
          <a:prstGeom prst="rect">
            <a:avLst/>
          </a:prstGeom>
        </p:spPr>
      </p:pic>
      <p:pic>
        <p:nvPicPr>
          <p:cNvPr id="8" name="Picture 7">
            <a:extLst>
              <a:ext uri="{FF2B5EF4-FFF2-40B4-BE49-F238E27FC236}">
                <a16:creationId xmlns:a16="http://schemas.microsoft.com/office/drawing/2014/main" id="{1CCDFA47-03E1-4C0F-B22E-2075FD9CA258}"/>
              </a:ext>
            </a:extLst>
          </p:cNvPr>
          <p:cNvPicPr>
            <a:picLocks noChangeAspect="1"/>
          </p:cNvPicPr>
          <p:nvPr/>
        </p:nvPicPr>
        <p:blipFill>
          <a:blip r:embed="rId3"/>
          <a:stretch>
            <a:fillRect/>
          </a:stretch>
        </p:blipFill>
        <p:spPr>
          <a:xfrm>
            <a:off x="5045188" y="2929374"/>
            <a:ext cx="3193575" cy="2351734"/>
          </a:xfrm>
          <a:prstGeom prst="rect">
            <a:avLst/>
          </a:prstGeom>
        </p:spPr>
      </p:pic>
    </p:spTree>
    <p:extLst>
      <p:ext uri="{BB962C8B-B14F-4D97-AF65-F5344CB8AC3E}">
        <p14:creationId xmlns:p14="http://schemas.microsoft.com/office/powerpoint/2010/main" val="1438267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3EB8-01FC-4832-9317-06B1A3DFAAA1}"/>
              </a:ext>
            </a:extLst>
          </p:cNvPr>
          <p:cNvSpPr>
            <a:spLocks noGrp="1"/>
          </p:cNvSpPr>
          <p:nvPr>
            <p:ph type="title"/>
          </p:nvPr>
        </p:nvSpPr>
        <p:spPr>
          <a:xfrm>
            <a:off x="488403" y="58518"/>
            <a:ext cx="8229600" cy="1143000"/>
          </a:xfrm>
        </p:spPr>
        <p:txBody>
          <a:bodyPr/>
          <a:lstStyle/>
          <a:p>
            <a:r>
              <a:rPr lang="en-GB" dirty="0"/>
              <a:t>Some </a:t>
            </a:r>
            <a:r>
              <a:rPr lang="en-GB" i="1" dirty="0"/>
              <a:t>types</a:t>
            </a:r>
          </a:p>
        </p:txBody>
      </p:sp>
      <p:sp>
        <p:nvSpPr>
          <p:cNvPr id="5" name="Content Placeholder 2">
            <a:extLst>
              <a:ext uri="{FF2B5EF4-FFF2-40B4-BE49-F238E27FC236}">
                <a16:creationId xmlns:a16="http://schemas.microsoft.com/office/drawing/2014/main" id="{2A4DA449-8C15-43EF-89BB-8945E9C5DF8A}"/>
              </a:ext>
            </a:extLst>
          </p:cNvPr>
          <p:cNvSpPr>
            <a:spLocks noGrp="1"/>
          </p:cNvSpPr>
          <p:nvPr>
            <p:ph sz="half" idx="1"/>
          </p:nvPr>
        </p:nvSpPr>
        <p:spPr>
          <a:xfrm>
            <a:off x="251520" y="1201518"/>
            <a:ext cx="2914650" cy="4454963"/>
          </a:xfrm>
        </p:spPr>
        <p:txBody>
          <a:bodyPr>
            <a:normAutofit/>
          </a:bodyPr>
          <a:lstStyle/>
          <a:p>
            <a:r>
              <a:rPr lang="en-GB" sz="1700" b="1" dirty="0"/>
              <a:t>Charismatic leaders</a:t>
            </a:r>
            <a:r>
              <a:rPr lang="en-GB" sz="1700" dirty="0"/>
              <a:t> inspire their followers to do things or to do things better; this is done by conjuring up enthusiasm in others for a stated vision or goal</a:t>
            </a:r>
          </a:p>
          <a:p>
            <a:endParaRPr lang="en-GB" sz="1700" dirty="0"/>
          </a:p>
          <a:p>
            <a:r>
              <a:rPr lang="en-GB" sz="1700" b="1" dirty="0"/>
              <a:t>Contingency theory-</a:t>
            </a:r>
            <a:r>
              <a:rPr lang="en-GB" sz="1700" dirty="0"/>
              <a:t>effectiveness of </a:t>
            </a:r>
            <a:r>
              <a:rPr lang="en-GB" sz="1700" b="1" dirty="0"/>
              <a:t>leadership</a:t>
            </a:r>
            <a:r>
              <a:rPr lang="en-GB" sz="1700" dirty="0"/>
              <a:t> depends upon the situation, and there are numerous factors, such as the nature of the task, </a:t>
            </a:r>
            <a:r>
              <a:rPr lang="en-GB" sz="1700" b="1" dirty="0"/>
              <a:t>leader's</a:t>
            </a:r>
            <a:r>
              <a:rPr lang="en-GB" sz="1700" dirty="0"/>
              <a:t> personality</a:t>
            </a:r>
            <a:endParaRPr lang="en-GB" sz="1700" dirty="0">
              <a:hlinkClick r:id="rId2"/>
            </a:endParaRPr>
          </a:p>
          <a:p>
            <a:endParaRPr lang="en-GB" sz="1700" dirty="0"/>
          </a:p>
          <a:p>
            <a:endParaRPr lang="en-GB" sz="1700" dirty="0"/>
          </a:p>
          <a:p>
            <a:endParaRPr lang="en-GB" sz="1700" dirty="0"/>
          </a:p>
        </p:txBody>
      </p:sp>
      <p:sp>
        <p:nvSpPr>
          <p:cNvPr id="6" name="Content Placeholder 5">
            <a:extLst>
              <a:ext uri="{FF2B5EF4-FFF2-40B4-BE49-F238E27FC236}">
                <a16:creationId xmlns:a16="http://schemas.microsoft.com/office/drawing/2014/main" id="{DAE0AC4C-8C0F-466C-8E99-F0EAD1C3E2CE}"/>
              </a:ext>
            </a:extLst>
          </p:cNvPr>
          <p:cNvSpPr txBox="1">
            <a:spLocks/>
          </p:cNvSpPr>
          <p:nvPr/>
        </p:nvSpPr>
        <p:spPr>
          <a:xfrm>
            <a:off x="5772150" y="1201518"/>
            <a:ext cx="2914650" cy="4468949"/>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Distributed leadership- </a:t>
            </a:r>
            <a:r>
              <a:rPr lang="en-GB" sz="1800" dirty="0"/>
              <a:t>mobilising leadership expertise at all levels in an organisation in order to generate more opportunities for change and to build the capacity for improvement</a:t>
            </a:r>
          </a:p>
          <a:p>
            <a:pPr marL="0" indent="0">
              <a:buNone/>
            </a:pPr>
            <a:endParaRPr lang="en-GB" sz="1800" dirty="0"/>
          </a:p>
          <a:p>
            <a:r>
              <a:rPr lang="en-GB" sz="1800" b="1" dirty="0"/>
              <a:t>Ethical leadership</a:t>
            </a:r>
            <a:r>
              <a:rPr lang="en-GB" sz="1800" dirty="0"/>
              <a:t>- leadership that is directed by respect for ethical beliefs and values and for the dignity and rights of others. It is thus related to concepts such as trust, honesty, consideration, charisma and fairness.</a:t>
            </a:r>
          </a:p>
          <a:p>
            <a:pPr marL="0" indent="0">
              <a:buNone/>
            </a:pPr>
            <a:endParaRPr lang="en-GB" sz="1800" dirty="0"/>
          </a:p>
          <a:p>
            <a:endParaRPr lang="en-GB" sz="1800" dirty="0"/>
          </a:p>
          <a:p>
            <a:endParaRPr lang="en-GB" sz="1800" dirty="0"/>
          </a:p>
        </p:txBody>
      </p:sp>
    </p:spTree>
    <p:extLst>
      <p:ext uri="{BB962C8B-B14F-4D97-AF65-F5344CB8AC3E}">
        <p14:creationId xmlns:p14="http://schemas.microsoft.com/office/powerpoint/2010/main" val="2441737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7658B-37F6-4579-844B-72783E5308DF}"/>
              </a:ext>
            </a:extLst>
          </p:cNvPr>
          <p:cNvSpPr>
            <a:spLocks noGrp="1"/>
          </p:cNvSpPr>
          <p:nvPr>
            <p:ph type="title"/>
          </p:nvPr>
        </p:nvSpPr>
        <p:spPr/>
        <p:txBody>
          <a:bodyPr>
            <a:normAutofit fontScale="90000"/>
          </a:bodyPr>
          <a:lstStyle/>
          <a:p>
            <a:r>
              <a:rPr lang="en-GB" dirty="0"/>
              <a:t>The Difference between leadership and management (Kotter, 1990)</a:t>
            </a:r>
          </a:p>
        </p:txBody>
      </p:sp>
      <p:sp>
        <p:nvSpPr>
          <p:cNvPr id="5" name="Content Placeholder 2">
            <a:extLst>
              <a:ext uri="{FF2B5EF4-FFF2-40B4-BE49-F238E27FC236}">
                <a16:creationId xmlns:a16="http://schemas.microsoft.com/office/drawing/2014/main" id="{D37E2A59-3430-4728-A0D1-A21C9D1CEBA7}"/>
              </a:ext>
            </a:extLst>
          </p:cNvPr>
          <p:cNvSpPr>
            <a:spLocks noGrp="1"/>
          </p:cNvSpPr>
          <p:nvPr>
            <p:ph sz="half" idx="1"/>
          </p:nvPr>
        </p:nvSpPr>
        <p:spPr>
          <a:xfrm>
            <a:off x="611560" y="1844824"/>
            <a:ext cx="3744416" cy="3528392"/>
          </a:xfrm>
        </p:spPr>
        <p:txBody>
          <a:bodyPr>
            <a:normAutofit/>
          </a:bodyPr>
          <a:lstStyle/>
          <a:p>
            <a:pPr marL="0" indent="0" algn="ctr" eaLnBrk="0" hangingPunct="0">
              <a:spcBef>
                <a:spcPts val="450"/>
              </a:spcBef>
              <a:spcAft>
                <a:spcPts val="450"/>
              </a:spcAft>
              <a:buNone/>
            </a:pPr>
            <a:r>
              <a:rPr lang="en-US" sz="2400" b="1" dirty="0">
                <a:solidFill>
                  <a:srgbClr val="FF0000"/>
                </a:solidFill>
                <a:latin typeface="Arial" charset="0"/>
              </a:rPr>
              <a:t>Management Activities</a:t>
            </a:r>
          </a:p>
          <a:p>
            <a:pPr marL="0" indent="0" algn="ctr" eaLnBrk="0" hangingPunct="0">
              <a:spcBef>
                <a:spcPts val="450"/>
              </a:spcBef>
              <a:spcAft>
                <a:spcPts val="450"/>
              </a:spcAft>
              <a:buNone/>
            </a:pPr>
            <a:r>
              <a:rPr lang="en-US" sz="2400" b="1" dirty="0">
                <a:solidFill>
                  <a:schemeClr val="tx1">
                    <a:lumMod val="75000"/>
                    <a:lumOff val="25000"/>
                  </a:schemeClr>
                </a:solidFill>
                <a:latin typeface="Arial" charset="0"/>
              </a:rPr>
              <a:t>“Produces order and consistency”</a:t>
            </a:r>
          </a:p>
          <a:p>
            <a:pPr eaLnBrk="0" hangingPunct="0">
              <a:spcBef>
                <a:spcPts val="450"/>
              </a:spcBef>
              <a:spcAft>
                <a:spcPts val="450"/>
              </a:spcAft>
            </a:pPr>
            <a:r>
              <a:rPr lang="en-US" sz="2400" dirty="0">
                <a:latin typeface="Arial" charset="0"/>
              </a:rPr>
              <a:t>Planning &amp; Budgeting</a:t>
            </a:r>
          </a:p>
          <a:p>
            <a:pPr eaLnBrk="0" hangingPunct="0">
              <a:spcBef>
                <a:spcPts val="450"/>
              </a:spcBef>
              <a:spcAft>
                <a:spcPts val="450"/>
              </a:spcAft>
            </a:pPr>
            <a:r>
              <a:rPr lang="en-US" sz="2400" dirty="0">
                <a:latin typeface="Arial" charset="0"/>
              </a:rPr>
              <a:t>Organizing &amp; Staffing</a:t>
            </a:r>
          </a:p>
          <a:p>
            <a:pPr eaLnBrk="0" hangingPunct="0">
              <a:spcBef>
                <a:spcPts val="450"/>
              </a:spcBef>
              <a:spcAft>
                <a:spcPts val="450"/>
              </a:spcAft>
            </a:pPr>
            <a:r>
              <a:rPr lang="en-US" sz="2400" dirty="0">
                <a:latin typeface="Arial" charset="0"/>
              </a:rPr>
              <a:t>Controlling &amp; Problem Solving</a:t>
            </a:r>
          </a:p>
        </p:txBody>
      </p:sp>
      <p:sp>
        <p:nvSpPr>
          <p:cNvPr id="6" name="Content Placeholder 3">
            <a:extLst>
              <a:ext uri="{FF2B5EF4-FFF2-40B4-BE49-F238E27FC236}">
                <a16:creationId xmlns:a16="http://schemas.microsoft.com/office/drawing/2014/main" id="{200147C4-F45D-4BBF-95E2-045CE9FB15D3}"/>
              </a:ext>
            </a:extLst>
          </p:cNvPr>
          <p:cNvSpPr txBox="1">
            <a:spLocks/>
          </p:cNvSpPr>
          <p:nvPr/>
        </p:nvSpPr>
        <p:spPr>
          <a:xfrm>
            <a:off x="5220072" y="1916832"/>
            <a:ext cx="3672408" cy="3528392"/>
          </a:xfrm>
          <a:prstGeom prst="rect">
            <a:avLst/>
          </a:prstGeom>
        </p:spPr>
        <p:txBody>
          <a:bodyPr>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3100" b="1" dirty="0">
                <a:solidFill>
                  <a:srgbClr val="009900"/>
                </a:solidFill>
              </a:rPr>
              <a:t>Leadership Activities</a:t>
            </a:r>
          </a:p>
          <a:p>
            <a:pPr marL="0" indent="0" algn="ctr">
              <a:buFont typeface="Arial" pitchFamily="34" charset="0"/>
              <a:buNone/>
            </a:pPr>
            <a:endParaRPr lang="en-GB" sz="1200" b="1" dirty="0">
              <a:solidFill>
                <a:schemeClr val="tx1">
                  <a:lumMod val="75000"/>
                  <a:lumOff val="25000"/>
                </a:schemeClr>
              </a:solidFill>
            </a:endParaRPr>
          </a:p>
          <a:p>
            <a:pPr marL="0" indent="0" algn="ctr">
              <a:spcBef>
                <a:spcPts val="450"/>
              </a:spcBef>
              <a:buFont typeface="Arial" pitchFamily="34" charset="0"/>
              <a:buNone/>
            </a:pPr>
            <a:r>
              <a:rPr lang="en-GB" sz="3100" b="1" dirty="0">
                <a:solidFill>
                  <a:schemeClr val="tx1">
                    <a:lumMod val="75000"/>
                    <a:lumOff val="25000"/>
                  </a:schemeClr>
                </a:solidFill>
              </a:rPr>
              <a:t>“Produces change and movement”</a:t>
            </a:r>
          </a:p>
          <a:p>
            <a:pPr marL="0" indent="0" algn="ctr">
              <a:buFont typeface="Arial" pitchFamily="34" charset="0"/>
              <a:buNone/>
            </a:pPr>
            <a:endParaRPr lang="en-GB" sz="1400" dirty="0">
              <a:solidFill>
                <a:schemeClr val="tx1">
                  <a:lumMod val="75000"/>
                  <a:lumOff val="25000"/>
                </a:schemeClr>
              </a:solidFill>
            </a:endParaRPr>
          </a:p>
          <a:p>
            <a:pPr eaLnBrk="0" hangingPunct="0">
              <a:lnSpc>
                <a:spcPct val="150000"/>
              </a:lnSpc>
              <a:spcBef>
                <a:spcPts val="0"/>
              </a:spcBef>
              <a:spcAft>
                <a:spcPts val="450"/>
              </a:spcAft>
              <a:buFontTx/>
              <a:buChar char="•"/>
            </a:pPr>
            <a:r>
              <a:rPr lang="en-US" sz="3400" dirty="0">
                <a:latin typeface="Arial" charset="0"/>
              </a:rPr>
              <a:t>Establishing direction</a:t>
            </a:r>
          </a:p>
          <a:p>
            <a:pPr eaLnBrk="0" hangingPunct="0">
              <a:lnSpc>
                <a:spcPct val="150000"/>
              </a:lnSpc>
              <a:buFontTx/>
              <a:buChar char="•"/>
            </a:pPr>
            <a:r>
              <a:rPr lang="en-US" sz="3400" dirty="0">
                <a:latin typeface="Arial" charset="0"/>
              </a:rPr>
              <a:t> Aligning people </a:t>
            </a:r>
          </a:p>
          <a:p>
            <a:pPr eaLnBrk="0" hangingPunct="0">
              <a:lnSpc>
                <a:spcPct val="150000"/>
              </a:lnSpc>
              <a:buFontTx/>
              <a:buChar char="•"/>
            </a:pPr>
            <a:r>
              <a:rPr lang="en-US" sz="3400" dirty="0">
                <a:latin typeface="Arial" charset="0"/>
              </a:rPr>
              <a:t> Motivating / Inspiring</a:t>
            </a:r>
          </a:p>
          <a:p>
            <a:pPr eaLnBrk="0" hangingPunct="0">
              <a:lnSpc>
                <a:spcPct val="150000"/>
              </a:lnSpc>
              <a:buFontTx/>
              <a:buChar char="•"/>
            </a:pPr>
            <a:endParaRPr lang="en-US" dirty="0">
              <a:latin typeface="Arial" charset="0"/>
            </a:endParaRPr>
          </a:p>
          <a:p>
            <a:pPr marL="0" indent="0">
              <a:buFont typeface="Arial" pitchFamily="34" charset="0"/>
              <a:buNone/>
            </a:pPr>
            <a:endParaRPr lang="en-GB" dirty="0"/>
          </a:p>
        </p:txBody>
      </p:sp>
    </p:spTree>
    <p:extLst>
      <p:ext uri="{BB962C8B-B14F-4D97-AF65-F5344CB8AC3E}">
        <p14:creationId xmlns:p14="http://schemas.microsoft.com/office/powerpoint/2010/main" val="2689620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1F71-B434-4D8C-B301-FF0E8B6A5484}"/>
              </a:ext>
            </a:extLst>
          </p:cNvPr>
          <p:cNvSpPr>
            <a:spLocks noGrp="1"/>
          </p:cNvSpPr>
          <p:nvPr>
            <p:ph type="title"/>
          </p:nvPr>
        </p:nvSpPr>
        <p:spPr/>
        <p:txBody>
          <a:bodyPr>
            <a:normAutofit fontScale="90000"/>
          </a:bodyPr>
          <a:lstStyle/>
          <a:p>
            <a:r>
              <a:rPr lang="en-GB" dirty="0"/>
              <a:t>Traditional view of leadership and management</a:t>
            </a:r>
          </a:p>
        </p:txBody>
      </p:sp>
      <p:graphicFrame>
        <p:nvGraphicFramePr>
          <p:cNvPr id="4" name="Group 3">
            <a:extLst>
              <a:ext uri="{FF2B5EF4-FFF2-40B4-BE49-F238E27FC236}">
                <a16:creationId xmlns:a16="http://schemas.microsoft.com/office/drawing/2014/main" id="{EF98A42D-CE45-4798-8A1B-A7192E2F5D3D}"/>
              </a:ext>
            </a:extLst>
          </p:cNvPr>
          <p:cNvGraphicFramePr>
            <a:graphicFrameLocks noGrp="1"/>
          </p:cNvGraphicFramePr>
          <p:nvPr>
            <p:extLst>
              <p:ext uri="{D42A27DB-BD31-4B8C-83A1-F6EECF244321}">
                <p14:modId xmlns:p14="http://schemas.microsoft.com/office/powerpoint/2010/main" val="3292805162"/>
              </p:ext>
            </p:extLst>
          </p:nvPr>
        </p:nvGraphicFramePr>
        <p:xfrm>
          <a:off x="457200" y="1574703"/>
          <a:ext cx="8381144" cy="3805334"/>
        </p:xfrm>
        <a:graphic>
          <a:graphicData uri="http://schemas.openxmlformats.org/drawingml/2006/table">
            <a:tbl>
              <a:tblPr/>
              <a:tblGrid>
                <a:gridCol w="4037881">
                  <a:extLst>
                    <a:ext uri="{9D8B030D-6E8A-4147-A177-3AD203B41FA5}">
                      <a16:colId xmlns:a16="http://schemas.microsoft.com/office/drawing/2014/main" val="20000"/>
                    </a:ext>
                  </a:extLst>
                </a:gridCol>
                <a:gridCol w="4343263">
                  <a:extLst>
                    <a:ext uri="{9D8B030D-6E8A-4147-A177-3AD203B41FA5}">
                      <a16:colId xmlns:a16="http://schemas.microsoft.com/office/drawing/2014/main" val="20001"/>
                    </a:ext>
                  </a:extLst>
                </a:gridCol>
              </a:tblGrid>
              <a:tr h="629835">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400" b="1" i="0" u="none" strike="noStrike" cap="none" normalizeH="0" baseline="0" dirty="0">
                          <a:ln>
                            <a:noFill/>
                          </a:ln>
                          <a:solidFill>
                            <a:schemeClr val="bg1"/>
                          </a:solidFill>
                          <a:effectLst/>
                          <a:latin typeface="Arial" charset="0"/>
                        </a:rPr>
                        <a:t>Manager</a:t>
                      </a:r>
                    </a:p>
                  </a:txBody>
                  <a:tcPr marL="68580" marR="68580" marT="34292" marB="34292" anchor="ctr" anchorCtr="1"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400" b="1" i="0" u="none" strike="noStrike" cap="none" normalizeH="0" baseline="0" dirty="0">
                        <a:ln>
                          <a:noFill/>
                        </a:ln>
                        <a:solidFill>
                          <a:schemeClr val="bg1"/>
                        </a:solidFill>
                        <a:effectLst/>
                        <a:latin typeface="Arial" charset="0"/>
                      </a:endParaRP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400" b="1" i="0" u="none" strike="noStrike" cap="none" normalizeH="0" baseline="0" dirty="0">
                          <a:ln>
                            <a:noFill/>
                          </a:ln>
                          <a:solidFill>
                            <a:schemeClr val="bg1"/>
                          </a:solidFill>
                          <a:effectLst/>
                          <a:latin typeface="Arial" charset="0"/>
                        </a:rPr>
                        <a:t>Leader</a:t>
                      </a: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400" b="1" i="0" u="none" strike="noStrike" cap="none" normalizeH="0" baseline="0" dirty="0">
                        <a:ln>
                          <a:noFill/>
                        </a:ln>
                        <a:solidFill>
                          <a:schemeClr val="bg1"/>
                        </a:solidFill>
                        <a:effectLst/>
                        <a:latin typeface="Arial" charset="0"/>
                      </a:endParaRPr>
                    </a:p>
                  </a:txBody>
                  <a:tcPr marL="68580" marR="68580" marT="34292" marB="34292" anchor="ctr" anchorCtr="1"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extLst>
                  <a:ext uri="{0D108BD9-81ED-4DB2-BD59-A6C34878D82A}">
                    <a16:rowId xmlns:a16="http://schemas.microsoft.com/office/drawing/2014/main" val="10000"/>
                  </a:ext>
                </a:extLst>
              </a:tr>
              <a:tr h="3096670">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Focuses on the present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Prefers stability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Orients toward the short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Focuses on procedure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Asks “what” and “how”</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Prefers to control</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Is happy in complexity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Uses the rational mind</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Works within the context of the organization and the business</a:t>
                      </a:r>
                    </a:p>
                  </a:txBody>
                  <a:tcPr marL="68580" marR="68580" marT="34292" marB="3429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Looks toward the future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Appreciates change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Orients toward the long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Engages in a Vision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Asks “why” and “what”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Knows how to delegate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Prefers to simplify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Trusts intuition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Takes social and environmental contexts into consideration</a:t>
                      </a:r>
                    </a:p>
                  </a:txBody>
                  <a:tcPr marL="68580" marR="68580" marT="34292" marB="3429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78706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BFD3-508A-4CCD-88D7-AEBE803BF269}"/>
              </a:ext>
            </a:extLst>
          </p:cNvPr>
          <p:cNvSpPr>
            <a:spLocks noGrp="1"/>
          </p:cNvSpPr>
          <p:nvPr>
            <p:ph type="title"/>
          </p:nvPr>
        </p:nvSpPr>
        <p:spPr/>
        <p:txBody>
          <a:bodyPr>
            <a:normAutofit fontScale="90000"/>
          </a:bodyPr>
          <a:lstStyle/>
          <a:p>
            <a:r>
              <a:rPr lang="en-GB" dirty="0"/>
              <a:t>Difference between leadership and management</a:t>
            </a:r>
          </a:p>
        </p:txBody>
      </p:sp>
      <p:sp>
        <p:nvSpPr>
          <p:cNvPr id="3" name="Content Placeholder 2">
            <a:extLst>
              <a:ext uri="{FF2B5EF4-FFF2-40B4-BE49-F238E27FC236}">
                <a16:creationId xmlns:a16="http://schemas.microsoft.com/office/drawing/2014/main" id="{2A189979-A807-44E6-9598-DB68AD899284}"/>
              </a:ext>
            </a:extLst>
          </p:cNvPr>
          <p:cNvSpPr>
            <a:spLocks noGrp="1"/>
          </p:cNvSpPr>
          <p:nvPr>
            <p:ph idx="1"/>
          </p:nvPr>
        </p:nvSpPr>
        <p:spPr/>
        <p:txBody>
          <a:bodyPr>
            <a:normAutofit fontScale="92500" lnSpcReduction="20000"/>
          </a:bodyPr>
          <a:lstStyle/>
          <a:p>
            <a:r>
              <a:rPr lang="en-GB" dirty="0">
                <a:solidFill>
                  <a:srgbClr val="009900"/>
                </a:solidFill>
              </a:rPr>
              <a:t>Leadership is ‘doing the right thing’ whereas management is ‘doing the thing right’ (Bennis and Nanus, 1985)</a:t>
            </a:r>
          </a:p>
          <a:p>
            <a:r>
              <a:rPr lang="en-GB" dirty="0">
                <a:solidFill>
                  <a:srgbClr val="FF0066"/>
                </a:solidFill>
              </a:rPr>
              <a:t>In other words, leadership is about mission and strategy whereas management is about implementing plans and getting things done</a:t>
            </a:r>
          </a:p>
          <a:p>
            <a:r>
              <a:rPr lang="en-GB" dirty="0">
                <a:solidFill>
                  <a:srgbClr val="660033"/>
                </a:solidFill>
              </a:rPr>
              <a:t>Leadership is about ‘coping with change’ whereas management is about ‘coping with complexity’ (Kotter, 1990)</a:t>
            </a:r>
          </a:p>
          <a:p>
            <a:endParaRPr lang="en-GB" dirty="0"/>
          </a:p>
        </p:txBody>
      </p:sp>
    </p:spTree>
    <p:extLst>
      <p:ext uri="{BB962C8B-B14F-4D97-AF65-F5344CB8AC3E}">
        <p14:creationId xmlns:p14="http://schemas.microsoft.com/office/powerpoint/2010/main" val="3983924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5CF8-FD45-422B-A019-DF49757C992C}"/>
              </a:ext>
            </a:extLst>
          </p:cNvPr>
          <p:cNvSpPr>
            <a:spLocks noGrp="1"/>
          </p:cNvSpPr>
          <p:nvPr>
            <p:ph type="title"/>
          </p:nvPr>
        </p:nvSpPr>
        <p:spPr>
          <a:xfrm>
            <a:off x="457200" y="274637"/>
            <a:ext cx="8229600" cy="1325563"/>
          </a:xfrm>
        </p:spPr>
        <p:txBody>
          <a:bodyPr>
            <a:noAutofit/>
          </a:bodyPr>
          <a:lstStyle/>
          <a:p>
            <a:r>
              <a:rPr lang="en-GB" sz="3600" dirty="0"/>
              <a:t>Management and leadership; Are they the same or different?</a:t>
            </a:r>
            <a:br>
              <a:rPr lang="en-GB" sz="3600" dirty="0"/>
            </a:br>
            <a:endParaRPr lang="en-GB" sz="3600" dirty="0"/>
          </a:p>
        </p:txBody>
      </p:sp>
      <p:sp>
        <p:nvSpPr>
          <p:cNvPr id="3" name="Content Placeholder 2">
            <a:extLst>
              <a:ext uri="{FF2B5EF4-FFF2-40B4-BE49-F238E27FC236}">
                <a16:creationId xmlns:a16="http://schemas.microsoft.com/office/drawing/2014/main" id="{247D3206-0A01-45AB-9E35-E12B237C26E6}"/>
              </a:ext>
            </a:extLst>
          </p:cNvPr>
          <p:cNvSpPr>
            <a:spLocks noGrp="1"/>
          </p:cNvSpPr>
          <p:nvPr>
            <p:ph idx="1"/>
          </p:nvPr>
        </p:nvSpPr>
        <p:spPr/>
        <p:txBody>
          <a:bodyPr/>
          <a:lstStyle/>
          <a:p>
            <a:pPr marL="0" indent="0">
              <a:buNone/>
            </a:pPr>
            <a:r>
              <a:rPr lang="en-GB" dirty="0">
                <a:solidFill>
                  <a:srgbClr val="660033"/>
                </a:solidFill>
              </a:rPr>
              <a:t>Maybe leadership is </a:t>
            </a:r>
            <a:r>
              <a:rPr lang="en-GB" i="1" dirty="0">
                <a:solidFill>
                  <a:srgbClr val="660033"/>
                </a:solidFill>
              </a:rPr>
              <a:t>a part of management</a:t>
            </a:r>
            <a:r>
              <a:rPr lang="en-GB" dirty="0">
                <a:solidFill>
                  <a:srgbClr val="660033"/>
                </a:solidFill>
              </a:rPr>
              <a:t>?</a:t>
            </a:r>
          </a:p>
          <a:p>
            <a:pPr marL="0" indent="0">
              <a:buNone/>
            </a:pPr>
            <a:r>
              <a:rPr lang="en-GB" dirty="0">
                <a:solidFill>
                  <a:srgbClr val="660033"/>
                </a:solidFill>
              </a:rPr>
              <a:t>e.g. Mintzberg (1973):</a:t>
            </a:r>
          </a:p>
          <a:p>
            <a:pPr marL="0" indent="0">
              <a:buNone/>
            </a:pPr>
            <a:r>
              <a:rPr lang="en-GB" dirty="0">
                <a:solidFill>
                  <a:srgbClr val="FF0066"/>
                </a:solidFill>
              </a:rPr>
              <a:t>Management roles include: Leader, figurehead, liaison, monitor, disseminator, spokesperson, improver/changer, disturbance handler, resource allocator, negotiator</a:t>
            </a:r>
          </a:p>
          <a:p>
            <a:endParaRPr lang="en-GB" dirty="0"/>
          </a:p>
        </p:txBody>
      </p:sp>
    </p:spTree>
    <p:extLst>
      <p:ext uri="{BB962C8B-B14F-4D97-AF65-F5344CB8AC3E}">
        <p14:creationId xmlns:p14="http://schemas.microsoft.com/office/powerpoint/2010/main" val="1457090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D1E3-B6F1-4A7B-BCC3-69616C74BF25}"/>
              </a:ext>
            </a:extLst>
          </p:cNvPr>
          <p:cNvSpPr>
            <a:spLocks noGrp="1"/>
          </p:cNvSpPr>
          <p:nvPr>
            <p:ph type="title"/>
          </p:nvPr>
        </p:nvSpPr>
        <p:spPr>
          <a:xfrm>
            <a:off x="457200" y="9622"/>
            <a:ext cx="8229600" cy="850106"/>
          </a:xfrm>
        </p:spPr>
        <p:txBody>
          <a:bodyPr>
            <a:normAutofit fontScale="90000"/>
          </a:bodyPr>
          <a:lstStyle/>
          <a:p>
            <a:r>
              <a:rPr lang="en-US" dirty="0"/>
              <a:t>Assigned vs. Emergent Leadership</a:t>
            </a:r>
            <a:endParaRPr lang="en-GB" dirty="0"/>
          </a:p>
        </p:txBody>
      </p:sp>
      <p:sp>
        <p:nvSpPr>
          <p:cNvPr id="4" name="Rectangle 3">
            <a:extLst>
              <a:ext uri="{FF2B5EF4-FFF2-40B4-BE49-F238E27FC236}">
                <a16:creationId xmlns:a16="http://schemas.microsoft.com/office/drawing/2014/main" id="{54176A3E-1BA3-4B01-BE4D-6BEFF9A895A9}"/>
              </a:ext>
            </a:extLst>
          </p:cNvPr>
          <p:cNvSpPr/>
          <p:nvPr/>
        </p:nvSpPr>
        <p:spPr>
          <a:xfrm>
            <a:off x="269425" y="859728"/>
            <a:ext cx="4330824" cy="2800767"/>
          </a:xfrm>
          <a:prstGeom prst="rect">
            <a:avLst/>
          </a:prstGeom>
        </p:spPr>
        <p:txBody>
          <a:bodyPr wrap="square">
            <a:spAutoFit/>
          </a:bodyPr>
          <a:lstStyle/>
          <a:p>
            <a:pPr algn="ctr"/>
            <a:r>
              <a:rPr lang="en-US" sz="2800" b="1" dirty="0">
                <a:solidFill>
                  <a:srgbClr val="FF0066"/>
                </a:solidFill>
              </a:rPr>
              <a:t>Assigned</a:t>
            </a:r>
          </a:p>
          <a:p>
            <a:endParaRPr lang="en-US" sz="2800" dirty="0"/>
          </a:p>
          <a:p>
            <a:r>
              <a:rPr lang="en-US" sz="2000" dirty="0"/>
              <a:t>Leadership based on occupying a position within an organization</a:t>
            </a:r>
          </a:p>
          <a:p>
            <a:pPr marL="457200" indent="-457200">
              <a:buFont typeface="Arial" panose="020B0604020202020204" pitchFamily="34" charset="0"/>
              <a:buChar char="•"/>
            </a:pPr>
            <a:r>
              <a:rPr lang="en-US" sz="2000" dirty="0"/>
              <a:t>Team leaders</a:t>
            </a:r>
          </a:p>
          <a:p>
            <a:pPr marL="457200" indent="-457200">
              <a:buFont typeface="Arial" panose="020B0604020202020204" pitchFamily="34" charset="0"/>
              <a:buChar char="•"/>
            </a:pPr>
            <a:r>
              <a:rPr lang="en-US" sz="2000" dirty="0"/>
              <a:t>Plant managers</a:t>
            </a:r>
          </a:p>
          <a:p>
            <a:pPr marL="457200" indent="-457200">
              <a:buFont typeface="Arial" panose="020B0604020202020204" pitchFamily="34" charset="0"/>
              <a:buChar char="•"/>
            </a:pPr>
            <a:r>
              <a:rPr lang="en-US" sz="2000" dirty="0"/>
              <a:t>Department heads</a:t>
            </a:r>
          </a:p>
          <a:p>
            <a:pPr marL="457200" indent="-457200">
              <a:buFont typeface="Arial" panose="020B0604020202020204" pitchFamily="34" charset="0"/>
              <a:buChar char="•"/>
            </a:pPr>
            <a:r>
              <a:rPr lang="en-US" sz="2000" dirty="0"/>
              <a:t>Directors</a:t>
            </a:r>
          </a:p>
        </p:txBody>
      </p:sp>
      <p:sp>
        <p:nvSpPr>
          <p:cNvPr id="5" name="Rectangle 4">
            <a:extLst>
              <a:ext uri="{FF2B5EF4-FFF2-40B4-BE49-F238E27FC236}">
                <a16:creationId xmlns:a16="http://schemas.microsoft.com/office/drawing/2014/main" id="{0366542B-6BAA-4E62-B707-18F9CCEA136F}"/>
              </a:ext>
            </a:extLst>
          </p:cNvPr>
          <p:cNvSpPr/>
          <p:nvPr/>
        </p:nvSpPr>
        <p:spPr>
          <a:xfrm>
            <a:off x="4499992" y="859728"/>
            <a:ext cx="4572000" cy="4339650"/>
          </a:xfrm>
          <a:prstGeom prst="rect">
            <a:avLst/>
          </a:prstGeom>
        </p:spPr>
        <p:txBody>
          <a:bodyPr>
            <a:spAutoFit/>
          </a:bodyPr>
          <a:lstStyle/>
          <a:p>
            <a:pPr algn="ctr">
              <a:buNone/>
            </a:pPr>
            <a:r>
              <a:rPr lang="en-US" sz="2800" dirty="0">
                <a:solidFill>
                  <a:srgbClr val="009900"/>
                </a:solidFill>
              </a:rPr>
              <a:t>Emergent</a:t>
            </a:r>
          </a:p>
          <a:p>
            <a:pPr>
              <a:buNone/>
            </a:pPr>
            <a:endParaRPr lang="en-US" sz="2800" dirty="0"/>
          </a:p>
          <a:p>
            <a:pPr>
              <a:buNone/>
            </a:pPr>
            <a:r>
              <a:rPr lang="en-US" sz="2000" dirty="0">
                <a:solidFill>
                  <a:srgbClr val="002060"/>
                </a:solidFill>
              </a:rPr>
              <a:t>An individual perceived by others as the most influential member of a group or organization regardless of the individual’s title</a:t>
            </a:r>
          </a:p>
          <a:p>
            <a:pPr marL="342900" indent="-342900">
              <a:buFont typeface="Arial" panose="020B0604020202020204" pitchFamily="34" charset="0"/>
              <a:buChar char="•"/>
            </a:pPr>
            <a:r>
              <a:rPr lang="en-US" sz="2000" dirty="0">
                <a:solidFill>
                  <a:srgbClr val="002060"/>
                </a:solidFill>
              </a:rPr>
              <a:t>Emerges over time through communication behaviors</a:t>
            </a:r>
          </a:p>
          <a:p>
            <a:pPr marL="342900" indent="-342900">
              <a:buFont typeface="Arial" panose="020B0604020202020204" pitchFamily="34" charset="0"/>
              <a:buChar char="•"/>
            </a:pPr>
            <a:r>
              <a:rPr lang="en-US" sz="2000" dirty="0">
                <a:solidFill>
                  <a:srgbClr val="002060"/>
                </a:solidFill>
              </a:rPr>
              <a:t>Verbal involvement</a:t>
            </a:r>
          </a:p>
          <a:p>
            <a:pPr marL="342900" indent="-342900">
              <a:buFont typeface="Arial" panose="020B0604020202020204" pitchFamily="34" charset="0"/>
              <a:buChar char="•"/>
            </a:pPr>
            <a:r>
              <a:rPr lang="en-US" sz="2000" dirty="0">
                <a:solidFill>
                  <a:srgbClr val="002060"/>
                </a:solidFill>
              </a:rPr>
              <a:t>Being informed</a:t>
            </a:r>
          </a:p>
          <a:p>
            <a:pPr marL="342900" indent="-342900">
              <a:buFont typeface="Arial" panose="020B0604020202020204" pitchFamily="34" charset="0"/>
              <a:buChar char="•"/>
            </a:pPr>
            <a:r>
              <a:rPr lang="en-US" sz="2000" dirty="0">
                <a:solidFill>
                  <a:srgbClr val="002060"/>
                </a:solidFill>
              </a:rPr>
              <a:t>Seeking others’ opinions</a:t>
            </a:r>
          </a:p>
          <a:p>
            <a:pPr marL="342900" indent="-342900">
              <a:buFont typeface="Arial" panose="020B0604020202020204" pitchFamily="34" charset="0"/>
              <a:buChar char="•"/>
            </a:pPr>
            <a:r>
              <a:rPr lang="en-US" sz="2000" dirty="0">
                <a:solidFill>
                  <a:srgbClr val="002060"/>
                </a:solidFill>
              </a:rPr>
              <a:t>Being firm but not rigid</a:t>
            </a:r>
          </a:p>
          <a:p>
            <a:pPr marL="342900" indent="-342900">
              <a:buFont typeface="Arial" panose="020B0604020202020204" pitchFamily="34" charset="0"/>
              <a:buChar char="•"/>
            </a:pPr>
            <a:r>
              <a:rPr lang="en-US" sz="2000" dirty="0">
                <a:solidFill>
                  <a:srgbClr val="002060"/>
                </a:solidFill>
              </a:rPr>
              <a:t>Affected by personality and gender </a:t>
            </a:r>
          </a:p>
        </p:txBody>
      </p:sp>
    </p:spTree>
    <p:extLst>
      <p:ext uri="{BB962C8B-B14F-4D97-AF65-F5344CB8AC3E}">
        <p14:creationId xmlns:p14="http://schemas.microsoft.com/office/powerpoint/2010/main" val="999725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5BE9B-CD38-4436-8DA4-3B914FF299DC}"/>
              </a:ext>
            </a:extLst>
          </p:cNvPr>
          <p:cNvSpPr>
            <a:spLocks noGrp="1"/>
          </p:cNvSpPr>
          <p:nvPr>
            <p:ph type="title"/>
          </p:nvPr>
        </p:nvSpPr>
        <p:spPr/>
        <p:txBody>
          <a:bodyPr/>
          <a:lstStyle/>
          <a:p>
            <a:r>
              <a:rPr lang="en-US" dirty="0"/>
              <a:t>Leadership Theories</a:t>
            </a:r>
            <a:endParaRPr lang="en-GB" dirty="0"/>
          </a:p>
        </p:txBody>
      </p:sp>
      <p:sp>
        <p:nvSpPr>
          <p:cNvPr id="3" name="Content Placeholder 2">
            <a:extLst>
              <a:ext uri="{FF2B5EF4-FFF2-40B4-BE49-F238E27FC236}">
                <a16:creationId xmlns:a16="http://schemas.microsoft.com/office/drawing/2014/main" id="{43E9EA33-7EC6-4C3A-BD69-5A720090D00A}"/>
              </a:ext>
            </a:extLst>
          </p:cNvPr>
          <p:cNvSpPr>
            <a:spLocks noGrp="1"/>
          </p:cNvSpPr>
          <p:nvPr>
            <p:ph idx="1"/>
          </p:nvPr>
        </p:nvSpPr>
        <p:spPr/>
        <p:txBody>
          <a:bodyPr>
            <a:normAutofit fontScale="70000" lnSpcReduction="20000"/>
          </a:bodyPr>
          <a:lstStyle/>
          <a:p>
            <a:pPr marL="414338" indent="-414338">
              <a:lnSpc>
                <a:spcPct val="150000"/>
              </a:lnSpc>
              <a:buFont typeface="Wingdings" pitchFamily="2" charset="2"/>
              <a:buAutoNum type="arabicParenR"/>
            </a:pPr>
            <a:r>
              <a:rPr lang="en-GB" i="1" u="sng" dirty="0"/>
              <a:t>Management Theories – </a:t>
            </a:r>
            <a:r>
              <a:rPr lang="en-GB" dirty="0"/>
              <a:t>Focus on role of supervision, organization, and systems of rewards and punishments</a:t>
            </a:r>
            <a:r>
              <a:rPr lang="en-GB" i="1" dirty="0"/>
              <a:t>; </a:t>
            </a:r>
          </a:p>
          <a:p>
            <a:pPr marL="414338" indent="-414338">
              <a:lnSpc>
                <a:spcPct val="150000"/>
              </a:lnSpc>
              <a:buFont typeface="Wingdings" pitchFamily="2" charset="2"/>
              <a:buAutoNum type="arabicParenR"/>
            </a:pPr>
            <a:r>
              <a:rPr lang="en-GB" i="1" u="sng" dirty="0"/>
              <a:t>Relationship Theories – </a:t>
            </a:r>
            <a:r>
              <a:rPr lang="en-GB" i="1" dirty="0"/>
              <a:t>Also called “transformational leadership;” Focus on motivating and inspiring followers.</a:t>
            </a:r>
          </a:p>
          <a:p>
            <a:pPr marL="414338" indent="-414338">
              <a:lnSpc>
                <a:spcPct val="150000"/>
              </a:lnSpc>
              <a:buFont typeface="Wingdings" pitchFamily="2" charset="2"/>
              <a:buAutoNum type="arabicParenR"/>
            </a:pPr>
            <a:r>
              <a:rPr lang="en-US" i="1" u="sng" dirty="0"/>
              <a:t>Great Man Theories</a:t>
            </a:r>
            <a:r>
              <a:rPr lang="en-US" dirty="0"/>
              <a:t> – Leaders are born, not made;</a:t>
            </a:r>
          </a:p>
          <a:p>
            <a:pPr marL="414338" indent="-414338">
              <a:lnSpc>
                <a:spcPct val="150000"/>
              </a:lnSpc>
              <a:buFont typeface="Wingdings" pitchFamily="2" charset="2"/>
              <a:buAutoNum type="arabicParenR"/>
            </a:pPr>
            <a:r>
              <a:rPr lang="en-US" i="1" u="sng" dirty="0"/>
              <a:t>Trait Theories</a:t>
            </a:r>
            <a:r>
              <a:rPr lang="en-US" dirty="0"/>
              <a:t> – Certain traits make people better leaders, e.g., assertiveness, intelligence;</a:t>
            </a:r>
          </a:p>
          <a:p>
            <a:endParaRPr lang="en-GB" dirty="0"/>
          </a:p>
        </p:txBody>
      </p:sp>
    </p:spTree>
    <p:extLst>
      <p:ext uri="{BB962C8B-B14F-4D97-AF65-F5344CB8AC3E}">
        <p14:creationId xmlns:p14="http://schemas.microsoft.com/office/powerpoint/2010/main" val="1616994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20DC9-128F-468B-8A86-7E562286FE37}"/>
              </a:ext>
            </a:extLst>
          </p:cNvPr>
          <p:cNvSpPr>
            <a:spLocks noGrp="1"/>
          </p:cNvSpPr>
          <p:nvPr>
            <p:ph type="title"/>
          </p:nvPr>
        </p:nvSpPr>
        <p:spPr/>
        <p:txBody>
          <a:bodyPr>
            <a:normAutofit/>
          </a:bodyPr>
          <a:lstStyle/>
          <a:p>
            <a:r>
              <a:rPr lang="en-US" dirty="0"/>
              <a:t>Leadership Theories (Cont.)</a:t>
            </a:r>
            <a:endParaRPr lang="en-GB" dirty="0"/>
          </a:p>
        </p:txBody>
      </p:sp>
      <p:sp>
        <p:nvSpPr>
          <p:cNvPr id="3" name="Content Placeholder 2">
            <a:extLst>
              <a:ext uri="{FF2B5EF4-FFF2-40B4-BE49-F238E27FC236}">
                <a16:creationId xmlns:a16="http://schemas.microsoft.com/office/drawing/2014/main" id="{78F88E67-ADF0-41A7-913B-D90AE0C4680D}"/>
              </a:ext>
            </a:extLst>
          </p:cNvPr>
          <p:cNvSpPr>
            <a:spLocks noGrp="1"/>
          </p:cNvSpPr>
          <p:nvPr>
            <p:ph idx="1"/>
          </p:nvPr>
        </p:nvSpPr>
        <p:spPr/>
        <p:txBody>
          <a:bodyPr>
            <a:normAutofit fontScale="70000" lnSpcReduction="20000"/>
          </a:bodyPr>
          <a:lstStyle/>
          <a:p>
            <a:pPr>
              <a:lnSpc>
                <a:spcPct val="150000"/>
              </a:lnSpc>
              <a:buNone/>
            </a:pPr>
            <a:r>
              <a:rPr lang="en-US" sz="4000" dirty="0">
                <a:latin typeface="Arial" charset="0"/>
              </a:rPr>
              <a:t>5) </a:t>
            </a:r>
            <a:r>
              <a:rPr lang="en-US" i="1" u="sng" dirty="0">
                <a:latin typeface="Arial" charset="0"/>
              </a:rPr>
              <a:t>Behavioral Theories</a:t>
            </a:r>
            <a:r>
              <a:rPr lang="en-US" i="1" dirty="0">
                <a:latin typeface="Arial" charset="0"/>
              </a:rPr>
              <a:t> – </a:t>
            </a:r>
            <a:r>
              <a:rPr lang="en-US" dirty="0">
                <a:latin typeface="Arial" charset="0"/>
              </a:rPr>
              <a:t>Great leaders are made, not born.  Focuses on actions or behaviors instead of other factors;</a:t>
            </a:r>
          </a:p>
          <a:p>
            <a:pPr>
              <a:lnSpc>
                <a:spcPct val="150000"/>
              </a:lnSpc>
              <a:buNone/>
            </a:pPr>
            <a:r>
              <a:rPr lang="en-US" dirty="0">
                <a:latin typeface="Arial" charset="0"/>
              </a:rPr>
              <a:t>6) </a:t>
            </a:r>
            <a:r>
              <a:rPr lang="en-US" i="1" u="sng" dirty="0">
                <a:latin typeface="Arial" charset="0"/>
              </a:rPr>
              <a:t>Participative Theories</a:t>
            </a:r>
            <a:r>
              <a:rPr lang="en-US" i="1" dirty="0">
                <a:latin typeface="Arial" charset="0"/>
              </a:rPr>
              <a:t> – </a:t>
            </a:r>
            <a:r>
              <a:rPr lang="en-US" dirty="0">
                <a:latin typeface="Arial" charset="0"/>
              </a:rPr>
              <a:t>Ideal leadership style takes input of others into account;</a:t>
            </a:r>
          </a:p>
          <a:p>
            <a:pPr>
              <a:lnSpc>
                <a:spcPct val="150000"/>
              </a:lnSpc>
              <a:buNone/>
            </a:pPr>
            <a:r>
              <a:rPr lang="en-GB" dirty="0">
                <a:latin typeface="Arial" charset="0"/>
              </a:rPr>
              <a:t>7)  </a:t>
            </a:r>
            <a:r>
              <a:rPr lang="en-GB" u="sng" dirty="0">
                <a:latin typeface="Arial" charset="0"/>
              </a:rPr>
              <a:t>Contingency Theories </a:t>
            </a:r>
            <a:r>
              <a:rPr lang="en-GB" dirty="0">
                <a:latin typeface="Arial" charset="0"/>
              </a:rPr>
              <a:t>– Particular variables related to the environment determine which leadership style is best;</a:t>
            </a:r>
          </a:p>
          <a:p>
            <a:endParaRPr lang="en-GB" dirty="0"/>
          </a:p>
        </p:txBody>
      </p:sp>
    </p:spTree>
    <p:extLst>
      <p:ext uri="{BB962C8B-B14F-4D97-AF65-F5344CB8AC3E}">
        <p14:creationId xmlns:p14="http://schemas.microsoft.com/office/powerpoint/2010/main" val="3994695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A849D-8528-4A2B-BD6F-90879356A006}"/>
              </a:ext>
            </a:extLst>
          </p:cNvPr>
          <p:cNvSpPr>
            <a:spLocks noGrp="1"/>
          </p:cNvSpPr>
          <p:nvPr>
            <p:ph type="title"/>
          </p:nvPr>
        </p:nvSpPr>
        <p:spPr/>
        <p:txBody>
          <a:bodyPr/>
          <a:lstStyle/>
          <a:p>
            <a:r>
              <a:rPr lang="en-GB" dirty="0"/>
              <a:t>Upon reflection…</a:t>
            </a:r>
          </a:p>
        </p:txBody>
      </p:sp>
      <p:sp>
        <p:nvSpPr>
          <p:cNvPr id="3" name="Content Placeholder 2">
            <a:extLst>
              <a:ext uri="{FF2B5EF4-FFF2-40B4-BE49-F238E27FC236}">
                <a16:creationId xmlns:a16="http://schemas.microsoft.com/office/drawing/2014/main" id="{25FAD321-0B1B-4EDC-9D6A-765F4CE25FF4}"/>
              </a:ext>
            </a:extLst>
          </p:cNvPr>
          <p:cNvSpPr>
            <a:spLocks noGrp="1"/>
          </p:cNvSpPr>
          <p:nvPr>
            <p:ph idx="1"/>
          </p:nvPr>
        </p:nvSpPr>
        <p:spPr/>
        <p:txBody>
          <a:bodyPr/>
          <a:lstStyle/>
          <a:p>
            <a:pPr marL="0" indent="0">
              <a:buNone/>
            </a:pPr>
            <a:r>
              <a:rPr lang="en-GB" dirty="0"/>
              <a:t>What is your view on leadership?</a:t>
            </a:r>
          </a:p>
          <a:p>
            <a:endParaRPr lang="en-GB" dirty="0"/>
          </a:p>
          <a:p>
            <a:r>
              <a:rPr lang="en-GB" dirty="0"/>
              <a:t>Are leaders made or born?</a:t>
            </a:r>
          </a:p>
          <a:p>
            <a:endParaRPr lang="en-GB" dirty="0"/>
          </a:p>
        </p:txBody>
      </p:sp>
    </p:spTree>
    <p:extLst>
      <p:ext uri="{BB962C8B-B14F-4D97-AF65-F5344CB8AC3E}">
        <p14:creationId xmlns:p14="http://schemas.microsoft.com/office/powerpoint/2010/main" val="4041733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D15E-44C7-45C6-830E-0F1B600E6A6F}"/>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6ACE9C8-6F11-43B9-B892-7459F0A6BC35}"/>
              </a:ext>
            </a:extLst>
          </p:cNvPr>
          <p:cNvSpPr>
            <a:spLocks noGrp="1"/>
          </p:cNvSpPr>
          <p:nvPr>
            <p:ph idx="1"/>
          </p:nvPr>
        </p:nvSpPr>
        <p:spPr/>
        <p:txBody>
          <a:bodyPr>
            <a:normAutofit fontScale="77500" lnSpcReduction="20000"/>
          </a:bodyPr>
          <a:lstStyle/>
          <a:p>
            <a:pPr marL="0" indent="0">
              <a:buNone/>
            </a:pPr>
            <a:r>
              <a:rPr lang="en-GB" dirty="0">
                <a:solidFill>
                  <a:srgbClr val="002060"/>
                </a:solidFill>
              </a:rPr>
              <a:t>After watching the Martin Luther King speech, available on Moodle and YouTube </a:t>
            </a:r>
            <a:r>
              <a:rPr lang="en-GB" dirty="0">
                <a:hlinkClick r:id="rId2"/>
              </a:rPr>
              <a:t>https://www.youtube.com/watch?v=smEqnnklfYs&amp;feature=youtu.be</a:t>
            </a:r>
            <a:endParaRPr lang="en-GB" dirty="0"/>
          </a:p>
          <a:p>
            <a:pPr marL="0" indent="0">
              <a:buNone/>
            </a:pPr>
            <a:r>
              <a:rPr lang="en-GB" dirty="0"/>
              <a:t> </a:t>
            </a:r>
            <a:endParaRPr lang="en-GB" dirty="0">
              <a:solidFill>
                <a:srgbClr val="002060"/>
              </a:solidFill>
            </a:endParaRPr>
          </a:p>
          <a:p>
            <a:r>
              <a:rPr lang="en-GB" i="1" dirty="0">
                <a:solidFill>
                  <a:srgbClr val="7030A0"/>
                </a:solidFill>
              </a:rPr>
              <a:t>What is Dr. King trying to ‘sell’ to the audience?</a:t>
            </a:r>
            <a:endParaRPr lang="en-GB" i="1" dirty="0">
              <a:solidFill>
                <a:srgbClr val="009900"/>
              </a:solidFill>
            </a:endParaRPr>
          </a:p>
          <a:p>
            <a:r>
              <a:rPr lang="en-GB" i="1" dirty="0">
                <a:solidFill>
                  <a:srgbClr val="FF0066"/>
                </a:solidFill>
              </a:rPr>
              <a:t>Analyse why people were so affected by it.  Note down examples to support </a:t>
            </a:r>
            <a:r>
              <a:rPr lang="en-GB" i="1" dirty="0" err="1">
                <a:solidFill>
                  <a:srgbClr val="FF0066"/>
                </a:solidFill>
              </a:rPr>
              <a:t>anaylsis</a:t>
            </a:r>
            <a:endParaRPr lang="en-GB" i="1" dirty="0">
              <a:solidFill>
                <a:srgbClr val="FF0066"/>
              </a:solidFill>
            </a:endParaRPr>
          </a:p>
          <a:p>
            <a:r>
              <a:rPr lang="en-GB" i="1" dirty="0">
                <a:solidFill>
                  <a:srgbClr val="7030A0"/>
                </a:solidFill>
              </a:rPr>
              <a:t>What use does he make of ‘metaphors’ – what do they achieve?  Note some examples to illustrate your thoughts</a:t>
            </a:r>
          </a:p>
          <a:p>
            <a:endParaRPr lang="en-GB" dirty="0"/>
          </a:p>
        </p:txBody>
      </p:sp>
    </p:spTree>
    <p:extLst>
      <p:ext uri="{BB962C8B-B14F-4D97-AF65-F5344CB8AC3E}">
        <p14:creationId xmlns:p14="http://schemas.microsoft.com/office/powerpoint/2010/main" val="4270301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10366</TotalTime>
  <Words>966</Words>
  <Application>Microsoft Office PowerPoint</Application>
  <PresentationFormat>On-screen Show (4:3)</PresentationFormat>
  <Paragraphs>119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Wingdings</vt:lpstr>
      <vt:lpstr>20140311PresentationUWTSDTemplate</vt:lpstr>
      <vt:lpstr>BMSK6001 Emergent Leadership Skills for the Workplace</vt:lpstr>
      <vt:lpstr>Agenda</vt:lpstr>
      <vt:lpstr>What is leadership?</vt:lpstr>
      <vt:lpstr>Limitations of the Northouse definition</vt:lpstr>
      <vt:lpstr>Which leaders do you admire? Why?</vt:lpstr>
      <vt:lpstr>Some types</vt:lpstr>
      <vt:lpstr>The Difference between leadership and management (Kotter, 1990)</vt:lpstr>
      <vt:lpstr>Traditional view of leadership and management</vt:lpstr>
      <vt:lpstr>Difference between leadership and management</vt:lpstr>
      <vt:lpstr>Management and leadership; Are they the same or different? </vt:lpstr>
      <vt:lpstr>Assigned vs. Emergent Leadership</vt:lpstr>
      <vt:lpstr>Leadership Theories</vt:lpstr>
      <vt:lpstr>Leadership Theories (Cont.)</vt:lpstr>
      <vt:lpstr>Upon reflection…</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34</cp:revision>
  <dcterms:created xsi:type="dcterms:W3CDTF">2015-03-03T13:29:53Z</dcterms:created>
  <dcterms:modified xsi:type="dcterms:W3CDTF">2020-05-21T15:45:10Z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