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77" r:id="rId6"/>
    <p:sldId id="260" r:id="rId7"/>
    <p:sldId id="274" r:id="rId8"/>
    <p:sldId id="280" r:id="rId9"/>
    <p:sldId id="281" r:id="rId10"/>
    <p:sldId id="278" r:id="rId11"/>
    <p:sldId id="270" r:id="rId12"/>
    <p:sldId id="271" r:id="rId13"/>
    <p:sldId id="283" r:id="rId14"/>
    <p:sldId id="289" r:id="rId15"/>
    <p:sldId id="272" r:id="rId16"/>
    <p:sldId id="267" r:id="rId17"/>
    <p:sldId id="284" r:id="rId18"/>
    <p:sldId id="285" r:id="rId19"/>
    <p:sldId id="286" r:id="rId20"/>
    <p:sldId id="287" r:id="rId21"/>
    <p:sldId id="288" r:id="rId2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81669" autoAdjust="0"/>
  </p:normalViewPr>
  <p:slideViewPr>
    <p:cSldViewPr snapToGrid="0">
      <p:cViewPr varScale="1">
        <p:scale>
          <a:sx n="63" d="100"/>
          <a:sy n="63" d="100"/>
        </p:scale>
        <p:origin x="696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2508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34942C2-9BB4-485B-BAA9-2B22AB8C8143}" type="datetime1">
              <a:rPr lang="en-GB" smtClean="0"/>
              <a:t>24/07/2024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668C69-0C3E-40A2-B4A0-B2C8B71D8E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46B0483-5E48-4989-812C-4FF58E3186C6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E000EEB-8338-48D7-8EE8-EE0082EF760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dirty="0"/>
              <a:t>Aims of the presentation –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To provide context to the subject of Digital policing, with particular focus on the present and the future.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To give the audience an understanding of the competing priorities and costs 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Take a delve into the critical issues that policing, including Strengths, Weaknesses, Opportunities and threats. 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Outline some theories that relate to technology…….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Provide my analysis of the situation and apply a problem-solving approach (model) to addressing the challenging's policing faces in grasping the opportunities and having the rampart up to challenges coming towards the police service.  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32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dirty="0"/>
              <a:t>Context –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Only since the 2020 – raft of plans, strategies and reports have seen strategic oversight of this issue.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Quite - Association of Chief Police Officers in the “National Policing Digital Strategy”.  This area of developing risk is seen by police leaders.   Complex as spans a range of crime types. 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Fraud cybercrime -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dirty="0"/>
              <a:t>New threats – </a:t>
            </a:r>
          </a:p>
          <a:p>
            <a:pPr rtl="0"/>
            <a:r>
              <a:rPr lang="en-GB" dirty="0"/>
              <a:t>	Internet has changed the way public use technology – consume media, social media (merged), communicate, work, bank, medical appointments……on and on…..</a:t>
            </a:r>
          </a:p>
          <a:p>
            <a:pPr rtl="0"/>
            <a:r>
              <a:rPr lang="en-GB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E000EEB-8338-48D7-8EE8-EE0082EF7602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8671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60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lvl="2"/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lvl="2"/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/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11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rtl="0"/>
            <a:endParaRPr lang="en-GB" b="1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141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083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590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504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90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98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8499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3879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3199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66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32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29274C-2AF6-43C6-BE37-6B723526AB66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F95D3A-6098-4E79-BE61-296F9A23A1CB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9A1C3B-3411-4F1E-9257-FBE0BF08E35E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7AE7EA-47F8-43A2-A0A9-1464253F1FF5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3FAFEF-9964-4E62-A619-7F95A52237F8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9ABC9C-6733-4B3C-8D3C-F33F0A5CEBCB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3B16FD-AF9A-4B37-B857-ABF0C7FEB2C0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D02A09-1629-4FE8-9008-2360C6AF6524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BF031D-5EAA-4834-BC4C-6B8D41D2A31A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53F27-CCB5-42A9-917D-A5C19EF4A37A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2FEF4C-3D16-4233-ACC2-6B3BE0338E94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6F4546-A12E-4834-AE1D-19A2BD9FE491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C8BA5-C8F4-44E9-81D3-9993FAFC2548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64976D-C0DD-4100-93A1-CFA745D94DB1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05BD160B-B06D-4D6D-8099-7D9F4028ABFA}" type="datetime1">
              <a:rPr lang="en-GB" noProof="0" smtClean="0"/>
              <a:t>24/07/2024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ds.police.uk/wp-content/uploads/2020/01/National-Policing-Digital-Strategy-2020-2030.pdf" TargetMode="External"/><Relationship Id="rId7" Type="http://schemas.openxmlformats.org/officeDocument/2006/relationships/hyperlink" Target="https://www.college.police.uk/article/policing-vision-2030-published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college.police.uk/s3fs-public/policing_vision_2025.pdf" TargetMode="External"/><Relationship Id="rId5" Type="http://schemas.openxmlformats.org/officeDocument/2006/relationships/hyperlink" Target="https://www.college.police.uk/research/crime-reduction-toolkit/body-worn-cameras" TargetMode="External"/><Relationship Id="rId4" Type="http://schemas.openxmlformats.org/officeDocument/2006/relationships/hyperlink" Target="https://southyorkshire-pcc.gov.uk/app/uploads/2023/07/Digital-Policing-The-Ethical-Issues-Arising-from-Digital-Policing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0933/100001125" TargetMode="External"/><Relationship Id="rId7" Type="http://schemas.openxmlformats.org/officeDocument/2006/relationships/hyperlink" Target="https://www.instituteforgovernment.org.uk/publication/performance-tracker-2023/polic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1729a738fa8f52982a861a2/Final_report.pdf" TargetMode="External"/><Relationship Id="rId5" Type="http://schemas.openxmlformats.org/officeDocument/2006/relationships/hyperlink" Target="https://repository.essex.ac.uk/24946/1/London-Met-Police-Trial-of-Facial-Recognition-Tech-Report-2.pdf" TargetMode="External"/><Relationship Id="rId4" Type="http://schemas.openxmlformats.org/officeDocument/2006/relationships/hyperlink" Target="https://doi.org/10.1177/000486581985154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pol.int/en/How-we-work/Innovation/Future-of-policing" TargetMode="External"/><Relationship Id="rId7" Type="http://schemas.openxmlformats.org/officeDocument/2006/relationships/hyperlink" Target="https://www.nationalcrimeagency.gov.uk/nsa-overview-of-soc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mputerworld.com/article/1667136/cw50-data-storage-goes-from-1m-to-2-cents-per-gigabyte-2.html" TargetMode="External"/><Relationship Id="rId5" Type="http://schemas.openxmlformats.org/officeDocument/2006/relationships/hyperlink" Target="https://doi.org/10.1111/1745-9133.12412" TargetMode="External"/><Relationship Id="rId4" Type="http://schemas.openxmlformats.org/officeDocument/2006/relationships/hyperlink" Target="https://doi.org/10.48550/arxiv.1604.0385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mberside-pcc.gov.uk/Document-Library/Transparency/Statutory-Information/What-our-priorities-are/2021-Police-and-Crime-Plan-Single-page.pdf" TargetMode="External"/><Relationship Id="rId7" Type="http://schemas.openxmlformats.org/officeDocument/2006/relationships/hyperlink" Target="https://helpfulprofessor.com/technological-determinism-theory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technology/2020/feb/24/met-police-chief-cressida-dick-facial-recognition-technology-critics-ill-informed" TargetMode="External"/><Relationship Id="rId5" Type="http://schemas.openxmlformats.org/officeDocument/2006/relationships/hyperlink" Target="https://www.sciencedaily.com/releases/2013/05/130522085217.htm" TargetMode="External"/><Relationship Id="rId4" Type="http://schemas.openxmlformats.org/officeDocument/2006/relationships/hyperlink" Target="https://files.eric.ed.gov/fulltext/ED501453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ydle.com/blog/diffusion-of-innovation-61829eca3885651fa294b9e6" TargetMode="External"/><Relationship Id="rId7" Type="http://schemas.openxmlformats.org/officeDocument/2006/relationships/hyperlink" Target="https://policingreview.org.uk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strategic-policing-requirement-2023" TargetMode="External"/><Relationship Id="rId5" Type="http://schemas.openxmlformats.org/officeDocument/2006/relationships/hyperlink" Target="https://www.gov.uk/government/publications/fraud-strategy/fraud-strategy-stopping-scams-and-protecting-the-public#the-harm-fraud-causes" TargetMode="External"/><Relationship Id="rId4" Type="http://schemas.openxmlformats.org/officeDocument/2006/relationships/hyperlink" Target="https://www.gov.uk/government/consultations/ai-regulation-a-pro-innovation-approach-policy-proposals/outcome/a-pro-innovation-approach-to-ai-regulation-government-response#a-regulatory-framework-to-keep-pace-with-a-rapidly-advancing-techn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2145" y="2647683"/>
            <a:ext cx="9610509" cy="3148872"/>
          </a:xfrm>
        </p:spPr>
        <p:txBody>
          <a:bodyPr rtlCol="0">
            <a:normAutofit fontScale="90000"/>
          </a:bodyPr>
          <a:lstStyle/>
          <a:p>
            <a:pPr rtl="0"/>
            <a:br>
              <a:rPr lang="en-GB" sz="4800" dirty="0"/>
            </a:br>
            <a:br>
              <a:rPr lang="en-GB" sz="4800" dirty="0"/>
            </a:b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Contemporary issues in Policing 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Policing and Technology 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Owen Stafford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2327196 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746" y="734803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746" y="1435068"/>
            <a:ext cx="8946541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Context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Competing priorities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Critical Issues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Theoretical underpinning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Critical analysis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208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Context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798619"/>
            <a:ext cx="10319075" cy="4195481"/>
          </a:xfrm>
        </p:spPr>
        <p:txBody>
          <a:bodyPr>
            <a:normAutofit/>
          </a:bodyPr>
          <a:lstStyle/>
          <a:p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Technological revolution has commenced around the mid 1990’s (The Police Foundation, 2022)</a:t>
            </a:r>
          </a:p>
          <a:p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“Online crime is now on an industrial scale”  (</a:t>
            </a:r>
            <a:r>
              <a:rPr lang="en-GB" sz="22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AoP&amp;PC</a:t>
            </a:r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90% of crime includes an online element (NPCC, 2020)</a:t>
            </a:r>
            <a:endParaRPr lang="en-GB" sz="2200" kern="100" dirty="0">
              <a:highlight>
                <a:srgbClr val="808000"/>
              </a:highligh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2022/23 only 0.35% of all reported fraud resulted in a charge or summons (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IoG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r>
              <a:rPr lang="en-GB" sz="2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Evolution of crime – Likely that each crime has a digital element i.e. organised crime groups have access to encryption platforms.   (NPDS, 2020)</a:t>
            </a:r>
          </a:p>
          <a:p>
            <a:endParaRPr lang="en-GB" sz="14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9CF0C-5077-66BB-1957-29A54FBF8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06" y="667845"/>
            <a:ext cx="9404723" cy="1400530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Competing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51301-3964-92D5-EE79-6D9FEEFB4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106" y="1882914"/>
            <a:ext cx="8946541" cy="4195481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Delivering visible policing and accountable at the force level.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Standard pillars within policing, Neighbourhoods, Patrol and CID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Violence against women and girls (VAWG)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Terrorism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crime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Cybercrime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Child Sex Abuse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Public Order 								</a:t>
            </a:r>
          </a:p>
          <a:p>
            <a:pPr marL="3657600" lvl="8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   (Home Office, 2023)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41424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153" y="610985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present 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5463" y="1784924"/>
            <a:ext cx="6954083" cy="4757927"/>
          </a:xfrm>
        </p:spPr>
        <p:txBody>
          <a:bodyPr>
            <a:noAutofit/>
          </a:bodyPr>
          <a:lstStyle/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Police Constable 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radio, Body Worn camera.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Connectivity (mobile / laptop). </a:t>
            </a:r>
          </a:p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Local Constabularies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speed connectivity, nationwide data access, </a:t>
            </a:r>
            <a:r>
              <a:rPr lang="en-GB" sz="18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Adhoc</a:t>
            </a:r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investigation teams.  </a:t>
            </a:r>
          </a:p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Nationally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Intelligence - Cross force intelligence system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Custody – Bio metrics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Crime – overburdened teams (Dodge &amp; Spencer, 2019)</a:t>
            </a: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room with many cubicles and computers">
            <a:extLst>
              <a:ext uri="{FF2B5EF4-FFF2-40B4-BE49-F238E27FC236}">
                <a16:creationId xmlns:a16="http://schemas.microsoft.com/office/drawing/2014/main" id="{2F5488AA-27EE-C9DD-750E-54450C8613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3385" y="2276106"/>
            <a:ext cx="5045699" cy="3366490"/>
          </a:xfrm>
          <a:prstGeom prst="rect">
            <a:avLst/>
          </a:prstGeom>
        </p:spPr>
      </p:pic>
      <p:pic>
        <p:nvPicPr>
          <p:cNvPr id="1028" name="Picture 4" descr="speeding train wins Bravery Award">
            <a:extLst>
              <a:ext uri="{FF2B5EF4-FFF2-40B4-BE49-F238E27FC236}">
                <a16:creationId xmlns:a16="http://schemas.microsoft.com/office/drawing/2014/main" id="{2A835996-8628-8F62-9283-85A8D2441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385" y="2276106"/>
            <a:ext cx="2240246" cy="336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3283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25" y="372225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future 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885" y="1153770"/>
            <a:ext cx="6954083" cy="5582310"/>
          </a:xfrm>
        </p:spPr>
        <p:txBody>
          <a:bodyPr>
            <a:noAutofit/>
          </a:bodyPr>
          <a:lstStyle/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Police Constable 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Continued enabling of officers – training, skills, tools (NPCC, 2020)</a:t>
            </a:r>
          </a:p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Local Constabularies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technologies to identify harm in the physical and digital world  (NPCC, 2020)</a:t>
            </a:r>
          </a:p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Nationally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Collaboration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NPCC aim of integrated digital services 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Cloud first principles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“Loose Coupling” of legacy systems (NPCC, 2020)</a:t>
            </a:r>
          </a:p>
          <a:p>
            <a:pPr lvl="1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</a:t>
            </a:r>
          </a:p>
          <a:p>
            <a:pPr lvl="2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Interpol (Interpol, 2022)</a:t>
            </a: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C7DBE-7814-A8D1-F1F8-DCC0F54BA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7376" y="1772755"/>
            <a:ext cx="3343785" cy="3791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374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 Issues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10940442" cy="4195481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Cyber Crime – technology is acting as an accelerator of harm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developing threats i.e. Deep Fake and unregulated information space.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CoP.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2024)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Technological change - technology could increase the risk of upheaval (CoP, 2020)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Ethicality of technologies  -  Facial recognition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Fussey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 2019)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Working with industry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of Artificial Intelligence and big data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Officer enablement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evidence  </a:t>
            </a: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825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</a:t>
            </a:r>
            <a:r>
              <a:rPr lang="en-GB" sz="3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Issues</a:t>
            </a:r>
            <a:r>
              <a:rPr lang="en-GB" sz="3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10940442" cy="4195481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Capabilities “specialist capabilities will be better prepared to respond to existing and emerging crime types” (NPCC, 2020)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Existing infrastructure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can see the issue!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academic involvement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Governance and Accountability (Gov.uk, 2024)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Trust and legitimacy -  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766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55" y="377301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Theoretical underpinning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195481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7AF850-D08D-71EC-A64D-97A2B0FABD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5739" y="2320258"/>
            <a:ext cx="6036092" cy="2929280"/>
          </a:xfrm>
          <a:prstGeom prst="rect">
            <a:avLst/>
          </a:prstGeom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3962AFEB-6CE8-F294-CB57-6006CA33E6BF}"/>
              </a:ext>
            </a:extLst>
          </p:cNvPr>
          <p:cNvSpPr txBox="1">
            <a:spLocks/>
          </p:cNvSpPr>
          <p:nvPr/>
        </p:nvSpPr>
        <p:spPr>
          <a:xfrm>
            <a:off x="330169" y="1409637"/>
            <a:ext cx="5004054" cy="5149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Diffusion of Innovations Theory was created in 1962 by sociologist and professor Everett Rogers in his book, Diffusion of Innovations.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theory aims to understand how innovations become established in the market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Innovators – Accept a new idea 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Adopters – Will try new products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Majority – Wait for early adopters to approve.  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Late Majority – Only accept a new product when people use it.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Laggards  - Only purchase when they can not do without it.  (Rogers, 2003)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315D06C-84AC-CF48-9B79-6495119F2467}"/>
              </a:ext>
            </a:extLst>
          </p:cNvPr>
          <p:cNvSpPr txBox="1">
            <a:spLocks/>
          </p:cNvSpPr>
          <p:nvPr/>
        </p:nvSpPr>
        <p:spPr>
          <a:xfrm>
            <a:off x="7818035" y="1855274"/>
            <a:ext cx="2202855" cy="8799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Technology curve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5ADCC7-6916-4C18-408C-755B641F95F7}"/>
              </a:ext>
            </a:extLst>
          </p:cNvPr>
          <p:cNvSpPr txBox="1"/>
          <p:nvPr/>
        </p:nvSpPr>
        <p:spPr>
          <a:xfrm>
            <a:off x="5765831" y="532698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“Getting a new idea adopted, even when is has obvious advantages, is difficult”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(Rogers, 2003)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667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2F8088DD-77C6-A616-6806-15B4741AA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55" y="377301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Theoretical underpinning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22BDDFDD-3FA5-1514-A771-38F8FDD74928}"/>
              </a:ext>
            </a:extLst>
          </p:cNvPr>
          <p:cNvSpPr txBox="1">
            <a:spLocks/>
          </p:cNvSpPr>
          <p:nvPr/>
        </p:nvSpPr>
        <p:spPr>
          <a:xfrm>
            <a:off x="730727" y="1457764"/>
            <a:ext cx="5004054" cy="5149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Technological Determinism is the belief that technology is the principal initiator of society's transformations.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Created by American Sociologist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Thornstein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Veblen. </a:t>
            </a:r>
          </a:p>
          <a:p>
            <a:pPr lvl="1"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Technological determinism is the idea that technology shapes social change. It determines our future.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Technological determinism believes that advancements in technology are the moments that bring on each new phase in human history.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Coverage all of history 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Hard and soft determinism 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Criticism for oversimplifying complex matters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F8243F-6419-6CC8-54FD-1E5F3EF9CD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220" y="1981948"/>
            <a:ext cx="4951987" cy="2894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7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19548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Officer level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Force and National level - Balancing priorities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– creation of a new digital investigator role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Trust and governance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Meeting tomorrows challenges – soon to be todays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C39B63-0716-9F90-2EBA-97DC77F8A4FE}"/>
              </a:ext>
            </a:extLst>
          </p:cNvPr>
          <p:cNvSpPr txBox="1"/>
          <p:nvPr/>
        </p:nvSpPr>
        <p:spPr>
          <a:xfrm>
            <a:off x="2500381" y="4866976"/>
            <a:ext cx="60944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“The pace of change has never been this fast, </a:t>
            </a:r>
          </a:p>
          <a:p>
            <a:pPr algn="ctr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yet it will never be this slow again” </a:t>
            </a:r>
          </a:p>
          <a:p>
            <a:pPr algn="ctr"/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</a:p>
          <a:p>
            <a:pPr algn="ctr"/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(Digital policing digital plan, 2020) </a:t>
            </a:r>
          </a:p>
        </p:txBody>
      </p:sp>
    </p:spTree>
    <p:extLst>
      <p:ext uri="{BB962C8B-B14F-4D97-AF65-F5344CB8AC3E}">
        <p14:creationId xmlns:p14="http://schemas.microsoft.com/office/powerpoint/2010/main" val="1883302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Recommendations and concluding remarks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19548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Policing needs to reform how it deals with cyber crime in a crowded priorities based space.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Roles, skills and evolution has to be more focused…now!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would implement wholesale review and change of how technology and cybercrime are managed nationally and locally.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national technology centre with remit over the above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Within my own force I would change the structure of knowledge, skills and understand.  Be an outstanding force in technology.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sun is setting on the opportunity to be more than reactionary.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C39B63-0716-9F90-2EBA-97DC77F8A4FE}"/>
              </a:ext>
            </a:extLst>
          </p:cNvPr>
          <p:cNvSpPr txBox="1"/>
          <p:nvPr/>
        </p:nvSpPr>
        <p:spPr>
          <a:xfrm>
            <a:off x="2500381" y="5374807"/>
            <a:ext cx="609447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“The pace of change has never been this fast, </a:t>
            </a:r>
          </a:p>
          <a:p>
            <a:pPr algn="ctr"/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yet it will never be this slow again” </a:t>
            </a:r>
          </a:p>
          <a:p>
            <a:pPr algn="ctr"/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</a:p>
          <a:p>
            <a:pPr algn="ctr"/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(Digital policing digital plan, 2020) </a:t>
            </a:r>
          </a:p>
        </p:txBody>
      </p:sp>
    </p:spTree>
    <p:extLst>
      <p:ext uri="{BB962C8B-B14F-4D97-AF65-F5344CB8AC3E}">
        <p14:creationId xmlns:p14="http://schemas.microsoft.com/office/powerpoint/2010/main" val="57344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>
            <a:normAutofit/>
          </a:bodyPr>
          <a:lstStyle/>
          <a:p>
            <a:pPr rtl="0"/>
            <a:r>
              <a:rPr lang="en-GB" sz="53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896522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Association of Chief Police Officers. (2020) </a:t>
            </a:r>
            <a:r>
              <a:rPr lang="en-GB" i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Policing Digital Strategy 2020 – 2030.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kern="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https://pds.police.uk/wp-content/uploads/2020/01/National-Policing-Digital-Strategy-2020-2030.pdf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.(Accessed: 3</a:t>
            </a:r>
            <a:r>
              <a:rPr lang="en-GB" kern="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Billings, A. and Lewis. M. (2021) </a:t>
            </a:r>
            <a:r>
              <a:rPr lang="en-GB" i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Policing: The Ethical Issues Arising from Digital Policing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u="sng" kern="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https://southyorkshire-pcc.gov.uk/app/uploads/2023/07/Digital-Policing-The-Ethical-Issues-Arising-from-Digital-Policing.pdf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20</a:t>
            </a:r>
            <a:r>
              <a:rPr lang="en-GB" kern="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  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College of Policing. (2021)</a:t>
            </a:r>
            <a:r>
              <a:rPr lang="en-GB" i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Body-worn cameras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</a:t>
            </a:r>
            <a:r>
              <a:rPr lang="en-GB" u="sng" kern="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https://www.college.police.uk/research/crime-reduction-toolkit/body-worn-cameras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.(Accessed: 8</a:t>
            </a:r>
            <a:r>
              <a:rPr lang="en-GB" kern="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College of Policing. (2022)</a:t>
            </a:r>
            <a:r>
              <a:rPr lang="en-GB" i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What is the digital intelligence and investigation project? 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https://www.college.police.uk/article/digital-intelligence-investigation (Accessed 23rd July 2024). 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College of Policing. (2023)</a:t>
            </a:r>
            <a:r>
              <a:rPr lang="en-GB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Policing Vision 2025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 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https://assets.college.police.uk/s3fs-public/policing_vision_2025.pdf</a:t>
            </a:r>
            <a:r>
              <a:rPr lang="en-GB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29</a:t>
            </a:r>
            <a:r>
              <a:rPr lang="en-GB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June 2024).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College of Policing. (2023)</a:t>
            </a:r>
            <a:r>
              <a:rPr lang="en-GB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Policing Vision 2030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 </a:t>
            </a:r>
            <a:r>
              <a:rPr lang="en-GB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https://www.college.police.uk/article/policing-vision-2030-published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(Accessed: 5</a:t>
            </a:r>
            <a:r>
              <a:rPr lang="en-GB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110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r>
              <a:rPr lang="en-GB" sz="3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89652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Daeid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N.N. and Marra, M. (2019)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future of Digital Evidence - Proceedings of a strategic conversation.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https://doi.org/10.20933/100001125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10th July 2024)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Dodge, A.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(2019) ‘This isn’t your father’s police force - Digital evidence in sexual assault investigations'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Australian and New Zealand Journal of Criminology/Australian &amp; New Zealand Journal of Criminology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52(4), pp. 499–515.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https://doi.org/10.1177/0004865819851544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10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Fussey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(2019)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Independent report on the London Metropolitan Police Service’s trial of live facial recognition technology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https://repository.essex.ac.uk/24946/1/London-Met-Police-Trial-of-Facial-Recognition-Tech-Report-2.pdf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10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Gov.uk. (2021)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Mobile radio network for the police and emergency services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https://assets.publishing.service.gov.uk/media/61729a738fa8f52982a861a2/Final_report.pdf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8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Institute of Government. (2023)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Performance Tracker 2023: Police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https://www.instituteforgovernment.org.uk/publication/performance-tracker-2023/police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6th July 2024)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543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r>
              <a:rPr lang="en-GB" sz="3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89652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Interpol. (2022) Future of Policing. 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https://www.interpol.int/en/How-we-work/Innovation/Future-of-policing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9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Lillis, D.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(2016) 'Current challenges and future research areas for digital forensic investigation'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https://doi.org/10.48550/arxiv.1604.03850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10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Lum, C.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(2019) 'Research on body</a:t>
            </a:r>
            <a:r>
              <a:rPr lang="en-GB" sz="1800" kern="0" dirty="0"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‐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worn cameras'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Criminology &amp; Public Policy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18(1), pp. 93–118.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https://doi.org/10.1111/1745-9133.12412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(Accessed12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Mearian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(2017)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Data storage goes from $1M to 2 cents per gigabyte.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https://www.computerworld.com/article/1667136/cw50-data-storage-goes-from-1m-to-2-cents-per-gigabyte-2.html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2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Crime Agency. (2023)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Strategic Assessment Campaign 2023 - Overview of SOC - National Crime Agency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https://www.nationalcrimeagency.gov.uk/nsa-overview-of-soc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4th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7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r>
              <a:rPr lang="en-GB" sz="3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89652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Police and Crime Commissioner. (2021)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Police and Crime Plan 2021 - 2025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https://www.humberside-pcc.gov.uk/Document-Library/Transparency/Statutory-Information/What-our-priorities-are/2021-Police-and-Crime-Plan-Single-page.pdf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5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Rogers, E. (2003)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Diffusion of Innovations, 5th Edition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Free Press.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Sahin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I. (2006) Diffusion of innovations theory and educational technology related studies based on Rogers’ theory'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Turkish Online Journal of Educational Technology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5(2), p 3.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https://files.eric.ed.gov/fulltext/ED501453.pdf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18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Science Daily (2013)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Big Data, for better or worse: 90% of world’s data generated over last two years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https://www.sciencedaily.com/releases/2013/05/130522085217.htm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2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July 2024).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Siddique, H. (2020) 'Met police chief: facial recognition technology critics are ill-informed,'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Guardian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https://www.theguardian.com/technology/2020/feb/24/met-police-chief-cressida-dick-facial-recognition-technology-critics-ill-informed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Singh, K.G.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Technological Determinism Theory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https://helpfulprofessor.com/technological-determinism-theory/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(Accessed: 20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 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7040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49" y="592057"/>
            <a:ext cx="9404723" cy="1400530"/>
          </a:xfrm>
        </p:spPr>
        <p:txBody>
          <a:bodyPr rtlCol="0"/>
          <a:lstStyle/>
          <a:p>
            <a:pPr rtl="0"/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D9456-399F-7191-D087-167042715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349" y="1687158"/>
            <a:ext cx="8946541" cy="489652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Sydle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Diffusion of innovations: what is it? how does it work?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https://www.sydle.com/blog/diffusion-of-innovation-61829eca3885651fa294b9e6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18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department of Science, Innovation and Technology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pro-innovation approach to AI regulation: government response.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(CP 1019) 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https://www.gov.uk/government/consultations/ai-regulation-a-pro-innovation-approach-policy-proposals/outcome/a-pro-innovation-approach-to-ai-regulation-government-response#a-regulatory-framework-to-keep-pace-with-a-rapidly-advancing-technology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(Accessed: 18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Home Office. (2023)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Fraud Strategy: stopping scams and protecting the public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https://www.gov.uk/government/publications/fraud-strategy/fraud-strategy-stopping-scams-and-protecting-the-public#the-harm-fraud-causes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3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Home Office. (2023)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Policing Requirement 2023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https://www.gov.uk/government/publications/strategic-policing-requirement-2023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6</a:t>
            </a:r>
            <a:r>
              <a:rPr lang="en-GB" sz="1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July 2024)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Police Foundation. (2022)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new Mode of protection.  Redesigning policing and the public safety for the 21</a:t>
            </a:r>
            <a:r>
              <a:rPr lang="en-GB" sz="1800" i="1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Century. 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https://policingreview.org.uk/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6th July 2024).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929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671_TF78884036_Win32" id="{CEB6EF77-98C5-445A-8514-47E2F976677A}" vid="{F252FBE2-615B-4249-97E6-EB675440D9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6861</TotalTime>
  <Words>2188</Words>
  <Application>Microsoft Office PowerPoint</Application>
  <PresentationFormat>Widescreen</PresentationFormat>
  <Paragraphs>218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 Math</vt:lpstr>
      <vt:lpstr>Century Gothic</vt:lpstr>
      <vt:lpstr>Wingdings 3</vt:lpstr>
      <vt:lpstr>Ion</vt:lpstr>
      <vt:lpstr>  Contemporary issues in Policing   Policing and Technology   Owen Stafford  Student number: 2327196  </vt:lpstr>
      <vt:lpstr>Aims </vt:lpstr>
      <vt:lpstr>Context </vt:lpstr>
      <vt:lpstr>Competing priorities</vt:lpstr>
      <vt:lpstr>The present   </vt:lpstr>
      <vt:lpstr>The future   </vt:lpstr>
      <vt:lpstr>Critical Issues </vt:lpstr>
      <vt:lpstr>Critical Issues  </vt:lpstr>
      <vt:lpstr>Theoretical underpinning </vt:lpstr>
      <vt:lpstr>Theoretical underpinning </vt:lpstr>
      <vt:lpstr>Critical analysis  </vt:lpstr>
      <vt:lpstr>Recommendations and concluding remarks </vt:lpstr>
      <vt:lpstr>Thank you for listening. </vt:lpstr>
      <vt:lpstr>References  </vt:lpstr>
      <vt:lpstr>References  </vt:lpstr>
      <vt:lpstr>References  </vt:lpstr>
      <vt:lpstr>References  </vt:lpstr>
      <vt:lpstr>References  </vt:lpstr>
    </vt:vector>
  </TitlesOfParts>
  <Company>South Yorkshire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Contemporary issues in Policing   Digital Policing   Owen Stafford  </dc:title>
  <dc:creator>Stafford, Owen 0774</dc:creator>
  <cp:lastModifiedBy>Stafford, Owen 0774</cp:lastModifiedBy>
  <cp:revision>20</cp:revision>
  <dcterms:created xsi:type="dcterms:W3CDTF">2024-07-10T10:19:35Z</dcterms:created>
  <dcterms:modified xsi:type="dcterms:W3CDTF">2024-07-24T12:15:38Z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f529d828-a824-4b78-ab24-eaae5922aa38_Enabled">
    <vt:lpwstr>true</vt:lpwstr>
  </property>
  <property fmtid="{D5CDD505-2E9C-101B-9397-08002B2CF9AE}" pid="4" name="MSIP_Label_f529d828-a824-4b78-ab24-eaae5922aa38_SetDate">
    <vt:lpwstr>2024-07-10T11:56:50Z</vt:lpwstr>
  </property>
  <property fmtid="{D5CDD505-2E9C-101B-9397-08002B2CF9AE}" pid="5" name="MSIP_Label_f529d828-a824-4b78-ab24-eaae5922aa38_Method">
    <vt:lpwstr>Standard</vt:lpwstr>
  </property>
  <property fmtid="{D5CDD505-2E9C-101B-9397-08002B2CF9AE}" pid="6" name="MSIP_Label_f529d828-a824-4b78-ab24-eaae5922aa38_Name">
    <vt:lpwstr>OFFICIAL</vt:lpwstr>
  </property>
  <property fmtid="{D5CDD505-2E9C-101B-9397-08002B2CF9AE}" pid="7" name="MSIP_Label_f529d828-a824-4b78-ab24-eaae5922aa38_SiteId">
    <vt:lpwstr>b23255a1-8f78-4144-8904-31f019036ade</vt:lpwstr>
  </property>
  <property fmtid="{D5CDD505-2E9C-101B-9397-08002B2CF9AE}" pid="8" name="MSIP_Label_f529d828-a824-4b78-ab24-eaae5922aa38_ActionId">
    <vt:lpwstr>89677f78-2616-47cb-af38-bd8b689cb80e</vt:lpwstr>
  </property>
  <property fmtid="{D5CDD505-2E9C-101B-9397-08002B2CF9AE}" pid="9" name="MSIP_Label_f529d828-a824-4b78-ab24-eaae5922aa38_ContentBits">
    <vt:lpwstr>0</vt:lpwstr>
  </property>
</Properties>
</file>