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 bookmarkIdSeed="2">
  <p:sldMasterIdLst>
    <p:sldMasterId id="2147483648" r:id="rId1"/>
  </p:sldMasterIdLst>
  <p:sldIdLst>
    <p:sldId id="257" r:id="rId2"/>
    <p:sldId id="259" r:id="rId3"/>
    <p:sldId id="260" r:id="rId4"/>
    <p:sldId id="261" r:id="rId5"/>
    <p:sldId id="265" r:id="rId6"/>
    <p:sldId id="262" r:id="rId7"/>
    <p:sldId id="263" r:id="rId8"/>
    <p:sldId id="264" r:id="rId9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88" d="100"/>
          <a:sy n="88" d="100"/>
        </p:scale>
        <p:origin x="494" y="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2099733"/>
            <a:ext cx="8825658" cy="2677648"/>
          </a:xfrm>
        </p:spPr>
        <p:txBody>
          <a:bodyPr anchor="b"/>
          <a:lstStyle>
            <a:lvl1pPr>
              <a:defRPr sz="54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 bwMode="gray"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 bwMode="gray">
          <a:xfrm rot="5400000">
            <a:off x="10158984" y="1792224"/>
            <a:ext cx="990599" cy="304799"/>
          </a:xfrm>
        </p:spPr>
        <p:txBody>
          <a:bodyPr anchor="t"/>
          <a:lstStyle>
            <a:lvl1pPr algn="l">
              <a:defRPr b="0" i="0">
                <a:solidFill>
                  <a:schemeClr val="bg1">
                    <a:alpha val="60000"/>
                  </a:schemeClr>
                </a:solidFill>
              </a:defRPr>
            </a:lvl1pPr>
          </a:lstStyle>
          <a:p>
            <a:fld id="{5923F103-BC34-4FE4-A40E-EDDEECFDA5D0}" type="datetimeFigureOut">
              <a:rPr lang="en-US" dirty="0"/>
              <a:pPr/>
              <a:t>3/1/2022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 bwMode="gray">
          <a:xfrm rot="5400000">
            <a:off x="8951976" y="3227832"/>
            <a:ext cx="3859795" cy="304801"/>
          </a:xfrm>
        </p:spPr>
        <p:txBody>
          <a:bodyPr/>
          <a:lstStyle>
            <a:lvl1pPr>
              <a:defRPr b="0" i="0">
                <a:solidFill>
                  <a:schemeClr val="bg1">
                    <a:alpha val="60000"/>
                  </a:schemeClr>
                </a:solidFill>
              </a:defRPr>
            </a:lvl1pPr>
          </a:lstStyle>
          <a:p>
            <a:r>
              <a:rPr lang="en-US" dirty="0"/>
              <a:t>
              </a:t>
            </a:r>
          </a:p>
        </p:txBody>
      </p:sp>
      <p:sp>
        <p:nvSpPr>
          <p:cNvPr id="11" name="Rectangle 10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2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352540" y="295729"/>
            <a:ext cx="838199" cy="767687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54954" y="2603500"/>
            <a:ext cx="8825659" cy="3416300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C9CA7B-DFD4-44B5-8C60-D14B8CD1FB59}" type="datetimeFigureOut">
              <a:rPr lang="en-US" dirty="0"/>
              <a:t>3/1/2022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Rectangle 9"/>
            <p:cNvSpPr/>
            <p:nvPr/>
          </p:nvSpPr>
          <p:spPr bwMode="gray">
            <a:xfrm>
              <a:off x="7289800" y="402165"/>
              <a:ext cx="44788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Freeform 5"/>
            <p:cNvSpPr/>
            <p:nvPr/>
          </p:nvSpPr>
          <p:spPr bwMode="gray">
            <a:xfrm rot="16200000">
              <a:off x="3787244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5922489">
              <a:off x="4698352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2677645"/>
            <a:ext cx="4351025" cy="2283824"/>
          </a:xfrm>
        </p:spPr>
        <p:txBody>
          <a:bodyPr anchor="ctr"/>
          <a:lstStyle>
            <a:lvl1pPr algn="l"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95559" y="2677644"/>
            <a:ext cx="3757545" cy="2283824"/>
          </a:xfrm>
        </p:spPr>
        <p:txBody>
          <a:bodyPr anchor="ctr"/>
          <a:lstStyle>
            <a:lvl1pPr marL="0" indent="0" algn="l">
              <a:buNone/>
              <a:defRPr sz="2000"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4E6425-0181-43F2-84FC-787E803FD2F8}" type="datetimeFigureOut">
              <a:rPr lang="en-US" dirty="0"/>
              <a:t>3/1/2022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54954" y="2603500"/>
            <a:ext cx="4825158" cy="3416301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08712" y="2603500"/>
            <a:ext cx="4825159" cy="3416300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DB8791-F1B0-41E7-B7FD-A781E65C4266}" type="datetimeFigureOut">
              <a:rPr lang="en-US" dirty="0"/>
              <a:t>3/1/2022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0"/>
            <a:ext cx="4825157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4954" y="3179762"/>
            <a:ext cx="4825158" cy="2840039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08712" y="2603500"/>
            <a:ext cx="482515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08712" y="3179762"/>
            <a:ext cx="4825159" cy="28400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DD63B2-E120-4ED8-B27B-C685F510A5FE}" type="datetimeFigureOut">
              <a:rPr lang="en-US" dirty="0"/>
              <a:t>3/1/2022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761413" cy="706964"/>
          </a:xfr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A18ACC-A947-437B-A130-35BD54FDF1E9}" type="datetimeFigureOut">
              <a:rPr lang="en-US" dirty="0"/>
              <a:t>3/1/2022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8D7E02-BCB8-4D50-A234-369438C08659}" type="datetimeFigureOut">
              <a:rPr lang="en-US" dirty="0"/>
              <a:t>3/1/2022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7" name="Rectangle 6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Oval 21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Rectangle 10"/>
            <p:cNvSpPr/>
            <p:nvPr/>
          </p:nvSpPr>
          <p:spPr bwMode="gray">
            <a:xfrm>
              <a:off x="5713412" y="402165"/>
              <a:ext cx="6055253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Freeform 5"/>
            <p:cNvSpPr/>
            <p:nvPr/>
          </p:nvSpPr>
          <p:spPr bwMode="gray">
            <a:xfrm rot="15922489">
              <a:off x="3140485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6200000">
              <a:off x="2229377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5" y="1295400"/>
            <a:ext cx="2793158" cy="16002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81146" y="1447800"/>
            <a:ext cx="5190066" cy="4572000"/>
          </a:xfrm>
        </p:spPr>
        <p:txBody>
          <a:bodyPr anchor="ctr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4" y="3129280"/>
            <a:ext cx="2793158" cy="2895599"/>
          </a:xfrm>
        </p:spPr>
        <p:txBody>
          <a:bodyPr/>
          <a:lstStyle>
            <a:lvl1pPr marL="0" indent="0">
              <a:buNone/>
              <a:defRPr sz="14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E86A4C-8E40-4F87-A4F0-01A0687C5742}" type="datetimeFigureOut">
              <a:rPr lang="en-US" dirty="0"/>
              <a:t>3/1/2022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Rectangle 10"/>
            <p:cNvSpPr/>
            <p:nvPr/>
          </p:nvSpPr>
          <p:spPr bwMode="gray">
            <a:xfrm>
              <a:off x="6172200" y="402165"/>
              <a:ext cx="55964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Freeform 5"/>
            <p:cNvSpPr/>
            <p:nvPr/>
          </p:nvSpPr>
          <p:spPr bwMode="gray">
            <a:xfrm rot="15922489">
              <a:off x="4203594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6200000">
              <a:off x="32954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5" y="1693333"/>
            <a:ext cx="3865134" cy="1735667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547870" y="1143000"/>
            <a:ext cx="3227193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marL="0" lvl="0" indent="0" algn="ctr">
              <a:buNone/>
            </a:pPr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4" y="3657600"/>
            <a:ext cx="3859212" cy="1371600"/>
          </a:xfrm>
        </p:spPr>
        <p:txBody>
          <a:bodyPr>
            <a:normAutofit/>
          </a:bodyPr>
          <a:lstStyle>
            <a:lvl1pPr marL="0" indent="0">
              <a:buNone/>
              <a:defRPr sz="14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E72C73-2D91-4E12-BA25-F0AA0C03599B}" type="datetimeFigureOut">
              <a:rPr lang="en-US" dirty="0"/>
              <a:t>3/1/2022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3" name="Rectangle 12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Freeform 5"/>
            <p:cNvSpPr/>
            <p:nvPr/>
          </p:nvSpPr>
          <p:spPr bwMode="gray">
            <a:xfrm rot="10371525">
              <a:off x="263767" y="443825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1" name="Freeform 5"/>
            <p:cNvSpPr/>
            <p:nvPr/>
          </p:nvSpPr>
          <p:spPr bwMode="gray">
            <a:xfrm rot="10800000">
              <a:off x="459506" y="321130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4969927"/>
            <a:ext cx="8825659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4" y="685800"/>
            <a:ext cx="8825659" cy="3429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5536665"/>
            <a:ext cx="8825658" cy="493712"/>
          </a:xfrm>
        </p:spPr>
        <p:txBody>
          <a:bodyPr>
            <a:normAutofit/>
          </a:bodyPr>
          <a:lstStyle>
            <a:lvl1pPr marL="0" indent="0">
              <a:buNone/>
              <a:defRPr sz="12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3A1CC3-2375-41D4-9E03-427CAF2A4C1A}" type="datetimeFigureOut">
              <a:rPr lang="en-US" dirty="0"/>
              <a:t>3/1/2022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Freeform 5"/>
            <p:cNvSpPr/>
            <p:nvPr/>
          </p:nvSpPr>
          <p:spPr bwMode="gray">
            <a:xfrm rot="21010068">
              <a:off x="8490951" y="271487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7" name="Freeform 5"/>
            <p:cNvSpPr/>
            <p:nvPr/>
          </p:nvSpPr>
          <p:spPr bwMode="gray">
            <a:xfrm>
              <a:off x="455612" y="2801319"/>
              <a:ext cx="11277600" cy="3602637"/>
            </a:xfrm>
            <a:custGeom>
              <a:avLst/>
              <a:gdLst/>
              <a:ahLst/>
              <a:cxnLst/>
              <a:rect l="l" t="t" r="r" b="b"/>
              <a:pathLst>
                <a:path w="10000" h="7946">
                  <a:moveTo>
                    <a:pt x="0" y="0"/>
                  </a:moveTo>
                  <a:lnTo>
                    <a:pt x="0" y="7945"/>
                  </a:lnTo>
                  <a:lnTo>
                    <a:pt x="10000" y="7946"/>
                  </a:lnTo>
                  <a:lnTo>
                    <a:pt x="10000" y="4"/>
                  </a:lnTo>
                  <a:lnTo>
                    <a:pt x="10000" y="4"/>
                  </a:lnTo>
                  <a:lnTo>
                    <a:pt x="9773" y="91"/>
                  </a:lnTo>
                  <a:lnTo>
                    <a:pt x="9547" y="175"/>
                  </a:lnTo>
                  <a:lnTo>
                    <a:pt x="9320" y="256"/>
                  </a:lnTo>
                  <a:lnTo>
                    <a:pt x="9092" y="326"/>
                  </a:lnTo>
                  <a:lnTo>
                    <a:pt x="8865" y="396"/>
                  </a:lnTo>
                  <a:lnTo>
                    <a:pt x="8637" y="462"/>
                  </a:lnTo>
                  <a:lnTo>
                    <a:pt x="8412" y="518"/>
                  </a:lnTo>
                  <a:lnTo>
                    <a:pt x="8184" y="571"/>
                  </a:lnTo>
                  <a:lnTo>
                    <a:pt x="7957" y="620"/>
                  </a:lnTo>
                  <a:lnTo>
                    <a:pt x="7734" y="662"/>
                  </a:lnTo>
                  <a:lnTo>
                    <a:pt x="7508" y="704"/>
                  </a:lnTo>
                  <a:lnTo>
                    <a:pt x="7285" y="739"/>
                  </a:lnTo>
                  <a:lnTo>
                    <a:pt x="7062" y="767"/>
                  </a:lnTo>
                  <a:lnTo>
                    <a:pt x="6840" y="795"/>
                  </a:lnTo>
                  <a:lnTo>
                    <a:pt x="6620" y="819"/>
                  </a:lnTo>
                  <a:lnTo>
                    <a:pt x="6402" y="837"/>
                  </a:lnTo>
                  <a:lnTo>
                    <a:pt x="6184" y="851"/>
                  </a:lnTo>
                  <a:lnTo>
                    <a:pt x="5968" y="865"/>
                  </a:lnTo>
                  <a:lnTo>
                    <a:pt x="5755" y="872"/>
                  </a:lnTo>
                  <a:lnTo>
                    <a:pt x="5542" y="879"/>
                  </a:lnTo>
                  <a:lnTo>
                    <a:pt x="5332" y="882"/>
                  </a:lnTo>
                  <a:lnTo>
                    <a:pt x="5124" y="879"/>
                  </a:lnTo>
                  <a:lnTo>
                    <a:pt x="4918" y="879"/>
                  </a:lnTo>
                  <a:lnTo>
                    <a:pt x="4714" y="872"/>
                  </a:lnTo>
                  <a:lnTo>
                    <a:pt x="4514" y="861"/>
                  </a:lnTo>
                  <a:lnTo>
                    <a:pt x="4316" y="851"/>
                  </a:lnTo>
                  <a:lnTo>
                    <a:pt x="4122" y="840"/>
                  </a:lnTo>
                  <a:lnTo>
                    <a:pt x="3929" y="823"/>
                  </a:lnTo>
                  <a:lnTo>
                    <a:pt x="3739" y="805"/>
                  </a:lnTo>
                  <a:lnTo>
                    <a:pt x="3553" y="788"/>
                  </a:lnTo>
                  <a:lnTo>
                    <a:pt x="3190" y="742"/>
                  </a:lnTo>
                  <a:lnTo>
                    <a:pt x="2842" y="693"/>
                  </a:lnTo>
                  <a:lnTo>
                    <a:pt x="2508" y="641"/>
                  </a:lnTo>
                  <a:lnTo>
                    <a:pt x="2192" y="585"/>
                  </a:lnTo>
                  <a:lnTo>
                    <a:pt x="1890" y="525"/>
                  </a:lnTo>
                  <a:lnTo>
                    <a:pt x="1610" y="462"/>
                  </a:lnTo>
                  <a:lnTo>
                    <a:pt x="1347" y="399"/>
                  </a:lnTo>
                  <a:lnTo>
                    <a:pt x="1105" y="336"/>
                  </a:lnTo>
                  <a:lnTo>
                    <a:pt x="883" y="277"/>
                  </a:lnTo>
                  <a:lnTo>
                    <a:pt x="686" y="221"/>
                  </a:lnTo>
                  <a:lnTo>
                    <a:pt x="508" y="168"/>
                  </a:lnTo>
                  <a:lnTo>
                    <a:pt x="358" y="123"/>
                  </a:lnTo>
                  <a:lnTo>
                    <a:pt x="232" y="81"/>
                  </a:lnTo>
                  <a:lnTo>
                    <a:pt x="59" y="21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8798" y="1063417"/>
            <a:ext cx="8831816" cy="1372986"/>
          </a:xfrm>
        </p:spPr>
        <p:txBody>
          <a:bodyPr/>
          <a:lstStyle>
            <a:lvl1pPr>
              <a:defRPr sz="4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543300"/>
            <a:ext cx="8825659" cy="24765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F16868-8199-4C2C-A5B1-63AEE139F88E}" type="datetimeFigureOut">
              <a:rPr lang="en-US" dirty="0"/>
              <a:t>3/1/2022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13" name="Rectangle 12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2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7" name="Rectangle 16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Oval 21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Oval 22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Oval 23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Oval 24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Freeform 5"/>
            <p:cNvSpPr/>
            <p:nvPr/>
          </p:nvSpPr>
          <p:spPr bwMode="gray">
            <a:xfrm rot="21010068">
              <a:off x="8490951" y="41851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8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16" name="TextBox 15"/>
          <p:cNvSpPr txBox="1"/>
          <p:nvPr/>
        </p:nvSpPr>
        <p:spPr bwMode="gray">
          <a:xfrm>
            <a:off x="881566" y="607336"/>
            <a:ext cx="80191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9600" b="0" i="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 bwMode="gray">
          <a:xfrm>
            <a:off x="9884458" y="2613787"/>
            <a:ext cx="652763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9600" b="0" i="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81878" y="982134"/>
            <a:ext cx="8453906" cy="2696632"/>
          </a:xfrm>
        </p:spPr>
        <p:txBody>
          <a:bodyPr/>
          <a:lstStyle>
            <a:lvl1pPr>
              <a:defRPr sz="4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4" name="Text Placeholder 3"/>
          <p:cNvSpPr>
            <a:spLocks noGrp="1"/>
          </p:cNvSpPr>
          <p:nvPr>
            <p:ph type="body" sz="half" idx="13"/>
          </p:nvPr>
        </p:nvSpPr>
        <p:spPr bwMode="gray">
          <a:xfrm>
            <a:off x="1945945" y="3678766"/>
            <a:ext cx="7731219" cy="342174"/>
          </a:xfrm>
        </p:spPr>
        <p:txBody>
          <a:bodyPr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accent1">
                    <a:lumMod val="60000"/>
                    <a:lumOff val="40000"/>
                  </a:schemeClr>
                </a:solidFill>
                <a:latin typeface="+mn-lt"/>
                <a:ea typeface="+mn-ea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5029199"/>
            <a:ext cx="9244897" cy="997857"/>
          </a:xfrm>
        </p:spPr>
        <p:txBody>
          <a:bodyPr anchor="ctr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D9FF7F-6988-44CC-821B-644E70CD2F73}" type="datetimeFigureOut">
              <a:rPr lang="en-US" dirty="0"/>
              <a:t>3/1/2022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19" name="Rectangle 18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Freeform 5"/>
            <p:cNvSpPr/>
            <p:nvPr/>
          </p:nvSpPr>
          <p:spPr bwMode="gray">
            <a:xfrm rot="21010068">
              <a:off x="8490951" y="4193583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8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2370667"/>
            <a:ext cx="8825660" cy="1822514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5024967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12C299-16B2-4475-990D-751901EACC14}" type="datetimeFigureOut">
              <a:rPr lang="en-US" dirty="0"/>
              <a:t>3/1/2022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>
            <a:lvl1pPr>
              <a:defRPr sz="36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2"/>
            <a:ext cx="314187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1154953" y="3179764"/>
            <a:ext cx="3141879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12721" y="2603500"/>
            <a:ext cx="314700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4512721" y="3179763"/>
            <a:ext cx="3147009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88135" y="2603501"/>
            <a:ext cx="314573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888329" y="3179762"/>
            <a:ext cx="3145536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440397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777240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E86839-B9D8-4651-8783-F325ECE74E65}" type="datetimeFigureOut">
              <a:rPr lang="en-US" dirty="0"/>
              <a:t>3/1/2022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>
            <a:lvl1pPr>
              <a:defRPr sz="36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532844"/>
            <a:ext cx="30504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334553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1154954" y="5109106"/>
            <a:ext cx="3050438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68865" y="4532844"/>
            <a:ext cx="3050438" cy="576263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1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748462" y="2603500"/>
            <a:ext cx="2691243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4570172" y="5109105"/>
            <a:ext cx="3050438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82775" y="4532845"/>
            <a:ext cx="305109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2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163031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82775" y="5109104"/>
            <a:ext cx="3051096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cxnSp>
        <p:nvCxnSpPr>
          <p:cNvPr id="43" name="Straight Connector 42"/>
          <p:cNvCxnSpPr/>
          <p:nvPr/>
        </p:nvCxnSpPr>
        <p:spPr>
          <a:xfrm>
            <a:off x="440583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44" name="Straight Connector 43"/>
          <p:cNvCxnSpPr/>
          <p:nvPr/>
        </p:nvCxnSpPr>
        <p:spPr>
          <a:xfrm>
            <a:off x="7797802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484F64-32F6-45C5-931F-ADC1662401D0}" type="datetimeFigureOut">
              <a:rPr lang="en-US" dirty="0"/>
              <a:t>3/1/2022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561111" y="6391838"/>
            <a:ext cx="3644282" cy="304801"/>
          </a:xfrm>
        </p:spPr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4954" y="2603500"/>
            <a:ext cx="8825659" cy="3416300"/>
          </a:xfrm>
        </p:spPr>
        <p:txBody>
          <a:bodyPr vert="eaVert" anchor="t" anchorCtr="0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695439" y="6391838"/>
            <a:ext cx="990599" cy="304799"/>
          </a:xfrm>
        </p:spPr>
        <p:txBody>
          <a:bodyPr/>
          <a:lstStyle/>
          <a:p>
            <a:fld id="{53086D93-FCAC-47E0-A2EE-787E62CA814C}" type="datetimeFigureOut">
              <a:rPr lang="en-US" dirty="0"/>
              <a:t>3/1/2022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2" name="Rectangle 11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7" name="Rectangle 6"/>
            <p:cNvSpPr/>
            <p:nvPr/>
          </p:nvSpPr>
          <p:spPr bwMode="gray">
            <a:xfrm>
              <a:off x="414867" y="402165"/>
              <a:ext cx="6510866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Freeform 5"/>
            <p:cNvSpPr/>
            <p:nvPr/>
          </p:nvSpPr>
          <p:spPr bwMode="gray">
            <a:xfrm rot="5101749">
              <a:off x="6294738" y="457773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0" name="Freeform 5"/>
            <p:cNvSpPr/>
            <p:nvPr/>
          </p:nvSpPr>
          <p:spPr bwMode="gray">
            <a:xfrm rot="5400000">
              <a:off x="44492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3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585235" y="1278467"/>
            <a:ext cx="1409965" cy="4748590"/>
          </a:xfrm>
        </p:spPr>
        <p:txBody>
          <a:bodyPr vert="eaVert" anchor="b" anchorCtr="0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4954" y="1278467"/>
            <a:ext cx="6256025" cy="4748590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653104" y="6391838"/>
            <a:ext cx="992135" cy="304799"/>
          </a:xfrm>
        </p:spPr>
        <p:txBody>
          <a:bodyPr/>
          <a:lstStyle/>
          <a:p>
            <a:fld id="{CDA879A6-0FD0-4734-A311-86BFCA472E6E}" type="datetimeFigureOut">
              <a:rPr lang="en-US" dirty="0"/>
              <a:t>3/1/2022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jpe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7" name="Rectangle 6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19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Oval 12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Freeform 5"/>
            <p:cNvSpPr/>
            <p:nvPr/>
          </p:nvSpPr>
          <p:spPr bwMode="gray">
            <a:xfrm rot="21010068">
              <a:off x="8490951" y="17975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9" name="Freeform 5"/>
            <p:cNvSpPr/>
            <p:nvPr/>
          </p:nvSpPr>
          <p:spPr bwMode="gray">
            <a:xfrm>
              <a:off x="459506" y="1866405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4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 bwMode="gray">
          <a:xfrm>
            <a:off x="1154954" y="973668"/>
            <a:ext cx="8761413" cy="706964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0"/>
            <a:ext cx="8761413" cy="34163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653104" y="6391838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1" i="0">
                <a:solidFill>
                  <a:schemeClr val="accent1"/>
                </a:solidFill>
              </a:defRPr>
            </a:lvl1pPr>
          </a:lstStyle>
          <a:p>
            <a:fld id="{2BE451C3-0FF4-47C4-B829-773ADF60F88C}" type="datetimeFigureOut">
              <a:rPr lang="en-US" dirty="0"/>
              <a:t>3/1/2022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61110" y="6391838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1" i="0">
                <a:solidFill>
                  <a:schemeClr val="accent1"/>
                </a:solidFill>
              </a:defRPr>
            </a:lvl1pPr>
          </a:lstStyle>
          <a:p>
            <a:r>
              <a:rPr lang="en-US" dirty="0"/>
              <a:t>
              </a:t>
            </a:r>
          </a:p>
        </p:txBody>
      </p:sp>
      <p:sp>
        <p:nvSpPr>
          <p:cNvPr id="21" name="Rectangle 20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bg1"/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73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68" r:id="rId9"/>
    <p:sldLayoutId id="2147483667" r:id="rId10"/>
    <p:sldLayoutId id="2147483661" r:id="rId11"/>
    <p:sldLayoutId id="2147483672" r:id="rId12"/>
    <p:sldLayoutId id="2147483662" r:id="rId13"/>
    <p:sldLayoutId id="2147483669" r:id="rId14"/>
    <p:sldLayoutId id="2147483670" r:id="rId15"/>
    <p:sldLayoutId id="2147483658" r:id="rId16"/>
    <p:sldLayoutId id="2147483659" r:id="rId17"/>
  </p:sldLayoutIdLst>
  <p:hf sldNum="0" hdr="0" ftr="0" dt="0"/>
  <p:txStyles>
    <p:titleStyle>
      <a:lvl1pPr algn="l" defTabSz="457200" rtl="0" eaLnBrk="1" latinLnBrk="0" hangingPunct="1">
        <a:spcBef>
          <a:spcPct val="0"/>
        </a:spcBef>
        <a:buNone/>
        <a:defRPr sz="3600" b="0" i="0" kern="1200">
          <a:solidFill>
            <a:schemeClr val="bg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://www.walesonline.co.uk/business/business-news/coca-cola-enterprises-wins-community-sport-2485481" TargetMode="External"/><Relationship Id="rId2" Type="http://schemas.openxmlformats.org/officeDocument/2006/relationships/hyperlink" Target="http://www.mcdonalds.co.uk/ukhome/Sport/Football/LetsPlay/kit-scheme.html#close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www.bbc.co.uk/news/magazine-18182541" TargetMode="External"/><Relationship Id="rId4" Type="http://schemas.openxmlformats.org/officeDocument/2006/relationships/hyperlink" Target="http://thelancet.com/pdfs/journals/lancet/PIIS0140-6736(14)60987-9.pdf" TargetMode="Externa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93995" y="836990"/>
            <a:ext cx="8825658" cy="2677648"/>
          </a:xfrm>
        </p:spPr>
        <p:txBody>
          <a:bodyPr/>
          <a:lstStyle/>
          <a:p>
            <a:r>
              <a:rPr lang="en-GB" dirty="0" smtClean="0"/>
              <a:t>Obesity in </a:t>
            </a:r>
            <a:r>
              <a:rPr lang="en-GB" dirty="0" smtClean="0"/>
              <a:t>the UK</a:t>
            </a:r>
            <a:r>
              <a:rPr lang="en-GB" dirty="0" smtClean="0"/>
              <a:t>: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Diet or Exercise?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Introduction to Health and Exercise Psychology</a:t>
            </a:r>
          </a:p>
          <a:p>
            <a:r>
              <a:rPr lang="en-GB" dirty="0" smtClean="0"/>
              <a:t>Week </a:t>
            </a:r>
            <a:r>
              <a:rPr lang="en-GB" dirty="0"/>
              <a:t>6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5822640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Newspaper articles…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Exercise is good…but it will it help you lose weight?</a:t>
            </a:r>
          </a:p>
          <a:p>
            <a:r>
              <a:rPr lang="en-GB" dirty="0" smtClean="0"/>
              <a:t>‘You can’t outrun a bad diet’?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8720810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Gluttony or Sloth </a:t>
            </a:r>
            <a:br>
              <a:rPr lang="en-GB" dirty="0" smtClean="0"/>
            </a:br>
            <a:r>
              <a:rPr lang="en-GB" sz="2200" dirty="0"/>
              <a:t>(Prentice &amp; </a:t>
            </a:r>
            <a:r>
              <a:rPr lang="en-GB" sz="2200" dirty="0" err="1"/>
              <a:t>Jebb</a:t>
            </a:r>
            <a:r>
              <a:rPr lang="en-GB" sz="2200" dirty="0"/>
              <a:t>, 1995) </a:t>
            </a:r>
            <a:endParaRPr lang="en-US" sz="22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err="1" smtClean="0"/>
              <a:t>Ongoing</a:t>
            </a:r>
            <a:r>
              <a:rPr lang="en-GB" dirty="0" smtClean="0"/>
              <a:t> debate…</a:t>
            </a:r>
          </a:p>
          <a:p>
            <a:pPr lvl="1"/>
            <a:r>
              <a:rPr lang="en-GB" dirty="0" smtClean="0"/>
              <a:t>Affluent society </a:t>
            </a:r>
          </a:p>
          <a:p>
            <a:pPr lvl="1"/>
            <a:r>
              <a:rPr lang="en-GB" dirty="0" smtClean="0"/>
              <a:t>Palatable diet</a:t>
            </a:r>
          </a:p>
          <a:p>
            <a:pPr lvl="1"/>
            <a:r>
              <a:rPr lang="en-GB" dirty="0" smtClean="0"/>
              <a:t>Availability of food</a:t>
            </a:r>
          </a:p>
          <a:p>
            <a:pPr lvl="1"/>
            <a:r>
              <a:rPr lang="en-GB" dirty="0" smtClean="0"/>
              <a:t>Advertising </a:t>
            </a:r>
            <a:endParaRPr lang="en-GB" dirty="0"/>
          </a:p>
          <a:p>
            <a:pPr lvl="1"/>
            <a:r>
              <a:rPr lang="en-GB" dirty="0" smtClean="0"/>
              <a:t>Reduced energy needs</a:t>
            </a:r>
          </a:p>
          <a:p>
            <a:pPr lvl="1"/>
            <a:r>
              <a:rPr lang="en-GB" dirty="0" smtClean="0"/>
              <a:t>Avoidance of PA</a:t>
            </a:r>
          </a:p>
          <a:p>
            <a:endParaRPr lang="en-GB" dirty="0"/>
          </a:p>
          <a:p>
            <a:r>
              <a:rPr lang="en-GB" dirty="0" smtClean="0"/>
              <a:t>The role of big business…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6910377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Large companies – links to sport and exercise… </a:t>
            </a:r>
            <a:r>
              <a:rPr lang="en-GB" sz="2200" dirty="0"/>
              <a:t>Messages shared?</a:t>
            </a:r>
            <a:endParaRPr lang="en-US" sz="22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54954" y="2598228"/>
            <a:ext cx="9774302" cy="3900543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dirty="0" smtClean="0"/>
              <a:t>Kit </a:t>
            </a:r>
            <a:r>
              <a:rPr lang="en-GB" dirty="0"/>
              <a:t>sponsorship – community sport  </a:t>
            </a:r>
          </a:p>
          <a:p>
            <a:r>
              <a:rPr lang="en-US" dirty="0" smtClean="0">
                <a:hlinkClick r:id="rId2"/>
              </a:rPr>
              <a:t>http</a:t>
            </a:r>
            <a:r>
              <a:rPr lang="en-US" dirty="0">
                <a:hlinkClick r:id="rId2"/>
              </a:rPr>
              <a:t>://</a:t>
            </a:r>
            <a:r>
              <a:rPr lang="en-US" dirty="0" smtClean="0">
                <a:hlinkClick r:id="rId2"/>
              </a:rPr>
              <a:t>www.mcdonalds.co.uk/ukhome/Sport/Football/LetsPlay/kit-scheme.html#close</a:t>
            </a:r>
            <a:endParaRPr lang="en-US" dirty="0" smtClean="0"/>
          </a:p>
          <a:p>
            <a:pPr marL="0" indent="0">
              <a:buNone/>
            </a:pPr>
            <a:r>
              <a:rPr lang="en-GB" dirty="0" smtClean="0"/>
              <a:t>Community sport links</a:t>
            </a:r>
          </a:p>
          <a:p>
            <a:r>
              <a:rPr lang="en-US" dirty="0">
                <a:hlinkClick r:id="rId3"/>
              </a:rPr>
              <a:t>http://</a:t>
            </a:r>
            <a:r>
              <a:rPr lang="en-US" dirty="0" smtClean="0">
                <a:hlinkClick r:id="rId3"/>
              </a:rPr>
              <a:t>www.walesonline.co.uk/business/business-news/coca-cola-enterprises-wins-community-sport-2485481</a:t>
            </a:r>
            <a:endParaRPr lang="en-US" dirty="0" smtClean="0"/>
          </a:p>
          <a:p>
            <a:pPr marL="0" indent="0">
              <a:buNone/>
            </a:pPr>
            <a:r>
              <a:rPr lang="en-GB" dirty="0" smtClean="0"/>
              <a:t>Brazil – World Cup 2014 – Coca Cola</a:t>
            </a:r>
            <a:endParaRPr lang="en-US" dirty="0" smtClean="0"/>
          </a:p>
          <a:p>
            <a:r>
              <a:rPr lang="en-US" dirty="0">
                <a:hlinkClick r:id="rId4"/>
              </a:rPr>
              <a:t>http://</a:t>
            </a:r>
            <a:r>
              <a:rPr lang="en-US" dirty="0" smtClean="0">
                <a:hlinkClick r:id="rId4"/>
              </a:rPr>
              <a:t>thelancet.com/pdfs/journals/lancet/PIIS0140-6736(14)60987-9.pdf</a:t>
            </a:r>
            <a:endParaRPr lang="en-US" dirty="0" smtClean="0"/>
          </a:p>
          <a:p>
            <a:pPr marL="0" indent="0">
              <a:buNone/>
            </a:pPr>
            <a:r>
              <a:rPr lang="en-GB" dirty="0" smtClean="0"/>
              <a:t>London 2012 – Cadbury / McDonalds / Heineken </a:t>
            </a:r>
          </a:p>
          <a:p>
            <a:r>
              <a:rPr lang="en-GB" dirty="0" smtClean="0"/>
              <a:t>Largest </a:t>
            </a:r>
            <a:r>
              <a:rPr lang="en-GB" dirty="0" err="1" smtClean="0"/>
              <a:t>Mc</a:t>
            </a:r>
            <a:r>
              <a:rPr lang="en-GB" dirty="0" smtClean="0"/>
              <a:t> </a:t>
            </a:r>
            <a:r>
              <a:rPr lang="en-GB" dirty="0" err="1" smtClean="0"/>
              <a:t>Donalds</a:t>
            </a:r>
            <a:r>
              <a:rPr lang="en-GB" dirty="0" smtClean="0"/>
              <a:t> – 1500 seats Olympic Park</a:t>
            </a:r>
            <a:endParaRPr lang="en-US" dirty="0" smtClean="0"/>
          </a:p>
          <a:p>
            <a:r>
              <a:rPr lang="en-US" dirty="0">
                <a:hlinkClick r:id="rId5"/>
              </a:rPr>
              <a:t>http://</a:t>
            </a:r>
            <a:r>
              <a:rPr lang="en-US" dirty="0" smtClean="0">
                <a:hlinkClick r:id="rId5"/>
              </a:rPr>
              <a:t>www.bbc.co.uk/news/magazine-18182541</a:t>
            </a:r>
            <a:endParaRPr lang="en-US" dirty="0" smtClean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6278217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90085" y="1202268"/>
            <a:ext cx="8761413" cy="706964"/>
          </a:xfrm>
        </p:spPr>
        <p:txBody>
          <a:bodyPr/>
          <a:lstStyle/>
          <a:p>
            <a:r>
              <a:rPr lang="en-US" altLang="en-US" i="1" dirty="0">
                <a:solidFill>
                  <a:schemeClr val="bg1"/>
                </a:solidFill>
                <a:latin typeface="Arial" panose="020B0604020202020204" pitchFamily="34" charset="0"/>
              </a:rPr>
              <a:t>Fast food, fizz, and funding: Balancing the scales of regional sport </a:t>
            </a:r>
            <a:r>
              <a:rPr lang="en-US" altLang="en-US" i="1" dirty="0" err="1">
                <a:solidFill>
                  <a:schemeClr val="bg1"/>
                </a:solidFill>
                <a:latin typeface="Arial" panose="020B0604020202020204" pitchFamily="34" charset="0"/>
              </a:rPr>
              <a:t>organisation</a:t>
            </a:r>
            <a:r>
              <a:rPr lang="en-US" altLang="en-US" i="1" dirty="0">
                <a:solidFill>
                  <a:schemeClr val="bg1"/>
                </a:solidFill>
                <a:latin typeface="Arial" panose="020B0604020202020204" pitchFamily="34" charset="0"/>
              </a:rPr>
              <a:t> </a:t>
            </a:r>
            <a:r>
              <a:rPr lang="en-US" altLang="en-US" i="1" dirty="0" smtClean="0">
                <a:solidFill>
                  <a:schemeClr val="bg1"/>
                </a:solidFill>
                <a:latin typeface="Arial" panose="020B0604020202020204" pitchFamily="34" charset="0"/>
              </a:rPr>
              <a:t>sponsorship (Batty &amp;Gee, 2018)</a:t>
            </a:r>
            <a:r>
              <a:rPr lang="en-US" altLang="en-US" dirty="0">
                <a:solidFill>
                  <a:schemeClr val="bg1"/>
                </a:solidFill>
                <a:latin typeface="Arial" panose="020B0604020202020204" pitchFamily="34" charset="0"/>
              </a:rPr>
              <a:t/>
            </a:r>
            <a:br>
              <a:rPr lang="en-US" altLang="en-US" dirty="0">
                <a:solidFill>
                  <a:schemeClr val="bg1"/>
                </a:solidFill>
                <a:latin typeface="Arial" panose="020B0604020202020204" pitchFamily="34" charset="0"/>
              </a:rPr>
            </a:b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>
          <a:xfrm>
            <a:off x="522514" y="3115491"/>
            <a:ext cx="5305956" cy="3455126"/>
          </a:xfrm>
        </p:spPr>
        <p:txBody>
          <a:bodyPr>
            <a:normAutofit fontScale="70000" lnSpcReduction="20000"/>
          </a:bodyPr>
          <a:lstStyle/>
          <a:p>
            <a:pPr marL="0" lvl="0" indent="0" defTabSz="914400" eaLnBrk="0" fontAlgn="base" hangingPunct="0">
              <a:spcBef>
                <a:spcPct val="0"/>
              </a:spcBef>
              <a:spcAft>
                <a:spcPct val="0"/>
              </a:spcAft>
              <a:buClrTx/>
              <a:buSzTx/>
              <a:buNone/>
            </a:pPr>
            <a:r>
              <a:rPr lang="en-US" altLang="en-US" dirty="0" smtClean="0">
                <a:solidFill>
                  <a:srgbClr val="2E2E2E"/>
                </a:solidFill>
                <a:latin typeface="Arial" panose="020B0604020202020204" pitchFamily="34" charset="0"/>
              </a:rPr>
              <a:t>Tobacco</a:t>
            </a:r>
            <a:r>
              <a:rPr lang="en-US" altLang="en-US" dirty="0">
                <a:solidFill>
                  <a:srgbClr val="2E2E2E"/>
                </a:solidFill>
                <a:latin typeface="Arial" panose="020B0604020202020204" pitchFamily="34" charset="0"/>
              </a:rPr>
              <a:t>, alcohol and gambling-related sport sponsorships have faced widespread scrutiny due to a critical consciousness that questions the alignment of unhealthy products and damaging addictive </a:t>
            </a:r>
            <a:r>
              <a:rPr lang="en-US" altLang="en-US" dirty="0" err="1">
                <a:solidFill>
                  <a:srgbClr val="2E2E2E"/>
                </a:solidFill>
                <a:latin typeface="Arial" panose="020B0604020202020204" pitchFamily="34" charset="0"/>
              </a:rPr>
              <a:t>behaviours</a:t>
            </a:r>
            <a:r>
              <a:rPr lang="en-US" altLang="en-US" dirty="0">
                <a:solidFill>
                  <a:srgbClr val="2E2E2E"/>
                </a:solidFill>
                <a:latin typeface="Arial" panose="020B0604020202020204" pitchFamily="34" charset="0"/>
              </a:rPr>
              <a:t> with a healthy activity such as sport. </a:t>
            </a:r>
            <a:endParaRPr lang="en-US" altLang="en-US" dirty="0" smtClean="0">
              <a:solidFill>
                <a:srgbClr val="2E2E2E"/>
              </a:solidFill>
              <a:latin typeface="Arial" panose="020B0604020202020204" pitchFamily="34" charset="0"/>
            </a:endParaRPr>
          </a:p>
          <a:p>
            <a:pPr marL="0" lvl="0" indent="0" defTabSz="914400" eaLnBrk="0" fontAlgn="base" hangingPunct="0">
              <a:spcBef>
                <a:spcPct val="0"/>
              </a:spcBef>
              <a:spcAft>
                <a:spcPct val="0"/>
              </a:spcAft>
              <a:buClrTx/>
              <a:buSzTx/>
              <a:buNone/>
            </a:pPr>
            <a:endParaRPr lang="en-US" altLang="en-US" dirty="0" smtClean="0">
              <a:solidFill>
                <a:srgbClr val="2E2E2E"/>
              </a:solidFill>
              <a:latin typeface="Arial" panose="020B0604020202020204" pitchFamily="34" charset="0"/>
            </a:endParaRPr>
          </a:p>
          <a:p>
            <a:pPr marL="0" lvl="0" indent="0" defTabSz="914400" eaLnBrk="0" fontAlgn="base" hangingPunct="0">
              <a:spcBef>
                <a:spcPct val="0"/>
              </a:spcBef>
              <a:spcAft>
                <a:spcPct val="0"/>
              </a:spcAft>
              <a:buClrTx/>
              <a:buSzTx/>
              <a:buNone/>
            </a:pPr>
            <a:r>
              <a:rPr lang="en-US" altLang="en-US" dirty="0" smtClean="0">
                <a:solidFill>
                  <a:srgbClr val="2E2E2E"/>
                </a:solidFill>
                <a:latin typeface="Arial" panose="020B0604020202020204" pitchFamily="34" charset="0"/>
              </a:rPr>
              <a:t>The </a:t>
            </a:r>
            <a:r>
              <a:rPr lang="en-US" altLang="en-US" dirty="0">
                <a:solidFill>
                  <a:srgbClr val="2E2E2E"/>
                </a:solidFill>
                <a:latin typeface="Arial" panose="020B0604020202020204" pitchFamily="34" charset="0"/>
              </a:rPr>
              <a:t>purpose of this study was to explore how a public health agenda may influence rugby union </a:t>
            </a:r>
            <a:r>
              <a:rPr lang="en-US" altLang="en-US" dirty="0" err="1" smtClean="0">
                <a:solidFill>
                  <a:srgbClr val="2E2E2E"/>
                </a:solidFill>
                <a:latin typeface="Arial" panose="020B0604020202020204" pitchFamily="34" charset="0"/>
              </a:rPr>
              <a:t>organisations</a:t>
            </a:r>
            <a:r>
              <a:rPr lang="en-US" altLang="en-US" dirty="0" smtClean="0">
                <a:solidFill>
                  <a:srgbClr val="2E2E2E"/>
                </a:solidFill>
                <a:latin typeface="Arial" panose="020B0604020202020204" pitchFamily="34" charset="0"/>
              </a:rPr>
              <a:t>. </a:t>
            </a:r>
          </a:p>
          <a:p>
            <a:pPr marL="0" lvl="0" indent="0" defTabSz="914400" eaLnBrk="0" fontAlgn="base" hangingPunct="0">
              <a:spcBef>
                <a:spcPct val="0"/>
              </a:spcBef>
              <a:spcAft>
                <a:spcPct val="0"/>
              </a:spcAft>
              <a:buClrTx/>
              <a:buSzTx/>
              <a:buNone/>
            </a:pPr>
            <a:endParaRPr lang="en-US" altLang="en-US" dirty="0" smtClean="0">
              <a:solidFill>
                <a:srgbClr val="2E2E2E"/>
              </a:solidFill>
              <a:latin typeface="Arial" panose="020B0604020202020204" pitchFamily="34" charset="0"/>
            </a:endParaRPr>
          </a:p>
          <a:p>
            <a:pPr marL="0" lvl="0" indent="0" defTabSz="914400" eaLnBrk="0" fontAlgn="base" hangingPunct="0">
              <a:spcBef>
                <a:spcPct val="0"/>
              </a:spcBef>
              <a:spcAft>
                <a:spcPct val="0"/>
              </a:spcAft>
              <a:buClrTx/>
              <a:buSzTx/>
              <a:buNone/>
            </a:pPr>
            <a:r>
              <a:rPr lang="en-US" altLang="en-US" dirty="0" smtClean="0">
                <a:solidFill>
                  <a:srgbClr val="2E2E2E"/>
                </a:solidFill>
                <a:latin typeface="Arial" panose="020B0604020202020204" pitchFamily="34" charset="0"/>
              </a:rPr>
              <a:t>Interviews </a:t>
            </a:r>
            <a:r>
              <a:rPr lang="en-US" altLang="en-US" dirty="0">
                <a:solidFill>
                  <a:srgbClr val="2E2E2E"/>
                </a:solidFill>
                <a:latin typeface="Arial" panose="020B0604020202020204" pitchFamily="34" charset="0"/>
              </a:rPr>
              <a:t>with a purposeful sample of New Zealand regional rugby </a:t>
            </a:r>
            <a:r>
              <a:rPr lang="en-US" altLang="en-US" dirty="0" err="1">
                <a:solidFill>
                  <a:srgbClr val="2E2E2E"/>
                </a:solidFill>
                <a:latin typeface="Arial" panose="020B0604020202020204" pitchFamily="34" charset="0"/>
              </a:rPr>
              <a:t>organisation</a:t>
            </a:r>
            <a:r>
              <a:rPr lang="en-US" altLang="en-US" dirty="0">
                <a:solidFill>
                  <a:srgbClr val="2E2E2E"/>
                </a:solidFill>
                <a:latin typeface="Arial" panose="020B0604020202020204" pitchFamily="34" charset="0"/>
              </a:rPr>
              <a:t> managers reveal the potential influence of </a:t>
            </a:r>
            <a:r>
              <a:rPr lang="en-US" altLang="en-US" dirty="0" smtClean="0">
                <a:solidFill>
                  <a:srgbClr val="2E2E2E"/>
                </a:solidFill>
                <a:latin typeface="Arial" panose="020B0604020202020204" pitchFamily="34" charset="0"/>
              </a:rPr>
              <a:t>threats of government-regulated </a:t>
            </a:r>
            <a:r>
              <a:rPr lang="en-US" altLang="en-US" dirty="0">
                <a:solidFill>
                  <a:srgbClr val="2E2E2E"/>
                </a:solidFill>
                <a:latin typeface="Arial" panose="020B0604020202020204" pitchFamily="34" charset="0"/>
              </a:rPr>
              <a:t>restrictive sponsorship measures on the delivery of community and youth sport. </a:t>
            </a:r>
            <a:endParaRPr lang="en-US" altLang="en-US" dirty="0" smtClean="0">
              <a:solidFill>
                <a:srgbClr val="2E2E2E"/>
              </a:solidFill>
              <a:latin typeface="Arial" panose="020B0604020202020204" pitchFamily="34" charset="0"/>
            </a:endParaRPr>
          </a:p>
          <a:p>
            <a:pPr marL="0" lvl="0" indent="0" defTabSz="914400" eaLnBrk="0" fontAlgn="base" hangingPunct="0">
              <a:spcBef>
                <a:spcPct val="0"/>
              </a:spcBef>
              <a:spcAft>
                <a:spcPct val="0"/>
              </a:spcAft>
              <a:buClrTx/>
              <a:buSzTx/>
              <a:buNone/>
            </a:pPr>
            <a:endParaRPr lang="en-US" altLang="en-US" dirty="0" smtClean="0">
              <a:solidFill>
                <a:srgbClr val="2E2E2E"/>
              </a:solidFill>
              <a:latin typeface="Arial" panose="020B0604020202020204" pitchFamily="34" charset="0"/>
            </a:endParaRPr>
          </a:p>
          <a:p>
            <a:pPr marL="0" lvl="0" indent="0" defTabSz="914400" eaLnBrk="0" fontAlgn="base" hangingPunct="0">
              <a:spcBef>
                <a:spcPct val="0"/>
              </a:spcBef>
              <a:spcAft>
                <a:spcPct val="0"/>
              </a:spcAft>
              <a:buClrTx/>
              <a:buSzTx/>
              <a:buNone/>
            </a:pPr>
            <a:r>
              <a:rPr lang="en-US" altLang="en-US" dirty="0" smtClean="0">
                <a:solidFill>
                  <a:srgbClr val="2E2E2E"/>
                </a:solidFill>
                <a:latin typeface="Arial" panose="020B0604020202020204" pitchFamily="34" charset="0"/>
              </a:rPr>
              <a:t>Findings </a:t>
            </a:r>
            <a:r>
              <a:rPr lang="en-US" altLang="en-US" dirty="0">
                <a:solidFill>
                  <a:srgbClr val="2E2E2E"/>
                </a:solidFill>
                <a:latin typeface="Arial" panose="020B0604020202020204" pitchFamily="34" charset="0"/>
              </a:rPr>
              <a:t>indicate that many regional rugby </a:t>
            </a:r>
            <a:r>
              <a:rPr lang="en-US" altLang="en-US" dirty="0" err="1">
                <a:solidFill>
                  <a:srgbClr val="2E2E2E"/>
                </a:solidFill>
                <a:latin typeface="Arial" panose="020B0604020202020204" pitchFamily="34" charset="0"/>
              </a:rPr>
              <a:t>organisations</a:t>
            </a:r>
            <a:r>
              <a:rPr lang="en-US" altLang="en-US" dirty="0">
                <a:solidFill>
                  <a:srgbClr val="2E2E2E"/>
                </a:solidFill>
                <a:latin typeface="Arial" panose="020B0604020202020204" pitchFamily="34" charset="0"/>
              </a:rPr>
              <a:t> depend on sponsorships to fund required and desired activities. </a:t>
            </a:r>
            <a:endParaRPr lang="en-US" altLang="en-US" dirty="0" smtClean="0">
              <a:solidFill>
                <a:srgbClr val="2E2E2E"/>
              </a:solidFill>
              <a:latin typeface="Arial" panose="020B0604020202020204" pitchFamily="34" charset="0"/>
            </a:endParaRPr>
          </a:p>
          <a:p>
            <a:pPr marL="0" lvl="0" indent="0" defTabSz="914400" eaLnBrk="0" fontAlgn="base" hangingPunct="0">
              <a:spcBef>
                <a:spcPct val="0"/>
              </a:spcBef>
              <a:spcAft>
                <a:spcPct val="0"/>
              </a:spcAft>
              <a:buClrTx/>
              <a:buSzTx/>
              <a:buNone/>
            </a:pPr>
            <a:endParaRPr lang="en-US" altLang="en-US" dirty="0">
              <a:solidFill>
                <a:srgbClr val="2E2E2E"/>
              </a:solidFill>
              <a:latin typeface="Arial" panose="020B0604020202020204" pitchFamily="34" charset="0"/>
            </a:endParaRPr>
          </a:p>
          <a:p>
            <a:pPr marL="0" lvl="0" indent="0" defTabSz="914400" eaLnBrk="0" fontAlgn="base" hangingPunct="0">
              <a:spcBef>
                <a:spcPct val="0"/>
              </a:spcBef>
              <a:spcAft>
                <a:spcPct val="0"/>
              </a:spcAft>
              <a:buClrTx/>
              <a:buSzTx/>
              <a:buNone/>
            </a:pPr>
            <a:r>
              <a:rPr lang="en-US" altLang="en-US" dirty="0" smtClean="0">
                <a:solidFill>
                  <a:srgbClr val="2E2E2E"/>
                </a:solidFill>
                <a:latin typeface="Arial" panose="020B0604020202020204" pitchFamily="34" charset="0"/>
              </a:rPr>
              <a:t>More </a:t>
            </a:r>
            <a:r>
              <a:rPr lang="en-US" altLang="en-US" dirty="0">
                <a:solidFill>
                  <a:srgbClr val="2E2E2E"/>
                </a:solidFill>
                <a:latin typeface="Arial" panose="020B0604020202020204" pitchFamily="34" charset="0"/>
              </a:rPr>
              <a:t>rural regions of New Zealand </a:t>
            </a:r>
            <a:r>
              <a:rPr lang="en-US" altLang="en-US" dirty="0" smtClean="0">
                <a:solidFill>
                  <a:srgbClr val="2E2E2E"/>
                </a:solidFill>
                <a:latin typeface="Arial" panose="020B0604020202020204" pitchFamily="34" charset="0"/>
              </a:rPr>
              <a:t>- difficulty </a:t>
            </a:r>
            <a:r>
              <a:rPr lang="en-US" altLang="en-US" dirty="0">
                <a:solidFill>
                  <a:srgbClr val="2E2E2E"/>
                </a:solidFill>
                <a:latin typeface="Arial" panose="020B0604020202020204" pitchFamily="34" charset="0"/>
              </a:rPr>
              <a:t>of securing sponsorships, </a:t>
            </a:r>
            <a:endParaRPr lang="en-US" altLang="en-US" dirty="0" smtClean="0">
              <a:solidFill>
                <a:srgbClr val="2E2E2E"/>
              </a:solidFill>
              <a:latin typeface="Arial" panose="020B0604020202020204" pitchFamily="34" charset="0"/>
            </a:endParaRPr>
          </a:p>
          <a:p>
            <a:pPr marL="0" lvl="0" indent="0" defTabSz="914400" eaLnBrk="0" fontAlgn="base" hangingPunct="0">
              <a:spcBef>
                <a:spcPct val="0"/>
              </a:spcBef>
              <a:spcAft>
                <a:spcPct val="0"/>
              </a:spcAft>
              <a:buClrTx/>
              <a:buSzTx/>
              <a:buNone/>
            </a:pPr>
            <a:r>
              <a:rPr lang="en-US" altLang="en-US" dirty="0" smtClean="0">
                <a:solidFill>
                  <a:srgbClr val="2E2E2E"/>
                </a:solidFill>
                <a:latin typeface="Arial" panose="020B0604020202020204" pitchFamily="34" charset="0"/>
              </a:rPr>
              <a:t>Fear </a:t>
            </a:r>
            <a:r>
              <a:rPr lang="en-US" altLang="en-US" dirty="0">
                <a:solidFill>
                  <a:srgbClr val="2E2E2E"/>
                </a:solidFill>
                <a:latin typeface="Arial" panose="020B0604020202020204" pitchFamily="34" charset="0"/>
              </a:rPr>
              <a:t>that criticism of, and impending restrictions on, fast-food and beverage companies are likely to have detrimental consequences for the provision of rugby.</a:t>
            </a:r>
            <a:endParaRPr lang="en-US" altLang="en-US" sz="4400" dirty="0">
              <a:solidFill>
                <a:schemeClr val="tx1"/>
              </a:solidFill>
              <a:latin typeface="Arial" panose="020B0604020202020204" pitchFamily="34" charset="0"/>
            </a:endParaRPr>
          </a:p>
          <a:p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522220" y="2483393"/>
            <a:ext cx="4825159" cy="576262"/>
          </a:xfrm>
        </p:spPr>
        <p:txBody>
          <a:bodyPr/>
          <a:lstStyle/>
          <a:p>
            <a:r>
              <a:rPr lang="en-GB" dirty="0" smtClean="0"/>
              <a:t>Highlights:</a:t>
            </a:r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13418" y="3089365"/>
            <a:ext cx="5358060" cy="2840039"/>
          </a:xfrm>
        </p:spPr>
        <p:txBody>
          <a:bodyPr>
            <a:normAutofit fontScale="92500"/>
          </a:bodyPr>
          <a:lstStyle/>
          <a:p>
            <a:pPr marL="0" lvl="0" indent="0" defTabSz="914400" eaLnBrk="0" fontAlgn="base" hangingPunct="0">
              <a:spcBef>
                <a:spcPct val="0"/>
              </a:spcBef>
              <a:spcAft>
                <a:spcPct val="0"/>
              </a:spcAft>
              <a:buClrTx/>
              <a:buSzTx/>
              <a:buNone/>
            </a:pPr>
            <a:endParaRPr lang="en-US" altLang="en-US" sz="1200" dirty="0">
              <a:solidFill>
                <a:schemeClr val="tx1"/>
              </a:solidFill>
              <a:latin typeface="Arial" panose="020B0604020202020204" pitchFamily="34" charset="0"/>
            </a:endParaRPr>
          </a:p>
          <a:p>
            <a:pPr marL="457200" lvl="1" indent="0" defTabSz="914400" eaLnBrk="0" fontAlgn="base" hangingPunct="0">
              <a:spcBef>
                <a:spcPct val="0"/>
              </a:spcBef>
              <a:spcAft>
                <a:spcPct val="0"/>
              </a:spcAft>
              <a:buClrTx/>
              <a:buSzTx/>
              <a:buNone/>
            </a:pPr>
            <a:endParaRPr lang="en-US" altLang="en-US" sz="900" dirty="0" smtClean="0">
              <a:solidFill>
                <a:srgbClr val="2E2E2E"/>
              </a:solidFill>
              <a:latin typeface="Arial" panose="020B0604020202020204" pitchFamily="34" charset="0"/>
            </a:endParaRPr>
          </a:p>
          <a:p>
            <a:pPr lvl="1" defTabSz="914400" eaLnBrk="0" fontAlgn="base" hangingPunct="0"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lang="en-US" altLang="en-US" sz="1800" dirty="0" smtClean="0">
                <a:solidFill>
                  <a:srgbClr val="2E2E2E"/>
                </a:solidFill>
                <a:latin typeface="Arial" panose="020B0604020202020204" pitchFamily="34" charset="0"/>
              </a:rPr>
              <a:t>Fast-food </a:t>
            </a:r>
            <a:r>
              <a:rPr lang="en-US" altLang="en-US" sz="1800" dirty="0">
                <a:solidFill>
                  <a:srgbClr val="2E2E2E"/>
                </a:solidFill>
                <a:latin typeface="Arial" panose="020B0604020202020204" pitchFamily="34" charset="0"/>
              </a:rPr>
              <a:t>and fizzy-drink funding is offsetting a short fall in sport </a:t>
            </a:r>
            <a:r>
              <a:rPr lang="en-US" altLang="en-US" sz="1800" dirty="0" smtClean="0">
                <a:solidFill>
                  <a:srgbClr val="2E2E2E"/>
                </a:solidFill>
                <a:latin typeface="Arial" panose="020B0604020202020204" pitchFamily="34" charset="0"/>
              </a:rPr>
              <a:t>funding.</a:t>
            </a:r>
            <a:endParaRPr lang="en-US" altLang="en-US" sz="1800" dirty="0" smtClean="0">
              <a:solidFill>
                <a:schemeClr val="tx1"/>
              </a:solidFill>
              <a:latin typeface="Arial" panose="020B0604020202020204" pitchFamily="34" charset="0"/>
            </a:endParaRPr>
          </a:p>
          <a:p>
            <a:pPr lvl="1" defTabSz="914400" eaLnBrk="0" fontAlgn="base" hangingPunct="0"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lang="en-US" altLang="en-US" sz="1800" dirty="0" smtClean="0">
                <a:solidFill>
                  <a:srgbClr val="2E2E2E"/>
                </a:solidFill>
                <a:latin typeface="Arial" panose="020B0604020202020204" pitchFamily="34" charset="0"/>
              </a:rPr>
              <a:t>Regional </a:t>
            </a:r>
            <a:r>
              <a:rPr lang="en-US" altLang="en-US" sz="1800" dirty="0">
                <a:solidFill>
                  <a:srgbClr val="2E2E2E"/>
                </a:solidFill>
                <a:latin typeface="Arial" panose="020B0604020202020204" pitchFamily="34" charset="0"/>
              </a:rPr>
              <a:t>rugby </a:t>
            </a:r>
            <a:r>
              <a:rPr lang="en-US" altLang="en-US" sz="1800" dirty="0" err="1">
                <a:solidFill>
                  <a:srgbClr val="2E2E2E"/>
                </a:solidFill>
                <a:latin typeface="Arial" panose="020B0604020202020204" pitchFamily="34" charset="0"/>
              </a:rPr>
              <a:t>organisations</a:t>
            </a:r>
            <a:r>
              <a:rPr lang="en-US" altLang="en-US" sz="1800" dirty="0">
                <a:solidFill>
                  <a:srgbClr val="2E2E2E"/>
                </a:solidFill>
                <a:latin typeface="Arial" panose="020B0604020202020204" pitchFamily="34" charset="0"/>
              </a:rPr>
              <a:t> are increasingly conscious of sponsor </a:t>
            </a:r>
            <a:r>
              <a:rPr lang="en-US" altLang="en-US" sz="1800" dirty="0" smtClean="0">
                <a:solidFill>
                  <a:srgbClr val="2E2E2E"/>
                </a:solidFill>
                <a:latin typeface="Arial" panose="020B0604020202020204" pitchFamily="34" charset="0"/>
              </a:rPr>
              <a:t>perceptions.</a:t>
            </a:r>
            <a:endParaRPr lang="en-US" altLang="en-US" sz="1800" dirty="0" smtClean="0">
              <a:solidFill>
                <a:schemeClr val="tx1"/>
              </a:solidFill>
              <a:latin typeface="Arial" panose="020B0604020202020204" pitchFamily="34" charset="0"/>
            </a:endParaRPr>
          </a:p>
          <a:p>
            <a:pPr lvl="1" defTabSz="914400" eaLnBrk="0" fontAlgn="base" hangingPunct="0"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lang="en-US" altLang="en-US" sz="1800" dirty="0" smtClean="0">
                <a:solidFill>
                  <a:srgbClr val="2E2E2E"/>
                </a:solidFill>
                <a:latin typeface="Arial" panose="020B0604020202020204" pitchFamily="34" charset="0"/>
              </a:rPr>
              <a:t>Calls </a:t>
            </a:r>
            <a:r>
              <a:rPr lang="en-US" altLang="en-US" sz="1800" dirty="0">
                <a:solidFill>
                  <a:srgbClr val="2E2E2E"/>
                </a:solidFill>
                <a:latin typeface="Arial" panose="020B0604020202020204" pitchFamily="34" charset="0"/>
              </a:rPr>
              <a:t>for sport sponsorship restrictive policy are guided by a public health </a:t>
            </a:r>
            <a:r>
              <a:rPr lang="en-US" altLang="en-US" sz="1800" dirty="0" smtClean="0">
                <a:solidFill>
                  <a:srgbClr val="2E2E2E"/>
                </a:solidFill>
                <a:latin typeface="Arial" panose="020B0604020202020204" pitchFamily="34" charset="0"/>
              </a:rPr>
              <a:t>agenda.</a:t>
            </a:r>
            <a:endParaRPr lang="en-US" altLang="en-US" sz="1800" dirty="0" smtClean="0">
              <a:solidFill>
                <a:schemeClr val="tx1"/>
              </a:solidFill>
              <a:latin typeface="Arial" panose="020B0604020202020204" pitchFamily="34" charset="0"/>
            </a:endParaRPr>
          </a:p>
          <a:p>
            <a:pPr lvl="1" defTabSz="914400" eaLnBrk="0" fontAlgn="base" hangingPunct="0"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lang="en-US" altLang="en-US" sz="1800" dirty="0" smtClean="0">
                <a:solidFill>
                  <a:srgbClr val="2E2E2E"/>
                </a:solidFill>
                <a:latin typeface="Arial" panose="020B0604020202020204" pitchFamily="34" charset="0"/>
              </a:rPr>
              <a:t>Regional</a:t>
            </a:r>
            <a:r>
              <a:rPr lang="en-US" altLang="en-US" sz="1800" dirty="0">
                <a:solidFill>
                  <a:srgbClr val="2E2E2E"/>
                </a:solidFill>
                <a:latin typeface="Arial" panose="020B0604020202020204" pitchFamily="34" charset="0"/>
              </a:rPr>
              <a:t>, society based, trends are influencing managerial sponsorship considerations.</a:t>
            </a:r>
            <a:endParaRPr lang="en-US" altLang="en-US" sz="1800" dirty="0">
              <a:solidFill>
                <a:schemeClr val="tx1"/>
              </a:solidFill>
              <a:latin typeface="Arial" panose="020B0604020202020204" pitchFamily="34" charset="0"/>
            </a:endParaRPr>
          </a:p>
          <a:p>
            <a:pPr marL="0" lvl="0" indent="0" defTabSz="914400" eaLnBrk="0" fontAlgn="base" hangingPunct="0">
              <a:spcBef>
                <a:spcPct val="0"/>
              </a:spcBef>
              <a:spcAft>
                <a:spcPct val="0"/>
              </a:spcAft>
              <a:buClrTx/>
              <a:buSzTx/>
              <a:buNone/>
            </a:pPr>
            <a:endParaRPr lang="en-US" altLang="en-US" dirty="0">
              <a:solidFill>
                <a:srgbClr val="737373"/>
              </a:solidFill>
              <a:latin typeface="Arial" panose="020B0604020202020204" pitchFamily="34" charset="0"/>
            </a:endParaRPr>
          </a:p>
          <a:p>
            <a:endParaRPr lang="en-GB" dirty="0"/>
          </a:p>
        </p:txBody>
      </p:sp>
      <p:sp>
        <p:nvSpPr>
          <p:cNvPr id="7" name="Text Placeholder 6"/>
          <p:cNvSpPr>
            <a:spLocks noGrp="1"/>
          </p:cNvSpPr>
          <p:nvPr>
            <p:ph type="body" idx="1"/>
          </p:nvPr>
        </p:nvSpPr>
        <p:spPr>
          <a:xfrm>
            <a:off x="522514" y="2472871"/>
            <a:ext cx="4825157" cy="576262"/>
          </a:xfrm>
        </p:spPr>
        <p:txBody>
          <a:bodyPr/>
          <a:lstStyle/>
          <a:p>
            <a:r>
              <a:rPr lang="en-GB" dirty="0" smtClean="0"/>
              <a:t>Summary:</a:t>
            </a:r>
          </a:p>
        </p:txBody>
      </p:sp>
    </p:spTree>
    <p:extLst>
      <p:ext uri="{BB962C8B-B14F-4D97-AF65-F5344CB8AC3E}">
        <p14:creationId xmlns:p14="http://schemas.microsoft.com/office/powerpoint/2010/main" val="35565986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Weight management - A simple balance?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Energy intake v energy expenditure?</a:t>
            </a:r>
          </a:p>
          <a:p>
            <a:endParaRPr lang="en-GB" dirty="0"/>
          </a:p>
          <a:p>
            <a:r>
              <a:rPr lang="en-GB" dirty="0" smtClean="0"/>
              <a:t>Debate: Is Physical Activity the Key?</a:t>
            </a:r>
          </a:p>
          <a:p>
            <a:pPr marL="0" indent="0">
              <a:buNone/>
            </a:pPr>
            <a:endParaRPr lang="en-GB" dirty="0" smtClean="0"/>
          </a:p>
          <a:p>
            <a:r>
              <a:rPr lang="en-GB" dirty="0" smtClean="0"/>
              <a:t>The role of Exercise </a:t>
            </a:r>
          </a:p>
          <a:p>
            <a:pPr lvl="1"/>
            <a:r>
              <a:rPr lang="en-GB" dirty="0" smtClean="0"/>
              <a:t>V</a:t>
            </a:r>
          </a:p>
          <a:p>
            <a:r>
              <a:rPr lang="en-GB" dirty="0" smtClean="0"/>
              <a:t>The role of diet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790674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Task: Identify evidence for both sides of the argument… </a:t>
            </a:r>
            <a:r>
              <a:rPr lang="en-GB" dirty="0" smtClean="0"/>
              <a:t>(remainder of the session plus part of tomorrow’s on campus session)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en-GB" sz="3600" dirty="0" smtClean="0"/>
              <a:t>Argument 1</a:t>
            </a:r>
            <a:r>
              <a:rPr lang="en-GB" sz="3600" dirty="0"/>
              <a:t>: Low rates of PA</a:t>
            </a:r>
          </a:p>
          <a:p>
            <a:r>
              <a:rPr lang="en-GB" sz="3600" dirty="0"/>
              <a:t>Argument 2: </a:t>
            </a:r>
            <a:r>
              <a:rPr lang="en-GB" sz="3600" dirty="0" smtClean="0"/>
              <a:t>Nutrition being responsible</a:t>
            </a:r>
            <a:endParaRPr lang="en-GB" sz="3600" dirty="0"/>
          </a:p>
          <a:p>
            <a:pPr marL="0" indent="0">
              <a:buNone/>
            </a:pPr>
            <a:endParaRPr lang="en-GB" sz="3600" dirty="0"/>
          </a:p>
          <a:p>
            <a:r>
              <a:rPr lang="en-GB" sz="3600" dirty="0"/>
              <a:t>As the cause of the obesity ‘crisis’….</a:t>
            </a:r>
          </a:p>
          <a:p>
            <a:endParaRPr lang="en-US" sz="3600" dirty="0"/>
          </a:p>
        </p:txBody>
      </p:sp>
    </p:spTree>
    <p:extLst>
      <p:ext uri="{BB962C8B-B14F-4D97-AF65-F5344CB8AC3E}">
        <p14:creationId xmlns:p14="http://schemas.microsoft.com/office/powerpoint/2010/main" val="239006491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Follow up on what you have covered </a:t>
            </a:r>
            <a:r>
              <a:rPr lang="en-GB" dirty="0" smtClean="0"/>
              <a:t>for the topics…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Evidence to support claims that have been made.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47701167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 Boardroom">
  <a:themeElements>
    <a:clrScheme name="Ion Boardroom">
      <a:dk1>
        <a:sysClr val="windowText" lastClr="000000"/>
      </a:dk1>
      <a:lt1>
        <a:sysClr val="window" lastClr="FFFFFF"/>
      </a:lt1>
      <a:dk2>
        <a:srgbClr val="3B3059"/>
      </a:dk2>
      <a:lt2>
        <a:srgbClr val="EBEBEB"/>
      </a:lt2>
      <a:accent1>
        <a:srgbClr val="B31166"/>
      </a:accent1>
      <a:accent2>
        <a:srgbClr val="E33D6F"/>
      </a:accent2>
      <a:accent3>
        <a:srgbClr val="E45F3C"/>
      </a:accent3>
      <a:accent4>
        <a:srgbClr val="E9943A"/>
      </a:accent4>
      <a:accent5>
        <a:srgbClr val="9B6BF2"/>
      </a:accent5>
      <a:accent6>
        <a:srgbClr val="D53DD0"/>
      </a:accent6>
      <a:hlink>
        <a:srgbClr val="8F8F8F"/>
      </a:hlink>
      <a:folHlink>
        <a:srgbClr val="A5A5A5"/>
      </a:folHlink>
    </a:clrScheme>
    <a:fontScheme name="Ion Boardroom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 Boardroom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hueMod val="124000"/>
                <a:satMod val="148000"/>
                <a:lumMod val="124000"/>
              </a:schemeClr>
            </a:gs>
            <a:gs pos="100000">
              <a:schemeClr val="phClr">
                <a:shade val="76000"/>
                <a:hueMod val="89000"/>
                <a:satMod val="164000"/>
                <a:lumMod val="5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91000"/>
                <a:satMod val="164000"/>
                <a:lumMod val="74000"/>
              </a:schemeClr>
              <a:schemeClr val="phClr">
                <a:hueMod val="124000"/>
                <a:satMod val="140000"/>
                <a:lumMod val="14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 Boardroom" id="{FC33163D-4339-46B1-8EED-24C834239D99}" vid="{B8502691-933B-45FE-8764-BA278511EF27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 Boardroom</Template>
  <TotalTime>1276</TotalTime>
  <Words>444</Words>
  <Application>Microsoft Office PowerPoint</Application>
  <PresentationFormat>Widescreen</PresentationFormat>
  <Paragraphs>60</Paragraphs>
  <Slides>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2" baseType="lpstr">
      <vt:lpstr>Arial</vt:lpstr>
      <vt:lpstr>Century Gothic</vt:lpstr>
      <vt:lpstr>Wingdings 3</vt:lpstr>
      <vt:lpstr>Ion Boardroom</vt:lpstr>
      <vt:lpstr>Obesity in the UK: Diet or Exercise?</vt:lpstr>
      <vt:lpstr>Newspaper articles…</vt:lpstr>
      <vt:lpstr>Gluttony or Sloth  (Prentice &amp; Jebb, 1995) </vt:lpstr>
      <vt:lpstr>Large companies – links to sport and exercise… Messages shared?</vt:lpstr>
      <vt:lpstr>Fast food, fizz, and funding: Balancing the scales of regional sport organisation sponsorship (Batty &amp;Gee, 2018) </vt:lpstr>
      <vt:lpstr>Weight management - A simple balance?</vt:lpstr>
      <vt:lpstr>Task: Identify evidence for both sides of the argument… (remainder of the session plus part of tomorrow’s on campus session)</vt:lpstr>
      <vt:lpstr>Follow up on what you have covered for the topics…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Obesity in Britain: Diet or Exercise?</dc:title>
  <dc:creator>Connaughton, Declan</dc:creator>
  <cp:lastModifiedBy>Administrator</cp:lastModifiedBy>
  <cp:revision>11</cp:revision>
  <dcterms:created xsi:type="dcterms:W3CDTF">2019-03-24T21:34:09Z</dcterms:created>
  <dcterms:modified xsi:type="dcterms:W3CDTF">2022-03-01T21:36:58Z</dcterms:modified>
</cp:coreProperties>
</file>