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80244-66DC-D8D4-61E8-67EE3A26B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FDD0E6-3FA9-9DF8-FD55-DCDC0B09EA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9D3C12-A435-CA7E-CB1F-70063E29AA6D}"/>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062899E6-1ED0-2482-FCBD-F4AF610AE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B05AA-B1CD-B8B6-ABB1-7AD872A25F05}"/>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1325609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9930-A9B5-A6FC-2E9C-68FDECD46B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D42836-36A1-47E2-25D8-AA912F92D4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E8D4A-AA46-11FF-E638-1AE96D60376A}"/>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49EE6B98-BD85-9B53-5E54-4652269DB3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206B0-9607-A50A-1D62-B3DD8DDB7334}"/>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3185057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4EE3D-518D-151C-0158-8EF2B47AE9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86CCEE-6489-029A-7373-D294C4D2AF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B37E7-B338-AF03-B740-192B55F2BE63}"/>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7037158C-2216-A034-D1CD-72AC60DE0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71679-F742-8D5E-C486-B9970DD5665C}"/>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792674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90780-E08C-D3D1-8190-5BAA5D7555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2C9EA4-2688-61A5-D88F-FE02F92382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CF9B71-3AFA-7441-5B6C-5327785689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2A78A0-308B-DC0C-2025-C45745C456D4}"/>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6" name="Footer Placeholder 5">
            <a:extLst>
              <a:ext uri="{FF2B5EF4-FFF2-40B4-BE49-F238E27FC236}">
                <a16:creationId xmlns:a16="http://schemas.microsoft.com/office/drawing/2014/main" id="{74B295D8-8C31-0B1A-CF14-C98CA55E4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42E0E-3F8E-CA29-EE1D-07ECEE20B74E}"/>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52274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465DB-9994-CD90-7557-A3F5B18B77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88A210-F9B3-C085-6FBA-58AC7CFE27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662EFF-CEFB-21AF-7DEC-E3B75C8BA4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24EABE-5424-60A8-71B3-CE001C8B0B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85666E-AA47-51B6-0E23-A3500CFF27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5A69A4-AE6B-8D20-69A2-F46C9947FE7C}"/>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8" name="Footer Placeholder 7">
            <a:extLst>
              <a:ext uri="{FF2B5EF4-FFF2-40B4-BE49-F238E27FC236}">
                <a16:creationId xmlns:a16="http://schemas.microsoft.com/office/drawing/2014/main" id="{2C1AE7BE-9551-EB72-BC23-E3BE82E9B3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4F17C3-E87D-E62A-A841-BC085E83A9F6}"/>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3670531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01A9-5CE5-0E17-21DB-8527FCBF91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07621B-16AA-316D-3969-AF37193F4A29}"/>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4" name="Footer Placeholder 3">
            <a:extLst>
              <a:ext uri="{FF2B5EF4-FFF2-40B4-BE49-F238E27FC236}">
                <a16:creationId xmlns:a16="http://schemas.microsoft.com/office/drawing/2014/main" id="{BA86F8F4-C60D-0166-7043-548334BEA8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D4DEDF-7BFE-3832-3EC5-5290E11F75FE}"/>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2185101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00DC00-BC10-ED4E-AC51-E107AAC7FDEB}"/>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3" name="Footer Placeholder 2">
            <a:extLst>
              <a:ext uri="{FF2B5EF4-FFF2-40B4-BE49-F238E27FC236}">
                <a16:creationId xmlns:a16="http://schemas.microsoft.com/office/drawing/2014/main" id="{2C5E6C07-F8EF-5313-6313-6AF252E11B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545ED3-5D6B-5034-00A2-88987577754B}"/>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636415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EEEA-8E2B-1297-AC51-11BD596D92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3623AB-57A8-5BE3-C99F-AA53B6ECC1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C2457E-02AA-CF5E-1E78-4609DD517A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3EE262-17A5-493F-F286-7DE2E37784B1}"/>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6" name="Footer Placeholder 5">
            <a:extLst>
              <a:ext uri="{FF2B5EF4-FFF2-40B4-BE49-F238E27FC236}">
                <a16:creationId xmlns:a16="http://schemas.microsoft.com/office/drawing/2014/main" id="{7E8851D0-F5D9-A8AE-C737-F0E9FDD65D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1DE84A-157A-297F-231A-6021E98C06B4}"/>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1271653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4FC64-2A46-717D-CC78-881C7B0412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8E09C4-2448-86EA-D4CA-4B0F1BBBB8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96682E-6102-2C85-A12B-3D86B47D8A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EE529-4F7E-1853-3AD7-A1707A0DF3E0}"/>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6" name="Footer Placeholder 5">
            <a:extLst>
              <a:ext uri="{FF2B5EF4-FFF2-40B4-BE49-F238E27FC236}">
                <a16:creationId xmlns:a16="http://schemas.microsoft.com/office/drawing/2014/main" id="{EED1E778-95B6-E000-3359-255753D0A5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A42D4F-CFEF-5915-C2C4-A937A8DDAD1F}"/>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898474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9EA3-AB7F-1146-6F3B-7BF1502354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10F226-F1C2-BB0D-5D29-33E5B7082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955E09-118A-FD4D-9AB9-EC10F6E04CDF}"/>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B6A9D647-6A94-AB8A-6ACC-9BFFDB359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60D47-F55F-983E-E0FC-D22578F54FE0}"/>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31616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ACA74F-13CD-5648-4CC0-E0D688F29A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FB3479-84B8-1EB9-613E-A5B2E1D480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2EFE2-86F3-09F9-323A-7B0825EB6797}"/>
              </a:ext>
            </a:extLst>
          </p:cNvPr>
          <p:cNvSpPr>
            <a:spLocks noGrp="1"/>
          </p:cNvSpPr>
          <p:nvPr>
            <p:ph type="dt" sz="half" idx="10"/>
          </p:nvPr>
        </p:nvSpPr>
        <p:spPr/>
        <p:txBody>
          <a:body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3A165899-94C7-C1F9-3CA1-45B0537192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FDBB0C-092F-35EA-4BC0-FC981CAE1C07}"/>
              </a:ext>
            </a:extLst>
          </p:cNvPr>
          <p:cNvSpPr>
            <a:spLocks noGrp="1"/>
          </p:cNvSpPr>
          <p:nvPr>
            <p:ph type="sldNum" sz="quarter" idx="12"/>
          </p:nvPr>
        </p:nvSpPr>
        <p:spPr/>
        <p:txBody>
          <a:bodyPr/>
          <a:lstStyle/>
          <a:p>
            <a:fld id="{F00B5F15-F172-4104-8BD7-7900AB447E0C}" type="slidenum">
              <a:rPr lang="en-GB" smtClean="0"/>
              <a:t>‹#›</a:t>
            </a:fld>
            <a:endParaRPr lang="en-GB"/>
          </a:p>
        </p:txBody>
      </p:sp>
    </p:spTree>
    <p:extLst>
      <p:ext uri="{BB962C8B-B14F-4D97-AF65-F5344CB8AC3E}">
        <p14:creationId xmlns:p14="http://schemas.microsoft.com/office/powerpoint/2010/main" val="429081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9DCA92-7F26-B562-B0E6-21261D2618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0A76BA-EBAC-124C-BCF2-76E7F2135E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3ABFA-674F-823B-9135-DEF7E03649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F994D7-9FB0-4135-97FF-1A10F63D94CF}" type="datetimeFigureOut">
              <a:rPr lang="en-GB" smtClean="0"/>
              <a:t>16/10/2025</a:t>
            </a:fld>
            <a:endParaRPr lang="en-GB"/>
          </a:p>
        </p:txBody>
      </p:sp>
      <p:sp>
        <p:nvSpPr>
          <p:cNvPr id="5" name="Footer Placeholder 4">
            <a:extLst>
              <a:ext uri="{FF2B5EF4-FFF2-40B4-BE49-F238E27FC236}">
                <a16:creationId xmlns:a16="http://schemas.microsoft.com/office/drawing/2014/main" id="{CD1EBAEC-D6ED-2843-75AE-56ACC60992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DD6F02-6EDD-D918-B36D-B60753BC77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0B5F15-F172-4104-8BD7-7900AB447E0C}" type="slidenum">
              <a:rPr lang="en-GB" smtClean="0"/>
              <a:t>‹#›</a:t>
            </a:fld>
            <a:endParaRPr lang="en-GB"/>
          </a:p>
        </p:txBody>
      </p:sp>
    </p:spTree>
    <p:extLst>
      <p:ext uri="{BB962C8B-B14F-4D97-AF65-F5344CB8AC3E}">
        <p14:creationId xmlns:p14="http://schemas.microsoft.com/office/powerpoint/2010/main" val="2888132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18F1F96-8325-B112-E098-BFD58CB9327D}"/>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Programme: BA (Hons) Business and Management </a:t>
            </a:r>
            <a:endParaRPr lang="en-GB" sz="4800">
              <a:solidFill>
                <a:srgbClr val="FFFFFF"/>
              </a:solidFill>
            </a:endParaRPr>
          </a:p>
        </p:txBody>
      </p:sp>
      <p:sp>
        <p:nvSpPr>
          <p:cNvPr id="3" name="Subtitle 2">
            <a:extLst>
              <a:ext uri="{FF2B5EF4-FFF2-40B4-BE49-F238E27FC236}">
                <a16:creationId xmlns:a16="http://schemas.microsoft.com/office/drawing/2014/main" id="{551C2CD6-8DAD-33F1-73B9-38E485BA1E6A}"/>
              </a:ext>
            </a:extLst>
          </p:cNvPr>
          <p:cNvSpPr>
            <a:spLocks noGrp="1"/>
          </p:cNvSpPr>
          <p:nvPr>
            <p:ph type="subTitle" idx="1"/>
          </p:nvPr>
        </p:nvSpPr>
        <p:spPr>
          <a:xfrm>
            <a:off x="1350682" y="4870824"/>
            <a:ext cx="10005951" cy="1458258"/>
          </a:xfrm>
        </p:spPr>
        <p:txBody>
          <a:bodyPr anchor="ctr">
            <a:normAutofit/>
          </a:bodyPr>
          <a:lstStyle/>
          <a:p>
            <a:pPr algn="l"/>
            <a:r>
              <a:rPr lang="en-US" dirty="0"/>
              <a:t>Principles of Human Resource Management</a:t>
            </a:r>
          </a:p>
          <a:p>
            <a:pPr algn="l"/>
            <a:r>
              <a:rPr lang="en-US" dirty="0"/>
              <a:t>Student Name: </a:t>
            </a:r>
            <a:r>
              <a:rPr lang="en-US" dirty="0" err="1"/>
              <a:t>Amadu</a:t>
            </a:r>
            <a:r>
              <a:rPr lang="en-US" dirty="0"/>
              <a:t> Barrie 232</a:t>
            </a:r>
            <a:r>
              <a:rPr lang="en-GB"/>
              <a:t>3784</a:t>
            </a:r>
          </a:p>
        </p:txBody>
      </p:sp>
    </p:spTree>
    <p:extLst>
      <p:ext uri="{BB962C8B-B14F-4D97-AF65-F5344CB8AC3E}">
        <p14:creationId xmlns:p14="http://schemas.microsoft.com/office/powerpoint/2010/main" val="3122676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27C51-04B3-76C5-C40B-B61F49D6D5D6}"/>
              </a:ext>
            </a:extLst>
          </p:cNvPr>
          <p:cNvSpPr>
            <a:spLocks noGrp="1"/>
          </p:cNvSpPr>
          <p:nvPr>
            <p:ph type="title"/>
          </p:nvPr>
        </p:nvSpPr>
        <p:spPr>
          <a:xfrm>
            <a:off x="1371599" y="294538"/>
            <a:ext cx="9895951" cy="1033669"/>
          </a:xfrm>
        </p:spPr>
        <p:txBody>
          <a:bodyPr>
            <a:normAutofit/>
          </a:bodyPr>
          <a:lstStyle/>
          <a:p>
            <a:r>
              <a:rPr lang="en-GB" sz="4000">
                <a:solidFill>
                  <a:srgbClr val="FFFFFF"/>
                </a:solidFill>
                <a:latin typeface="Arial" panose="020B0604020202020204" pitchFamily="34" charset="0"/>
                <a:cs typeface="Arial" panose="020B0604020202020204" pitchFamily="34" charset="0"/>
              </a:rPr>
              <a:t>Performance Management Meeting</a:t>
            </a:r>
          </a:p>
        </p:txBody>
      </p:sp>
      <p:sp>
        <p:nvSpPr>
          <p:cNvPr id="3" name="Content Placeholder 2">
            <a:extLst>
              <a:ext uri="{FF2B5EF4-FFF2-40B4-BE49-F238E27FC236}">
                <a16:creationId xmlns:a16="http://schemas.microsoft.com/office/drawing/2014/main" id="{5A00F96E-22B7-0FEC-536B-C9B33FB2F72C}"/>
              </a:ext>
            </a:extLst>
          </p:cNvPr>
          <p:cNvSpPr>
            <a:spLocks noGrp="1"/>
          </p:cNvSpPr>
          <p:nvPr>
            <p:ph idx="1"/>
          </p:nvPr>
        </p:nvSpPr>
        <p:spPr>
          <a:xfrm>
            <a:off x="1371599" y="2318197"/>
            <a:ext cx="9724031" cy="3683358"/>
          </a:xfrm>
        </p:spPr>
        <p:txBody>
          <a:bodyPr anchor="ctr">
            <a:normAutofit/>
          </a:bodyPr>
          <a:lstStyle/>
          <a:p>
            <a:r>
              <a:rPr lang="en-US" sz="2000">
                <a:latin typeface="Arial" panose="020B0604020202020204" pitchFamily="34" charset="0"/>
                <a:cs typeface="Arial" panose="020B0604020202020204" pitchFamily="34" charset="0"/>
              </a:rPr>
              <a:t>Role: Receptionist</a:t>
            </a:r>
          </a:p>
          <a:p>
            <a:r>
              <a:rPr lang="en-US" sz="2000">
                <a:latin typeface="Arial" panose="020B0604020202020204" pitchFamily="34" charset="0"/>
                <a:cs typeface="Arial" panose="020B0604020202020204" pitchFamily="34" charset="0"/>
              </a:rPr>
              <a:t>Organization: AC Hotel by Marriott Birmingham</a:t>
            </a:r>
          </a:p>
          <a:p>
            <a:r>
              <a:rPr lang="en-US" sz="2000">
                <a:latin typeface="Arial" panose="020B0604020202020204" pitchFamily="34" charset="0"/>
                <a:cs typeface="Arial" panose="020B0604020202020204" pitchFamily="34" charset="0"/>
              </a:rPr>
              <a:t>Presenter: Amadu</a:t>
            </a:r>
          </a:p>
        </p:txBody>
      </p:sp>
    </p:spTree>
    <p:extLst>
      <p:ext uri="{BB962C8B-B14F-4D97-AF65-F5344CB8AC3E}">
        <p14:creationId xmlns:p14="http://schemas.microsoft.com/office/powerpoint/2010/main" val="429175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A4762-D21E-336C-96E5-13A159E089B3}"/>
              </a:ext>
            </a:extLst>
          </p:cNvPr>
          <p:cNvSpPr>
            <a:spLocks noGrp="1"/>
          </p:cNvSpPr>
          <p:nvPr>
            <p:ph type="title"/>
          </p:nvPr>
        </p:nvSpPr>
        <p:spPr>
          <a:xfrm>
            <a:off x="1285240" y="1050595"/>
            <a:ext cx="8074815" cy="1618489"/>
          </a:xfrm>
        </p:spPr>
        <p:txBody>
          <a:bodyPr anchor="ctr">
            <a:normAutofit/>
          </a:bodyPr>
          <a:lstStyle/>
          <a:p>
            <a:r>
              <a:rPr lang="en-GB" sz="5000">
                <a:latin typeface="Arial" panose="020B0604020202020204" pitchFamily="34" charset="0"/>
                <a:cs typeface="Arial" panose="020B0604020202020204" pitchFamily="34" charset="0"/>
              </a:rPr>
              <a:t>Introduction: Performance Management in Hospitality</a:t>
            </a:r>
          </a:p>
        </p:txBody>
      </p:sp>
      <p:sp>
        <p:nvSpPr>
          <p:cNvPr id="3" name="Content Placeholder 2">
            <a:extLst>
              <a:ext uri="{FF2B5EF4-FFF2-40B4-BE49-F238E27FC236}">
                <a16:creationId xmlns:a16="http://schemas.microsoft.com/office/drawing/2014/main" id="{4B8F67A4-D171-8504-A8E0-1F996DC8F845}"/>
              </a:ext>
            </a:extLst>
          </p:cNvPr>
          <p:cNvSpPr>
            <a:spLocks noGrp="1"/>
          </p:cNvSpPr>
          <p:nvPr>
            <p:ph idx="1"/>
          </p:nvPr>
        </p:nvSpPr>
        <p:spPr>
          <a:xfrm>
            <a:off x="1285240" y="2969469"/>
            <a:ext cx="8074815" cy="2800395"/>
          </a:xfrm>
        </p:spPr>
        <p:txBody>
          <a:bodyPr anchor="t">
            <a:normAutofit/>
          </a:bodyPr>
          <a:lstStyle/>
          <a:p>
            <a:r>
              <a:rPr lang="en-US" sz="2000" dirty="0">
                <a:latin typeface="Arial" panose="020B0604020202020204" pitchFamily="34" charset="0"/>
                <a:cs typeface="Arial" panose="020B0604020202020204" pitchFamily="34" charset="0"/>
              </a:rPr>
              <a:t>In management the performance management refers to the systematic process of evaluating, developing and improving employee performance to achieve main organizational objectives. In the hospitality industry (</a:t>
            </a:r>
            <a:r>
              <a:rPr lang="en-US" sz="2000" dirty="0" err="1">
                <a:latin typeface="Arial" panose="020B0604020202020204" pitchFamily="34" charset="0"/>
                <a:cs typeface="Arial" panose="020B0604020202020204" pitchFamily="34" charset="0"/>
              </a:rPr>
              <a:t>Pulakos</a:t>
            </a:r>
            <a:r>
              <a:rPr lang="en-US" sz="2000" dirty="0">
                <a:latin typeface="Arial" panose="020B0604020202020204" pitchFamily="34" charset="0"/>
                <a:cs typeface="Arial" panose="020B0604020202020204" pitchFamily="34" charset="0"/>
              </a:rPr>
              <a:t>, E. D. 2004) , the front line jobs such as receptionists will serve as the first point of contact, making their performance critical to guest satisfaction and overall organizational success. The AC Hotel by Marriott Birmingham operates 365 days/year with multiple shift patterns. Marriott.com</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6386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rn lounge">
            <a:extLst>
              <a:ext uri="{FF2B5EF4-FFF2-40B4-BE49-F238E27FC236}">
                <a16:creationId xmlns:a16="http://schemas.microsoft.com/office/drawing/2014/main" id="{2C7F259F-C029-94E4-E8A6-30ECC503ACB8}"/>
              </a:ext>
            </a:extLst>
          </p:cNvPr>
          <p:cNvPicPr>
            <a:picLocks noChangeAspect="1"/>
          </p:cNvPicPr>
          <p:nvPr/>
        </p:nvPicPr>
        <p:blipFill>
          <a:blip r:embed="rId2"/>
          <a:srcRect l="22632" r="18103"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92C57-3656-2852-9AE5-CD6276130241}"/>
              </a:ext>
            </a:extLst>
          </p:cNvPr>
          <p:cNvSpPr>
            <a:spLocks noGrp="1"/>
          </p:cNvSpPr>
          <p:nvPr>
            <p:ph type="title"/>
          </p:nvPr>
        </p:nvSpPr>
        <p:spPr>
          <a:xfrm>
            <a:off x="761801" y="328512"/>
            <a:ext cx="4778387" cy="1628970"/>
          </a:xfrm>
        </p:spPr>
        <p:txBody>
          <a:bodyPr anchor="ctr">
            <a:normAutofit/>
          </a:bodyPr>
          <a:lstStyle/>
          <a:p>
            <a:r>
              <a:rPr lang="en-GB" sz="4000">
                <a:latin typeface="Arial" panose="020B0604020202020204" pitchFamily="34" charset="0"/>
                <a:cs typeface="Arial" panose="020B0604020202020204" pitchFamily="34" charset="0"/>
              </a:rPr>
              <a:t>Organizational Overview</a:t>
            </a:r>
          </a:p>
        </p:txBody>
      </p:sp>
      <p:sp>
        <p:nvSpPr>
          <p:cNvPr id="3" name="Content Placeholder 2">
            <a:extLst>
              <a:ext uri="{FF2B5EF4-FFF2-40B4-BE49-F238E27FC236}">
                <a16:creationId xmlns:a16="http://schemas.microsoft.com/office/drawing/2014/main" id="{5AAE10CD-7AB1-8A42-3CB5-CFA861A6970E}"/>
              </a:ext>
            </a:extLst>
          </p:cNvPr>
          <p:cNvSpPr>
            <a:spLocks noGrp="1"/>
          </p:cNvSpPr>
          <p:nvPr>
            <p:ph idx="1"/>
          </p:nvPr>
        </p:nvSpPr>
        <p:spPr>
          <a:xfrm>
            <a:off x="761801" y="2884929"/>
            <a:ext cx="4659756" cy="3374137"/>
          </a:xfrm>
        </p:spPr>
        <p:txBody>
          <a:bodyPr anchor="ctr">
            <a:normAutofit lnSpcReduction="10000"/>
          </a:bodyPr>
          <a:lstStyle/>
          <a:p>
            <a:pPr marL="0" indent="0">
              <a:buNone/>
            </a:pPr>
            <a:r>
              <a:rPr lang="en-US" sz="1900" dirty="0"/>
              <a:t>The AC Hotel by Marriott is a contemporary hotel brand known for its European-inspired design and commitment to essential, purposeful service (Marriott, 2025). The Birmingham location serves both business and leisure travelers very well, offering:</a:t>
            </a:r>
          </a:p>
          <a:p>
            <a:pPr marL="514350" indent="-514350">
              <a:buFont typeface="+mj-lt"/>
              <a:buAutoNum type="arabicPeriod"/>
            </a:pPr>
            <a:r>
              <a:rPr lang="en-US" sz="1900" dirty="0"/>
              <a:t>Modern accommodation facilities</a:t>
            </a:r>
          </a:p>
          <a:p>
            <a:pPr marL="514350" indent="-514350">
              <a:buFont typeface="+mj-lt"/>
              <a:buAutoNum type="arabicPeriod"/>
            </a:pPr>
            <a:r>
              <a:rPr lang="en-US" sz="1900" dirty="0"/>
              <a:t>Restaurant and bar services</a:t>
            </a:r>
          </a:p>
          <a:p>
            <a:pPr marL="514350" indent="-514350">
              <a:buFont typeface="+mj-lt"/>
              <a:buAutoNum type="arabicPeriod"/>
            </a:pPr>
            <a:r>
              <a:rPr lang="en-US" sz="1900" dirty="0"/>
              <a:t>Meeting and conference rooms</a:t>
            </a:r>
          </a:p>
          <a:p>
            <a:pPr marL="514350" indent="-514350">
              <a:buFont typeface="+mj-lt"/>
              <a:buAutoNum type="arabicPeriod"/>
            </a:pPr>
            <a:r>
              <a:rPr lang="en-US" sz="1900" dirty="0"/>
              <a:t>Strategic city-center location</a:t>
            </a:r>
            <a:endParaRPr lang="en-GB" sz="1900" dirty="0"/>
          </a:p>
        </p:txBody>
      </p:sp>
    </p:spTree>
    <p:extLst>
      <p:ext uri="{BB962C8B-B14F-4D97-AF65-F5344CB8AC3E}">
        <p14:creationId xmlns:p14="http://schemas.microsoft.com/office/powerpoint/2010/main" val="3281646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BCE35-470E-88D0-0C8C-CB246FF772B3}"/>
              </a:ext>
            </a:extLst>
          </p:cNvPr>
          <p:cNvSpPr>
            <a:spLocks noGrp="1"/>
          </p:cNvSpPr>
          <p:nvPr>
            <p:ph type="title"/>
          </p:nvPr>
        </p:nvSpPr>
        <p:spPr>
          <a:xfrm>
            <a:off x="841248" y="426720"/>
            <a:ext cx="10506456" cy="1919141"/>
          </a:xfrm>
        </p:spPr>
        <p:txBody>
          <a:bodyPr anchor="b">
            <a:normAutofit/>
          </a:bodyPr>
          <a:lstStyle/>
          <a:p>
            <a:r>
              <a:rPr lang="en-GB" sz="4700">
                <a:latin typeface="Arial" panose="020B0604020202020204" pitchFamily="34" charset="0"/>
                <a:cs typeface="Arial" panose="020B0604020202020204" pitchFamily="34" charset="0"/>
              </a:rPr>
              <a:t>Role Problem Statement: Performance Management Challenge</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953DDAF-6F81-D1DB-B20B-22509716E3F4}"/>
              </a:ext>
            </a:extLst>
          </p:cNvPr>
          <p:cNvSpPr>
            <a:spLocks noGrp="1"/>
          </p:cNvSpPr>
          <p:nvPr>
            <p:ph idx="1"/>
          </p:nvPr>
        </p:nvSpPr>
        <p:spPr>
          <a:xfrm>
            <a:off x="841248" y="3337269"/>
            <a:ext cx="10509504" cy="2905686"/>
          </a:xfrm>
        </p:spPr>
        <p:txBody>
          <a:bodyPr>
            <a:normAutofit/>
          </a:bodyPr>
          <a:lstStyle/>
          <a:p>
            <a:pPr marL="514350" indent="-514350">
              <a:buFont typeface="+mj-lt"/>
              <a:buAutoNum type="arabicPeriod"/>
            </a:pPr>
            <a:r>
              <a:rPr lang="en-US" sz="2200" dirty="0">
                <a:latin typeface="Arial" panose="020B0604020202020204" pitchFamily="34" charset="0"/>
                <a:cs typeface="Arial" panose="020B0604020202020204" pitchFamily="34" charset="0"/>
              </a:rPr>
              <a:t>High guest expectations - Visitors expect immediate, personalized service</a:t>
            </a:r>
          </a:p>
          <a:p>
            <a:pPr marL="514350" indent="-514350">
              <a:buFont typeface="+mj-lt"/>
              <a:buAutoNum type="arabicPeriod"/>
            </a:pPr>
            <a:r>
              <a:rPr lang="en-US" sz="2200" dirty="0">
                <a:latin typeface="Arial" panose="020B0604020202020204" pitchFamily="34" charset="0"/>
                <a:cs typeface="Arial" panose="020B0604020202020204" pitchFamily="34" charset="0"/>
              </a:rPr>
              <a:t>Variable workload - Peak periods (evenings/weekends) create pressure</a:t>
            </a:r>
          </a:p>
          <a:p>
            <a:pPr marL="514350" indent="-514350">
              <a:buFont typeface="+mj-lt"/>
              <a:buAutoNum type="arabicPeriod"/>
            </a:pPr>
            <a:r>
              <a:rPr lang="en-US" sz="2200" dirty="0">
                <a:latin typeface="Arial" panose="020B0604020202020204" pitchFamily="34" charset="0"/>
                <a:cs typeface="Arial" panose="020B0604020202020204" pitchFamily="34" charset="0"/>
              </a:rPr>
              <a:t>Multi-tasking requirements - Receptionists handle </a:t>
            </a:r>
            <a:r>
              <a:rPr lang="en-US" sz="2200" dirty="0" err="1">
                <a:latin typeface="Arial" panose="020B0604020202020204" pitchFamily="34" charset="0"/>
                <a:cs typeface="Arial" panose="020B0604020202020204" pitchFamily="34" charset="0"/>
              </a:rPr>
              <a:t>checkin</a:t>
            </a:r>
            <a:r>
              <a:rPr lang="en-US" sz="2200" dirty="0">
                <a:latin typeface="Arial" panose="020B0604020202020204" pitchFamily="34" charset="0"/>
                <a:cs typeface="Arial" panose="020B0604020202020204" pitchFamily="34" charset="0"/>
              </a:rPr>
              <a:t> / checkout, inquiries, complaints, and administrative tasks simultaneously</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820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0983E-5BE3-2DFD-F0F4-6115EA32227B}"/>
              </a:ext>
            </a:extLst>
          </p:cNvPr>
          <p:cNvSpPr>
            <a:spLocks noGrp="1"/>
          </p:cNvSpPr>
          <p:nvPr>
            <p:ph type="title"/>
          </p:nvPr>
        </p:nvSpPr>
        <p:spPr>
          <a:xfrm>
            <a:off x="841248" y="426720"/>
            <a:ext cx="10506456" cy="1919141"/>
          </a:xfrm>
        </p:spPr>
        <p:txBody>
          <a:bodyPr anchor="b">
            <a:normAutofit/>
          </a:bodyPr>
          <a:lstStyle/>
          <a:p>
            <a:r>
              <a:rPr lang="en-GB" sz="6000">
                <a:latin typeface="Arial" panose="020B0604020202020204" pitchFamily="34" charset="0"/>
                <a:cs typeface="Arial" panose="020B0604020202020204" pitchFamily="34" charset="0"/>
              </a:rPr>
              <a:t>Performance Management Framework</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9DE2927-C291-FF19-07A9-8AF850C5DF48}"/>
              </a:ext>
            </a:extLst>
          </p:cNvPr>
          <p:cNvSpPr>
            <a:spLocks noGrp="1"/>
          </p:cNvSpPr>
          <p:nvPr>
            <p:ph idx="1"/>
          </p:nvPr>
        </p:nvSpPr>
        <p:spPr>
          <a:xfrm>
            <a:off x="841248" y="3337269"/>
            <a:ext cx="10509504" cy="2905686"/>
          </a:xfrm>
        </p:spPr>
        <p:txBody>
          <a:bodyPr>
            <a:normAutofit lnSpcReduction="10000"/>
          </a:bodyPr>
          <a:lstStyle/>
          <a:p>
            <a:r>
              <a:rPr lang="en-US" sz="2200" b="1" dirty="0">
                <a:latin typeface="Arial" panose="020B0604020202020204" pitchFamily="34" charset="0"/>
                <a:cs typeface="Arial" panose="020B0604020202020204" pitchFamily="34" charset="0"/>
              </a:rPr>
              <a:t>Meeting Objectives: Primary Aim:</a:t>
            </a:r>
          </a:p>
          <a:p>
            <a:pPr marL="0" indent="0">
              <a:buNone/>
            </a:pPr>
            <a:r>
              <a:rPr lang="en-US" sz="2200" dirty="0">
                <a:latin typeface="Arial" panose="020B0604020202020204" pitchFamily="34" charset="0"/>
                <a:cs typeface="Arial" panose="020B0604020202020204" pitchFamily="34" charset="0"/>
              </a:rPr>
              <a:t>To evaluate current receptionist performance and establish clear development goals that align with organizational standards and employee career aspirations (</a:t>
            </a:r>
            <a:r>
              <a:rPr lang="de-DE" sz="2200" dirty="0">
                <a:latin typeface="Arial" panose="020B0604020202020204" pitchFamily="34" charset="0"/>
                <a:cs typeface="Arial" panose="020B0604020202020204" pitchFamily="34" charset="0"/>
              </a:rPr>
              <a:t>Paarlberg, L. E., &amp; Perry, J. L. 2007)</a:t>
            </a:r>
            <a:r>
              <a:rPr lang="en-US" sz="2200" dirty="0">
                <a:latin typeface="Arial" panose="020B0604020202020204" pitchFamily="34" charset="0"/>
                <a:cs typeface="Arial" panose="020B0604020202020204" pitchFamily="34" charset="0"/>
              </a:rPr>
              <a:t>.</a:t>
            </a:r>
          </a:p>
          <a:p>
            <a:r>
              <a:rPr lang="en-US" sz="2200" b="1" dirty="0">
                <a:latin typeface="Arial" panose="020B0604020202020204" pitchFamily="34" charset="0"/>
                <a:cs typeface="Arial" panose="020B0604020202020204" pitchFamily="34" charset="0"/>
              </a:rPr>
              <a:t>Meeting Outcomes:</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Completed performance rating document</a:t>
            </a:r>
          </a:p>
          <a:p>
            <a:r>
              <a:rPr lang="en-US" sz="2200" dirty="0">
                <a:latin typeface="Arial" panose="020B0604020202020204" pitchFamily="34" charset="0"/>
                <a:cs typeface="Arial" panose="020B0604020202020204" pitchFamily="34" charset="0"/>
              </a:rPr>
              <a:t>Agreed development plan</a:t>
            </a:r>
          </a:p>
          <a:p>
            <a:r>
              <a:rPr lang="en-US" sz="2200" dirty="0">
                <a:latin typeface="Arial" panose="020B0604020202020204" pitchFamily="34" charset="0"/>
                <a:cs typeface="Arial" panose="020B0604020202020204" pitchFamily="34" charset="0"/>
              </a:rPr>
              <a:t>Clear expectations for next 6-12 months</a:t>
            </a:r>
          </a:p>
          <a:p>
            <a:pPr marL="0" indent="0">
              <a:buNone/>
            </a:pPr>
            <a:endParaRPr lang="en-US" sz="2200" dirty="0">
              <a:latin typeface="Arial" panose="020B0604020202020204" pitchFamily="34" charset="0"/>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3729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474F4-371D-1965-7FD9-85D8F3794AA4}"/>
              </a:ext>
            </a:extLst>
          </p:cNvPr>
          <p:cNvSpPr>
            <a:spLocks noGrp="1"/>
          </p:cNvSpPr>
          <p:nvPr>
            <p:ph type="title"/>
          </p:nvPr>
        </p:nvSpPr>
        <p:spPr>
          <a:xfrm>
            <a:off x="2019300" y="538956"/>
            <a:ext cx="8985250" cy="1118394"/>
          </a:xfrm>
        </p:spPr>
        <p:txBody>
          <a:bodyPr anchor="t">
            <a:normAutofit/>
          </a:bodyPr>
          <a:lstStyle/>
          <a:p>
            <a:r>
              <a:rPr lang="en-GB" sz="4000">
                <a:latin typeface="Arial" panose="020B0604020202020204" pitchFamily="34" charset="0"/>
                <a:cs typeface="Arial" panose="020B0604020202020204" pitchFamily="34" charset="0"/>
              </a:rPr>
              <a:t>Theoretical Framework</a:t>
            </a:r>
          </a:p>
        </p:txBody>
      </p:sp>
      <p:pic>
        <p:nvPicPr>
          <p:cNvPr id="16" name="Graphic 15" descr="Venn Diagram">
            <a:extLst>
              <a:ext uri="{FF2B5EF4-FFF2-40B4-BE49-F238E27FC236}">
                <a16:creationId xmlns:a16="http://schemas.microsoft.com/office/drawing/2014/main" id="{BFA64808-2B83-A967-1AD3-2B34B408C0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91D83AD6-3EF5-1345-FCC0-F7458D087017}"/>
              </a:ext>
            </a:extLst>
          </p:cNvPr>
          <p:cNvSpPr>
            <a:spLocks noGrp="1"/>
          </p:cNvSpPr>
          <p:nvPr>
            <p:ph idx="1"/>
          </p:nvPr>
        </p:nvSpPr>
        <p:spPr>
          <a:xfrm>
            <a:off x="1009650" y="1847849"/>
            <a:ext cx="9994900" cy="4471195"/>
          </a:xfrm>
        </p:spPr>
        <p:txBody>
          <a:bodyPr>
            <a:normAutofit/>
          </a:bodyPr>
          <a:lstStyle/>
          <a:p>
            <a:pPr marL="0" indent="0">
              <a:buNone/>
            </a:pPr>
            <a:r>
              <a:rPr lang="en-US" sz="1700" b="1" dirty="0">
                <a:latin typeface="Arial" panose="020B0604020202020204" pitchFamily="34" charset="0"/>
                <a:cs typeface="Arial" panose="020B0604020202020204" pitchFamily="34" charset="0"/>
              </a:rPr>
              <a:t>1. Balanced Scorecard Approach (Kaplan &amp; Norton) Performance evaluation across four perspectives (Ibrahim, M. 2015)</a:t>
            </a:r>
          </a:p>
          <a:p>
            <a:r>
              <a:rPr lang="en-US" sz="1700" dirty="0">
                <a:latin typeface="Arial" panose="020B0604020202020204" pitchFamily="34" charset="0"/>
                <a:cs typeface="Arial" panose="020B0604020202020204" pitchFamily="34" charset="0"/>
              </a:rPr>
              <a:t>Financial perspective - How receptionist performance impacts revenue</a:t>
            </a:r>
          </a:p>
          <a:p>
            <a:r>
              <a:rPr lang="en-US" sz="1700" dirty="0">
                <a:latin typeface="Arial" panose="020B0604020202020204" pitchFamily="34" charset="0"/>
                <a:cs typeface="Arial" panose="020B0604020202020204" pitchFamily="34" charset="0"/>
              </a:rPr>
              <a:t>Customer perspective - Guest satisfaction and service quality</a:t>
            </a:r>
          </a:p>
          <a:p>
            <a:r>
              <a:rPr lang="en-US" sz="1700" dirty="0">
                <a:latin typeface="Arial" panose="020B0604020202020204" pitchFamily="34" charset="0"/>
                <a:cs typeface="Arial" panose="020B0604020202020204" pitchFamily="34" charset="0"/>
              </a:rPr>
              <a:t>Internal processes - Operational efficiency and accuracy</a:t>
            </a:r>
          </a:p>
          <a:p>
            <a:r>
              <a:rPr lang="en-US" sz="1700" dirty="0">
                <a:latin typeface="Arial" panose="020B0604020202020204" pitchFamily="34" charset="0"/>
                <a:cs typeface="Arial" panose="020B0604020202020204" pitchFamily="34" charset="0"/>
              </a:rPr>
              <a:t>Learning &amp; growth - Skills development and career progression</a:t>
            </a:r>
          </a:p>
          <a:p>
            <a:pPr marL="0" indent="0">
              <a:buNone/>
            </a:pPr>
            <a:r>
              <a:rPr lang="en-US" sz="1700" b="1" dirty="0">
                <a:latin typeface="Arial" panose="020B0604020202020204" pitchFamily="34" charset="0"/>
                <a:cs typeface="Arial" panose="020B0604020202020204" pitchFamily="34" charset="0"/>
              </a:rPr>
              <a:t>2. Goal-Setting Theory (Locke &amp; Latham) Effective performance improvement:</a:t>
            </a:r>
          </a:p>
          <a:p>
            <a:r>
              <a:rPr lang="en-US" sz="1700" dirty="0">
                <a:latin typeface="Arial" panose="020B0604020202020204" pitchFamily="34" charset="0"/>
                <a:cs typeface="Arial" panose="020B0604020202020204" pitchFamily="34" charset="0"/>
              </a:rPr>
              <a:t>Specific goals - Clear, measurable targets</a:t>
            </a:r>
          </a:p>
          <a:p>
            <a:r>
              <a:rPr lang="en-US" sz="1700" dirty="0">
                <a:latin typeface="Arial" panose="020B0604020202020204" pitchFamily="34" charset="0"/>
                <a:cs typeface="Arial" panose="020B0604020202020204" pitchFamily="34" charset="0"/>
              </a:rPr>
              <a:t>Challenging goals - Stretch objectives that motivate</a:t>
            </a:r>
          </a:p>
          <a:p>
            <a:r>
              <a:rPr lang="en-US" sz="1700" dirty="0">
                <a:latin typeface="Arial" panose="020B0604020202020204" pitchFamily="34" charset="0"/>
                <a:cs typeface="Arial" panose="020B0604020202020204" pitchFamily="34" charset="0"/>
              </a:rPr>
              <a:t>Feedback - Regular progress monitoring</a:t>
            </a:r>
          </a:p>
          <a:p>
            <a:r>
              <a:rPr lang="en-US" sz="1700" dirty="0">
                <a:latin typeface="Arial" panose="020B0604020202020204" pitchFamily="34" charset="0"/>
                <a:cs typeface="Arial" panose="020B0604020202020204" pitchFamily="34" charset="0"/>
              </a:rPr>
              <a:t>Commitment - Employee buy-in to goals</a:t>
            </a:r>
          </a:p>
          <a:p>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3787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75679-BABA-42DC-4164-5F628DDF934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Performance Rating Scale</a:t>
            </a:r>
            <a:br>
              <a:rPr lang="en-US" sz="2600" kern="1200" dirty="0">
                <a:solidFill>
                  <a:srgbClr val="FFFFFF"/>
                </a:solidFill>
                <a:latin typeface="+mj-lt"/>
                <a:ea typeface="+mj-ea"/>
                <a:cs typeface="+mj-cs"/>
              </a:rPr>
            </a:br>
            <a:r>
              <a:rPr lang="en-US" sz="2600" kern="1200" dirty="0">
                <a:solidFill>
                  <a:srgbClr val="FFFFFF"/>
                </a:solidFill>
                <a:latin typeface="+mj-lt"/>
                <a:ea typeface="+mj-ea"/>
                <a:cs typeface="+mj-cs"/>
              </a:rPr>
              <a:t>(</a:t>
            </a:r>
            <a:r>
              <a:rPr lang="pl-PL" sz="2600" kern="1200" dirty="0">
                <a:solidFill>
                  <a:srgbClr val="FFFFFF"/>
                </a:solidFill>
                <a:latin typeface="+mj-lt"/>
                <a:ea typeface="+mj-ea"/>
                <a:cs typeface="+mj-cs"/>
              </a:rPr>
              <a:t>Zdzinski, S. F., &amp; Barnes, G. V. 2002)</a:t>
            </a:r>
            <a:endParaRPr lang="en-US" sz="2600" kern="1200" dirty="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9416F218-241C-7113-8761-F573D6D0B76E}"/>
              </a:ext>
            </a:extLst>
          </p:cNvPr>
          <p:cNvGraphicFramePr>
            <a:graphicFrameLocks noGrp="1"/>
          </p:cNvGraphicFramePr>
          <p:nvPr>
            <p:ph idx="1"/>
            <p:extLst>
              <p:ext uri="{D42A27DB-BD31-4B8C-83A1-F6EECF244321}">
                <p14:modId xmlns:p14="http://schemas.microsoft.com/office/powerpoint/2010/main" val="1113709566"/>
              </p:ext>
            </p:extLst>
          </p:nvPr>
        </p:nvGraphicFramePr>
        <p:xfrm>
          <a:off x="3392434" y="320895"/>
          <a:ext cx="6852908" cy="5569505"/>
        </p:xfrm>
        <a:graphic>
          <a:graphicData uri="http://schemas.openxmlformats.org/drawingml/2006/table">
            <a:tbl>
              <a:tblPr firstRow="1" bandRow="1">
                <a:tableStyleId>{9D7B26C5-4107-4FEC-AEDC-1716B250A1EF}</a:tableStyleId>
              </a:tblPr>
              <a:tblGrid>
                <a:gridCol w="811304">
                  <a:extLst>
                    <a:ext uri="{9D8B030D-6E8A-4147-A177-3AD203B41FA5}">
                      <a16:colId xmlns:a16="http://schemas.microsoft.com/office/drawing/2014/main" val="1451852879"/>
                    </a:ext>
                  </a:extLst>
                </a:gridCol>
                <a:gridCol w="1955663">
                  <a:extLst>
                    <a:ext uri="{9D8B030D-6E8A-4147-A177-3AD203B41FA5}">
                      <a16:colId xmlns:a16="http://schemas.microsoft.com/office/drawing/2014/main" val="505133572"/>
                    </a:ext>
                  </a:extLst>
                </a:gridCol>
                <a:gridCol w="2047648">
                  <a:extLst>
                    <a:ext uri="{9D8B030D-6E8A-4147-A177-3AD203B41FA5}">
                      <a16:colId xmlns:a16="http://schemas.microsoft.com/office/drawing/2014/main" val="3730838605"/>
                    </a:ext>
                  </a:extLst>
                </a:gridCol>
                <a:gridCol w="2038293">
                  <a:extLst>
                    <a:ext uri="{9D8B030D-6E8A-4147-A177-3AD203B41FA5}">
                      <a16:colId xmlns:a16="http://schemas.microsoft.com/office/drawing/2014/main" val="3764231169"/>
                    </a:ext>
                  </a:extLst>
                </a:gridCol>
              </a:tblGrid>
              <a:tr h="335401">
                <a:tc>
                  <a:txBody>
                    <a:bodyPr/>
                    <a:lstStyle/>
                    <a:p>
                      <a:pPr>
                        <a:buNone/>
                      </a:pPr>
                      <a:r>
                        <a:rPr lang="en-GB" sz="1500" dirty="0"/>
                        <a:t>Rating</a:t>
                      </a:r>
                    </a:p>
                  </a:txBody>
                  <a:tcPr marL="74972" marR="74972" marT="37486" marB="37486" anchor="ctr"/>
                </a:tc>
                <a:tc>
                  <a:txBody>
                    <a:bodyPr/>
                    <a:lstStyle/>
                    <a:p>
                      <a:pPr>
                        <a:buNone/>
                      </a:pPr>
                      <a:r>
                        <a:rPr lang="en-GB" sz="1500"/>
                        <a:t>Level</a:t>
                      </a:r>
                    </a:p>
                  </a:txBody>
                  <a:tcPr marL="74972" marR="74972" marT="37486" marB="37486" anchor="ctr"/>
                </a:tc>
                <a:tc>
                  <a:txBody>
                    <a:bodyPr/>
                    <a:lstStyle/>
                    <a:p>
                      <a:pPr>
                        <a:buNone/>
                      </a:pPr>
                      <a:r>
                        <a:rPr lang="en-GB" sz="1500"/>
                        <a:t>Description</a:t>
                      </a:r>
                    </a:p>
                  </a:txBody>
                  <a:tcPr marL="74972" marR="74972" marT="37486" marB="37486" anchor="ctr"/>
                </a:tc>
                <a:tc>
                  <a:txBody>
                    <a:bodyPr/>
                    <a:lstStyle/>
                    <a:p>
                      <a:pPr>
                        <a:buNone/>
                      </a:pPr>
                      <a:r>
                        <a:rPr lang="en-GB" sz="1500"/>
                        <a:t>Example</a:t>
                      </a:r>
                    </a:p>
                  </a:txBody>
                  <a:tcPr marL="74972" marR="74972" marT="37486" marB="37486" anchor="ctr"/>
                </a:tc>
                <a:extLst>
                  <a:ext uri="{0D108BD9-81ED-4DB2-BD59-A6C34878D82A}">
                    <a16:rowId xmlns:a16="http://schemas.microsoft.com/office/drawing/2014/main" val="2505972102"/>
                  </a:ext>
                </a:extLst>
              </a:tr>
              <a:tr h="1008920">
                <a:tc>
                  <a:txBody>
                    <a:bodyPr/>
                    <a:lstStyle/>
                    <a:p>
                      <a:pPr>
                        <a:buNone/>
                      </a:pPr>
                      <a:r>
                        <a:rPr lang="en-GB" sz="1500" b="1" dirty="0"/>
                        <a:t>5</a:t>
                      </a:r>
                      <a:endParaRPr lang="en-GB" sz="1500" dirty="0"/>
                    </a:p>
                  </a:txBody>
                  <a:tcPr marL="74972" marR="74972" marT="37486" marB="37486" anchor="ctr"/>
                </a:tc>
                <a:tc>
                  <a:txBody>
                    <a:bodyPr/>
                    <a:lstStyle/>
                    <a:p>
                      <a:pPr>
                        <a:buNone/>
                      </a:pPr>
                      <a:r>
                        <a:rPr lang="en-GB" sz="1500" dirty="0"/>
                        <a:t>Exceptional</a:t>
                      </a:r>
                    </a:p>
                  </a:txBody>
                  <a:tcPr marL="74972" marR="74972" marT="37486" marB="37486" anchor="ctr"/>
                </a:tc>
                <a:tc>
                  <a:txBody>
                    <a:bodyPr/>
                    <a:lstStyle/>
                    <a:p>
                      <a:pPr>
                        <a:buNone/>
                      </a:pPr>
                      <a:r>
                        <a:rPr lang="en-US" sz="1500" dirty="0"/>
                        <a:t>What consistently exceeds our expectations and role model performance</a:t>
                      </a:r>
                    </a:p>
                  </a:txBody>
                  <a:tcPr marL="74972" marR="74972" marT="37486" marB="37486" anchor="ctr"/>
                </a:tc>
                <a:tc>
                  <a:txBody>
                    <a:bodyPr/>
                    <a:lstStyle/>
                    <a:p>
                      <a:pPr>
                        <a:buNone/>
                      </a:pPr>
                      <a:r>
                        <a:rPr lang="en-US" sz="1500" dirty="0"/>
                        <a:t>Employer proactively resolves guest issues and  receive regular positive feedback</a:t>
                      </a:r>
                    </a:p>
                  </a:txBody>
                  <a:tcPr marL="74972" marR="74972" marT="37486" marB="37486" anchor="ctr"/>
                </a:tc>
                <a:extLst>
                  <a:ext uri="{0D108BD9-81ED-4DB2-BD59-A6C34878D82A}">
                    <a16:rowId xmlns:a16="http://schemas.microsoft.com/office/drawing/2014/main" val="189540268"/>
                  </a:ext>
                </a:extLst>
              </a:tr>
              <a:tr h="784414">
                <a:tc>
                  <a:txBody>
                    <a:bodyPr/>
                    <a:lstStyle/>
                    <a:p>
                      <a:pPr>
                        <a:buNone/>
                      </a:pPr>
                      <a:r>
                        <a:rPr lang="en-GB" sz="1500" b="1"/>
                        <a:t>4</a:t>
                      </a:r>
                      <a:endParaRPr lang="en-GB" sz="1500"/>
                    </a:p>
                  </a:txBody>
                  <a:tcPr marL="74972" marR="74972" marT="37486" marB="37486" anchor="ctr"/>
                </a:tc>
                <a:tc>
                  <a:txBody>
                    <a:bodyPr/>
                    <a:lstStyle/>
                    <a:p>
                      <a:pPr>
                        <a:buNone/>
                      </a:pPr>
                      <a:r>
                        <a:rPr lang="en-GB" sz="1500"/>
                        <a:t>Exceeds Expectations</a:t>
                      </a:r>
                    </a:p>
                  </a:txBody>
                  <a:tcPr marL="74972" marR="74972" marT="37486" marB="37486" anchor="ctr"/>
                </a:tc>
                <a:tc>
                  <a:txBody>
                    <a:bodyPr/>
                    <a:lstStyle/>
                    <a:p>
                      <a:pPr>
                        <a:buNone/>
                      </a:pPr>
                      <a:r>
                        <a:rPr lang="en-US" sz="1500" dirty="0"/>
                        <a:t>Regularly performs above standard and takes initiative</a:t>
                      </a:r>
                    </a:p>
                  </a:txBody>
                  <a:tcPr marL="74972" marR="74972" marT="37486" marB="37486" anchor="ctr"/>
                </a:tc>
                <a:tc>
                  <a:txBody>
                    <a:bodyPr/>
                    <a:lstStyle/>
                    <a:p>
                      <a:pPr>
                        <a:buNone/>
                      </a:pPr>
                      <a:r>
                        <a:rPr lang="en-US" sz="1500" dirty="0"/>
                        <a:t>Staff member handle peak periods efficiently supports team members</a:t>
                      </a:r>
                    </a:p>
                  </a:txBody>
                  <a:tcPr marL="74972" marR="74972" marT="37486" marB="37486" anchor="ctr"/>
                </a:tc>
                <a:extLst>
                  <a:ext uri="{0D108BD9-81ED-4DB2-BD59-A6C34878D82A}">
                    <a16:rowId xmlns:a16="http://schemas.microsoft.com/office/drawing/2014/main" val="1019293790"/>
                  </a:ext>
                </a:extLst>
              </a:tr>
              <a:tr h="784414">
                <a:tc>
                  <a:txBody>
                    <a:bodyPr/>
                    <a:lstStyle/>
                    <a:p>
                      <a:pPr>
                        <a:buNone/>
                      </a:pPr>
                      <a:r>
                        <a:rPr lang="en-GB" sz="1500" b="1"/>
                        <a:t>3</a:t>
                      </a:r>
                      <a:endParaRPr lang="en-GB" sz="1500"/>
                    </a:p>
                  </a:txBody>
                  <a:tcPr marL="74972" marR="74972" marT="37486" marB="37486" anchor="ctr"/>
                </a:tc>
                <a:tc>
                  <a:txBody>
                    <a:bodyPr/>
                    <a:lstStyle/>
                    <a:p>
                      <a:pPr>
                        <a:buNone/>
                      </a:pPr>
                      <a:r>
                        <a:rPr lang="en-GB" sz="1500"/>
                        <a:t>Meets Expectations</a:t>
                      </a:r>
                    </a:p>
                  </a:txBody>
                  <a:tcPr marL="74972" marR="74972" marT="37486" marB="37486" anchor="ctr"/>
                </a:tc>
                <a:tc>
                  <a:txBody>
                    <a:bodyPr/>
                    <a:lstStyle/>
                    <a:p>
                      <a:pPr>
                        <a:buNone/>
                      </a:pPr>
                      <a:r>
                        <a:rPr lang="en-GB" sz="1500"/>
                        <a:t>Consistently achieves required standards</a:t>
                      </a:r>
                    </a:p>
                  </a:txBody>
                  <a:tcPr marL="74972" marR="74972" marT="37486" marB="37486" anchor="ctr"/>
                </a:tc>
                <a:tc>
                  <a:txBody>
                    <a:bodyPr/>
                    <a:lstStyle/>
                    <a:p>
                      <a:pPr>
                        <a:buNone/>
                      </a:pPr>
                      <a:r>
                        <a:rPr lang="en-US" sz="1500" dirty="0"/>
                        <a:t>Staff member completes all tasks accurately and maintains professional manner </a:t>
                      </a:r>
                    </a:p>
                  </a:txBody>
                  <a:tcPr marL="74972" marR="74972" marT="37486" marB="37486" anchor="ctr"/>
                </a:tc>
                <a:extLst>
                  <a:ext uri="{0D108BD9-81ED-4DB2-BD59-A6C34878D82A}">
                    <a16:rowId xmlns:a16="http://schemas.microsoft.com/office/drawing/2014/main" val="1680594228"/>
                  </a:ext>
                </a:extLst>
              </a:tr>
              <a:tr h="1008920">
                <a:tc>
                  <a:txBody>
                    <a:bodyPr/>
                    <a:lstStyle/>
                    <a:p>
                      <a:pPr>
                        <a:buNone/>
                      </a:pPr>
                      <a:r>
                        <a:rPr lang="en-GB" sz="1500" b="1"/>
                        <a:t>2</a:t>
                      </a:r>
                      <a:endParaRPr lang="en-GB" sz="1500"/>
                    </a:p>
                  </a:txBody>
                  <a:tcPr marL="74972" marR="74972" marT="37486" marB="37486" anchor="ctr"/>
                </a:tc>
                <a:tc>
                  <a:txBody>
                    <a:bodyPr/>
                    <a:lstStyle/>
                    <a:p>
                      <a:pPr>
                        <a:buNone/>
                      </a:pPr>
                      <a:r>
                        <a:rPr lang="en-GB" sz="1500"/>
                        <a:t>Needs Improvement</a:t>
                      </a:r>
                    </a:p>
                  </a:txBody>
                  <a:tcPr marL="74972" marR="74972" marT="37486" marB="37486" anchor="ctr"/>
                </a:tc>
                <a:tc>
                  <a:txBody>
                    <a:bodyPr/>
                    <a:lstStyle/>
                    <a:p>
                      <a:pPr>
                        <a:buNone/>
                      </a:pPr>
                      <a:r>
                        <a:rPr lang="en-US" sz="1500" dirty="0"/>
                        <a:t>Occasionally falls our short of expectations; requires support</a:t>
                      </a:r>
                    </a:p>
                  </a:txBody>
                  <a:tcPr marL="74972" marR="74972" marT="37486" marB="37486" anchor="ctr"/>
                </a:tc>
                <a:tc>
                  <a:txBody>
                    <a:bodyPr/>
                    <a:lstStyle/>
                    <a:p>
                      <a:pPr>
                        <a:buNone/>
                      </a:pPr>
                      <a:r>
                        <a:rPr lang="en-US" sz="1500" dirty="0"/>
                        <a:t>Staff member inconsistent service quality and may need retrain for procedures</a:t>
                      </a:r>
                    </a:p>
                  </a:txBody>
                  <a:tcPr marL="74972" marR="74972" marT="37486" marB="37486" anchor="ctr"/>
                </a:tc>
                <a:extLst>
                  <a:ext uri="{0D108BD9-81ED-4DB2-BD59-A6C34878D82A}">
                    <a16:rowId xmlns:a16="http://schemas.microsoft.com/office/drawing/2014/main" val="310034499"/>
                  </a:ext>
                </a:extLst>
              </a:tr>
              <a:tr h="1008920">
                <a:tc>
                  <a:txBody>
                    <a:bodyPr/>
                    <a:lstStyle/>
                    <a:p>
                      <a:pPr>
                        <a:buNone/>
                      </a:pPr>
                      <a:r>
                        <a:rPr lang="en-GB" sz="1500" b="1"/>
                        <a:t>1</a:t>
                      </a:r>
                      <a:endParaRPr lang="en-GB" sz="1500"/>
                    </a:p>
                  </a:txBody>
                  <a:tcPr marL="74972" marR="74972" marT="37486" marB="37486" anchor="ctr"/>
                </a:tc>
                <a:tc>
                  <a:txBody>
                    <a:bodyPr/>
                    <a:lstStyle/>
                    <a:p>
                      <a:pPr>
                        <a:buNone/>
                      </a:pPr>
                      <a:r>
                        <a:rPr lang="en-GB" sz="1500"/>
                        <a:t>Unsatisfactory</a:t>
                      </a:r>
                    </a:p>
                  </a:txBody>
                  <a:tcPr marL="74972" marR="74972" marT="37486" marB="37486" anchor="ctr"/>
                </a:tc>
                <a:tc>
                  <a:txBody>
                    <a:bodyPr/>
                    <a:lstStyle/>
                    <a:p>
                      <a:pPr>
                        <a:buNone/>
                      </a:pPr>
                      <a:r>
                        <a:rPr lang="en-US" sz="1500"/>
                        <a:t>Consistently fails to meet requirements; immediate action needed</a:t>
                      </a:r>
                    </a:p>
                  </a:txBody>
                  <a:tcPr marL="74972" marR="74972" marT="37486" marB="37486" anchor="ctr"/>
                </a:tc>
                <a:tc>
                  <a:txBody>
                    <a:bodyPr/>
                    <a:lstStyle/>
                    <a:p>
                      <a:pPr>
                        <a:buNone/>
                      </a:pPr>
                      <a:r>
                        <a:rPr lang="en-US" sz="1500" dirty="0"/>
                        <a:t>Staff member frequent making errors and a  poor guest feedback and attendance issues</a:t>
                      </a:r>
                    </a:p>
                  </a:txBody>
                  <a:tcPr marL="74972" marR="74972" marT="37486" marB="37486" anchor="ctr"/>
                </a:tc>
                <a:extLst>
                  <a:ext uri="{0D108BD9-81ED-4DB2-BD59-A6C34878D82A}">
                    <a16:rowId xmlns:a16="http://schemas.microsoft.com/office/drawing/2014/main" val="1909983221"/>
                  </a:ext>
                </a:extLst>
              </a:tr>
            </a:tbl>
          </a:graphicData>
        </a:graphic>
      </p:graphicFrame>
    </p:spTree>
    <p:extLst>
      <p:ext uri="{BB962C8B-B14F-4D97-AF65-F5344CB8AC3E}">
        <p14:creationId xmlns:p14="http://schemas.microsoft.com/office/powerpoint/2010/main" val="3000844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DAC6B-4343-9A01-4E17-E453183B24D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kern="1200">
                <a:solidFill>
                  <a:srgbClr val="FFFFFF"/>
                </a:solidFill>
                <a:latin typeface="+mj-lt"/>
                <a:ea typeface="+mj-ea"/>
                <a:cs typeface="+mj-cs"/>
              </a:rPr>
              <a:t>Performance Rating: Receptionist Performance Evaluation Summary</a:t>
            </a:r>
          </a:p>
        </p:txBody>
      </p:sp>
      <p:graphicFrame>
        <p:nvGraphicFramePr>
          <p:cNvPr id="4" name="Content Placeholder 3">
            <a:extLst>
              <a:ext uri="{FF2B5EF4-FFF2-40B4-BE49-F238E27FC236}">
                <a16:creationId xmlns:a16="http://schemas.microsoft.com/office/drawing/2014/main" id="{EF1FE97D-E757-C968-956E-F1CEF4E21D82}"/>
              </a:ext>
            </a:extLst>
          </p:cNvPr>
          <p:cNvGraphicFramePr>
            <a:graphicFrameLocks noGrp="1"/>
          </p:cNvGraphicFramePr>
          <p:nvPr>
            <p:ph idx="1"/>
            <p:extLst>
              <p:ext uri="{D42A27DB-BD31-4B8C-83A1-F6EECF244321}">
                <p14:modId xmlns:p14="http://schemas.microsoft.com/office/powerpoint/2010/main" val="1360762231"/>
              </p:ext>
            </p:extLst>
          </p:nvPr>
        </p:nvGraphicFramePr>
        <p:xfrm>
          <a:off x="3918857" y="228600"/>
          <a:ext cx="7990112" cy="4086038"/>
        </p:xfrm>
        <a:graphic>
          <a:graphicData uri="http://schemas.openxmlformats.org/drawingml/2006/table">
            <a:tbl>
              <a:tblPr/>
              <a:tblGrid>
                <a:gridCol w="2589611">
                  <a:extLst>
                    <a:ext uri="{9D8B030D-6E8A-4147-A177-3AD203B41FA5}">
                      <a16:colId xmlns:a16="http://schemas.microsoft.com/office/drawing/2014/main" val="2828880646"/>
                    </a:ext>
                  </a:extLst>
                </a:gridCol>
                <a:gridCol w="1396801">
                  <a:extLst>
                    <a:ext uri="{9D8B030D-6E8A-4147-A177-3AD203B41FA5}">
                      <a16:colId xmlns:a16="http://schemas.microsoft.com/office/drawing/2014/main" val="3505004059"/>
                    </a:ext>
                  </a:extLst>
                </a:gridCol>
                <a:gridCol w="2070999">
                  <a:extLst>
                    <a:ext uri="{9D8B030D-6E8A-4147-A177-3AD203B41FA5}">
                      <a16:colId xmlns:a16="http://schemas.microsoft.com/office/drawing/2014/main" val="353685747"/>
                    </a:ext>
                  </a:extLst>
                </a:gridCol>
                <a:gridCol w="1932701">
                  <a:extLst>
                    <a:ext uri="{9D8B030D-6E8A-4147-A177-3AD203B41FA5}">
                      <a16:colId xmlns:a16="http://schemas.microsoft.com/office/drawing/2014/main" val="602144339"/>
                    </a:ext>
                  </a:extLst>
                </a:gridCol>
              </a:tblGrid>
              <a:tr h="418074">
                <a:tc>
                  <a:txBody>
                    <a:bodyPr/>
                    <a:lstStyle/>
                    <a:p>
                      <a:pPr>
                        <a:buNone/>
                      </a:pPr>
                      <a:r>
                        <a:rPr lang="en-GB" sz="1900"/>
                        <a:t>Performance Area</a:t>
                      </a:r>
                    </a:p>
                  </a:txBody>
                  <a:tcPr marL="95193" marR="95193" marT="47596" marB="47596" anchor="ctr">
                    <a:lnL>
                      <a:noFill/>
                    </a:lnL>
                    <a:lnR>
                      <a:noFill/>
                    </a:lnR>
                    <a:lnT>
                      <a:noFill/>
                    </a:lnT>
                    <a:lnB>
                      <a:noFill/>
                    </a:lnB>
                    <a:noFill/>
                  </a:tcPr>
                </a:tc>
                <a:tc>
                  <a:txBody>
                    <a:bodyPr/>
                    <a:lstStyle/>
                    <a:p>
                      <a:pPr>
                        <a:buNone/>
                      </a:pPr>
                      <a:r>
                        <a:rPr lang="en-GB" sz="1900"/>
                        <a:t>Weight</a:t>
                      </a:r>
                    </a:p>
                  </a:txBody>
                  <a:tcPr marL="95193" marR="95193" marT="47596" marB="47596" anchor="ctr">
                    <a:lnL>
                      <a:noFill/>
                    </a:lnL>
                    <a:lnR>
                      <a:noFill/>
                    </a:lnR>
                    <a:lnT>
                      <a:noFill/>
                    </a:lnT>
                    <a:lnB>
                      <a:noFill/>
                    </a:lnB>
                    <a:noFill/>
                  </a:tcPr>
                </a:tc>
                <a:tc>
                  <a:txBody>
                    <a:bodyPr/>
                    <a:lstStyle/>
                    <a:p>
                      <a:pPr>
                        <a:buNone/>
                      </a:pPr>
                      <a:r>
                        <a:rPr lang="en-GB" sz="1900"/>
                        <a:t>Rating (1-5)</a:t>
                      </a:r>
                    </a:p>
                  </a:txBody>
                  <a:tcPr marL="95193" marR="95193" marT="47596" marB="47596" anchor="ctr">
                    <a:lnL>
                      <a:noFill/>
                    </a:lnL>
                    <a:lnR>
                      <a:noFill/>
                    </a:lnR>
                    <a:lnT>
                      <a:noFill/>
                    </a:lnT>
                    <a:lnB>
                      <a:noFill/>
                    </a:lnB>
                    <a:noFill/>
                  </a:tcPr>
                </a:tc>
                <a:tc>
                  <a:txBody>
                    <a:bodyPr/>
                    <a:lstStyle/>
                    <a:p>
                      <a:pPr>
                        <a:buNone/>
                      </a:pPr>
                      <a:r>
                        <a:rPr lang="en-GB" sz="1900"/>
                        <a:t>Comments</a:t>
                      </a:r>
                    </a:p>
                  </a:txBody>
                  <a:tcPr marL="95193" marR="95193" marT="47596" marB="47596" anchor="ctr">
                    <a:lnL>
                      <a:noFill/>
                    </a:lnL>
                    <a:lnR>
                      <a:noFill/>
                    </a:lnR>
                    <a:lnT>
                      <a:noFill/>
                    </a:lnT>
                    <a:lnB>
                      <a:noFill/>
                    </a:lnB>
                    <a:noFill/>
                  </a:tcPr>
                </a:tc>
                <a:extLst>
                  <a:ext uri="{0D108BD9-81ED-4DB2-BD59-A6C34878D82A}">
                    <a16:rowId xmlns:a16="http://schemas.microsoft.com/office/drawing/2014/main" val="1511101108"/>
                  </a:ext>
                </a:extLst>
              </a:tr>
              <a:tr h="579835">
                <a:tc>
                  <a:txBody>
                    <a:bodyPr/>
                    <a:lstStyle/>
                    <a:p>
                      <a:pPr>
                        <a:buNone/>
                      </a:pPr>
                      <a:r>
                        <a:rPr lang="en-GB" sz="1900"/>
                        <a:t>Guest Service Quality</a:t>
                      </a:r>
                    </a:p>
                  </a:txBody>
                  <a:tcPr marL="95193" marR="95193" marT="47596" marB="47596" anchor="ctr">
                    <a:lnL>
                      <a:noFill/>
                    </a:lnL>
                    <a:lnR>
                      <a:noFill/>
                    </a:lnR>
                    <a:lnT>
                      <a:noFill/>
                    </a:lnT>
                    <a:lnB>
                      <a:noFill/>
                    </a:lnB>
                    <a:noFill/>
                  </a:tcPr>
                </a:tc>
                <a:tc>
                  <a:txBody>
                    <a:bodyPr/>
                    <a:lstStyle/>
                    <a:p>
                      <a:pPr>
                        <a:buNone/>
                      </a:pPr>
                      <a:r>
                        <a:rPr lang="en-GB" sz="1900"/>
                        <a:t>30%</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a:p>
                  </a:txBody>
                  <a:tcPr marL="95193" marR="95193" marT="47596" marB="47596" anchor="ctr">
                    <a:lnL>
                      <a:noFill/>
                    </a:lnL>
                    <a:lnR>
                      <a:noFill/>
                    </a:lnR>
                    <a:lnT>
                      <a:noFill/>
                    </a:lnT>
                    <a:lnB>
                      <a:noFill/>
                    </a:lnB>
                    <a:noFill/>
                  </a:tcPr>
                </a:tc>
                <a:extLst>
                  <a:ext uri="{0D108BD9-81ED-4DB2-BD59-A6C34878D82A}">
                    <a16:rowId xmlns:a16="http://schemas.microsoft.com/office/drawing/2014/main" val="8341652"/>
                  </a:ext>
                </a:extLst>
              </a:tr>
              <a:tr h="579835">
                <a:tc>
                  <a:txBody>
                    <a:bodyPr/>
                    <a:lstStyle/>
                    <a:p>
                      <a:pPr>
                        <a:buNone/>
                      </a:pPr>
                      <a:r>
                        <a:rPr lang="en-GB" sz="1900"/>
                        <a:t>Operational Accuracy</a:t>
                      </a:r>
                    </a:p>
                  </a:txBody>
                  <a:tcPr marL="95193" marR="95193" marT="47596" marB="47596" anchor="ctr">
                    <a:lnL>
                      <a:noFill/>
                    </a:lnL>
                    <a:lnR>
                      <a:noFill/>
                    </a:lnR>
                    <a:lnT>
                      <a:noFill/>
                    </a:lnT>
                    <a:lnB>
                      <a:noFill/>
                    </a:lnB>
                    <a:noFill/>
                  </a:tcPr>
                </a:tc>
                <a:tc>
                  <a:txBody>
                    <a:bodyPr/>
                    <a:lstStyle/>
                    <a:p>
                      <a:pPr>
                        <a:buNone/>
                      </a:pPr>
                      <a:r>
                        <a:rPr lang="en-GB" sz="1900"/>
                        <a:t>20%</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a:p>
                  </a:txBody>
                  <a:tcPr marL="95193" marR="95193" marT="47596" marB="47596" anchor="ctr">
                    <a:lnL>
                      <a:noFill/>
                    </a:lnL>
                    <a:lnR>
                      <a:noFill/>
                    </a:lnR>
                    <a:lnT>
                      <a:noFill/>
                    </a:lnT>
                    <a:lnB>
                      <a:noFill/>
                    </a:lnB>
                    <a:noFill/>
                  </a:tcPr>
                </a:tc>
                <a:extLst>
                  <a:ext uri="{0D108BD9-81ED-4DB2-BD59-A6C34878D82A}">
                    <a16:rowId xmlns:a16="http://schemas.microsoft.com/office/drawing/2014/main" val="3709628899"/>
                  </a:ext>
                </a:extLst>
              </a:tr>
              <a:tr h="579835">
                <a:tc>
                  <a:txBody>
                    <a:bodyPr/>
                    <a:lstStyle/>
                    <a:p>
                      <a:pPr>
                        <a:buNone/>
                      </a:pPr>
                      <a:r>
                        <a:rPr lang="en-GB" sz="1900" dirty="0"/>
                        <a:t>Communication Skills</a:t>
                      </a:r>
                    </a:p>
                  </a:txBody>
                  <a:tcPr marL="95193" marR="95193" marT="47596" marB="47596" anchor="ctr">
                    <a:lnL>
                      <a:noFill/>
                    </a:lnL>
                    <a:lnR>
                      <a:noFill/>
                    </a:lnR>
                    <a:lnT>
                      <a:noFill/>
                    </a:lnT>
                    <a:lnB>
                      <a:noFill/>
                    </a:lnB>
                    <a:noFill/>
                  </a:tcPr>
                </a:tc>
                <a:tc>
                  <a:txBody>
                    <a:bodyPr/>
                    <a:lstStyle/>
                    <a:p>
                      <a:pPr>
                        <a:buNone/>
                      </a:pPr>
                      <a:r>
                        <a:rPr lang="en-GB" sz="1900"/>
                        <a:t>15%</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a:p>
                  </a:txBody>
                  <a:tcPr marL="95193" marR="95193" marT="47596" marB="47596" anchor="ctr">
                    <a:lnL>
                      <a:noFill/>
                    </a:lnL>
                    <a:lnR>
                      <a:noFill/>
                    </a:lnR>
                    <a:lnT>
                      <a:noFill/>
                    </a:lnT>
                    <a:lnB>
                      <a:noFill/>
                    </a:lnB>
                    <a:noFill/>
                  </a:tcPr>
                </a:tc>
                <a:extLst>
                  <a:ext uri="{0D108BD9-81ED-4DB2-BD59-A6C34878D82A}">
                    <a16:rowId xmlns:a16="http://schemas.microsoft.com/office/drawing/2014/main" val="2259956233"/>
                  </a:ext>
                </a:extLst>
              </a:tr>
              <a:tr h="579835">
                <a:tc>
                  <a:txBody>
                    <a:bodyPr/>
                    <a:lstStyle/>
                    <a:p>
                      <a:pPr>
                        <a:buNone/>
                      </a:pPr>
                      <a:r>
                        <a:rPr lang="en-GB" sz="1900" dirty="0"/>
                        <a:t>Revenue Contribution</a:t>
                      </a:r>
                    </a:p>
                  </a:txBody>
                  <a:tcPr marL="95193" marR="95193" marT="47596" marB="47596" anchor="ctr">
                    <a:lnL>
                      <a:noFill/>
                    </a:lnL>
                    <a:lnR>
                      <a:noFill/>
                    </a:lnR>
                    <a:lnT>
                      <a:noFill/>
                    </a:lnT>
                    <a:lnB>
                      <a:noFill/>
                    </a:lnB>
                    <a:noFill/>
                  </a:tcPr>
                </a:tc>
                <a:tc>
                  <a:txBody>
                    <a:bodyPr/>
                    <a:lstStyle/>
                    <a:p>
                      <a:pPr>
                        <a:buNone/>
                      </a:pPr>
                      <a:r>
                        <a:rPr lang="en-GB" sz="1900"/>
                        <a:t>15%</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a:p>
                  </a:txBody>
                  <a:tcPr marL="95193" marR="95193" marT="47596" marB="47596" anchor="ctr">
                    <a:lnL>
                      <a:noFill/>
                    </a:lnL>
                    <a:lnR>
                      <a:noFill/>
                    </a:lnR>
                    <a:lnT>
                      <a:noFill/>
                    </a:lnT>
                    <a:lnB>
                      <a:noFill/>
                    </a:lnB>
                    <a:noFill/>
                  </a:tcPr>
                </a:tc>
                <a:extLst>
                  <a:ext uri="{0D108BD9-81ED-4DB2-BD59-A6C34878D82A}">
                    <a16:rowId xmlns:a16="http://schemas.microsoft.com/office/drawing/2014/main" val="4234233410"/>
                  </a:ext>
                </a:extLst>
              </a:tr>
              <a:tr h="579835">
                <a:tc>
                  <a:txBody>
                    <a:bodyPr/>
                    <a:lstStyle/>
                    <a:p>
                      <a:pPr>
                        <a:buNone/>
                      </a:pPr>
                      <a:r>
                        <a:rPr lang="en-GB" sz="1900"/>
                        <a:t>Teamwork &amp; Collaboration</a:t>
                      </a:r>
                    </a:p>
                  </a:txBody>
                  <a:tcPr marL="95193" marR="95193" marT="47596" marB="47596" anchor="ctr">
                    <a:lnL>
                      <a:noFill/>
                    </a:lnL>
                    <a:lnR>
                      <a:noFill/>
                    </a:lnR>
                    <a:lnT>
                      <a:noFill/>
                    </a:lnT>
                    <a:lnB>
                      <a:noFill/>
                    </a:lnB>
                    <a:noFill/>
                  </a:tcPr>
                </a:tc>
                <a:tc>
                  <a:txBody>
                    <a:bodyPr/>
                    <a:lstStyle/>
                    <a:p>
                      <a:pPr>
                        <a:buNone/>
                      </a:pPr>
                      <a:r>
                        <a:rPr lang="en-GB" sz="1900"/>
                        <a:t>10%</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a:p>
                  </a:txBody>
                  <a:tcPr marL="95193" marR="95193" marT="47596" marB="47596" anchor="ctr">
                    <a:lnL>
                      <a:noFill/>
                    </a:lnL>
                    <a:lnR>
                      <a:noFill/>
                    </a:lnR>
                    <a:lnT>
                      <a:noFill/>
                    </a:lnT>
                    <a:lnB>
                      <a:noFill/>
                    </a:lnB>
                    <a:noFill/>
                  </a:tcPr>
                </a:tc>
                <a:extLst>
                  <a:ext uri="{0D108BD9-81ED-4DB2-BD59-A6C34878D82A}">
                    <a16:rowId xmlns:a16="http://schemas.microsoft.com/office/drawing/2014/main" val="481136949"/>
                  </a:ext>
                </a:extLst>
              </a:tr>
              <a:tr h="579835">
                <a:tc>
                  <a:txBody>
                    <a:bodyPr/>
                    <a:lstStyle/>
                    <a:p>
                      <a:pPr>
                        <a:buNone/>
                      </a:pPr>
                      <a:r>
                        <a:rPr lang="en-GB" sz="1900"/>
                        <a:t>Attendance &amp; Punctuality</a:t>
                      </a:r>
                    </a:p>
                  </a:txBody>
                  <a:tcPr marL="95193" marR="95193" marT="47596" marB="47596" anchor="ctr">
                    <a:lnL>
                      <a:noFill/>
                    </a:lnL>
                    <a:lnR>
                      <a:noFill/>
                    </a:lnR>
                    <a:lnT>
                      <a:noFill/>
                    </a:lnT>
                    <a:lnB>
                      <a:noFill/>
                    </a:lnB>
                    <a:noFill/>
                  </a:tcPr>
                </a:tc>
                <a:tc>
                  <a:txBody>
                    <a:bodyPr/>
                    <a:lstStyle/>
                    <a:p>
                      <a:pPr>
                        <a:buNone/>
                      </a:pPr>
                      <a:r>
                        <a:rPr lang="en-GB" sz="1900"/>
                        <a:t>10%</a:t>
                      </a:r>
                    </a:p>
                  </a:txBody>
                  <a:tcPr marL="95193" marR="95193" marT="47596" marB="47596" anchor="ctr">
                    <a:lnL>
                      <a:noFill/>
                    </a:lnL>
                    <a:lnR>
                      <a:noFill/>
                    </a:lnR>
                    <a:lnT>
                      <a:noFill/>
                    </a:lnT>
                    <a:lnB>
                      <a:noFill/>
                    </a:lnB>
                    <a:noFill/>
                  </a:tcPr>
                </a:tc>
                <a:tc>
                  <a:txBody>
                    <a:bodyPr/>
                    <a:lstStyle/>
                    <a:p>
                      <a:pPr>
                        <a:buNone/>
                      </a:pPr>
                      <a:r>
                        <a:rPr lang="en-GB" sz="1900"/>
                        <a:t>___</a:t>
                      </a:r>
                    </a:p>
                  </a:txBody>
                  <a:tcPr marL="95193" marR="95193" marT="47596" marB="47596" anchor="ctr">
                    <a:lnL>
                      <a:noFill/>
                    </a:lnL>
                    <a:lnR>
                      <a:noFill/>
                    </a:lnR>
                    <a:lnT>
                      <a:noFill/>
                    </a:lnT>
                    <a:lnB>
                      <a:noFill/>
                    </a:lnB>
                    <a:noFill/>
                  </a:tcPr>
                </a:tc>
                <a:tc>
                  <a:txBody>
                    <a:bodyPr/>
                    <a:lstStyle/>
                    <a:p>
                      <a:pPr>
                        <a:buNone/>
                      </a:pPr>
                      <a:endParaRPr lang="en-GB" sz="1900" dirty="0"/>
                    </a:p>
                  </a:txBody>
                  <a:tcPr marL="95193" marR="95193" marT="47596" marB="47596" anchor="ctr">
                    <a:lnL>
                      <a:noFill/>
                    </a:lnL>
                    <a:lnR>
                      <a:noFill/>
                    </a:lnR>
                    <a:lnT>
                      <a:noFill/>
                    </a:lnT>
                    <a:lnB>
                      <a:noFill/>
                    </a:lnB>
                    <a:noFill/>
                  </a:tcPr>
                </a:tc>
                <a:extLst>
                  <a:ext uri="{0D108BD9-81ED-4DB2-BD59-A6C34878D82A}">
                    <a16:rowId xmlns:a16="http://schemas.microsoft.com/office/drawing/2014/main" val="2321374621"/>
                  </a:ext>
                </a:extLst>
              </a:tr>
            </a:tbl>
          </a:graphicData>
        </a:graphic>
      </p:graphicFrame>
      <p:sp>
        <p:nvSpPr>
          <p:cNvPr id="6" name="TextBox 5">
            <a:extLst>
              <a:ext uri="{FF2B5EF4-FFF2-40B4-BE49-F238E27FC236}">
                <a16:creationId xmlns:a16="http://schemas.microsoft.com/office/drawing/2014/main" id="{0647A416-9476-0B77-4D10-B0D1BA0E5CFA}"/>
              </a:ext>
            </a:extLst>
          </p:cNvPr>
          <p:cNvSpPr txBox="1"/>
          <p:nvPr/>
        </p:nvSpPr>
        <p:spPr>
          <a:xfrm>
            <a:off x="3918857" y="4783638"/>
            <a:ext cx="7826829" cy="1200329"/>
          </a:xfrm>
          <a:prstGeom prst="rect">
            <a:avLst/>
          </a:prstGeom>
          <a:noFill/>
        </p:spPr>
        <p:txBody>
          <a:bodyPr wrap="square">
            <a:spAutoFit/>
          </a:bodyPr>
          <a:lstStyle/>
          <a:p>
            <a:pPr>
              <a:buNone/>
            </a:pPr>
            <a:r>
              <a:rPr lang="en-GB" b="1" dirty="0"/>
              <a:t>Overall Performance Rating: ____/5</a:t>
            </a:r>
          </a:p>
          <a:p>
            <a:r>
              <a:rPr lang="en-US" b="1" dirty="0"/>
              <a:t>Strengths Identified:</a:t>
            </a:r>
            <a:endParaRPr lang="en-US" dirty="0"/>
          </a:p>
          <a:p>
            <a:r>
              <a:rPr lang="en-US" b="1" dirty="0"/>
              <a:t>Development Areas:</a:t>
            </a:r>
            <a:endParaRPr lang="en-US" dirty="0"/>
          </a:p>
          <a:p>
            <a:r>
              <a:rPr lang="en-US" b="1" dirty="0"/>
              <a:t>Support Required:</a:t>
            </a:r>
            <a:endParaRPr lang="en-US" dirty="0"/>
          </a:p>
        </p:txBody>
      </p:sp>
    </p:spTree>
    <p:extLst>
      <p:ext uri="{BB962C8B-B14F-4D97-AF65-F5344CB8AC3E}">
        <p14:creationId xmlns:p14="http://schemas.microsoft.com/office/powerpoint/2010/main" val="723170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2B8D8-96C6-7032-A641-6AE0F9FBC82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9D3724-6722-BAFA-0673-C1E1602E8F06}"/>
              </a:ext>
            </a:extLst>
          </p:cNvPr>
          <p:cNvSpPr>
            <a:spLocks noGrp="1"/>
          </p:cNvSpPr>
          <p:nvPr>
            <p:ph idx="1"/>
          </p:nvPr>
        </p:nvSpPr>
        <p:spPr/>
        <p:txBody>
          <a:bodyPr>
            <a:normAutofit fontScale="70000" lnSpcReduction="20000"/>
          </a:bodyPr>
          <a:lstStyle/>
          <a:p>
            <a:r>
              <a:rPr lang="en-US" dirty="0"/>
              <a:t>AC Hotel by Marriott Birmingham (2025) AC Hotel Birmingham - Overview. Available at: https://www.marriott.com/en-gb/hotels/bhxac-ac-hotel-birmingham/overview/ (Accessed: 3 October 2025).</a:t>
            </a:r>
          </a:p>
          <a:p>
            <a:r>
              <a:rPr lang="en-US" dirty="0"/>
              <a:t>Locke, E., &amp; Latham, G. (2015). Goal-setting theory. In Organizational behavior 1 (pp. 159-183). Routledge.</a:t>
            </a:r>
          </a:p>
          <a:p>
            <a:r>
              <a:rPr lang="en-US" dirty="0"/>
              <a:t>Paarlberg, L. E., &amp; Perry, J. L. (2007). Values management: Aligning employee values and organization goals. The American review of public administration, 37(4), 387-408.</a:t>
            </a:r>
          </a:p>
          <a:p>
            <a:r>
              <a:rPr lang="en-US" dirty="0" err="1"/>
              <a:t>Pulakos</a:t>
            </a:r>
            <a:r>
              <a:rPr lang="en-US" dirty="0"/>
              <a:t>, E. D. (2004). </a:t>
            </a:r>
            <a:r>
              <a:rPr lang="en-US" i="1" dirty="0"/>
              <a:t>Performance management: A roadmap for developing, implementing and evaluating performance management systems</a:t>
            </a:r>
            <a:r>
              <a:rPr lang="en-US" dirty="0"/>
              <a:t> (pp. 1-42). Alexandria, VA: SHRM foundation.</a:t>
            </a:r>
          </a:p>
          <a:p>
            <a:r>
              <a:rPr lang="en-US" dirty="0"/>
              <a:t>Ibrahim, M. (2015). Investigating the use of the four perspectives of balanced score card (BSC) as technique for assessing performance by Nigerian banks. Journal of accounting and taxation, 7(4), 62-70.</a:t>
            </a:r>
          </a:p>
          <a:p>
            <a:r>
              <a:rPr lang="en-US" dirty="0" err="1"/>
              <a:t>Zdzinski</a:t>
            </a:r>
            <a:r>
              <a:rPr lang="en-US" dirty="0"/>
              <a:t>, S. F., &amp; Barnes, G. V. (2002). Development and validation of a string performance rating scale. Journal of Research in Music Education, 50(3), 245-255.</a:t>
            </a:r>
          </a:p>
          <a:p>
            <a:endParaRPr lang="en-GB" dirty="0"/>
          </a:p>
        </p:txBody>
      </p:sp>
    </p:spTree>
    <p:extLst>
      <p:ext uri="{BB962C8B-B14F-4D97-AF65-F5344CB8AC3E}">
        <p14:creationId xmlns:p14="http://schemas.microsoft.com/office/powerpoint/2010/main" val="2711609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1165</TotalTime>
  <Words>792</Words>
  <Application>Microsoft Office PowerPoint</Application>
  <PresentationFormat>Widescreen</PresentationFormat>
  <Paragraphs>96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Programme: BA (Hons) Business and Management </vt:lpstr>
      <vt:lpstr>Performance Management Meeting</vt:lpstr>
      <vt:lpstr>Introduction: Performance Management in Hospitality</vt:lpstr>
      <vt:lpstr>Organizational Overview</vt:lpstr>
      <vt:lpstr>Role Problem Statement: Performance Management Challenge</vt:lpstr>
      <vt:lpstr>Performance Management Framework</vt:lpstr>
      <vt:lpstr>Theoretical Framework</vt:lpstr>
      <vt:lpstr>Performance Rating Scale (Zdzinski, S. F., &amp; Barnes, G. V. 2002)</vt:lpstr>
      <vt:lpstr>Performance Rating: Receptionist Performance Evaluation 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Business and Management </dc:title>
  <dc:creator>Amadu</dc:creator>
  <cp:lastModifiedBy>Amadu Barrie (2323784)</cp:lastModifiedBy>
  <cp:revision>14</cp:revision>
  <dcterms:created xsi:type="dcterms:W3CDTF">2025-10-08T20:27:34Z</dcterms:created>
  <dcterms:modified xsi:type="dcterms:W3CDTF">2025-10-16T22:50:18Z</dcterms:modified>
</cp:coreProperties>
</file>