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8737AC-2F4A-4B5F-BF04-DDB00B8712D2}" v="10" dt="2025-02-18T12:43:25.8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47242" autoAdjust="0"/>
  </p:normalViewPr>
  <p:slideViewPr>
    <p:cSldViewPr snapToGrid="0">
      <p:cViewPr varScale="1">
        <p:scale>
          <a:sx n="52" d="100"/>
          <a:sy n="52" d="100"/>
        </p:scale>
        <p:origin x="287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5138A6-54C9-40D5-ABD4-F634B245F1E0}" type="datetimeFigureOut">
              <a:rPr lang="en-GB" smtClean="0"/>
              <a:t>18/02/2025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77E70E-66F2-426B-98A8-D82977C98C02}" type="slidenum">
              <a:rPr lang="en-GB" smtClean="0"/>
              <a:t>‹#›</a:t>
            </a:fld>
            <a:endParaRPr lang="en-GB"/>
          </a:p>
        </p:txBody>
      </p:sp>
    </p:spTree>
    <p:extLst>
      <p:ext uri="{BB962C8B-B14F-4D97-AF65-F5344CB8AC3E}">
        <p14:creationId xmlns:p14="http://schemas.microsoft.com/office/powerpoint/2010/main" val="1452106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77E70E-66F2-426B-98A8-D82977C98C02}" type="slidenum">
              <a:rPr lang="en-GB" smtClean="0"/>
              <a:t>2</a:t>
            </a:fld>
            <a:endParaRPr lang="en-GB"/>
          </a:p>
        </p:txBody>
      </p:sp>
    </p:spTree>
    <p:extLst>
      <p:ext uri="{BB962C8B-B14F-4D97-AF65-F5344CB8AC3E}">
        <p14:creationId xmlns:p14="http://schemas.microsoft.com/office/powerpoint/2010/main" val="2497971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4177E70E-66F2-426B-98A8-D82977C98C02}" type="slidenum">
              <a:rPr lang="en-GB" smtClean="0"/>
              <a:t>3</a:t>
            </a:fld>
            <a:endParaRPr lang="en-GB"/>
          </a:p>
        </p:txBody>
      </p:sp>
    </p:spTree>
    <p:extLst>
      <p:ext uri="{BB962C8B-B14F-4D97-AF65-F5344CB8AC3E}">
        <p14:creationId xmlns:p14="http://schemas.microsoft.com/office/powerpoint/2010/main" val="1870015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77E70E-66F2-426B-98A8-D82977C98C02}" type="slidenum">
              <a:rPr lang="en-GB" smtClean="0"/>
              <a:t>4</a:t>
            </a:fld>
            <a:endParaRPr lang="en-GB"/>
          </a:p>
        </p:txBody>
      </p:sp>
    </p:spTree>
    <p:extLst>
      <p:ext uri="{BB962C8B-B14F-4D97-AF65-F5344CB8AC3E}">
        <p14:creationId xmlns:p14="http://schemas.microsoft.com/office/powerpoint/2010/main" val="2500259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77E70E-66F2-426B-98A8-D82977C98C02}" type="slidenum">
              <a:rPr lang="en-GB" smtClean="0"/>
              <a:t>5</a:t>
            </a:fld>
            <a:endParaRPr lang="en-GB"/>
          </a:p>
        </p:txBody>
      </p:sp>
    </p:spTree>
    <p:extLst>
      <p:ext uri="{BB962C8B-B14F-4D97-AF65-F5344CB8AC3E}">
        <p14:creationId xmlns:p14="http://schemas.microsoft.com/office/powerpoint/2010/main" val="1960845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77E70E-66F2-426B-98A8-D82977C98C02}" type="slidenum">
              <a:rPr lang="en-GB" smtClean="0"/>
              <a:t>6</a:t>
            </a:fld>
            <a:endParaRPr lang="en-GB"/>
          </a:p>
        </p:txBody>
      </p:sp>
    </p:spTree>
    <p:extLst>
      <p:ext uri="{BB962C8B-B14F-4D97-AF65-F5344CB8AC3E}">
        <p14:creationId xmlns:p14="http://schemas.microsoft.com/office/powerpoint/2010/main" val="887780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77E70E-66F2-426B-98A8-D82977C98C02}" type="slidenum">
              <a:rPr lang="en-GB" smtClean="0"/>
              <a:t>7</a:t>
            </a:fld>
            <a:endParaRPr lang="en-GB"/>
          </a:p>
        </p:txBody>
      </p:sp>
    </p:spTree>
    <p:extLst>
      <p:ext uri="{BB962C8B-B14F-4D97-AF65-F5344CB8AC3E}">
        <p14:creationId xmlns:p14="http://schemas.microsoft.com/office/powerpoint/2010/main" val="2292428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2/18/2025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9373420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2/18/2025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646280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2/18/2025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691766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2/18/2025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4863267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2/18/2025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3000955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2/18/2025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9956215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2/18/2025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6986149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2/18/2025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860629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2/18/2025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1062620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2/18/2025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4102140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2/18/2025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502908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2/18/2025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8313178"/>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descr="Pen placed on top of a signature line">
            <a:extLst>
              <a:ext uri="{FF2B5EF4-FFF2-40B4-BE49-F238E27FC236}">
                <a16:creationId xmlns:a16="http://schemas.microsoft.com/office/drawing/2014/main" id="{B1B4CB84-A74E-E4BC-01FB-D3325F7124C7}"/>
              </a:ext>
            </a:extLst>
          </p:cNvPr>
          <p:cNvPicPr>
            <a:picLocks noChangeAspect="1"/>
          </p:cNvPicPr>
          <p:nvPr/>
        </p:nvPicPr>
        <p:blipFill>
          <a:blip r:embed="rId2"/>
          <a:srcRect b="15730"/>
          <a:stretch/>
        </p:blipFill>
        <p:spPr>
          <a:xfrm>
            <a:off x="1" y="10"/>
            <a:ext cx="12192000" cy="6857990"/>
          </a:xfrm>
          <a:prstGeom prst="rect">
            <a:avLst/>
          </a:prstGeom>
        </p:spPr>
      </p:pic>
      <p:sp>
        <p:nvSpPr>
          <p:cNvPr id="11" name="Rectangle 10">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600" y="1066800"/>
            <a:ext cx="4681728"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7926AC5E-D401-F795-9F99-1E3A9ED9266B}"/>
              </a:ext>
            </a:extLst>
          </p:cNvPr>
          <p:cNvSpPr>
            <a:spLocks noGrp="1"/>
          </p:cNvSpPr>
          <p:nvPr>
            <p:ph type="ctrTitle"/>
          </p:nvPr>
        </p:nvSpPr>
        <p:spPr>
          <a:xfrm>
            <a:off x="7769722" y="1562101"/>
            <a:ext cx="3884568" cy="2738530"/>
          </a:xfrm>
        </p:spPr>
        <p:txBody>
          <a:bodyPr anchor="t">
            <a:normAutofit/>
          </a:bodyPr>
          <a:lstStyle/>
          <a:p>
            <a:r>
              <a:rPr lang="en-GB" sz="4800"/>
              <a:t>CAPACITY TO CONTRACT</a:t>
            </a:r>
          </a:p>
        </p:txBody>
      </p:sp>
      <p:sp>
        <p:nvSpPr>
          <p:cNvPr id="3" name="Subtitle 2">
            <a:extLst>
              <a:ext uri="{FF2B5EF4-FFF2-40B4-BE49-F238E27FC236}">
                <a16:creationId xmlns:a16="http://schemas.microsoft.com/office/drawing/2014/main" id="{B3369751-30F5-9FDA-A615-8E0EF905B940}"/>
              </a:ext>
            </a:extLst>
          </p:cNvPr>
          <p:cNvSpPr>
            <a:spLocks noGrp="1"/>
          </p:cNvSpPr>
          <p:nvPr>
            <p:ph type="subTitle" idx="1"/>
          </p:nvPr>
        </p:nvSpPr>
        <p:spPr>
          <a:xfrm>
            <a:off x="7769722" y="4321622"/>
            <a:ext cx="3813048" cy="941832"/>
          </a:xfrm>
        </p:spPr>
        <p:txBody>
          <a:bodyPr>
            <a:normAutofit/>
          </a:bodyPr>
          <a:lstStyle/>
          <a:p>
            <a:endParaRPr lang="en-GB" sz="2000"/>
          </a:p>
        </p:txBody>
      </p:sp>
      <p:cxnSp>
        <p:nvCxnSpPr>
          <p:cNvPr id="13" name="Straight Connector 1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9619035" y="3435440"/>
            <a:ext cx="0" cy="469087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03005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7B3AB-F766-F0FA-A354-7456116EA101}"/>
              </a:ext>
            </a:extLst>
          </p:cNvPr>
          <p:cNvSpPr>
            <a:spLocks noGrp="1"/>
          </p:cNvSpPr>
          <p:nvPr>
            <p:ph type="title"/>
          </p:nvPr>
        </p:nvSpPr>
        <p:spPr/>
        <p:txBody>
          <a:bodyPr/>
          <a:lstStyle/>
          <a:p>
            <a:r>
              <a:rPr lang="en-GB" dirty="0"/>
              <a:t>What is capacity</a:t>
            </a:r>
          </a:p>
        </p:txBody>
      </p:sp>
      <p:sp>
        <p:nvSpPr>
          <p:cNvPr id="3" name="Content Placeholder 2">
            <a:extLst>
              <a:ext uri="{FF2B5EF4-FFF2-40B4-BE49-F238E27FC236}">
                <a16:creationId xmlns:a16="http://schemas.microsoft.com/office/drawing/2014/main" id="{4D878D7C-E9B9-4ACB-6B0B-9BD2A7079D7D}"/>
              </a:ext>
            </a:extLst>
          </p:cNvPr>
          <p:cNvSpPr>
            <a:spLocks noGrp="1"/>
          </p:cNvSpPr>
          <p:nvPr>
            <p:ph idx="1"/>
          </p:nvPr>
        </p:nvSpPr>
        <p:spPr>
          <a:xfrm>
            <a:off x="848310" y="2625505"/>
            <a:ext cx="1912997" cy="1539089"/>
          </a:xfrm>
        </p:spPr>
        <p:txBody>
          <a:bodyPr/>
          <a:lstStyle/>
          <a:p>
            <a:pPr marL="0" indent="0">
              <a:buNone/>
            </a:pPr>
            <a:r>
              <a:rPr lang="en-GB" dirty="0"/>
              <a:t>Agreement</a:t>
            </a:r>
          </a:p>
          <a:p>
            <a:pPr marL="0" indent="0">
              <a:buNone/>
            </a:pPr>
            <a:r>
              <a:rPr lang="en-GB" dirty="0"/>
              <a:t>(Offer and acceptance)</a:t>
            </a:r>
          </a:p>
        </p:txBody>
      </p:sp>
      <p:pic>
        <p:nvPicPr>
          <p:cNvPr id="5" name="Graphic 4" descr="Add with solid fill">
            <a:extLst>
              <a:ext uri="{FF2B5EF4-FFF2-40B4-BE49-F238E27FC236}">
                <a16:creationId xmlns:a16="http://schemas.microsoft.com/office/drawing/2014/main" id="{67F0B202-94A9-9A82-5432-C00CE86D56E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628900" y="2752725"/>
            <a:ext cx="914400" cy="914400"/>
          </a:xfrm>
          <a:prstGeom prst="rect">
            <a:avLst/>
          </a:prstGeom>
        </p:spPr>
      </p:pic>
      <p:sp>
        <p:nvSpPr>
          <p:cNvPr id="6" name="TextBox 5">
            <a:extLst>
              <a:ext uri="{FF2B5EF4-FFF2-40B4-BE49-F238E27FC236}">
                <a16:creationId xmlns:a16="http://schemas.microsoft.com/office/drawing/2014/main" id="{1907AAD2-3EC1-DE90-C291-649BD9511D7E}"/>
              </a:ext>
            </a:extLst>
          </p:cNvPr>
          <p:cNvSpPr txBox="1"/>
          <p:nvPr/>
        </p:nvSpPr>
        <p:spPr>
          <a:xfrm>
            <a:off x="3552825" y="3004524"/>
            <a:ext cx="2390775" cy="369332"/>
          </a:xfrm>
          <a:prstGeom prst="rect">
            <a:avLst/>
          </a:prstGeom>
          <a:noFill/>
        </p:spPr>
        <p:txBody>
          <a:bodyPr wrap="square" rtlCol="0">
            <a:spAutoFit/>
          </a:bodyPr>
          <a:lstStyle/>
          <a:p>
            <a:r>
              <a:rPr lang="en-GB" dirty="0"/>
              <a:t>Consideration</a:t>
            </a:r>
          </a:p>
        </p:txBody>
      </p:sp>
      <p:pic>
        <p:nvPicPr>
          <p:cNvPr id="7" name="Graphic 6" descr="Add with solid fill">
            <a:extLst>
              <a:ext uri="{FF2B5EF4-FFF2-40B4-BE49-F238E27FC236}">
                <a16:creationId xmlns:a16="http://schemas.microsoft.com/office/drawing/2014/main" id="{AEC0318A-4B86-88C9-1116-19DC85540BE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06693" y="2819400"/>
            <a:ext cx="914400" cy="914400"/>
          </a:xfrm>
          <a:prstGeom prst="rect">
            <a:avLst/>
          </a:prstGeom>
        </p:spPr>
      </p:pic>
      <p:pic>
        <p:nvPicPr>
          <p:cNvPr id="8" name="Graphic 7" descr="Add with solid fill">
            <a:extLst>
              <a:ext uri="{FF2B5EF4-FFF2-40B4-BE49-F238E27FC236}">
                <a16:creationId xmlns:a16="http://schemas.microsoft.com/office/drawing/2014/main" id="{38DAB730-7BCD-EFE9-AADE-D4D16FE63E6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181600" y="2819400"/>
            <a:ext cx="914400" cy="914400"/>
          </a:xfrm>
          <a:prstGeom prst="rect">
            <a:avLst/>
          </a:prstGeom>
        </p:spPr>
      </p:pic>
      <p:sp>
        <p:nvSpPr>
          <p:cNvPr id="9" name="TextBox 8">
            <a:extLst>
              <a:ext uri="{FF2B5EF4-FFF2-40B4-BE49-F238E27FC236}">
                <a16:creationId xmlns:a16="http://schemas.microsoft.com/office/drawing/2014/main" id="{E0FAE2D0-F257-9163-29E2-2BA6AB6EC18B}"/>
              </a:ext>
            </a:extLst>
          </p:cNvPr>
          <p:cNvSpPr txBox="1"/>
          <p:nvPr/>
        </p:nvSpPr>
        <p:spPr>
          <a:xfrm>
            <a:off x="6096000" y="2819400"/>
            <a:ext cx="1810693" cy="923330"/>
          </a:xfrm>
          <a:prstGeom prst="rect">
            <a:avLst/>
          </a:prstGeom>
          <a:noFill/>
        </p:spPr>
        <p:txBody>
          <a:bodyPr wrap="square" rtlCol="0">
            <a:spAutoFit/>
          </a:bodyPr>
          <a:lstStyle/>
          <a:p>
            <a:pPr algn="ctr"/>
            <a:r>
              <a:rPr lang="en-GB" dirty="0"/>
              <a:t>Intention to create legal relations</a:t>
            </a:r>
          </a:p>
        </p:txBody>
      </p:sp>
      <p:sp>
        <p:nvSpPr>
          <p:cNvPr id="10" name="TextBox 9">
            <a:extLst>
              <a:ext uri="{FF2B5EF4-FFF2-40B4-BE49-F238E27FC236}">
                <a16:creationId xmlns:a16="http://schemas.microsoft.com/office/drawing/2014/main" id="{23B74C4F-7727-86B0-BCCE-AD3445325A72}"/>
              </a:ext>
            </a:extLst>
          </p:cNvPr>
          <p:cNvSpPr txBox="1"/>
          <p:nvPr/>
        </p:nvSpPr>
        <p:spPr>
          <a:xfrm>
            <a:off x="9243588" y="3011717"/>
            <a:ext cx="2009869" cy="369332"/>
          </a:xfrm>
          <a:prstGeom prst="rect">
            <a:avLst/>
          </a:prstGeom>
          <a:noFill/>
        </p:spPr>
        <p:txBody>
          <a:bodyPr wrap="square" rtlCol="0">
            <a:spAutoFit/>
          </a:bodyPr>
          <a:lstStyle/>
          <a:p>
            <a:r>
              <a:rPr lang="en-GB" dirty="0"/>
              <a:t>Capacity</a:t>
            </a:r>
          </a:p>
        </p:txBody>
      </p:sp>
      <p:sp>
        <p:nvSpPr>
          <p:cNvPr id="11" name="TextBox 10">
            <a:extLst>
              <a:ext uri="{FF2B5EF4-FFF2-40B4-BE49-F238E27FC236}">
                <a16:creationId xmlns:a16="http://schemas.microsoft.com/office/drawing/2014/main" id="{DE3BF6DC-C8C6-ADF7-12AA-C3738BD8149D}"/>
              </a:ext>
            </a:extLst>
          </p:cNvPr>
          <p:cNvSpPr txBox="1"/>
          <p:nvPr/>
        </p:nvSpPr>
        <p:spPr>
          <a:xfrm>
            <a:off x="2562131" y="4227968"/>
            <a:ext cx="6808206" cy="2308324"/>
          </a:xfrm>
          <a:prstGeom prst="rect">
            <a:avLst/>
          </a:prstGeom>
          <a:solidFill>
            <a:schemeClr val="bg2"/>
          </a:solidFill>
        </p:spPr>
        <p:txBody>
          <a:bodyPr wrap="square" rtlCol="0">
            <a:spAutoFit/>
          </a:bodyPr>
          <a:lstStyle/>
          <a:p>
            <a:r>
              <a:rPr lang="en-GB" dirty="0"/>
              <a:t>Capacity: The parties must have the ability to freely give consent and make a decision for themselves.</a:t>
            </a:r>
          </a:p>
          <a:p>
            <a:endParaRPr lang="en-GB" dirty="0"/>
          </a:p>
          <a:p>
            <a:r>
              <a:rPr lang="en-GB" dirty="0"/>
              <a:t>If someone is said to lack capacity to enter into a legally binding contract, then it is an issue for the person entering into a contract with that person, as they will be concerned with whether they can enforce the agreement against the individual who is said to lack capacity.</a:t>
            </a:r>
          </a:p>
        </p:txBody>
      </p:sp>
    </p:spTree>
    <p:extLst>
      <p:ext uri="{BB962C8B-B14F-4D97-AF65-F5344CB8AC3E}">
        <p14:creationId xmlns:p14="http://schemas.microsoft.com/office/powerpoint/2010/main" val="219914102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13160-29A8-8E5E-F828-D46AC8624C65}"/>
              </a:ext>
            </a:extLst>
          </p:cNvPr>
          <p:cNvSpPr>
            <a:spLocks noGrp="1"/>
          </p:cNvSpPr>
          <p:nvPr>
            <p:ph type="title"/>
          </p:nvPr>
        </p:nvSpPr>
        <p:spPr/>
        <p:txBody>
          <a:bodyPr>
            <a:normAutofit fontScale="90000"/>
          </a:bodyPr>
          <a:lstStyle/>
          <a:p>
            <a:r>
              <a:rPr lang="en-GB" dirty="0"/>
              <a:t>Contracts that have the potential for problems based on capacity</a:t>
            </a:r>
          </a:p>
        </p:txBody>
      </p:sp>
      <p:sp>
        <p:nvSpPr>
          <p:cNvPr id="3" name="Content Placeholder 2">
            <a:extLst>
              <a:ext uri="{FF2B5EF4-FFF2-40B4-BE49-F238E27FC236}">
                <a16:creationId xmlns:a16="http://schemas.microsoft.com/office/drawing/2014/main" id="{5B688C66-7190-68EF-D122-F1638FB39DC4}"/>
              </a:ext>
            </a:extLst>
          </p:cNvPr>
          <p:cNvSpPr>
            <a:spLocks noGrp="1"/>
          </p:cNvSpPr>
          <p:nvPr>
            <p:ph idx="1"/>
          </p:nvPr>
        </p:nvSpPr>
        <p:spPr/>
        <p:txBody>
          <a:bodyPr/>
          <a:lstStyle/>
          <a:p>
            <a:pPr marL="0" indent="0">
              <a:buNone/>
            </a:pPr>
            <a:r>
              <a:rPr lang="en-GB" dirty="0"/>
              <a:t> Why contracts do you think fall under this bracket?</a:t>
            </a:r>
          </a:p>
        </p:txBody>
      </p:sp>
      <p:sp>
        <p:nvSpPr>
          <p:cNvPr id="4" name="TextBox 3">
            <a:extLst>
              <a:ext uri="{FF2B5EF4-FFF2-40B4-BE49-F238E27FC236}">
                <a16:creationId xmlns:a16="http://schemas.microsoft.com/office/drawing/2014/main" id="{AF209218-F70A-2B0F-65A9-557FEB5CE0E0}"/>
              </a:ext>
            </a:extLst>
          </p:cNvPr>
          <p:cNvSpPr txBox="1"/>
          <p:nvPr/>
        </p:nvSpPr>
        <p:spPr>
          <a:xfrm>
            <a:off x="1143001" y="3609474"/>
            <a:ext cx="4355432" cy="2062103"/>
          </a:xfrm>
          <a:prstGeom prst="rect">
            <a:avLst/>
          </a:prstGeom>
          <a:noFill/>
        </p:spPr>
        <p:txBody>
          <a:bodyPr wrap="square" rtlCol="0">
            <a:spAutoFit/>
          </a:bodyPr>
          <a:lstStyle/>
          <a:p>
            <a:pPr marL="342900" indent="-342900">
              <a:buAutoNum type="arabicPeriod"/>
            </a:pPr>
            <a:r>
              <a:rPr lang="en-GB" sz="3200" dirty="0"/>
              <a:t>Those lacking mental capacity</a:t>
            </a:r>
          </a:p>
          <a:p>
            <a:pPr marL="342900" indent="-342900">
              <a:buAutoNum type="arabicPeriod"/>
            </a:pPr>
            <a:r>
              <a:rPr lang="en-GB" sz="3200" dirty="0"/>
              <a:t>Minors</a:t>
            </a:r>
          </a:p>
          <a:p>
            <a:pPr marL="342900" indent="-342900">
              <a:buAutoNum type="arabicPeriod"/>
            </a:pPr>
            <a:r>
              <a:rPr lang="en-GB" sz="3200" dirty="0"/>
              <a:t>Companies</a:t>
            </a:r>
          </a:p>
        </p:txBody>
      </p:sp>
      <p:pic>
        <p:nvPicPr>
          <p:cNvPr id="6" name="Picture 5">
            <a:extLst>
              <a:ext uri="{FF2B5EF4-FFF2-40B4-BE49-F238E27FC236}">
                <a16:creationId xmlns:a16="http://schemas.microsoft.com/office/drawing/2014/main" id="{CA0C03E0-9715-D6CF-9180-5B352722D476}"/>
              </a:ext>
            </a:extLst>
          </p:cNvPr>
          <p:cNvPicPr>
            <a:picLocks noChangeAspect="1"/>
          </p:cNvPicPr>
          <p:nvPr/>
        </p:nvPicPr>
        <p:blipFill>
          <a:blip r:embed="rId3"/>
          <a:stretch>
            <a:fillRect/>
          </a:stretch>
        </p:blipFill>
        <p:spPr>
          <a:xfrm>
            <a:off x="8228848" y="2685549"/>
            <a:ext cx="2447925" cy="923925"/>
          </a:xfrm>
          <a:prstGeom prst="rect">
            <a:avLst/>
          </a:prstGeom>
        </p:spPr>
      </p:pic>
      <p:pic>
        <p:nvPicPr>
          <p:cNvPr id="7" name="Picture 6">
            <a:extLst>
              <a:ext uri="{FF2B5EF4-FFF2-40B4-BE49-F238E27FC236}">
                <a16:creationId xmlns:a16="http://schemas.microsoft.com/office/drawing/2014/main" id="{DE53814C-B1F5-63F3-5FF4-E32A0D35E5BC}"/>
              </a:ext>
            </a:extLst>
          </p:cNvPr>
          <p:cNvPicPr>
            <a:picLocks noChangeAspect="1"/>
          </p:cNvPicPr>
          <p:nvPr/>
        </p:nvPicPr>
        <p:blipFill>
          <a:blip r:embed="rId4"/>
          <a:srcRect b="7084"/>
          <a:stretch/>
        </p:blipFill>
        <p:spPr>
          <a:xfrm>
            <a:off x="5664869" y="4302120"/>
            <a:ext cx="2057400" cy="2062103"/>
          </a:xfrm>
          <a:prstGeom prst="rect">
            <a:avLst/>
          </a:prstGeom>
        </p:spPr>
      </p:pic>
      <p:pic>
        <p:nvPicPr>
          <p:cNvPr id="8" name="Picture 7">
            <a:extLst>
              <a:ext uri="{FF2B5EF4-FFF2-40B4-BE49-F238E27FC236}">
                <a16:creationId xmlns:a16="http://schemas.microsoft.com/office/drawing/2014/main" id="{775C1A47-376A-0A3D-5696-023632CC42A3}"/>
              </a:ext>
            </a:extLst>
          </p:cNvPr>
          <p:cNvPicPr>
            <a:picLocks noChangeAspect="1"/>
          </p:cNvPicPr>
          <p:nvPr/>
        </p:nvPicPr>
        <p:blipFill>
          <a:blip r:embed="rId5"/>
          <a:stretch>
            <a:fillRect/>
          </a:stretch>
        </p:blipFill>
        <p:spPr>
          <a:xfrm>
            <a:off x="8149740" y="4416552"/>
            <a:ext cx="3467100" cy="1314450"/>
          </a:xfrm>
          <a:prstGeom prst="rect">
            <a:avLst/>
          </a:prstGeom>
        </p:spPr>
      </p:pic>
    </p:spTree>
    <p:extLst>
      <p:ext uri="{BB962C8B-B14F-4D97-AF65-F5344CB8AC3E}">
        <p14:creationId xmlns:p14="http://schemas.microsoft.com/office/powerpoint/2010/main" val="198674169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B6531-3044-06F1-C8E6-6D2C432769AA}"/>
              </a:ext>
            </a:extLst>
          </p:cNvPr>
          <p:cNvSpPr>
            <a:spLocks noGrp="1"/>
          </p:cNvSpPr>
          <p:nvPr>
            <p:ph type="title"/>
          </p:nvPr>
        </p:nvSpPr>
        <p:spPr/>
        <p:txBody>
          <a:bodyPr/>
          <a:lstStyle/>
          <a:p>
            <a:r>
              <a:rPr lang="en-GB" dirty="0"/>
              <a:t>Mental Capacity</a:t>
            </a:r>
          </a:p>
        </p:txBody>
      </p:sp>
      <p:sp>
        <p:nvSpPr>
          <p:cNvPr id="3" name="Content Placeholder 2">
            <a:extLst>
              <a:ext uri="{FF2B5EF4-FFF2-40B4-BE49-F238E27FC236}">
                <a16:creationId xmlns:a16="http://schemas.microsoft.com/office/drawing/2014/main" id="{0DDCCC96-A49A-955E-6FC5-C8550C3B9FC2}"/>
              </a:ext>
            </a:extLst>
          </p:cNvPr>
          <p:cNvSpPr>
            <a:spLocks noGrp="1"/>
          </p:cNvSpPr>
          <p:nvPr>
            <p:ph idx="1"/>
          </p:nvPr>
        </p:nvSpPr>
        <p:spPr>
          <a:xfrm>
            <a:off x="640080" y="2189747"/>
            <a:ext cx="10890928" cy="4463716"/>
          </a:xfrm>
        </p:spPr>
        <p:txBody>
          <a:bodyPr>
            <a:normAutofit fontScale="92500" lnSpcReduction="20000"/>
          </a:bodyPr>
          <a:lstStyle/>
          <a:p>
            <a:r>
              <a:rPr lang="en-GB" dirty="0"/>
              <a:t>If a person is unable to appreciate the nature of what they are doing when they enter into a contract, then their agreement to a contract is not an expression of willingness to be bound by its terms. </a:t>
            </a:r>
          </a:p>
          <a:p>
            <a:r>
              <a:rPr lang="en-GB" b="1" dirty="0">
                <a:solidFill>
                  <a:srgbClr val="0070C0"/>
                </a:solidFill>
              </a:rPr>
              <a:t>s2(1) Mental Capacity Act 2005 </a:t>
            </a:r>
            <a:r>
              <a:rPr lang="en-GB" dirty="0"/>
              <a:t>states that </a:t>
            </a:r>
            <a:r>
              <a:rPr lang="en-GB" i="1" dirty="0"/>
              <a:t>“a person lacks capacity in relation to a matter if at the material time he is unable to make a decision for himself in relation to the matter because of an impairment of, or a disturbance in the functioning of, the mind or brain.” </a:t>
            </a:r>
            <a:r>
              <a:rPr lang="en-GB" dirty="0"/>
              <a:t>Impairment can be temporary or permanent. This means that the definition of mental impairment can cover a wide range of conditions.</a:t>
            </a:r>
          </a:p>
          <a:p>
            <a:r>
              <a:rPr lang="en-GB" dirty="0"/>
              <a:t>The focus is upon whether the person appreciated their decision at that point in time, rather than appreciation in the future.</a:t>
            </a:r>
          </a:p>
          <a:p>
            <a:endParaRPr lang="en-GB" dirty="0"/>
          </a:p>
          <a:p>
            <a:r>
              <a:rPr lang="en-GB" dirty="0"/>
              <a:t>The finding that a person lacks the mental capacity to enter into an agreement results in a contract being voidable. </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56185476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E6014-2238-5D30-6929-5F856FF00AD4}"/>
              </a:ext>
            </a:extLst>
          </p:cNvPr>
          <p:cNvSpPr>
            <a:spLocks noGrp="1"/>
          </p:cNvSpPr>
          <p:nvPr>
            <p:ph type="title"/>
          </p:nvPr>
        </p:nvSpPr>
        <p:spPr>
          <a:xfrm>
            <a:off x="640079" y="270589"/>
            <a:ext cx="10890929" cy="1097280"/>
          </a:xfrm>
        </p:spPr>
        <p:txBody>
          <a:bodyPr/>
          <a:lstStyle/>
          <a:p>
            <a:r>
              <a:rPr lang="en-GB" dirty="0"/>
              <a:t>Minors</a:t>
            </a:r>
          </a:p>
        </p:txBody>
      </p:sp>
      <p:sp>
        <p:nvSpPr>
          <p:cNvPr id="3" name="Content Placeholder 2">
            <a:extLst>
              <a:ext uri="{FF2B5EF4-FFF2-40B4-BE49-F238E27FC236}">
                <a16:creationId xmlns:a16="http://schemas.microsoft.com/office/drawing/2014/main" id="{B05EA6F7-FF7E-85E3-7321-890ACE636BF3}"/>
              </a:ext>
            </a:extLst>
          </p:cNvPr>
          <p:cNvSpPr>
            <a:spLocks noGrp="1"/>
          </p:cNvSpPr>
          <p:nvPr>
            <p:ph idx="1"/>
          </p:nvPr>
        </p:nvSpPr>
        <p:spPr>
          <a:xfrm>
            <a:off x="640080" y="1367869"/>
            <a:ext cx="10071463" cy="5219542"/>
          </a:xfrm>
        </p:spPr>
        <p:txBody>
          <a:bodyPr>
            <a:normAutofit fontScale="92500" lnSpcReduction="10000"/>
          </a:bodyPr>
          <a:lstStyle/>
          <a:p>
            <a:r>
              <a:rPr lang="en-GB" dirty="0"/>
              <a:t>Anyone below the age of 18 in England and Wales.</a:t>
            </a:r>
          </a:p>
          <a:p>
            <a:r>
              <a:rPr lang="en-GB" dirty="0"/>
              <a:t>All minors are treated equally regarding the issue of capacity: anyone under 18 is said to lack legal capacity to enter into a contract and is therefore subject to special rules.</a:t>
            </a:r>
          </a:p>
          <a:p>
            <a:r>
              <a:rPr lang="en-GB" dirty="0"/>
              <a:t>Necessaries: As with those lacking mental capacity, minors are liable to pay a reasonable price for ‘necessaries’ under s3(2) Sale of Goods Act 1979. </a:t>
            </a:r>
          </a:p>
          <a:p>
            <a:r>
              <a:rPr lang="en-GB" b="1" dirty="0">
                <a:solidFill>
                  <a:srgbClr val="0070C0"/>
                </a:solidFill>
              </a:rPr>
              <a:t>Nash v Inman [1908]</a:t>
            </a:r>
          </a:p>
          <a:p>
            <a:r>
              <a:rPr lang="en-GB" dirty="0"/>
              <a:t>The definition of ‘necessaries’ from the Sale of Goods Act has two elements to it:</a:t>
            </a:r>
          </a:p>
          <a:p>
            <a:pPr marL="0" indent="0">
              <a:buNone/>
            </a:pPr>
            <a:r>
              <a:rPr lang="en-GB" b="1" dirty="0"/>
              <a:t>(1)   They have to be suitable to the condition of life of the person</a:t>
            </a:r>
          </a:p>
          <a:p>
            <a:endParaRPr lang="en-GB" b="1" dirty="0"/>
          </a:p>
          <a:p>
            <a:pPr marL="0" indent="0">
              <a:buNone/>
            </a:pPr>
            <a:r>
              <a:rPr lang="en-GB" b="1" dirty="0"/>
              <a:t>(2)   They have to meet their actual requirements at the time of sale and delivery</a:t>
            </a:r>
          </a:p>
          <a:p>
            <a:endParaRPr lang="en-GB" b="1" dirty="0"/>
          </a:p>
          <a:p>
            <a:pPr marL="0" indent="0">
              <a:buNone/>
            </a:pPr>
            <a:r>
              <a:rPr lang="en-GB" b="1" dirty="0"/>
              <a:t>(3)   The goods have to have been sold and delivered to the minor before the claim</a:t>
            </a:r>
          </a:p>
          <a:p>
            <a:endParaRPr lang="en-GB" b="1" dirty="0">
              <a:solidFill>
                <a:srgbClr val="0070C0"/>
              </a:solidFill>
            </a:endParaRPr>
          </a:p>
          <a:p>
            <a:endParaRPr lang="en-GB" dirty="0"/>
          </a:p>
          <a:p>
            <a:endParaRPr lang="en-GB" dirty="0"/>
          </a:p>
        </p:txBody>
      </p:sp>
      <p:pic>
        <p:nvPicPr>
          <p:cNvPr id="4" name="Picture 3">
            <a:extLst>
              <a:ext uri="{FF2B5EF4-FFF2-40B4-BE49-F238E27FC236}">
                <a16:creationId xmlns:a16="http://schemas.microsoft.com/office/drawing/2014/main" id="{0B6935DB-F105-FA31-EFA9-B290BE351D5C}"/>
              </a:ext>
            </a:extLst>
          </p:cNvPr>
          <p:cNvPicPr>
            <a:picLocks noChangeAspect="1"/>
          </p:cNvPicPr>
          <p:nvPr/>
        </p:nvPicPr>
        <p:blipFill>
          <a:blip r:embed="rId3"/>
          <a:stretch>
            <a:fillRect/>
          </a:stretch>
        </p:blipFill>
        <p:spPr>
          <a:xfrm>
            <a:off x="9957707" y="3694340"/>
            <a:ext cx="1943100" cy="2343150"/>
          </a:xfrm>
          <a:prstGeom prst="rect">
            <a:avLst/>
          </a:prstGeom>
        </p:spPr>
      </p:pic>
    </p:spTree>
    <p:extLst>
      <p:ext uri="{BB962C8B-B14F-4D97-AF65-F5344CB8AC3E}">
        <p14:creationId xmlns:p14="http://schemas.microsoft.com/office/powerpoint/2010/main" val="356302847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460FAE-0689-ECBD-89DD-742AE9D25A15}"/>
              </a:ext>
            </a:extLst>
          </p:cNvPr>
          <p:cNvSpPr>
            <a:spLocks noGrp="1"/>
          </p:cNvSpPr>
          <p:nvPr>
            <p:ph type="title"/>
          </p:nvPr>
        </p:nvSpPr>
        <p:spPr>
          <a:xfrm>
            <a:off x="640080" y="1371600"/>
            <a:ext cx="10890928" cy="971550"/>
          </a:xfrm>
        </p:spPr>
        <p:txBody>
          <a:bodyPr anchor="t">
            <a:normAutofit/>
          </a:bodyPr>
          <a:lstStyle/>
          <a:p>
            <a:r>
              <a:rPr lang="en-GB" dirty="0"/>
              <a:t>Minors - Necessaries</a:t>
            </a:r>
          </a:p>
        </p:txBody>
      </p:sp>
      <p:sp>
        <p:nvSpPr>
          <p:cNvPr id="3" name="Content Placeholder 2">
            <a:extLst>
              <a:ext uri="{FF2B5EF4-FFF2-40B4-BE49-F238E27FC236}">
                <a16:creationId xmlns:a16="http://schemas.microsoft.com/office/drawing/2014/main" id="{FB48B847-154B-0D6A-F0FF-A1F438F8631C}"/>
              </a:ext>
            </a:extLst>
          </p:cNvPr>
          <p:cNvSpPr>
            <a:spLocks noGrp="1"/>
          </p:cNvSpPr>
          <p:nvPr>
            <p:ph idx="1"/>
          </p:nvPr>
        </p:nvSpPr>
        <p:spPr>
          <a:xfrm>
            <a:off x="5915609" y="709128"/>
            <a:ext cx="5615400" cy="5588792"/>
          </a:xfrm>
        </p:spPr>
        <p:txBody>
          <a:bodyPr anchor="t">
            <a:normAutofit/>
          </a:bodyPr>
          <a:lstStyle/>
          <a:p>
            <a:pPr>
              <a:lnSpc>
                <a:spcPct val="110000"/>
              </a:lnSpc>
            </a:pPr>
            <a:r>
              <a:rPr lang="en-GB" sz="1800" dirty="0"/>
              <a:t>One established category of contracts for ‘necessaries’ is contracts of beneficial service. This includes contracts for apprenticeship or employment of the minor. They are enforceable against the minor as they are considered to be to the minor’s benefit. However, if the benefit is outweighed by the burden that is placed upon the minor through the contract, then they are not enforceable.</a:t>
            </a:r>
          </a:p>
          <a:p>
            <a:pPr>
              <a:lnSpc>
                <a:spcPct val="110000"/>
              </a:lnSpc>
            </a:pPr>
            <a:endParaRPr lang="en-GB" sz="1800" dirty="0"/>
          </a:p>
          <a:p>
            <a:pPr>
              <a:lnSpc>
                <a:spcPct val="110000"/>
              </a:lnSpc>
            </a:pPr>
            <a:r>
              <a:rPr lang="en-GB" sz="1800" b="1" dirty="0">
                <a:solidFill>
                  <a:srgbClr val="0070C0"/>
                </a:solidFill>
              </a:rPr>
              <a:t>Wayne Rooney, in </a:t>
            </a:r>
            <a:r>
              <a:rPr lang="en-GB" sz="1800" b="1" dirty="0" err="1">
                <a:solidFill>
                  <a:srgbClr val="0070C0"/>
                </a:solidFill>
              </a:rPr>
              <a:t>Proform</a:t>
            </a:r>
            <a:r>
              <a:rPr lang="en-GB" sz="1800" b="1" dirty="0">
                <a:solidFill>
                  <a:srgbClr val="0070C0"/>
                </a:solidFill>
              </a:rPr>
              <a:t> Sports Management Ltd v Proactive Sports Management Ltd [2006].</a:t>
            </a:r>
          </a:p>
          <a:p>
            <a:pPr marL="0" indent="0">
              <a:lnSpc>
                <a:spcPct val="110000"/>
              </a:lnSpc>
              <a:buNone/>
            </a:pPr>
            <a:r>
              <a:rPr lang="en-GB" sz="1800" dirty="0"/>
              <a:t>The court held that the management contract was not for ‘necessaries’ and therefore it was voidable by Rooney. As such the defendants could not be liable for procuring a breach as the contract was voidable.</a:t>
            </a:r>
          </a:p>
          <a:p>
            <a:pPr>
              <a:lnSpc>
                <a:spcPct val="110000"/>
              </a:lnSpc>
            </a:pPr>
            <a:endParaRPr lang="en-GB" sz="1300" dirty="0"/>
          </a:p>
          <a:p>
            <a:pPr>
              <a:lnSpc>
                <a:spcPct val="110000"/>
              </a:lnSpc>
            </a:pPr>
            <a:endParaRPr lang="en-GB" sz="1300" dirty="0"/>
          </a:p>
        </p:txBody>
      </p:sp>
      <p:cxnSp>
        <p:nvCxnSpPr>
          <p:cNvPr id="11" name="Straight Connector 10">
            <a:extLst>
              <a:ext uri="{FF2B5EF4-FFF2-40B4-BE49-F238E27FC236}">
                <a16:creationId xmlns:a16="http://schemas.microsoft.com/office/drawing/2014/main" id="{39AA7464-1EB7-A869-C7D3-AA680BBA98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D3E536E3-316F-06ED-6F96-D88A4173841A}"/>
              </a:ext>
            </a:extLst>
          </p:cNvPr>
          <p:cNvPicPr>
            <a:picLocks noChangeAspect="1"/>
          </p:cNvPicPr>
          <p:nvPr/>
        </p:nvPicPr>
        <p:blipFill>
          <a:blip r:embed="rId3"/>
          <a:stretch>
            <a:fillRect/>
          </a:stretch>
        </p:blipFill>
        <p:spPr>
          <a:xfrm>
            <a:off x="713232" y="2537460"/>
            <a:ext cx="5020406" cy="3760459"/>
          </a:xfrm>
          <a:prstGeom prst="rect">
            <a:avLst/>
          </a:prstGeom>
        </p:spPr>
      </p:pic>
    </p:spTree>
    <p:extLst>
      <p:ext uri="{BB962C8B-B14F-4D97-AF65-F5344CB8AC3E}">
        <p14:creationId xmlns:p14="http://schemas.microsoft.com/office/powerpoint/2010/main" val="324137356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C76C7B-1FF5-C2FC-05AD-ADCD1120F54D}"/>
              </a:ext>
            </a:extLst>
          </p:cNvPr>
          <p:cNvSpPr>
            <a:spLocks noGrp="1"/>
          </p:cNvSpPr>
          <p:nvPr>
            <p:ph type="title"/>
          </p:nvPr>
        </p:nvSpPr>
        <p:spPr>
          <a:xfrm>
            <a:off x="640080" y="1371600"/>
            <a:ext cx="5737859" cy="1097280"/>
          </a:xfrm>
        </p:spPr>
        <p:txBody>
          <a:bodyPr>
            <a:normAutofit/>
          </a:bodyPr>
          <a:lstStyle/>
          <a:p>
            <a:pPr>
              <a:lnSpc>
                <a:spcPct val="90000"/>
              </a:lnSpc>
            </a:pPr>
            <a:r>
              <a:rPr lang="en-GB" sz="3400"/>
              <a:t>Companies and partnerships</a:t>
            </a:r>
          </a:p>
        </p:txBody>
      </p:sp>
      <p:sp>
        <p:nvSpPr>
          <p:cNvPr id="3" name="Content Placeholder 2">
            <a:extLst>
              <a:ext uri="{FF2B5EF4-FFF2-40B4-BE49-F238E27FC236}">
                <a16:creationId xmlns:a16="http://schemas.microsoft.com/office/drawing/2014/main" id="{B6182A2C-E971-5CCF-02A3-36DCF825DB49}"/>
              </a:ext>
            </a:extLst>
          </p:cNvPr>
          <p:cNvSpPr>
            <a:spLocks noGrp="1"/>
          </p:cNvSpPr>
          <p:nvPr>
            <p:ph idx="1"/>
          </p:nvPr>
        </p:nvSpPr>
        <p:spPr>
          <a:xfrm>
            <a:off x="640080" y="2209660"/>
            <a:ext cx="6731104" cy="4396413"/>
          </a:xfrm>
        </p:spPr>
        <p:txBody>
          <a:bodyPr>
            <a:normAutofit fontScale="92500" lnSpcReduction="10000"/>
          </a:bodyPr>
          <a:lstStyle/>
          <a:p>
            <a:pPr>
              <a:lnSpc>
                <a:spcPct val="110000"/>
              </a:lnSpc>
            </a:pPr>
            <a:r>
              <a:rPr lang="en-GB" sz="1800" dirty="0"/>
              <a:t>A company, being an incorporated entity registered with Companies House in the UK is considered to have legal personality. The consequence of this is that it is considered a separate legal entity from its members, shareholders, directors, etc.</a:t>
            </a:r>
          </a:p>
          <a:p>
            <a:pPr>
              <a:lnSpc>
                <a:spcPct val="110000"/>
              </a:lnSpc>
            </a:pPr>
            <a:r>
              <a:rPr lang="en-GB" sz="1800" b="1" dirty="0">
                <a:solidFill>
                  <a:srgbClr val="0070C0"/>
                </a:solidFill>
              </a:rPr>
              <a:t>Salomon v A. Salomon &amp; Co. Ltd [1897</a:t>
            </a:r>
            <a:r>
              <a:rPr lang="en-GB" sz="1800" dirty="0"/>
              <a:t>] which refers to the concept of the ‘</a:t>
            </a:r>
            <a:r>
              <a:rPr lang="en-GB" sz="1800" b="1" dirty="0"/>
              <a:t>corporate veil’ </a:t>
            </a:r>
            <a:r>
              <a:rPr lang="en-GB" sz="1800" dirty="0"/>
              <a:t>that exists between the company and its shareholders. This has the effect of protecting shareholders, for example, as their liability for the company is limited to the value of their shares. It also means, for capacity, that any issue of capacity concerns the capacity of the company and not anyone connected with it through shareholding, directorship, etc.</a:t>
            </a:r>
          </a:p>
          <a:p>
            <a:pPr>
              <a:lnSpc>
                <a:spcPct val="110000"/>
              </a:lnSpc>
            </a:pPr>
            <a:r>
              <a:rPr lang="en-GB" sz="1800" dirty="0"/>
              <a:t>Entering into a contract outside of the purpose as set out in the constitution would be considered to be outside of the capacity of the company to act</a:t>
            </a:r>
          </a:p>
          <a:p>
            <a:pPr>
              <a:lnSpc>
                <a:spcPct val="110000"/>
              </a:lnSpc>
            </a:pPr>
            <a:endParaRPr lang="en-GB" sz="1400" dirty="0"/>
          </a:p>
          <a:p>
            <a:pPr>
              <a:lnSpc>
                <a:spcPct val="110000"/>
              </a:lnSpc>
            </a:pPr>
            <a:endParaRPr lang="en-GB" sz="1400" dirty="0"/>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E6A51530-CDDC-EF92-6565-137C293F930E}"/>
              </a:ext>
            </a:extLst>
          </p:cNvPr>
          <p:cNvPicPr>
            <a:picLocks noChangeAspect="1"/>
          </p:cNvPicPr>
          <p:nvPr/>
        </p:nvPicPr>
        <p:blipFill>
          <a:blip r:embed="rId3"/>
          <a:stretch>
            <a:fillRect/>
          </a:stretch>
        </p:blipFill>
        <p:spPr>
          <a:xfrm>
            <a:off x="7155179" y="4648340"/>
            <a:ext cx="4375829" cy="1651876"/>
          </a:xfrm>
          <a:prstGeom prst="rect">
            <a:avLst/>
          </a:prstGeom>
        </p:spPr>
      </p:pic>
    </p:spTree>
    <p:extLst>
      <p:ext uri="{BB962C8B-B14F-4D97-AF65-F5344CB8AC3E}">
        <p14:creationId xmlns:p14="http://schemas.microsoft.com/office/powerpoint/2010/main" val="316243363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heme/theme1.xml><?xml version="1.0" encoding="utf-8"?>
<a:theme xmlns:a="http://schemas.openxmlformats.org/drawingml/2006/main" name="DashVTI">
  <a:themeElements>
    <a:clrScheme name="AnalogousFromLightSeedLeftStep">
      <a:dk1>
        <a:srgbClr val="000000"/>
      </a:dk1>
      <a:lt1>
        <a:srgbClr val="FFFFFF"/>
      </a:lt1>
      <a:dk2>
        <a:srgbClr val="412624"/>
      </a:dk2>
      <a:lt2>
        <a:srgbClr val="E2E5E8"/>
      </a:lt2>
      <a:accent1>
        <a:srgbClr val="BA9C80"/>
      </a:accent1>
      <a:accent2>
        <a:srgbClr val="BA827F"/>
      </a:accent2>
      <a:accent3>
        <a:srgbClr val="C594A6"/>
      </a:accent3>
      <a:accent4>
        <a:srgbClr val="BA7FAD"/>
      </a:accent4>
      <a:accent5>
        <a:srgbClr val="BC94C5"/>
      </a:accent5>
      <a:accent6>
        <a:srgbClr val="967FBA"/>
      </a:accent6>
      <a:hlink>
        <a:srgbClr val="5E85A8"/>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730</Words>
  <Application>Microsoft Office PowerPoint</Application>
  <PresentationFormat>Widescreen</PresentationFormat>
  <Paragraphs>49</Paragraphs>
  <Slides>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Arial</vt:lpstr>
      <vt:lpstr>Grandview Display</vt:lpstr>
      <vt:lpstr>DashVTI</vt:lpstr>
      <vt:lpstr>CAPACITY TO CONTRACT</vt:lpstr>
      <vt:lpstr>What is capacity</vt:lpstr>
      <vt:lpstr>Contracts that have the potential for problems based on capacity</vt:lpstr>
      <vt:lpstr>Mental Capacity</vt:lpstr>
      <vt:lpstr>Minors</vt:lpstr>
      <vt:lpstr>Minors - Necessaries</vt:lpstr>
      <vt:lpstr>Companies and partnerships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2</cp:revision>
  <dcterms:created xsi:type="dcterms:W3CDTF">2025-02-18T12:15:06Z</dcterms:created>
  <dcterms:modified xsi:type="dcterms:W3CDTF">2025-02-18T12:44:27Z</dcterms:modified>
</cp:coreProperties>
</file>