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7" r:id="rId5"/>
    <p:sldId id="266" r:id="rId6"/>
    <p:sldId id="264" r:id="rId7"/>
    <p:sldId id="261" r:id="rId8"/>
    <p:sldId id="263" r:id="rId9"/>
    <p:sldId id="265" r:id="rId10"/>
    <p:sldId id="258" r:id="rId11"/>
    <p:sldId id="259"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CA4C8-1120-461E-AF4E-FE072BDCA035}"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266603B-27D2-4A4C-9A18-84CC567CF740}">
      <dgm:prSet/>
      <dgm:spPr/>
      <dgm:t>
        <a:bodyPr/>
        <a:lstStyle/>
        <a:p>
          <a:r>
            <a:rPr lang="en-US"/>
            <a:t>Flextime</a:t>
          </a:r>
        </a:p>
      </dgm:t>
    </dgm:pt>
    <dgm:pt modelId="{806A1781-8FAD-4D8D-B995-DDB584A46C59}" type="parTrans" cxnId="{64815D15-5AD9-4059-8636-D0DC0E2740AC}">
      <dgm:prSet/>
      <dgm:spPr/>
      <dgm:t>
        <a:bodyPr/>
        <a:lstStyle/>
        <a:p>
          <a:endParaRPr lang="en-US"/>
        </a:p>
      </dgm:t>
    </dgm:pt>
    <dgm:pt modelId="{F47A744C-E9E5-43D9-857D-A8D100711A6E}" type="sibTrans" cxnId="{64815D15-5AD9-4059-8636-D0DC0E2740AC}">
      <dgm:prSet/>
      <dgm:spPr/>
      <dgm:t>
        <a:bodyPr/>
        <a:lstStyle/>
        <a:p>
          <a:endParaRPr lang="en-US"/>
        </a:p>
      </dgm:t>
    </dgm:pt>
    <dgm:pt modelId="{074D5C7C-B5BF-4AB9-B07A-78D3CB8A3493}">
      <dgm:prSet/>
      <dgm:spPr/>
      <dgm:t>
        <a:bodyPr/>
        <a:lstStyle/>
        <a:p>
          <a:r>
            <a:rPr lang="en-US"/>
            <a:t>Remote working</a:t>
          </a:r>
        </a:p>
      </dgm:t>
    </dgm:pt>
    <dgm:pt modelId="{6FA12075-CC74-4D97-9E1E-8EA1449DC25F}" type="parTrans" cxnId="{4D8F031D-AAEC-42B2-BD83-1E48FFAE6F79}">
      <dgm:prSet/>
      <dgm:spPr/>
      <dgm:t>
        <a:bodyPr/>
        <a:lstStyle/>
        <a:p>
          <a:endParaRPr lang="en-US"/>
        </a:p>
      </dgm:t>
    </dgm:pt>
    <dgm:pt modelId="{2B02269F-E5AA-4DEC-9AE1-1C2FB1BB14D3}" type="sibTrans" cxnId="{4D8F031D-AAEC-42B2-BD83-1E48FFAE6F79}">
      <dgm:prSet/>
      <dgm:spPr/>
      <dgm:t>
        <a:bodyPr/>
        <a:lstStyle/>
        <a:p>
          <a:endParaRPr lang="en-US"/>
        </a:p>
      </dgm:t>
    </dgm:pt>
    <dgm:pt modelId="{3FFA9949-4DA7-403A-9128-8A05E1870F94}">
      <dgm:prSet/>
      <dgm:spPr/>
      <dgm:t>
        <a:bodyPr/>
        <a:lstStyle/>
        <a:p>
          <a:r>
            <a:rPr lang="en-US"/>
            <a:t>Job sharing. </a:t>
          </a:r>
        </a:p>
      </dgm:t>
    </dgm:pt>
    <dgm:pt modelId="{9A28F6E9-DE46-4BC8-B3C6-8009B7140B90}" type="parTrans" cxnId="{B31BA807-3AA5-4B39-9E20-75CFFF0727A5}">
      <dgm:prSet/>
      <dgm:spPr/>
      <dgm:t>
        <a:bodyPr/>
        <a:lstStyle/>
        <a:p>
          <a:endParaRPr lang="en-US"/>
        </a:p>
      </dgm:t>
    </dgm:pt>
    <dgm:pt modelId="{65E4867C-83E5-4DE8-BAD0-6CAF22A245BB}" type="sibTrans" cxnId="{B31BA807-3AA5-4B39-9E20-75CFFF0727A5}">
      <dgm:prSet/>
      <dgm:spPr/>
      <dgm:t>
        <a:bodyPr/>
        <a:lstStyle/>
        <a:p>
          <a:endParaRPr lang="en-US"/>
        </a:p>
      </dgm:t>
    </dgm:pt>
    <dgm:pt modelId="{881148CE-6FEF-4976-8EBB-51E06C6D3CBB}">
      <dgm:prSet/>
      <dgm:spPr/>
      <dgm:t>
        <a:bodyPr/>
        <a:lstStyle/>
        <a:p>
          <a:r>
            <a:rPr lang="en-US"/>
            <a:t>Working from home. </a:t>
          </a:r>
        </a:p>
      </dgm:t>
    </dgm:pt>
    <dgm:pt modelId="{1B6EDEB8-A0D2-4065-9732-9634DF1BCBBC}" type="parTrans" cxnId="{3DB351BC-8226-486E-8557-1ACC7121DCB0}">
      <dgm:prSet/>
      <dgm:spPr/>
      <dgm:t>
        <a:bodyPr/>
        <a:lstStyle/>
        <a:p>
          <a:endParaRPr lang="en-US"/>
        </a:p>
      </dgm:t>
    </dgm:pt>
    <dgm:pt modelId="{C0D193B9-A2ED-4B8C-9E57-F019FA4C2FE7}" type="sibTrans" cxnId="{3DB351BC-8226-486E-8557-1ACC7121DCB0}">
      <dgm:prSet/>
      <dgm:spPr/>
      <dgm:t>
        <a:bodyPr/>
        <a:lstStyle/>
        <a:p>
          <a:endParaRPr lang="en-US"/>
        </a:p>
      </dgm:t>
    </dgm:pt>
    <dgm:pt modelId="{F9447E33-91A2-4CA1-9476-09C01D71A5FF}">
      <dgm:prSet/>
      <dgm:spPr/>
      <dgm:t>
        <a:bodyPr/>
        <a:lstStyle/>
        <a:p>
          <a:r>
            <a:rPr lang="en-US"/>
            <a:t>Part time. </a:t>
          </a:r>
        </a:p>
      </dgm:t>
    </dgm:pt>
    <dgm:pt modelId="{D1E4EF00-D885-45EF-930B-A332EE12F586}" type="parTrans" cxnId="{FF233842-BBB2-4BAF-A5EE-6B385382A7BF}">
      <dgm:prSet/>
      <dgm:spPr/>
      <dgm:t>
        <a:bodyPr/>
        <a:lstStyle/>
        <a:p>
          <a:endParaRPr lang="en-US"/>
        </a:p>
      </dgm:t>
    </dgm:pt>
    <dgm:pt modelId="{E1FB20E4-A7F9-48FF-8F4A-74095025B7B4}" type="sibTrans" cxnId="{FF233842-BBB2-4BAF-A5EE-6B385382A7BF}">
      <dgm:prSet/>
      <dgm:spPr/>
      <dgm:t>
        <a:bodyPr/>
        <a:lstStyle/>
        <a:p>
          <a:endParaRPr lang="en-US"/>
        </a:p>
      </dgm:t>
    </dgm:pt>
    <dgm:pt modelId="{9E80D3CE-13BC-444F-B26E-9504E7A5B202}">
      <dgm:prSet/>
      <dgm:spPr/>
      <dgm:t>
        <a:bodyPr/>
        <a:lstStyle/>
        <a:p>
          <a:r>
            <a:rPr lang="en-US"/>
            <a:t>Compressed hours (Government Digital Service, 2012)</a:t>
          </a:r>
        </a:p>
      </dgm:t>
    </dgm:pt>
    <dgm:pt modelId="{3F9AC743-E2D2-471D-A4B4-EB2F9428B856}" type="parTrans" cxnId="{5DCADD80-C298-4887-ABE8-958E32A6CFAB}">
      <dgm:prSet/>
      <dgm:spPr/>
      <dgm:t>
        <a:bodyPr/>
        <a:lstStyle/>
        <a:p>
          <a:endParaRPr lang="en-US"/>
        </a:p>
      </dgm:t>
    </dgm:pt>
    <dgm:pt modelId="{1B3CA665-53E7-41FB-9800-655FDA7E8152}" type="sibTrans" cxnId="{5DCADD80-C298-4887-ABE8-958E32A6CFAB}">
      <dgm:prSet/>
      <dgm:spPr/>
      <dgm:t>
        <a:bodyPr/>
        <a:lstStyle/>
        <a:p>
          <a:endParaRPr lang="en-US"/>
        </a:p>
      </dgm:t>
    </dgm:pt>
    <dgm:pt modelId="{FC5C17A5-A3A2-4B7C-A6DB-2B356E734D8A}" type="pres">
      <dgm:prSet presAssocID="{9B3CA4C8-1120-461E-AF4E-FE072BDCA035}" presName="diagram" presStyleCnt="0">
        <dgm:presLayoutVars>
          <dgm:dir/>
          <dgm:resizeHandles val="exact"/>
        </dgm:presLayoutVars>
      </dgm:prSet>
      <dgm:spPr/>
    </dgm:pt>
    <dgm:pt modelId="{F178A554-B9BF-4ACD-9B28-CE24336057BC}" type="pres">
      <dgm:prSet presAssocID="{6266603B-27D2-4A4C-9A18-84CC567CF740}" presName="node" presStyleLbl="node1" presStyleIdx="0" presStyleCnt="6">
        <dgm:presLayoutVars>
          <dgm:bulletEnabled val="1"/>
        </dgm:presLayoutVars>
      </dgm:prSet>
      <dgm:spPr/>
    </dgm:pt>
    <dgm:pt modelId="{E01F8F5F-F92B-4269-B56B-D46BC9D6E472}" type="pres">
      <dgm:prSet presAssocID="{F47A744C-E9E5-43D9-857D-A8D100711A6E}" presName="sibTrans" presStyleCnt="0"/>
      <dgm:spPr/>
    </dgm:pt>
    <dgm:pt modelId="{9D573D59-C143-44B9-B79F-8A1A93064ADC}" type="pres">
      <dgm:prSet presAssocID="{074D5C7C-B5BF-4AB9-B07A-78D3CB8A3493}" presName="node" presStyleLbl="node1" presStyleIdx="1" presStyleCnt="6">
        <dgm:presLayoutVars>
          <dgm:bulletEnabled val="1"/>
        </dgm:presLayoutVars>
      </dgm:prSet>
      <dgm:spPr/>
    </dgm:pt>
    <dgm:pt modelId="{A9A42410-8DF3-4F3B-B775-C6C00AFFDD02}" type="pres">
      <dgm:prSet presAssocID="{2B02269F-E5AA-4DEC-9AE1-1C2FB1BB14D3}" presName="sibTrans" presStyleCnt="0"/>
      <dgm:spPr/>
    </dgm:pt>
    <dgm:pt modelId="{480CD9A1-AE3B-4C91-9C31-1D86587F90A1}" type="pres">
      <dgm:prSet presAssocID="{3FFA9949-4DA7-403A-9128-8A05E1870F94}" presName="node" presStyleLbl="node1" presStyleIdx="2" presStyleCnt="6">
        <dgm:presLayoutVars>
          <dgm:bulletEnabled val="1"/>
        </dgm:presLayoutVars>
      </dgm:prSet>
      <dgm:spPr/>
    </dgm:pt>
    <dgm:pt modelId="{175F046C-5F38-4948-8062-71A1362661E1}" type="pres">
      <dgm:prSet presAssocID="{65E4867C-83E5-4DE8-BAD0-6CAF22A245BB}" presName="sibTrans" presStyleCnt="0"/>
      <dgm:spPr/>
    </dgm:pt>
    <dgm:pt modelId="{D0917FD4-31A4-4614-B8DD-08CE15894321}" type="pres">
      <dgm:prSet presAssocID="{881148CE-6FEF-4976-8EBB-51E06C6D3CBB}" presName="node" presStyleLbl="node1" presStyleIdx="3" presStyleCnt="6">
        <dgm:presLayoutVars>
          <dgm:bulletEnabled val="1"/>
        </dgm:presLayoutVars>
      </dgm:prSet>
      <dgm:spPr/>
    </dgm:pt>
    <dgm:pt modelId="{2B4EFB14-885F-4BD4-9621-0938FE5E46CB}" type="pres">
      <dgm:prSet presAssocID="{C0D193B9-A2ED-4B8C-9E57-F019FA4C2FE7}" presName="sibTrans" presStyleCnt="0"/>
      <dgm:spPr/>
    </dgm:pt>
    <dgm:pt modelId="{B639574F-D945-4728-AB91-09288BC564BF}" type="pres">
      <dgm:prSet presAssocID="{F9447E33-91A2-4CA1-9476-09C01D71A5FF}" presName="node" presStyleLbl="node1" presStyleIdx="4" presStyleCnt="6">
        <dgm:presLayoutVars>
          <dgm:bulletEnabled val="1"/>
        </dgm:presLayoutVars>
      </dgm:prSet>
      <dgm:spPr/>
    </dgm:pt>
    <dgm:pt modelId="{EDEEF77F-F3DC-45AD-8C2B-83BCCB6F8C6A}" type="pres">
      <dgm:prSet presAssocID="{E1FB20E4-A7F9-48FF-8F4A-74095025B7B4}" presName="sibTrans" presStyleCnt="0"/>
      <dgm:spPr/>
    </dgm:pt>
    <dgm:pt modelId="{3A009074-F7B4-43C6-9775-1C61F517FC2B}" type="pres">
      <dgm:prSet presAssocID="{9E80D3CE-13BC-444F-B26E-9504E7A5B202}" presName="node" presStyleLbl="node1" presStyleIdx="5" presStyleCnt="6">
        <dgm:presLayoutVars>
          <dgm:bulletEnabled val="1"/>
        </dgm:presLayoutVars>
      </dgm:prSet>
      <dgm:spPr/>
    </dgm:pt>
  </dgm:ptLst>
  <dgm:cxnLst>
    <dgm:cxn modelId="{B31BA807-3AA5-4B39-9E20-75CFFF0727A5}" srcId="{9B3CA4C8-1120-461E-AF4E-FE072BDCA035}" destId="{3FFA9949-4DA7-403A-9128-8A05E1870F94}" srcOrd="2" destOrd="0" parTransId="{9A28F6E9-DE46-4BC8-B3C6-8009B7140B90}" sibTransId="{65E4867C-83E5-4DE8-BAD0-6CAF22A245BB}"/>
    <dgm:cxn modelId="{64815D15-5AD9-4059-8636-D0DC0E2740AC}" srcId="{9B3CA4C8-1120-461E-AF4E-FE072BDCA035}" destId="{6266603B-27D2-4A4C-9A18-84CC567CF740}" srcOrd="0" destOrd="0" parTransId="{806A1781-8FAD-4D8D-B995-DDB584A46C59}" sibTransId="{F47A744C-E9E5-43D9-857D-A8D100711A6E}"/>
    <dgm:cxn modelId="{2A07E419-3A68-46B2-AB60-FB3DE0A50921}" type="presOf" srcId="{9E80D3CE-13BC-444F-B26E-9504E7A5B202}" destId="{3A009074-F7B4-43C6-9775-1C61F517FC2B}" srcOrd="0" destOrd="0" presId="urn:microsoft.com/office/officeart/2005/8/layout/default"/>
    <dgm:cxn modelId="{4D8F031D-AAEC-42B2-BD83-1E48FFAE6F79}" srcId="{9B3CA4C8-1120-461E-AF4E-FE072BDCA035}" destId="{074D5C7C-B5BF-4AB9-B07A-78D3CB8A3493}" srcOrd="1" destOrd="0" parTransId="{6FA12075-CC74-4D97-9E1E-8EA1449DC25F}" sibTransId="{2B02269F-E5AA-4DEC-9AE1-1C2FB1BB14D3}"/>
    <dgm:cxn modelId="{FF233842-BBB2-4BAF-A5EE-6B385382A7BF}" srcId="{9B3CA4C8-1120-461E-AF4E-FE072BDCA035}" destId="{F9447E33-91A2-4CA1-9476-09C01D71A5FF}" srcOrd="4" destOrd="0" parTransId="{D1E4EF00-D885-45EF-930B-A332EE12F586}" sibTransId="{E1FB20E4-A7F9-48FF-8F4A-74095025B7B4}"/>
    <dgm:cxn modelId="{20528D73-0499-4F41-BA01-047F1E87F567}" type="presOf" srcId="{3FFA9949-4DA7-403A-9128-8A05E1870F94}" destId="{480CD9A1-AE3B-4C91-9C31-1D86587F90A1}" srcOrd="0" destOrd="0" presId="urn:microsoft.com/office/officeart/2005/8/layout/default"/>
    <dgm:cxn modelId="{923B8C56-38FB-404C-BCA9-28FC686E1E2C}" type="presOf" srcId="{F9447E33-91A2-4CA1-9476-09C01D71A5FF}" destId="{B639574F-D945-4728-AB91-09288BC564BF}" srcOrd="0" destOrd="0" presId="urn:microsoft.com/office/officeart/2005/8/layout/default"/>
    <dgm:cxn modelId="{F6222258-9FFC-4D1A-A18A-90D2B2409D86}" type="presOf" srcId="{074D5C7C-B5BF-4AB9-B07A-78D3CB8A3493}" destId="{9D573D59-C143-44B9-B79F-8A1A93064ADC}" srcOrd="0" destOrd="0" presId="urn:microsoft.com/office/officeart/2005/8/layout/default"/>
    <dgm:cxn modelId="{5DCADD80-C298-4887-ABE8-958E32A6CFAB}" srcId="{9B3CA4C8-1120-461E-AF4E-FE072BDCA035}" destId="{9E80D3CE-13BC-444F-B26E-9504E7A5B202}" srcOrd="5" destOrd="0" parTransId="{3F9AC743-E2D2-471D-A4B4-EB2F9428B856}" sibTransId="{1B3CA665-53E7-41FB-9800-655FDA7E8152}"/>
    <dgm:cxn modelId="{97ED77AC-4D04-4E3F-82AF-3C9A6E429775}" type="presOf" srcId="{6266603B-27D2-4A4C-9A18-84CC567CF740}" destId="{F178A554-B9BF-4ACD-9B28-CE24336057BC}" srcOrd="0" destOrd="0" presId="urn:microsoft.com/office/officeart/2005/8/layout/default"/>
    <dgm:cxn modelId="{3DB351BC-8226-486E-8557-1ACC7121DCB0}" srcId="{9B3CA4C8-1120-461E-AF4E-FE072BDCA035}" destId="{881148CE-6FEF-4976-8EBB-51E06C6D3CBB}" srcOrd="3" destOrd="0" parTransId="{1B6EDEB8-A0D2-4065-9732-9634DF1BCBBC}" sibTransId="{C0D193B9-A2ED-4B8C-9E57-F019FA4C2FE7}"/>
    <dgm:cxn modelId="{18BDBABF-7BEA-42E7-903A-116755C75AB2}" type="presOf" srcId="{9B3CA4C8-1120-461E-AF4E-FE072BDCA035}" destId="{FC5C17A5-A3A2-4B7C-A6DB-2B356E734D8A}" srcOrd="0" destOrd="0" presId="urn:microsoft.com/office/officeart/2005/8/layout/default"/>
    <dgm:cxn modelId="{3CCE17D4-EFBD-4CB5-A8DE-A4831A93B2E2}" type="presOf" srcId="{881148CE-6FEF-4976-8EBB-51E06C6D3CBB}" destId="{D0917FD4-31A4-4614-B8DD-08CE15894321}" srcOrd="0" destOrd="0" presId="urn:microsoft.com/office/officeart/2005/8/layout/default"/>
    <dgm:cxn modelId="{16052518-E228-40F3-9005-719311E2A137}" type="presParOf" srcId="{FC5C17A5-A3A2-4B7C-A6DB-2B356E734D8A}" destId="{F178A554-B9BF-4ACD-9B28-CE24336057BC}" srcOrd="0" destOrd="0" presId="urn:microsoft.com/office/officeart/2005/8/layout/default"/>
    <dgm:cxn modelId="{1666C148-4F00-4799-B40D-F1430F27DEF2}" type="presParOf" srcId="{FC5C17A5-A3A2-4B7C-A6DB-2B356E734D8A}" destId="{E01F8F5F-F92B-4269-B56B-D46BC9D6E472}" srcOrd="1" destOrd="0" presId="urn:microsoft.com/office/officeart/2005/8/layout/default"/>
    <dgm:cxn modelId="{6BDFA673-97E9-4E6A-8F13-443EBE8A40DF}" type="presParOf" srcId="{FC5C17A5-A3A2-4B7C-A6DB-2B356E734D8A}" destId="{9D573D59-C143-44B9-B79F-8A1A93064ADC}" srcOrd="2" destOrd="0" presId="urn:microsoft.com/office/officeart/2005/8/layout/default"/>
    <dgm:cxn modelId="{96672FB6-C85D-493B-A38A-90D4A98F0CC3}" type="presParOf" srcId="{FC5C17A5-A3A2-4B7C-A6DB-2B356E734D8A}" destId="{A9A42410-8DF3-4F3B-B775-C6C00AFFDD02}" srcOrd="3" destOrd="0" presId="urn:microsoft.com/office/officeart/2005/8/layout/default"/>
    <dgm:cxn modelId="{EAFB3192-BCF1-4E94-8F68-18DEFDD93917}" type="presParOf" srcId="{FC5C17A5-A3A2-4B7C-A6DB-2B356E734D8A}" destId="{480CD9A1-AE3B-4C91-9C31-1D86587F90A1}" srcOrd="4" destOrd="0" presId="urn:microsoft.com/office/officeart/2005/8/layout/default"/>
    <dgm:cxn modelId="{CAA2BF46-6039-4386-9828-2892E8291770}" type="presParOf" srcId="{FC5C17A5-A3A2-4B7C-A6DB-2B356E734D8A}" destId="{175F046C-5F38-4948-8062-71A1362661E1}" srcOrd="5" destOrd="0" presId="urn:microsoft.com/office/officeart/2005/8/layout/default"/>
    <dgm:cxn modelId="{55F0DF89-E5A1-487B-91A2-DB218539D8B7}" type="presParOf" srcId="{FC5C17A5-A3A2-4B7C-A6DB-2B356E734D8A}" destId="{D0917FD4-31A4-4614-B8DD-08CE15894321}" srcOrd="6" destOrd="0" presId="urn:microsoft.com/office/officeart/2005/8/layout/default"/>
    <dgm:cxn modelId="{CD0FE7F9-40A9-4390-A846-F5D1DA78450C}" type="presParOf" srcId="{FC5C17A5-A3A2-4B7C-A6DB-2B356E734D8A}" destId="{2B4EFB14-885F-4BD4-9621-0938FE5E46CB}" srcOrd="7" destOrd="0" presId="urn:microsoft.com/office/officeart/2005/8/layout/default"/>
    <dgm:cxn modelId="{2A92CEB2-8969-4A9A-AC2B-1D78F72B1AB0}" type="presParOf" srcId="{FC5C17A5-A3A2-4B7C-A6DB-2B356E734D8A}" destId="{B639574F-D945-4728-AB91-09288BC564BF}" srcOrd="8" destOrd="0" presId="urn:microsoft.com/office/officeart/2005/8/layout/default"/>
    <dgm:cxn modelId="{4E8BEB70-C4CB-4FA1-9529-BDA91A54A6CC}" type="presParOf" srcId="{FC5C17A5-A3A2-4B7C-A6DB-2B356E734D8A}" destId="{EDEEF77F-F3DC-45AD-8C2B-83BCCB6F8C6A}" srcOrd="9" destOrd="0" presId="urn:microsoft.com/office/officeart/2005/8/layout/default"/>
    <dgm:cxn modelId="{E26E9F02-1DE1-481F-A4A7-B4EC353F0D85}" type="presParOf" srcId="{FC5C17A5-A3A2-4B7C-A6DB-2B356E734D8A}" destId="{3A009074-F7B4-43C6-9775-1C61F517FC2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704CB8-4535-4D99-B4EF-6418F6E365B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A0C33F8-778A-46A3-84D8-1FCC36797904}">
      <dgm:prSet/>
      <dgm:spPr/>
      <dgm:t>
        <a:bodyPr/>
        <a:lstStyle/>
        <a:p>
          <a:pPr>
            <a:defRPr cap="all"/>
          </a:pPr>
          <a:r>
            <a:rPr lang="en-US" b="0" i="0"/>
            <a:t>Better training and communication</a:t>
          </a:r>
          <a:endParaRPr lang="en-US"/>
        </a:p>
      </dgm:t>
    </dgm:pt>
    <dgm:pt modelId="{5AF886F8-BEAE-47E9-B226-C324D7B424DE}" type="parTrans" cxnId="{C2364935-0E63-46AD-8DAE-454707EAA1CE}">
      <dgm:prSet/>
      <dgm:spPr/>
      <dgm:t>
        <a:bodyPr/>
        <a:lstStyle/>
        <a:p>
          <a:endParaRPr lang="en-US"/>
        </a:p>
      </dgm:t>
    </dgm:pt>
    <dgm:pt modelId="{C6D9C82E-1E00-4163-BE81-2BE6AFE58248}" type="sibTrans" cxnId="{C2364935-0E63-46AD-8DAE-454707EAA1CE}">
      <dgm:prSet/>
      <dgm:spPr/>
      <dgm:t>
        <a:bodyPr/>
        <a:lstStyle/>
        <a:p>
          <a:endParaRPr lang="en-US"/>
        </a:p>
      </dgm:t>
    </dgm:pt>
    <dgm:pt modelId="{260E0ACA-1095-42FA-BD84-23B981A55AFF}">
      <dgm:prSet/>
      <dgm:spPr/>
      <dgm:t>
        <a:bodyPr/>
        <a:lstStyle/>
        <a:p>
          <a:pPr>
            <a:defRPr cap="all"/>
          </a:pPr>
          <a:r>
            <a:rPr lang="en-US"/>
            <a:t>Focus on people’s needs.</a:t>
          </a:r>
        </a:p>
      </dgm:t>
    </dgm:pt>
    <dgm:pt modelId="{72D0774E-8E30-43D6-8563-BFCBD92B36A0}" type="parTrans" cxnId="{6227F157-03D9-4978-94CE-09C13E3644F7}">
      <dgm:prSet/>
      <dgm:spPr/>
      <dgm:t>
        <a:bodyPr/>
        <a:lstStyle/>
        <a:p>
          <a:endParaRPr lang="en-US"/>
        </a:p>
      </dgm:t>
    </dgm:pt>
    <dgm:pt modelId="{5F0075B0-9C6A-4953-96A9-ED7AE7D916C3}" type="sibTrans" cxnId="{6227F157-03D9-4978-94CE-09C13E3644F7}">
      <dgm:prSet/>
      <dgm:spPr/>
      <dgm:t>
        <a:bodyPr/>
        <a:lstStyle/>
        <a:p>
          <a:endParaRPr lang="en-US"/>
        </a:p>
      </dgm:t>
    </dgm:pt>
    <dgm:pt modelId="{D768CD2C-8AEB-4B23-8450-345C56CC9AB7}">
      <dgm:prSet/>
      <dgm:spPr/>
      <dgm:t>
        <a:bodyPr/>
        <a:lstStyle/>
        <a:p>
          <a:pPr>
            <a:defRPr cap="all"/>
          </a:pPr>
          <a:r>
            <a:rPr lang="en-US" b="0" i="0"/>
            <a:t>Development of Diversity and Inclusion Policy</a:t>
          </a:r>
          <a:endParaRPr lang="en-US"/>
        </a:p>
      </dgm:t>
    </dgm:pt>
    <dgm:pt modelId="{DA1F2039-AB82-48C7-A398-F0D57A3581B1}" type="parTrans" cxnId="{10E1DAD0-A2EA-4D88-A3CC-F27CE1AC7FAE}">
      <dgm:prSet/>
      <dgm:spPr/>
      <dgm:t>
        <a:bodyPr/>
        <a:lstStyle/>
        <a:p>
          <a:endParaRPr lang="en-US"/>
        </a:p>
      </dgm:t>
    </dgm:pt>
    <dgm:pt modelId="{94DDE0D3-B9FD-4D87-AA9C-C23B64601BD1}" type="sibTrans" cxnId="{10E1DAD0-A2EA-4D88-A3CC-F27CE1AC7FAE}">
      <dgm:prSet/>
      <dgm:spPr/>
      <dgm:t>
        <a:bodyPr/>
        <a:lstStyle/>
        <a:p>
          <a:endParaRPr lang="en-US"/>
        </a:p>
      </dgm:t>
    </dgm:pt>
    <dgm:pt modelId="{5A5837E9-8C16-4877-9FD4-046D208B3285}">
      <dgm:prSet/>
      <dgm:spPr/>
      <dgm:t>
        <a:bodyPr/>
        <a:lstStyle/>
        <a:p>
          <a:pPr>
            <a:defRPr cap="all"/>
          </a:pPr>
          <a:r>
            <a:rPr lang="en-US" b="0" i="0"/>
            <a:t>Development of Mission</a:t>
          </a:r>
          <a:endParaRPr lang="en-US"/>
        </a:p>
      </dgm:t>
    </dgm:pt>
    <dgm:pt modelId="{9D55DAD2-FDB0-439D-96BF-E51CB74DF4F5}" type="parTrans" cxnId="{9D265A10-D5EA-4A91-9088-313A4E485649}">
      <dgm:prSet/>
      <dgm:spPr/>
      <dgm:t>
        <a:bodyPr/>
        <a:lstStyle/>
        <a:p>
          <a:endParaRPr lang="en-US"/>
        </a:p>
      </dgm:t>
    </dgm:pt>
    <dgm:pt modelId="{8269DCC9-300F-42E0-9CFB-1DE414CC9891}" type="sibTrans" cxnId="{9D265A10-D5EA-4A91-9088-313A4E485649}">
      <dgm:prSet/>
      <dgm:spPr/>
      <dgm:t>
        <a:bodyPr/>
        <a:lstStyle/>
        <a:p>
          <a:endParaRPr lang="en-US"/>
        </a:p>
      </dgm:t>
    </dgm:pt>
    <dgm:pt modelId="{447ED2A0-BF5F-453F-870D-04A417FF9776}" type="pres">
      <dgm:prSet presAssocID="{6F704CB8-4535-4D99-B4EF-6418F6E365BB}" presName="root" presStyleCnt="0">
        <dgm:presLayoutVars>
          <dgm:dir/>
          <dgm:resizeHandles val="exact"/>
        </dgm:presLayoutVars>
      </dgm:prSet>
      <dgm:spPr/>
    </dgm:pt>
    <dgm:pt modelId="{9299E107-26A3-4B96-96D7-13A6F5DA508F}" type="pres">
      <dgm:prSet presAssocID="{EA0C33F8-778A-46A3-84D8-1FCC36797904}" presName="compNode" presStyleCnt="0"/>
      <dgm:spPr/>
    </dgm:pt>
    <dgm:pt modelId="{A7C9C3EA-3DA4-447F-8B27-1AB97499E47C}" type="pres">
      <dgm:prSet presAssocID="{EA0C33F8-778A-46A3-84D8-1FCC36797904}" presName="iconBgRect" presStyleLbl="bgShp" presStyleIdx="0" presStyleCnt="4"/>
      <dgm:spPr/>
    </dgm:pt>
    <dgm:pt modelId="{8B45650F-3DEB-46D6-9171-49EDE4EF2840}" type="pres">
      <dgm:prSet presAssocID="{EA0C33F8-778A-46A3-84D8-1FCC367979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CBD62FA9-7CFB-48C8-A2AC-0B08DF4917A7}" type="pres">
      <dgm:prSet presAssocID="{EA0C33F8-778A-46A3-84D8-1FCC36797904}" presName="spaceRect" presStyleCnt="0"/>
      <dgm:spPr/>
    </dgm:pt>
    <dgm:pt modelId="{F722FDF1-CCBB-4F59-A0DB-5668DE38EF34}" type="pres">
      <dgm:prSet presAssocID="{EA0C33F8-778A-46A3-84D8-1FCC36797904}" presName="textRect" presStyleLbl="revTx" presStyleIdx="0" presStyleCnt="4">
        <dgm:presLayoutVars>
          <dgm:chMax val="1"/>
          <dgm:chPref val="1"/>
        </dgm:presLayoutVars>
      </dgm:prSet>
      <dgm:spPr/>
    </dgm:pt>
    <dgm:pt modelId="{34B0907F-BA0C-4483-8022-A979FED68741}" type="pres">
      <dgm:prSet presAssocID="{C6D9C82E-1E00-4163-BE81-2BE6AFE58248}" presName="sibTrans" presStyleCnt="0"/>
      <dgm:spPr/>
    </dgm:pt>
    <dgm:pt modelId="{FF399096-540C-4841-9211-4051B2E80CDA}" type="pres">
      <dgm:prSet presAssocID="{260E0ACA-1095-42FA-BD84-23B981A55AFF}" presName="compNode" presStyleCnt="0"/>
      <dgm:spPr/>
    </dgm:pt>
    <dgm:pt modelId="{572329B5-BBA9-4EF4-A22E-5B91574D2537}" type="pres">
      <dgm:prSet presAssocID="{260E0ACA-1095-42FA-BD84-23B981A55AFF}" presName="iconBgRect" presStyleLbl="bgShp" presStyleIdx="1" presStyleCnt="4"/>
      <dgm:spPr/>
    </dgm:pt>
    <dgm:pt modelId="{7A6EBC6E-8BAE-43E1-BFC1-55D50BA7D430}" type="pres">
      <dgm:prSet presAssocID="{260E0ACA-1095-42FA-BD84-23B981A55A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8AA6191-B194-445C-B158-8B52AD3FAAFA}" type="pres">
      <dgm:prSet presAssocID="{260E0ACA-1095-42FA-BD84-23B981A55AFF}" presName="spaceRect" presStyleCnt="0"/>
      <dgm:spPr/>
    </dgm:pt>
    <dgm:pt modelId="{45AE5D5E-2CD4-43FD-BC4D-B844B0E2A617}" type="pres">
      <dgm:prSet presAssocID="{260E0ACA-1095-42FA-BD84-23B981A55AFF}" presName="textRect" presStyleLbl="revTx" presStyleIdx="1" presStyleCnt="4">
        <dgm:presLayoutVars>
          <dgm:chMax val="1"/>
          <dgm:chPref val="1"/>
        </dgm:presLayoutVars>
      </dgm:prSet>
      <dgm:spPr/>
    </dgm:pt>
    <dgm:pt modelId="{A3404887-17C2-474D-A63E-E42DAEB216B5}" type="pres">
      <dgm:prSet presAssocID="{5F0075B0-9C6A-4953-96A9-ED7AE7D916C3}" presName="sibTrans" presStyleCnt="0"/>
      <dgm:spPr/>
    </dgm:pt>
    <dgm:pt modelId="{77177385-8700-4C70-9C4B-854762041FC3}" type="pres">
      <dgm:prSet presAssocID="{D768CD2C-8AEB-4B23-8450-345C56CC9AB7}" presName="compNode" presStyleCnt="0"/>
      <dgm:spPr/>
    </dgm:pt>
    <dgm:pt modelId="{C2AB94B6-3323-42D7-9388-FEE9916C9618}" type="pres">
      <dgm:prSet presAssocID="{D768CD2C-8AEB-4B23-8450-345C56CC9AB7}" presName="iconBgRect" presStyleLbl="bgShp" presStyleIdx="2" presStyleCnt="4"/>
      <dgm:spPr/>
    </dgm:pt>
    <dgm:pt modelId="{010C6822-B2AF-46E5-8425-B92250DFC0A3}" type="pres">
      <dgm:prSet presAssocID="{D768CD2C-8AEB-4B23-8450-345C56CC9AB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7DCE481-19CF-432A-B35B-281F67639F89}" type="pres">
      <dgm:prSet presAssocID="{D768CD2C-8AEB-4B23-8450-345C56CC9AB7}" presName="spaceRect" presStyleCnt="0"/>
      <dgm:spPr/>
    </dgm:pt>
    <dgm:pt modelId="{A41C224D-1F40-4593-B25C-A4736E26A935}" type="pres">
      <dgm:prSet presAssocID="{D768CD2C-8AEB-4B23-8450-345C56CC9AB7}" presName="textRect" presStyleLbl="revTx" presStyleIdx="2" presStyleCnt="4">
        <dgm:presLayoutVars>
          <dgm:chMax val="1"/>
          <dgm:chPref val="1"/>
        </dgm:presLayoutVars>
      </dgm:prSet>
      <dgm:spPr/>
    </dgm:pt>
    <dgm:pt modelId="{B9177C00-647E-46B4-A40B-3B040F9E22EA}" type="pres">
      <dgm:prSet presAssocID="{94DDE0D3-B9FD-4D87-AA9C-C23B64601BD1}" presName="sibTrans" presStyleCnt="0"/>
      <dgm:spPr/>
    </dgm:pt>
    <dgm:pt modelId="{67C6AC44-C3A4-42F2-9B0B-0F2C2BD08CDF}" type="pres">
      <dgm:prSet presAssocID="{5A5837E9-8C16-4877-9FD4-046D208B3285}" presName="compNode" presStyleCnt="0"/>
      <dgm:spPr/>
    </dgm:pt>
    <dgm:pt modelId="{A0AFFB43-266A-48E8-8540-27C9D64EEDA0}" type="pres">
      <dgm:prSet presAssocID="{5A5837E9-8C16-4877-9FD4-046D208B3285}" presName="iconBgRect" presStyleLbl="bgShp" presStyleIdx="3" presStyleCnt="4"/>
      <dgm:spPr/>
    </dgm:pt>
    <dgm:pt modelId="{4652CEC4-F9AA-48E9-A54C-869184A23DA1}" type="pres">
      <dgm:prSet presAssocID="{5A5837E9-8C16-4877-9FD4-046D208B328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07C937DD-1705-4DE5-A67F-F0EFE6FE7AF2}" type="pres">
      <dgm:prSet presAssocID="{5A5837E9-8C16-4877-9FD4-046D208B3285}" presName="spaceRect" presStyleCnt="0"/>
      <dgm:spPr/>
    </dgm:pt>
    <dgm:pt modelId="{C53EBC6E-80B3-4E5A-9EFB-E1C6B33EE6C2}" type="pres">
      <dgm:prSet presAssocID="{5A5837E9-8C16-4877-9FD4-046D208B3285}" presName="textRect" presStyleLbl="revTx" presStyleIdx="3" presStyleCnt="4">
        <dgm:presLayoutVars>
          <dgm:chMax val="1"/>
          <dgm:chPref val="1"/>
        </dgm:presLayoutVars>
      </dgm:prSet>
      <dgm:spPr/>
    </dgm:pt>
  </dgm:ptLst>
  <dgm:cxnLst>
    <dgm:cxn modelId="{9D265A10-D5EA-4A91-9088-313A4E485649}" srcId="{6F704CB8-4535-4D99-B4EF-6418F6E365BB}" destId="{5A5837E9-8C16-4877-9FD4-046D208B3285}" srcOrd="3" destOrd="0" parTransId="{9D55DAD2-FDB0-439D-96BF-E51CB74DF4F5}" sibTransId="{8269DCC9-300F-42E0-9CFB-1DE414CC9891}"/>
    <dgm:cxn modelId="{A43CB61B-8ED4-4F65-A91A-0C0BE0C803CA}" type="presOf" srcId="{6F704CB8-4535-4D99-B4EF-6418F6E365BB}" destId="{447ED2A0-BF5F-453F-870D-04A417FF9776}" srcOrd="0" destOrd="0" presId="urn:microsoft.com/office/officeart/2018/5/layout/IconCircleLabelList"/>
    <dgm:cxn modelId="{3367E41C-CB4D-4014-A3EF-FB2AB4E8ACE5}" type="presOf" srcId="{260E0ACA-1095-42FA-BD84-23B981A55AFF}" destId="{45AE5D5E-2CD4-43FD-BC4D-B844B0E2A617}" srcOrd="0" destOrd="0" presId="urn:microsoft.com/office/officeart/2018/5/layout/IconCircleLabelList"/>
    <dgm:cxn modelId="{0C80C12B-A4DD-478A-B167-D47FA918E9B9}" type="presOf" srcId="{5A5837E9-8C16-4877-9FD4-046D208B3285}" destId="{C53EBC6E-80B3-4E5A-9EFB-E1C6B33EE6C2}" srcOrd="0" destOrd="0" presId="urn:microsoft.com/office/officeart/2018/5/layout/IconCircleLabelList"/>
    <dgm:cxn modelId="{C2364935-0E63-46AD-8DAE-454707EAA1CE}" srcId="{6F704CB8-4535-4D99-B4EF-6418F6E365BB}" destId="{EA0C33F8-778A-46A3-84D8-1FCC36797904}" srcOrd="0" destOrd="0" parTransId="{5AF886F8-BEAE-47E9-B226-C324D7B424DE}" sibTransId="{C6D9C82E-1E00-4163-BE81-2BE6AFE58248}"/>
    <dgm:cxn modelId="{6227F157-03D9-4978-94CE-09C13E3644F7}" srcId="{6F704CB8-4535-4D99-B4EF-6418F6E365BB}" destId="{260E0ACA-1095-42FA-BD84-23B981A55AFF}" srcOrd="1" destOrd="0" parTransId="{72D0774E-8E30-43D6-8563-BFCBD92B36A0}" sibTransId="{5F0075B0-9C6A-4953-96A9-ED7AE7D916C3}"/>
    <dgm:cxn modelId="{70009D8F-7E1E-4E72-A891-3944D3C72E7D}" type="presOf" srcId="{EA0C33F8-778A-46A3-84D8-1FCC36797904}" destId="{F722FDF1-CCBB-4F59-A0DB-5668DE38EF34}" srcOrd="0" destOrd="0" presId="urn:microsoft.com/office/officeart/2018/5/layout/IconCircleLabelList"/>
    <dgm:cxn modelId="{D6F91DC6-67AE-4D2B-B6B6-324491AD7757}" type="presOf" srcId="{D768CD2C-8AEB-4B23-8450-345C56CC9AB7}" destId="{A41C224D-1F40-4593-B25C-A4736E26A935}" srcOrd="0" destOrd="0" presId="urn:microsoft.com/office/officeart/2018/5/layout/IconCircleLabelList"/>
    <dgm:cxn modelId="{10E1DAD0-A2EA-4D88-A3CC-F27CE1AC7FAE}" srcId="{6F704CB8-4535-4D99-B4EF-6418F6E365BB}" destId="{D768CD2C-8AEB-4B23-8450-345C56CC9AB7}" srcOrd="2" destOrd="0" parTransId="{DA1F2039-AB82-48C7-A398-F0D57A3581B1}" sibTransId="{94DDE0D3-B9FD-4D87-AA9C-C23B64601BD1}"/>
    <dgm:cxn modelId="{EEDD6839-CA44-4946-A6E1-44D076EE4BC4}" type="presParOf" srcId="{447ED2A0-BF5F-453F-870D-04A417FF9776}" destId="{9299E107-26A3-4B96-96D7-13A6F5DA508F}" srcOrd="0" destOrd="0" presId="urn:microsoft.com/office/officeart/2018/5/layout/IconCircleLabelList"/>
    <dgm:cxn modelId="{3EE405E6-D192-44F8-B298-AB01C432D60F}" type="presParOf" srcId="{9299E107-26A3-4B96-96D7-13A6F5DA508F}" destId="{A7C9C3EA-3DA4-447F-8B27-1AB97499E47C}" srcOrd="0" destOrd="0" presId="urn:microsoft.com/office/officeart/2018/5/layout/IconCircleLabelList"/>
    <dgm:cxn modelId="{C7DCE9CF-3696-443F-B8C9-FD2C93D086B1}" type="presParOf" srcId="{9299E107-26A3-4B96-96D7-13A6F5DA508F}" destId="{8B45650F-3DEB-46D6-9171-49EDE4EF2840}" srcOrd="1" destOrd="0" presId="urn:microsoft.com/office/officeart/2018/5/layout/IconCircleLabelList"/>
    <dgm:cxn modelId="{0FB8C48E-F702-4A20-890D-9119865BF9C9}" type="presParOf" srcId="{9299E107-26A3-4B96-96D7-13A6F5DA508F}" destId="{CBD62FA9-7CFB-48C8-A2AC-0B08DF4917A7}" srcOrd="2" destOrd="0" presId="urn:microsoft.com/office/officeart/2018/5/layout/IconCircleLabelList"/>
    <dgm:cxn modelId="{CDF2BDEE-93F0-49D3-8782-D8D77C475A34}" type="presParOf" srcId="{9299E107-26A3-4B96-96D7-13A6F5DA508F}" destId="{F722FDF1-CCBB-4F59-A0DB-5668DE38EF34}" srcOrd="3" destOrd="0" presId="urn:microsoft.com/office/officeart/2018/5/layout/IconCircleLabelList"/>
    <dgm:cxn modelId="{ABBD7C8A-E354-4360-AECA-49C5F964BE31}" type="presParOf" srcId="{447ED2A0-BF5F-453F-870D-04A417FF9776}" destId="{34B0907F-BA0C-4483-8022-A979FED68741}" srcOrd="1" destOrd="0" presId="urn:microsoft.com/office/officeart/2018/5/layout/IconCircleLabelList"/>
    <dgm:cxn modelId="{D0717CAA-6A42-47CA-8B6E-5EF13EFFFAC5}" type="presParOf" srcId="{447ED2A0-BF5F-453F-870D-04A417FF9776}" destId="{FF399096-540C-4841-9211-4051B2E80CDA}" srcOrd="2" destOrd="0" presId="urn:microsoft.com/office/officeart/2018/5/layout/IconCircleLabelList"/>
    <dgm:cxn modelId="{B5B85175-15B0-42FE-A6B6-8FC31B338067}" type="presParOf" srcId="{FF399096-540C-4841-9211-4051B2E80CDA}" destId="{572329B5-BBA9-4EF4-A22E-5B91574D2537}" srcOrd="0" destOrd="0" presId="urn:microsoft.com/office/officeart/2018/5/layout/IconCircleLabelList"/>
    <dgm:cxn modelId="{418990FD-EB39-4557-A1BE-F5D2EF4F9475}" type="presParOf" srcId="{FF399096-540C-4841-9211-4051B2E80CDA}" destId="{7A6EBC6E-8BAE-43E1-BFC1-55D50BA7D430}" srcOrd="1" destOrd="0" presId="urn:microsoft.com/office/officeart/2018/5/layout/IconCircleLabelList"/>
    <dgm:cxn modelId="{178674FE-5F6C-4C4A-BC85-746E17AAD54D}" type="presParOf" srcId="{FF399096-540C-4841-9211-4051B2E80CDA}" destId="{D8AA6191-B194-445C-B158-8B52AD3FAAFA}" srcOrd="2" destOrd="0" presId="urn:microsoft.com/office/officeart/2018/5/layout/IconCircleLabelList"/>
    <dgm:cxn modelId="{05370877-499E-4193-BBC6-4CF34242D701}" type="presParOf" srcId="{FF399096-540C-4841-9211-4051B2E80CDA}" destId="{45AE5D5E-2CD4-43FD-BC4D-B844B0E2A617}" srcOrd="3" destOrd="0" presId="urn:microsoft.com/office/officeart/2018/5/layout/IconCircleLabelList"/>
    <dgm:cxn modelId="{0F2BEACC-3C57-448D-BE44-ACE50B4BED17}" type="presParOf" srcId="{447ED2A0-BF5F-453F-870D-04A417FF9776}" destId="{A3404887-17C2-474D-A63E-E42DAEB216B5}" srcOrd="3" destOrd="0" presId="urn:microsoft.com/office/officeart/2018/5/layout/IconCircleLabelList"/>
    <dgm:cxn modelId="{E848D4ED-CDBF-46DC-AE35-8618F6CB28C0}" type="presParOf" srcId="{447ED2A0-BF5F-453F-870D-04A417FF9776}" destId="{77177385-8700-4C70-9C4B-854762041FC3}" srcOrd="4" destOrd="0" presId="urn:microsoft.com/office/officeart/2018/5/layout/IconCircleLabelList"/>
    <dgm:cxn modelId="{41C0B6E3-97B4-47F0-9A92-7DAB1D93B9C1}" type="presParOf" srcId="{77177385-8700-4C70-9C4B-854762041FC3}" destId="{C2AB94B6-3323-42D7-9388-FEE9916C9618}" srcOrd="0" destOrd="0" presId="urn:microsoft.com/office/officeart/2018/5/layout/IconCircleLabelList"/>
    <dgm:cxn modelId="{CC5BF10F-8313-4789-AB60-FE9426BC6CAF}" type="presParOf" srcId="{77177385-8700-4C70-9C4B-854762041FC3}" destId="{010C6822-B2AF-46E5-8425-B92250DFC0A3}" srcOrd="1" destOrd="0" presId="urn:microsoft.com/office/officeart/2018/5/layout/IconCircleLabelList"/>
    <dgm:cxn modelId="{B1E6772E-B3C9-4EE5-9DE4-445DC7451380}" type="presParOf" srcId="{77177385-8700-4C70-9C4B-854762041FC3}" destId="{27DCE481-19CF-432A-B35B-281F67639F89}" srcOrd="2" destOrd="0" presId="urn:microsoft.com/office/officeart/2018/5/layout/IconCircleLabelList"/>
    <dgm:cxn modelId="{873CE81A-39CF-4AA1-8B1E-70C069A8C707}" type="presParOf" srcId="{77177385-8700-4C70-9C4B-854762041FC3}" destId="{A41C224D-1F40-4593-B25C-A4736E26A935}" srcOrd="3" destOrd="0" presId="urn:microsoft.com/office/officeart/2018/5/layout/IconCircleLabelList"/>
    <dgm:cxn modelId="{0D936E29-D66C-4E98-AA81-89A07CB3B93B}" type="presParOf" srcId="{447ED2A0-BF5F-453F-870D-04A417FF9776}" destId="{B9177C00-647E-46B4-A40B-3B040F9E22EA}" srcOrd="5" destOrd="0" presId="urn:microsoft.com/office/officeart/2018/5/layout/IconCircleLabelList"/>
    <dgm:cxn modelId="{4210BA69-A255-422F-B188-914852F786A2}" type="presParOf" srcId="{447ED2A0-BF5F-453F-870D-04A417FF9776}" destId="{67C6AC44-C3A4-42F2-9B0B-0F2C2BD08CDF}" srcOrd="6" destOrd="0" presId="urn:microsoft.com/office/officeart/2018/5/layout/IconCircleLabelList"/>
    <dgm:cxn modelId="{7ADEC066-CFC8-44AD-9CB4-C11B37182D69}" type="presParOf" srcId="{67C6AC44-C3A4-42F2-9B0B-0F2C2BD08CDF}" destId="{A0AFFB43-266A-48E8-8540-27C9D64EEDA0}" srcOrd="0" destOrd="0" presId="urn:microsoft.com/office/officeart/2018/5/layout/IconCircleLabelList"/>
    <dgm:cxn modelId="{FEABAADB-657E-46F2-AFCD-D4BABE863020}" type="presParOf" srcId="{67C6AC44-C3A4-42F2-9B0B-0F2C2BD08CDF}" destId="{4652CEC4-F9AA-48E9-A54C-869184A23DA1}" srcOrd="1" destOrd="0" presId="urn:microsoft.com/office/officeart/2018/5/layout/IconCircleLabelList"/>
    <dgm:cxn modelId="{8758A695-E5FA-4377-B714-46C51534B46C}" type="presParOf" srcId="{67C6AC44-C3A4-42F2-9B0B-0F2C2BD08CDF}" destId="{07C937DD-1705-4DE5-A67F-F0EFE6FE7AF2}" srcOrd="2" destOrd="0" presId="urn:microsoft.com/office/officeart/2018/5/layout/IconCircleLabelList"/>
    <dgm:cxn modelId="{663A19AC-4F61-4C2D-870C-D8EF51703336}" type="presParOf" srcId="{67C6AC44-C3A4-42F2-9B0B-0F2C2BD08CDF}" destId="{C53EBC6E-80B3-4E5A-9EFB-E1C6B33EE6C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1A1D58-CB36-45A0-8130-C67EE6E5461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F7A1F65-532C-4B63-A951-A4F9F821F1ED}">
      <dgm:prSet/>
      <dgm:spPr/>
      <dgm:t>
        <a:bodyPr/>
        <a:lstStyle/>
        <a:p>
          <a:r>
            <a:rPr lang="en-US"/>
            <a:t>In conclusion, there is a growing need for a larger degree of job flexibility, particularly among those in the younger age. According to recent studies, a significant number of millennials are interested in working from home or another distant location. </a:t>
          </a:r>
        </a:p>
      </dgm:t>
    </dgm:pt>
    <dgm:pt modelId="{2EF16167-EEA6-45A8-A798-782755211704}" type="parTrans" cxnId="{3E080720-BB19-405E-B48A-AA8DE4EE0E3F}">
      <dgm:prSet/>
      <dgm:spPr/>
      <dgm:t>
        <a:bodyPr/>
        <a:lstStyle/>
        <a:p>
          <a:endParaRPr lang="en-US"/>
        </a:p>
      </dgm:t>
    </dgm:pt>
    <dgm:pt modelId="{FC5323CF-0052-4DC2-A4D3-72FF7618834B}" type="sibTrans" cxnId="{3E080720-BB19-405E-B48A-AA8DE4EE0E3F}">
      <dgm:prSet/>
      <dgm:spPr/>
      <dgm:t>
        <a:bodyPr/>
        <a:lstStyle/>
        <a:p>
          <a:endParaRPr lang="en-US"/>
        </a:p>
      </dgm:t>
    </dgm:pt>
    <dgm:pt modelId="{2B3ED548-E826-4196-ABC8-1DC205B344E3}">
      <dgm:prSet/>
      <dgm:spPr/>
      <dgm:t>
        <a:bodyPr/>
        <a:lstStyle/>
        <a:p>
          <a:r>
            <a:rPr lang="en-US"/>
            <a:t>In a lot of different industries, working from home or just part-time will quickly become the standard rather than the exception. This discussion focuses on the ways in which men and women approach the effects of flexible scheduling on the distribution of work and the quality of life in the workplace differently.</a:t>
          </a:r>
        </a:p>
      </dgm:t>
    </dgm:pt>
    <dgm:pt modelId="{94BCA70C-E9B5-4AC4-8370-359A51A0487F}" type="parTrans" cxnId="{5A54634F-FD25-4A30-98A7-D41775C764AF}">
      <dgm:prSet/>
      <dgm:spPr/>
      <dgm:t>
        <a:bodyPr/>
        <a:lstStyle/>
        <a:p>
          <a:endParaRPr lang="en-US"/>
        </a:p>
      </dgm:t>
    </dgm:pt>
    <dgm:pt modelId="{DFDFE71A-6C94-4B22-8A22-FD4C2D12DE5F}" type="sibTrans" cxnId="{5A54634F-FD25-4A30-98A7-D41775C764AF}">
      <dgm:prSet/>
      <dgm:spPr/>
      <dgm:t>
        <a:bodyPr/>
        <a:lstStyle/>
        <a:p>
          <a:endParaRPr lang="en-US"/>
        </a:p>
      </dgm:t>
    </dgm:pt>
    <dgm:pt modelId="{D3576D94-5AE8-4494-BF23-A1EDFA456E94}" type="pres">
      <dgm:prSet presAssocID="{491A1D58-CB36-45A0-8130-C67EE6E54610}" presName="hierChild1" presStyleCnt="0">
        <dgm:presLayoutVars>
          <dgm:chPref val="1"/>
          <dgm:dir/>
          <dgm:animOne val="branch"/>
          <dgm:animLvl val="lvl"/>
          <dgm:resizeHandles/>
        </dgm:presLayoutVars>
      </dgm:prSet>
      <dgm:spPr/>
    </dgm:pt>
    <dgm:pt modelId="{E78B76B6-B00A-4473-80CA-999832EDD7F3}" type="pres">
      <dgm:prSet presAssocID="{4F7A1F65-532C-4B63-A951-A4F9F821F1ED}" presName="hierRoot1" presStyleCnt="0"/>
      <dgm:spPr/>
    </dgm:pt>
    <dgm:pt modelId="{C70C10FF-69A7-42FC-A573-6A01A09EB917}" type="pres">
      <dgm:prSet presAssocID="{4F7A1F65-532C-4B63-A951-A4F9F821F1ED}" presName="composite" presStyleCnt="0"/>
      <dgm:spPr/>
    </dgm:pt>
    <dgm:pt modelId="{334527E0-7A65-44F3-BE66-F51BC6DA6622}" type="pres">
      <dgm:prSet presAssocID="{4F7A1F65-532C-4B63-A951-A4F9F821F1ED}" presName="background" presStyleLbl="node0" presStyleIdx="0" presStyleCnt="2"/>
      <dgm:spPr/>
    </dgm:pt>
    <dgm:pt modelId="{91510AD3-FE47-4B99-A69D-A825A101234A}" type="pres">
      <dgm:prSet presAssocID="{4F7A1F65-532C-4B63-A951-A4F9F821F1ED}" presName="text" presStyleLbl="fgAcc0" presStyleIdx="0" presStyleCnt="2">
        <dgm:presLayoutVars>
          <dgm:chPref val="3"/>
        </dgm:presLayoutVars>
      </dgm:prSet>
      <dgm:spPr/>
    </dgm:pt>
    <dgm:pt modelId="{F829B0D9-65CB-478B-AAD0-63980617690A}" type="pres">
      <dgm:prSet presAssocID="{4F7A1F65-532C-4B63-A951-A4F9F821F1ED}" presName="hierChild2" presStyleCnt="0"/>
      <dgm:spPr/>
    </dgm:pt>
    <dgm:pt modelId="{8DA554B3-9DAA-4E7F-84B8-F8445D652103}" type="pres">
      <dgm:prSet presAssocID="{2B3ED548-E826-4196-ABC8-1DC205B344E3}" presName="hierRoot1" presStyleCnt="0"/>
      <dgm:spPr/>
    </dgm:pt>
    <dgm:pt modelId="{B85BC67B-0628-4561-B041-B06063A3D6A0}" type="pres">
      <dgm:prSet presAssocID="{2B3ED548-E826-4196-ABC8-1DC205B344E3}" presName="composite" presStyleCnt="0"/>
      <dgm:spPr/>
    </dgm:pt>
    <dgm:pt modelId="{B4D6BD43-1CEC-48FD-8B26-7DFBE8AAD56D}" type="pres">
      <dgm:prSet presAssocID="{2B3ED548-E826-4196-ABC8-1DC205B344E3}" presName="background" presStyleLbl="node0" presStyleIdx="1" presStyleCnt="2"/>
      <dgm:spPr/>
    </dgm:pt>
    <dgm:pt modelId="{F6D25EF4-771D-461B-BDEF-CD67833432A1}" type="pres">
      <dgm:prSet presAssocID="{2B3ED548-E826-4196-ABC8-1DC205B344E3}" presName="text" presStyleLbl="fgAcc0" presStyleIdx="1" presStyleCnt="2">
        <dgm:presLayoutVars>
          <dgm:chPref val="3"/>
        </dgm:presLayoutVars>
      </dgm:prSet>
      <dgm:spPr/>
    </dgm:pt>
    <dgm:pt modelId="{0DBE3F83-9C81-4233-AA9D-D84EA875F033}" type="pres">
      <dgm:prSet presAssocID="{2B3ED548-E826-4196-ABC8-1DC205B344E3}" presName="hierChild2" presStyleCnt="0"/>
      <dgm:spPr/>
    </dgm:pt>
  </dgm:ptLst>
  <dgm:cxnLst>
    <dgm:cxn modelId="{1A3DA60F-86CE-4C7B-9337-E5F3113196E7}" type="presOf" srcId="{2B3ED548-E826-4196-ABC8-1DC205B344E3}" destId="{F6D25EF4-771D-461B-BDEF-CD67833432A1}" srcOrd="0" destOrd="0" presId="urn:microsoft.com/office/officeart/2005/8/layout/hierarchy1"/>
    <dgm:cxn modelId="{3E080720-BB19-405E-B48A-AA8DE4EE0E3F}" srcId="{491A1D58-CB36-45A0-8130-C67EE6E54610}" destId="{4F7A1F65-532C-4B63-A951-A4F9F821F1ED}" srcOrd="0" destOrd="0" parTransId="{2EF16167-EEA6-45A8-A798-782755211704}" sibTransId="{FC5323CF-0052-4DC2-A4D3-72FF7618834B}"/>
    <dgm:cxn modelId="{EEBAFA41-2BAA-43BE-B4AE-9EC5D665A8C7}" type="presOf" srcId="{4F7A1F65-532C-4B63-A951-A4F9F821F1ED}" destId="{91510AD3-FE47-4B99-A69D-A825A101234A}" srcOrd="0" destOrd="0" presId="urn:microsoft.com/office/officeart/2005/8/layout/hierarchy1"/>
    <dgm:cxn modelId="{5A54634F-FD25-4A30-98A7-D41775C764AF}" srcId="{491A1D58-CB36-45A0-8130-C67EE6E54610}" destId="{2B3ED548-E826-4196-ABC8-1DC205B344E3}" srcOrd="1" destOrd="0" parTransId="{94BCA70C-E9B5-4AC4-8370-359A51A0487F}" sibTransId="{DFDFE71A-6C94-4B22-8A22-FD4C2D12DE5F}"/>
    <dgm:cxn modelId="{77E361D7-381B-4E10-956B-2B3BB7BE1C90}" type="presOf" srcId="{491A1D58-CB36-45A0-8130-C67EE6E54610}" destId="{D3576D94-5AE8-4494-BF23-A1EDFA456E94}" srcOrd="0" destOrd="0" presId="urn:microsoft.com/office/officeart/2005/8/layout/hierarchy1"/>
    <dgm:cxn modelId="{469C7EC2-2405-40CF-906F-A945A9C9DB4C}" type="presParOf" srcId="{D3576D94-5AE8-4494-BF23-A1EDFA456E94}" destId="{E78B76B6-B00A-4473-80CA-999832EDD7F3}" srcOrd="0" destOrd="0" presId="urn:microsoft.com/office/officeart/2005/8/layout/hierarchy1"/>
    <dgm:cxn modelId="{1954DE87-85D1-4DA5-A86A-056228F688A3}" type="presParOf" srcId="{E78B76B6-B00A-4473-80CA-999832EDD7F3}" destId="{C70C10FF-69A7-42FC-A573-6A01A09EB917}" srcOrd="0" destOrd="0" presId="urn:microsoft.com/office/officeart/2005/8/layout/hierarchy1"/>
    <dgm:cxn modelId="{31C523C9-1A31-4663-B3E0-F7F848B609F0}" type="presParOf" srcId="{C70C10FF-69A7-42FC-A573-6A01A09EB917}" destId="{334527E0-7A65-44F3-BE66-F51BC6DA6622}" srcOrd="0" destOrd="0" presId="urn:microsoft.com/office/officeart/2005/8/layout/hierarchy1"/>
    <dgm:cxn modelId="{BE1034DD-032F-49F8-BE68-E803B513FCBD}" type="presParOf" srcId="{C70C10FF-69A7-42FC-A573-6A01A09EB917}" destId="{91510AD3-FE47-4B99-A69D-A825A101234A}" srcOrd="1" destOrd="0" presId="urn:microsoft.com/office/officeart/2005/8/layout/hierarchy1"/>
    <dgm:cxn modelId="{42DD0F55-4CB7-485B-A321-CEE744B3A0DB}" type="presParOf" srcId="{E78B76B6-B00A-4473-80CA-999832EDD7F3}" destId="{F829B0D9-65CB-478B-AAD0-63980617690A}" srcOrd="1" destOrd="0" presId="urn:microsoft.com/office/officeart/2005/8/layout/hierarchy1"/>
    <dgm:cxn modelId="{2376D874-8C29-464B-ABA2-3D66BEDFAF37}" type="presParOf" srcId="{D3576D94-5AE8-4494-BF23-A1EDFA456E94}" destId="{8DA554B3-9DAA-4E7F-84B8-F8445D652103}" srcOrd="1" destOrd="0" presId="urn:microsoft.com/office/officeart/2005/8/layout/hierarchy1"/>
    <dgm:cxn modelId="{84D5C0C9-C4C5-4D09-A321-0C2B359F17CC}" type="presParOf" srcId="{8DA554B3-9DAA-4E7F-84B8-F8445D652103}" destId="{B85BC67B-0628-4561-B041-B06063A3D6A0}" srcOrd="0" destOrd="0" presId="urn:microsoft.com/office/officeart/2005/8/layout/hierarchy1"/>
    <dgm:cxn modelId="{614B9CDA-C49D-43FA-80DC-237FD3C5CCF5}" type="presParOf" srcId="{B85BC67B-0628-4561-B041-B06063A3D6A0}" destId="{B4D6BD43-1CEC-48FD-8B26-7DFBE8AAD56D}" srcOrd="0" destOrd="0" presId="urn:microsoft.com/office/officeart/2005/8/layout/hierarchy1"/>
    <dgm:cxn modelId="{7512188C-97D7-4D34-A8FA-0CEA1492AB27}" type="presParOf" srcId="{B85BC67B-0628-4561-B041-B06063A3D6A0}" destId="{F6D25EF4-771D-461B-BDEF-CD67833432A1}" srcOrd="1" destOrd="0" presId="urn:microsoft.com/office/officeart/2005/8/layout/hierarchy1"/>
    <dgm:cxn modelId="{2DB7B869-43B5-4A23-817F-F8D395F59E9A}" type="presParOf" srcId="{8DA554B3-9DAA-4E7F-84B8-F8445D652103}" destId="{0DBE3F83-9C81-4233-AA9D-D84EA875F03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8A554-B9BF-4ACD-9B28-CE24336057BC}">
      <dsp:nvSpPr>
        <dsp:cNvPr id="0" name=""/>
        <dsp:cNvSpPr/>
      </dsp:nvSpPr>
      <dsp:spPr>
        <a:xfrm>
          <a:off x="48170" y="660"/>
          <a:ext cx="2210431" cy="13262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Flextime</a:t>
          </a:r>
        </a:p>
      </dsp:txBody>
      <dsp:txXfrm>
        <a:off x="48170" y="660"/>
        <a:ext cx="2210431" cy="1326259"/>
      </dsp:txXfrm>
    </dsp:sp>
    <dsp:sp modelId="{9D573D59-C143-44B9-B79F-8A1A93064ADC}">
      <dsp:nvSpPr>
        <dsp:cNvPr id="0" name=""/>
        <dsp:cNvSpPr/>
      </dsp:nvSpPr>
      <dsp:spPr>
        <a:xfrm>
          <a:off x="2479645" y="660"/>
          <a:ext cx="2210431" cy="1326259"/>
        </a:xfrm>
        <a:prstGeom prst="rect">
          <a:avLst/>
        </a:prstGeom>
        <a:solidFill>
          <a:schemeClr val="accent5">
            <a:hueOff val="198633"/>
            <a:satOff val="115"/>
            <a:lumOff val="113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Remote working</a:t>
          </a:r>
        </a:p>
      </dsp:txBody>
      <dsp:txXfrm>
        <a:off x="2479645" y="660"/>
        <a:ext cx="2210431" cy="1326259"/>
      </dsp:txXfrm>
    </dsp:sp>
    <dsp:sp modelId="{480CD9A1-AE3B-4C91-9C31-1D86587F90A1}">
      <dsp:nvSpPr>
        <dsp:cNvPr id="0" name=""/>
        <dsp:cNvSpPr/>
      </dsp:nvSpPr>
      <dsp:spPr>
        <a:xfrm>
          <a:off x="4911120" y="660"/>
          <a:ext cx="2210431" cy="1326259"/>
        </a:xfrm>
        <a:prstGeom prst="rect">
          <a:avLst/>
        </a:prstGeom>
        <a:solidFill>
          <a:schemeClr val="accent5">
            <a:hueOff val="397266"/>
            <a:satOff val="230"/>
            <a:lumOff val="22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Job sharing. </a:t>
          </a:r>
        </a:p>
      </dsp:txBody>
      <dsp:txXfrm>
        <a:off x="4911120" y="660"/>
        <a:ext cx="2210431" cy="1326259"/>
      </dsp:txXfrm>
    </dsp:sp>
    <dsp:sp modelId="{D0917FD4-31A4-4614-B8DD-08CE15894321}">
      <dsp:nvSpPr>
        <dsp:cNvPr id="0" name=""/>
        <dsp:cNvSpPr/>
      </dsp:nvSpPr>
      <dsp:spPr>
        <a:xfrm>
          <a:off x="7342595" y="660"/>
          <a:ext cx="2210431" cy="1326259"/>
        </a:xfrm>
        <a:prstGeom prst="rect">
          <a:avLst/>
        </a:prstGeom>
        <a:solidFill>
          <a:schemeClr val="accent5">
            <a:hueOff val="595899"/>
            <a:satOff val="346"/>
            <a:lumOff val="3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Working from home. </a:t>
          </a:r>
        </a:p>
      </dsp:txBody>
      <dsp:txXfrm>
        <a:off x="7342595" y="660"/>
        <a:ext cx="2210431" cy="1326259"/>
      </dsp:txXfrm>
    </dsp:sp>
    <dsp:sp modelId="{B639574F-D945-4728-AB91-09288BC564BF}">
      <dsp:nvSpPr>
        <dsp:cNvPr id="0" name=""/>
        <dsp:cNvSpPr/>
      </dsp:nvSpPr>
      <dsp:spPr>
        <a:xfrm>
          <a:off x="2479645" y="1547963"/>
          <a:ext cx="2210431" cy="1326259"/>
        </a:xfrm>
        <a:prstGeom prst="rect">
          <a:avLst/>
        </a:prstGeom>
        <a:solidFill>
          <a:schemeClr val="accent5">
            <a:hueOff val="794532"/>
            <a:satOff val="461"/>
            <a:lumOff val="4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Part time. </a:t>
          </a:r>
        </a:p>
      </dsp:txBody>
      <dsp:txXfrm>
        <a:off x="2479645" y="1547963"/>
        <a:ext cx="2210431" cy="1326259"/>
      </dsp:txXfrm>
    </dsp:sp>
    <dsp:sp modelId="{3A009074-F7B4-43C6-9775-1C61F517FC2B}">
      <dsp:nvSpPr>
        <dsp:cNvPr id="0" name=""/>
        <dsp:cNvSpPr/>
      </dsp:nvSpPr>
      <dsp:spPr>
        <a:xfrm>
          <a:off x="4911120" y="1547963"/>
          <a:ext cx="2210431" cy="1326259"/>
        </a:xfrm>
        <a:prstGeom prst="rec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Compressed hours (Government Digital Service, 2012)</a:t>
          </a:r>
        </a:p>
      </dsp:txBody>
      <dsp:txXfrm>
        <a:off x="4911120" y="1547963"/>
        <a:ext cx="2210431" cy="1326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9C3EA-3DA4-447F-8B27-1AB97499E47C}">
      <dsp:nvSpPr>
        <dsp:cNvPr id="0" name=""/>
        <dsp:cNvSpPr/>
      </dsp:nvSpPr>
      <dsp:spPr>
        <a:xfrm>
          <a:off x="575068" y="259926"/>
          <a:ext cx="1246710" cy="1246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45650F-3DEB-46D6-9171-49EDE4EF2840}">
      <dsp:nvSpPr>
        <dsp:cNvPr id="0" name=""/>
        <dsp:cNvSpPr/>
      </dsp:nvSpPr>
      <dsp:spPr>
        <a:xfrm>
          <a:off x="840760" y="525618"/>
          <a:ext cx="715325" cy="715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22FDF1-CCBB-4F59-A0DB-5668DE38EF34}">
      <dsp:nvSpPr>
        <dsp:cNvPr id="0" name=""/>
        <dsp:cNvSpPr/>
      </dsp:nvSpPr>
      <dsp:spPr>
        <a:xfrm>
          <a:off x="1765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b="0" i="0" kern="1200"/>
            <a:t>Better training and communication</a:t>
          </a:r>
          <a:endParaRPr lang="en-US" sz="1700" kern="1200"/>
        </a:p>
      </dsp:txBody>
      <dsp:txXfrm>
        <a:off x="176529" y="1894956"/>
        <a:ext cx="2043787" cy="720000"/>
      </dsp:txXfrm>
    </dsp:sp>
    <dsp:sp modelId="{572329B5-BBA9-4EF4-A22E-5B91574D2537}">
      <dsp:nvSpPr>
        <dsp:cNvPr id="0" name=""/>
        <dsp:cNvSpPr/>
      </dsp:nvSpPr>
      <dsp:spPr>
        <a:xfrm>
          <a:off x="2976518" y="259926"/>
          <a:ext cx="1246710" cy="1246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EBC6E-8BAE-43E1-BFC1-55D50BA7D430}">
      <dsp:nvSpPr>
        <dsp:cNvPr id="0" name=""/>
        <dsp:cNvSpPr/>
      </dsp:nvSpPr>
      <dsp:spPr>
        <a:xfrm>
          <a:off x="3242210" y="525618"/>
          <a:ext cx="715325" cy="715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AE5D5E-2CD4-43FD-BC4D-B844B0E2A617}">
      <dsp:nvSpPr>
        <dsp:cNvPr id="0" name=""/>
        <dsp:cNvSpPr/>
      </dsp:nvSpPr>
      <dsp:spPr>
        <a:xfrm>
          <a:off x="257797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Focus on people’s needs.</a:t>
          </a:r>
        </a:p>
      </dsp:txBody>
      <dsp:txXfrm>
        <a:off x="2577979" y="1894956"/>
        <a:ext cx="2043787" cy="720000"/>
      </dsp:txXfrm>
    </dsp:sp>
    <dsp:sp modelId="{C2AB94B6-3323-42D7-9388-FEE9916C9618}">
      <dsp:nvSpPr>
        <dsp:cNvPr id="0" name=""/>
        <dsp:cNvSpPr/>
      </dsp:nvSpPr>
      <dsp:spPr>
        <a:xfrm>
          <a:off x="5377968" y="259926"/>
          <a:ext cx="1246710" cy="1246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C6822-B2AF-46E5-8425-B92250DFC0A3}">
      <dsp:nvSpPr>
        <dsp:cNvPr id="0" name=""/>
        <dsp:cNvSpPr/>
      </dsp:nvSpPr>
      <dsp:spPr>
        <a:xfrm>
          <a:off x="5643660" y="525618"/>
          <a:ext cx="715325" cy="715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1C224D-1F40-4593-B25C-A4736E26A935}">
      <dsp:nvSpPr>
        <dsp:cNvPr id="0" name=""/>
        <dsp:cNvSpPr/>
      </dsp:nvSpPr>
      <dsp:spPr>
        <a:xfrm>
          <a:off x="49794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b="0" i="0" kern="1200"/>
            <a:t>Development of Diversity and Inclusion Policy</a:t>
          </a:r>
          <a:endParaRPr lang="en-US" sz="1700" kern="1200"/>
        </a:p>
      </dsp:txBody>
      <dsp:txXfrm>
        <a:off x="4979429" y="1894956"/>
        <a:ext cx="2043787" cy="720000"/>
      </dsp:txXfrm>
    </dsp:sp>
    <dsp:sp modelId="{A0AFFB43-266A-48E8-8540-27C9D64EEDA0}">
      <dsp:nvSpPr>
        <dsp:cNvPr id="0" name=""/>
        <dsp:cNvSpPr/>
      </dsp:nvSpPr>
      <dsp:spPr>
        <a:xfrm>
          <a:off x="7779418" y="259926"/>
          <a:ext cx="1246710" cy="1246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52CEC4-F9AA-48E9-A54C-869184A23DA1}">
      <dsp:nvSpPr>
        <dsp:cNvPr id="0" name=""/>
        <dsp:cNvSpPr/>
      </dsp:nvSpPr>
      <dsp:spPr>
        <a:xfrm>
          <a:off x="8045111" y="525618"/>
          <a:ext cx="715325" cy="715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EBC6E-80B3-4E5A-9EFB-E1C6B33EE6C2}">
      <dsp:nvSpPr>
        <dsp:cNvPr id="0" name=""/>
        <dsp:cNvSpPr/>
      </dsp:nvSpPr>
      <dsp:spPr>
        <a:xfrm>
          <a:off x="7380880"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b="0" i="0" kern="1200"/>
            <a:t>Development of Mission</a:t>
          </a:r>
          <a:endParaRPr lang="en-US" sz="1700" kern="1200"/>
        </a:p>
      </dsp:txBody>
      <dsp:txXfrm>
        <a:off x="7380880" y="1894956"/>
        <a:ext cx="2043787"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527E0-7A65-44F3-BE66-F51BC6DA6622}">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510AD3-FE47-4B99-A69D-A825A101234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 conclusion, there is a growing need for a larger degree of job flexibility, particularly among those in the younger age. According to recent studies, a significant number of millennials are interested in working from home or another distant location. </a:t>
          </a:r>
        </a:p>
      </dsp:txBody>
      <dsp:txXfrm>
        <a:off x="775406" y="482054"/>
        <a:ext cx="3737345" cy="2320513"/>
      </dsp:txXfrm>
    </dsp:sp>
    <dsp:sp modelId="{B4D6BD43-1CEC-48FD-8B26-7DFBE8AAD56D}">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D25EF4-771D-461B-BDEF-CD67833432A1}">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 a lot of different industries, working from home or just part-time will quickly become the standard rather than the exception. This discussion focuses on the ways in which men and women approach the effects of flexible scheduling on the distribution of work and the quality of life in the workplace differently.</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032B96D-ECC8-4047-B1C3-F46F26E13CDC}"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7247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spTree>
    <p:extLst>
      <p:ext uri="{BB962C8B-B14F-4D97-AF65-F5344CB8AC3E}">
        <p14:creationId xmlns:p14="http://schemas.microsoft.com/office/powerpoint/2010/main" val="1643787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6082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3AEAA5-C70F-48B0-881B-22E6735C7F8A}"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32B96D-ECC8-4047-B1C3-F46F26E13CDC}" type="slidenum">
              <a:rPr lang="en-GB" smtClean="0"/>
              <a:t>‹#›</a:t>
            </a:fld>
            <a:endParaRPr lang="en-GB"/>
          </a:p>
        </p:txBody>
      </p:sp>
    </p:spTree>
    <p:extLst>
      <p:ext uri="{BB962C8B-B14F-4D97-AF65-F5344CB8AC3E}">
        <p14:creationId xmlns:p14="http://schemas.microsoft.com/office/powerpoint/2010/main" val="2113029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3AEAA5-C70F-48B0-881B-22E6735C7F8A}" type="datetimeFigureOut">
              <a:rPr lang="en-GB" smtClean="0"/>
              <a:t>15/11/2022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32B96D-ECC8-4047-B1C3-F46F26E13CDC}"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01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3AEAA5-C70F-48B0-881B-22E6735C7F8A}" type="datetimeFigureOut">
              <a:rPr lang="en-GB" smtClean="0"/>
              <a:t>15/11/2022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32B96D-ECC8-4047-B1C3-F46F26E13CD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3376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3AEAA5-C70F-48B0-881B-22E6735C7F8A}" type="datetimeFigureOut">
              <a:rPr lang="en-GB" smtClean="0"/>
              <a:t>15/11/2022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32B96D-ECC8-4047-B1C3-F46F26E13CDC}" type="slidenum">
              <a:rPr lang="en-GB" smtClean="0"/>
              <a:t>‹#›</a:t>
            </a:fld>
            <a:endParaRPr lang="en-GB"/>
          </a:p>
        </p:txBody>
      </p:sp>
    </p:spTree>
    <p:extLst>
      <p:ext uri="{BB962C8B-B14F-4D97-AF65-F5344CB8AC3E}">
        <p14:creationId xmlns:p14="http://schemas.microsoft.com/office/powerpoint/2010/main" val="100700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3AEAA5-C70F-48B0-881B-22E6735C7F8A}"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32B96D-ECC8-4047-B1C3-F46F26E13CDC}"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059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3AEAA5-C70F-48B0-881B-22E6735C7F8A}"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32B96D-ECC8-4047-B1C3-F46F26E13CDC}" type="slidenum">
              <a:rPr lang="en-GB" smtClean="0"/>
              <a:t>‹#›</a:t>
            </a:fld>
            <a:endParaRPr lang="en-GB"/>
          </a:p>
        </p:txBody>
      </p:sp>
    </p:spTree>
    <p:extLst>
      <p:ext uri="{BB962C8B-B14F-4D97-AF65-F5344CB8AC3E}">
        <p14:creationId xmlns:p14="http://schemas.microsoft.com/office/powerpoint/2010/main" val="4083392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3AEAA5-C70F-48B0-881B-22E6735C7F8A}"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32B96D-ECC8-4047-B1C3-F46F26E13CDC}" type="slidenum">
              <a:rPr lang="en-GB" smtClean="0"/>
              <a:t>‹#›</a:t>
            </a:fld>
            <a:endParaRPr lang="en-GB"/>
          </a:p>
        </p:txBody>
      </p:sp>
    </p:spTree>
    <p:extLst>
      <p:ext uri="{BB962C8B-B14F-4D97-AF65-F5344CB8AC3E}">
        <p14:creationId xmlns:p14="http://schemas.microsoft.com/office/powerpoint/2010/main" val="1559829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224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2337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spTree>
    <p:extLst>
      <p:ext uri="{BB962C8B-B14F-4D97-AF65-F5344CB8AC3E}">
        <p14:creationId xmlns:p14="http://schemas.microsoft.com/office/powerpoint/2010/main" val="8645743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05673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1270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81320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3AEAA5-C70F-48B0-881B-22E6735C7F8A}"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32B96D-ECC8-4047-B1C3-F46F26E13CDC}"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04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B3AEAA5-C70F-48B0-881B-22E6735C7F8A}" type="datetimeFigureOut">
              <a:rPr lang="en-GB" smtClean="0"/>
              <a:t>15/11/2022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32B96D-ECC8-4047-B1C3-F46F26E13CDC}" type="slidenum">
              <a:rPr lang="en-GB" smtClean="0"/>
              <a:t>‹#›</a:t>
            </a:fld>
            <a:endParaRPr lang="en-GB"/>
          </a:p>
        </p:txBody>
      </p:sp>
    </p:spTree>
    <p:extLst>
      <p:ext uri="{BB962C8B-B14F-4D97-AF65-F5344CB8AC3E}">
        <p14:creationId xmlns:p14="http://schemas.microsoft.com/office/powerpoint/2010/main" val="3508216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hive.hr/blog/how-to-promote-diversity-and-inclusion-in-the-workplace/" TargetMode="External"/><Relationship Id="rId2" Type="http://schemas.openxmlformats.org/officeDocument/2006/relationships/hyperlink" Target="https://www.gov.uk/flexible-working/types-of-flexible-wor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13" name="Picture 12">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76B5C5E-A989-62DA-6DAB-27A832F48199}"/>
              </a:ext>
            </a:extLst>
          </p:cNvPr>
          <p:cNvSpPr>
            <a:spLocks noGrp="1"/>
          </p:cNvSpPr>
          <p:nvPr>
            <p:ph type="ctrTitle"/>
          </p:nvPr>
        </p:nvSpPr>
        <p:spPr>
          <a:xfrm>
            <a:off x="997528" y="982132"/>
            <a:ext cx="4094017" cy="2823880"/>
          </a:xfrm>
        </p:spPr>
        <p:txBody>
          <a:bodyPr>
            <a:normAutofit/>
          </a:bodyPr>
          <a:lstStyle/>
          <a:p>
            <a:r>
              <a:rPr lang="en-GB" sz="4800" dirty="0">
                <a:solidFill>
                  <a:srgbClr val="262626"/>
                </a:solidFill>
              </a:rPr>
              <a:t>Managing People LCBB5004</a:t>
            </a:r>
          </a:p>
        </p:txBody>
      </p:sp>
      <p:sp>
        <p:nvSpPr>
          <p:cNvPr id="3" name="Subtitle 2">
            <a:extLst>
              <a:ext uri="{FF2B5EF4-FFF2-40B4-BE49-F238E27FC236}">
                <a16:creationId xmlns:a16="http://schemas.microsoft.com/office/drawing/2014/main" id="{0EBBC613-7CE3-482D-6C89-AC584401DF44}"/>
              </a:ext>
            </a:extLst>
          </p:cNvPr>
          <p:cNvSpPr>
            <a:spLocks noGrp="1"/>
          </p:cNvSpPr>
          <p:nvPr>
            <p:ph type="subTitle" idx="1"/>
          </p:nvPr>
        </p:nvSpPr>
        <p:spPr>
          <a:xfrm>
            <a:off x="997528" y="4076944"/>
            <a:ext cx="4094017" cy="1679620"/>
          </a:xfrm>
        </p:spPr>
        <p:txBody>
          <a:bodyPr>
            <a:normAutofit/>
          </a:bodyPr>
          <a:lstStyle/>
          <a:p>
            <a:r>
              <a:rPr lang="en-US" dirty="0">
                <a:solidFill>
                  <a:srgbClr val="000000"/>
                </a:solidFill>
              </a:rPr>
              <a:t>Student ID: 2111701</a:t>
            </a:r>
            <a:endParaRPr lang="en-GB" dirty="0">
              <a:solidFill>
                <a:srgbClr val="000000"/>
              </a:solidFill>
            </a:endParaRPr>
          </a:p>
        </p:txBody>
      </p:sp>
      <p:pic>
        <p:nvPicPr>
          <p:cNvPr id="7" name="Graphic 6" descr="Users">
            <a:extLst>
              <a:ext uri="{FF2B5EF4-FFF2-40B4-BE49-F238E27FC236}">
                <a16:creationId xmlns:a16="http://schemas.microsoft.com/office/drawing/2014/main" id="{B34256E7-4D4C-0E62-37E2-86E16811827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91026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44BF8-3569-0F58-F303-2F2113BB0C33}"/>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24571AF0-38CC-C947-F652-46AD214E68E9}"/>
              </a:ext>
            </a:extLst>
          </p:cNvPr>
          <p:cNvSpPr>
            <a:spLocks noGrp="1"/>
          </p:cNvSpPr>
          <p:nvPr>
            <p:ph idx="1"/>
          </p:nvPr>
        </p:nvSpPr>
        <p:spPr/>
        <p:txBody>
          <a:bodyPr/>
          <a:lstStyle/>
          <a:p>
            <a:r>
              <a:rPr lang="en-US" dirty="0"/>
              <a:t>The term "management of employee performance" refers to the actions that are done to provide an environment in which employees are able to give their absolute best efforts. </a:t>
            </a:r>
          </a:p>
          <a:p>
            <a:r>
              <a:rPr lang="en-US" dirty="0"/>
              <a:t>Any firm's performance should have as its primary objective the realization of the company's articulated objectives and vision. This should be the case regardless of the size or industry of the organization.</a:t>
            </a:r>
            <a:endParaRPr lang="en-GB" dirty="0"/>
          </a:p>
        </p:txBody>
      </p:sp>
    </p:spTree>
    <p:extLst>
      <p:ext uri="{BB962C8B-B14F-4D97-AF65-F5344CB8AC3E}">
        <p14:creationId xmlns:p14="http://schemas.microsoft.com/office/powerpoint/2010/main" val="1039189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CAF486-841F-E976-8C25-8FEB516F8D20}"/>
              </a:ext>
            </a:extLst>
          </p:cNvPr>
          <p:cNvSpPr>
            <a:spLocks noGrp="1"/>
          </p:cNvSpPr>
          <p:nvPr>
            <p:ph type="title"/>
          </p:nvPr>
        </p:nvSpPr>
        <p:spPr>
          <a:xfrm>
            <a:off x="929140" y="972766"/>
            <a:ext cx="2835464" cy="1254868"/>
          </a:xfrm>
        </p:spPr>
        <p:txBody>
          <a:bodyPr anchor="b">
            <a:normAutofit/>
          </a:bodyPr>
          <a:lstStyle/>
          <a:p>
            <a:r>
              <a:rPr lang="en-US" sz="2800">
                <a:solidFill>
                  <a:srgbClr val="262626"/>
                </a:solidFill>
              </a:rPr>
              <a:t>Flexible Working </a:t>
            </a:r>
            <a:endParaRPr lang="en-GB" sz="2800">
              <a:solidFill>
                <a:srgbClr val="262626"/>
              </a:solidFill>
            </a:endParaRPr>
          </a:p>
        </p:txBody>
      </p:sp>
      <p:sp>
        <p:nvSpPr>
          <p:cNvPr id="3" name="Content Placeholder 2">
            <a:extLst>
              <a:ext uri="{FF2B5EF4-FFF2-40B4-BE49-F238E27FC236}">
                <a16:creationId xmlns:a16="http://schemas.microsoft.com/office/drawing/2014/main" id="{233199C9-54C0-3190-CFBB-AB44D2168E2A}"/>
              </a:ext>
            </a:extLst>
          </p:cNvPr>
          <p:cNvSpPr>
            <a:spLocks noGrp="1"/>
          </p:cNvSpPr>
          <p:nvPr>
            <p:ph idx="1"/>
          </p:nvPr>
        </p:nvSpPr>
        <p:spPr>
          <a:xfrm>
            <a:off x="929141" y="2430471"/>
            <a:ext cx="2835464" cy="3552039"/>
          </a:xfrm>
        </p:spPr>
        <p:txBody>
          <a:bodyPr>
            <a:normAutofit/>
          </a:bodyPr>
          <a:lstStyle/>
          <a:p>
            <a:pPr>
              <a:lnSpc>
                <a:spcPct val="90000"/>
              </a:lnSpc>
            </a:pPr>
            <a:r>
              <a:rPr lang="en-US" sz="1100" dirty="0">
                <a:solidFill>
                  <a:srgbClr val="262626"/>
                </a:solidFill>
              </a:rPr>
              <a:t>The standard workweek of 40 hours has been rethought and redesigned by a great number of companies as a more adaptable model. Sharing a job or work hours is one example of the flexible arrangements that may be made to reduce the amount of time spent working beyond the conventional 40 hours per week.</a:t>
            </a:r>
          </a:p>
          <a:p>
            <a:pPr>
              <a:lnSpc>
                <a:spcPct val="90000"/>
              </a:lnSpc>
            </a:pPr>
            <a:r>
              <a:rPr lang="en-US" sz="1100" dirty="0">
                <a:solidFill>
                  <a:srgbClr val="262626"/>
                </a:solidFill>
              </a:rPr>
              <a:t>It has been established that flexible working arrangements cut down on absenteeism. This strategy is ideally suited to fulfill the demands of a varied workforce since it gives workers the ability to adjust their arrival and leave timings to accommodate their own transportation and childcare needs(Anon, 2022).</a:t>
            </a:r>
            <a:endParaRPr lang="en-GB" sz="1100" dirty="0">
              <a:solidFill>
                <a:srgbClr val="262626"/>
              </a:solidFill>
            </a:endParaRPr>
          </a:p>
        </p:txBody>
      </p:sp>
      <p:sp useBgFill="1">
        <p:nvSpPr>
          <p:cNvPr id="15" name="Rectangle 14">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A564EB9-0C96-10A4-9B67-B71C23BD675C}"/>
              </a:ext>
            </a:extLst>
          </p:cNvPr>
          <p:cNvPicPr>
            <a:picLocks noChangeAspect="1"/>
          </p:cNvPicPr>
          <p:nvPr/>
        </p:nvPicPr>
        <p:blipFill>
          <a:blip r:embed="rId3"/>
          <a:stretch>
            <a:fillRect/>
          </a:stretch>
        </p:blipFill>
        <p:spPr>
          <a:xfrm>
            <a:off x="5435910" y="2549751"/>
            <a:ext cx="6098041" cy="1707451"/>
          </a:xfrm>
          <a:prstGeom prst="rect">
            <a:avLst/>
          </a:prstGeom>
        </p:spPr>
      </p:pic>
    </p:spTree>
    <p:extLst>
      <p:ext uri="{BB962C8B-B14F-4D97-AF65-F5344CB8AC3E}">
        <p14:creationId xmlns:p14="http://schemas.microsoft.com/office/powerpoint/2010/main" val="1309574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F46C58CE-3CDF-C9A9-3D46-1B8D0BC94409}"/>
              </a:ext>
            </a:extLst>
          </p:cNvPr>
          <p:cNvSpPr>
            <a:spLocks noGrp="1"/>
          </p:cNvSpPr>
          <p:nvPr>
            <p:ph type="title"/>
          </p:nvPr>
        </p:nvSpPr>
        <p:spPr>
          <a:xfrm>
            <a:off x="1295402" y="982132"/>
            <a:ext cx="3660056" cy="1325373"/>
          </a:xfrm>
        </p:spPr>
        <p:txBody>
          <a:bodyPr anchor="b">
            <a:normAutofit/>
          </a:bodyPr>
          <a:lstStyle/>
          <a:p>
            <a:r>
              <a:rPr lang="en-US" sz="2800">
                <a:solidFill>
                  <a:srgbClr val="262626"/>
                </a:solidFill>
              </a:rPr>
              <a:t>Importance of Flexible working</a:t>
            </a:r>
            <a:endParaRPr lang="en-GB" sz="2800">
              <a:solidFill>
                <a:srgbClr val="262626"/>
              </a:solidFill>
            </a:endParaRPr>
          </a:p>
        </p:txBody>
      </p:sp>
      <p:cxnSp>
        <p:nvCxnSpPr>
          <p:cNvPr id="17" name="Straight Connector 16">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9D3B29A-F550-7B64-6007-42B7C41E9409}"/>
              </a:ext>
            </a:extLst>
          </p:cNvPr>
          <p:cNvSpPr>
            <a:spLocks noGrp="1"/>
          </p:cNvSpPr>
          <p:nvPr>
            <p:ph idx="1"/>
          </p:nvPr>
        </p:nvSpPr>
        <p:spPr>
          <a:xfrm>
            <a:off x="1295401" y="2493774"/>
            <a:ext cx="3660057" cy="3382094"/>
          </a:xfrm>
        </p:spPr>
        <p:txBody>
          <a:bodyPr>
            <a:normAutofit/>
          </a:bodyPr>
          <a:lstStyle/>
          <a:p>
            <a:pPr algn="ctr">
              <a:lnSpc>
                <a:spcPct val="90000"/>
              </a:lnSpc>
            </a:pPr>
            <a:r>
              <a:rPr lang="en-US" sz="1600" dirty="0">
                <a:solidFill>
                  <a:srgbClr val="262626"/>
                </a:solidFill>
              </a:rPr>
              <a:t>The term "flexible working" refers to a kind of employment that allows employees to choose their own start and end hours, as well as work from home or another location of their choosing </a:t>
            </a:r>
            <a:r>
              <a:rPr lang="en-GB" sz="1200" b="0" i="0" dirty="0">
                <a:solidFill>
                  <a:srgbClr val="2C3E50"/>
                </a:solidFill>
                <a:effectLst/>
                <a:latin typeface="Roboto" panose="02000000000000000000" pitchFamily="2" charset="0"/>
              </a:rPr>
              <a:t>(Cheng, 2021)</a:t>
            </a:r>
            <a:r>
              <a:rPr lang="en-US" sz="1600" dirty="0">
                <a:solidFill>
                  <a:srgbClr val="262626"/>
                </a:solidFill>
              </a:rPr>
              <a:t>.</a:t>
            </a:r>
          </a:p>
          <a:p>
            <a:pPr algn="ctr">
              <a:lnSpc>
                <a:spcPct val="90000"/>
              </a:lnSpc>
            </a:pPr>
            <a:r>
              <a:rPr lang="en-US" sz="1600" dirty="0">
                <a:solidFill>
                  <a:srgbClr val="262626"/>
                </a:solidFill>
              </a:rPr>
              <a:t>According to the results of a study we conducted on employees' mental and physical health and wellness while on the job, flexible scheduling may help cut down on employee absence rates while also allowing workers to better manage chronic health issues, disabilities, and stress (CIPD, n.d.).</a:t>
            </a:r>
            <a:endParaRPr lang="en-GB" sz="1600" dirty="0">
              <a:solidFill>
                <a:srgbClr val="262626"/>
              </a:solidFill>
            </a:endParaRPr>
          </a:p>
        </p:txBody>
      </p:sp>
      <p:pic>
        <p:nvPicPr>
          <p:cNvPr id="4" name="Picture 3">
            <a:extLst>
              <a:ext uri="{FF2B5EF4-FFF2-40B4-BE49-F238E27FC236}">
                <a16:creationId xmlns:a16="http://schemas.microsoft.com/office/drawing/2014/main" id="{EDEBF05F-A53E-52E4-CB4F-13A3DC2C60CF}"/>
              </a:ext>
            </a:extLst>
          </p:cNvPr>
          <p:cNvPicPr>
            <a:picLocks noChangeAspect="1"/>
          </p:cNvPicPr>
          <p:nvPr/>
        </p:nvPicPr>
        <p:blipFill>
          <a:blip r:embed="rId5"/>
          <a:stretch>
            <a:fillRect/>
          </a:stretch>
        </p:blipFill>
        <p:spPr>
          <a:xfrm>
            <a:off x="5418668" y="1911222"/>
            <a:ext cx="5469466" cy="3035553"/>
          </a:xfrm>
          <a:prstGeom prst="rect">
            <a:avLst/>
          </a:prstGeom>
          <a:ln w="57150" cmpd="thickThin">
            <a:solidFill>
              <a:srgbClr val="7F7F7F"/>
            </a:solidFill>
            <a:miter lim="800000"/>
          </a:ln>
        </p:spPr>
      </p:pic>
    </p:spTree>
    <p:extLst>
      <p:ext uri="{BB962C8B-B14F-4D97-AF65-F5344CB8AC3E}">
        <p14:creationId xmlns:p14="http://schemas.microsoft.com/office/powerpoint/2010/main" val="3960598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DE577-B4FB-007B-9527-6F4BB245E56F}"/>
              </a:ext>
            </a:extLst>
          </p:cNvPr>
          <p:cNvSpPr>
            <a:spLocks noGrp="1"/>
          </p:cNvSpPr>
          <p:nvPr>
            <p:ph type="title"/>
          </p:nvPr>
        </p:nvSpPr>
        <p:spPr>
          <a:xfrm>
            <a:off x="1295402" y="982132"/>
            <a:ext cx="9601196" cy="1303867"/>
          </a:xfrm>
        </p:spPr>
        <p:txBody>
          <a:bodyPr>
            <a:normAutofit/>
          </a:bodyPr>
          <a:lstStyle/>
          <a:p>
            <a:r>
              <a:rPr lang="en-US">
                <a:solidFill>
                  <a:srgbClr val="262626"/>
                </a:solidFill>
              </a:rPr>
              <a:t>Examples of flexible working</a:t>
            </a:r>
            <a:endParaRPr lang="en-GB">
              <a:solidFill>
                <a:srgbClr val="262626"/>
              </a:solidFill>
            </a:endParaRPr>
          </a:p>
        </p:txBody>
      </p:sp>
      <p:graphicFrame>
        <p:nvGraphicFramePr>
          <p:cNvPr id="5" name="Content Placeholder 2">
            <a:extLst>
              <a:ext uri="{FF2B5EF4-FFF2-40B4-BE49-F238E27FC236}">
                <a16:creationId xmlns:a16="http://schemas.microsoft.com/office/drawing/2014/main" id="{E9E4C93B-6FD8-8D58-4CC8-D4FF4B842C59}"/>
              </a:ext>
            </a:extLst>
          </p:cNvPr>
          <p:cNvGraphicFramePr>
            <a:graphicFrameLocks noGrp="1"/>
          </p:cNvGraphicFramePr>
          <p:nvPr>
            <p:ph idx="1"/>
            <p:extLst>
              <p:ext uri="{D42A27DB-BD31-4B8C-83A1-F6EECF244321}">
                <p14:modId xmlns:p14="http://schemas.microsoft.com/office/powerpoint/2010/main" val="338576414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0663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93F2B-2240-0B8C-81AB-B2EBEFF87EB4}"/>
              </a:ext>
            </a:extLst>
          </p:cNvPr>
          <p:cNvSpPr>
            <a:spLocks noGrp="1"/>
          </p:cNvSpPr>
          <p:nvPr>
            <p:ph type="title"/>
          </p:nvPr>
        </p:nvSpPr>
        <p:spPr/>
        <p:txBody>
          <a:bodyPr>
            <a:normAutofit fontScale="90000"/>
          </a:bodyPr>
          <a:lstStyle/>
          <a:p>
            <a:r>
              <a:rPr lang="en-US" dirty="0"/>
              <a:t>Flexible work arrangements respect employee diversity</a:t>
            </a:r>
            <a:endParaRPr lang="en-GB" dirty="0"/>
          </a:p>
        </p:txBody>
      </p:sp>
      <p:sp>
        <p:nvSpPr>
          <p:cNvPr id="3" name="Content Placeholder 2">
            <a:extLst>
              <a:ext uri="{FF2B5EF4-FFF2-40B4-BE49-F238E27FC236}">
                <a16:creationId xmlns:a16="http://schemas.microsoft.com/office/drawing/2014/main" id="{22A5DE7C-032A-EFEA-17BA-DBE988315842}"/>
              </a:ext>
            </a:extLst>
          </p:cNvPr>
          <p:cNvSpPr>
            <a:spLocks noGrp="1"/>
          </p:cNvSpPr>
          <p:nvPr>
            <p:ph idx="1"/>
          </p:nvPr>
        </p:nvSpPr>
        <p:spPr/>
        <p:txBody>
          <a:bodyPr>
            <a:normAutofit fontScale="85000" lnSpcReduction="20000"/>
          </a:bodyPr>
          <a:lstStyle/>
          <a:p>
            <a:r>
              <a:rPr lang="en-US" dirty="0"/>
              <a:t>A research found that businesses that provide more flexible working arrangements had a greater probability of enjoying the advantages of such policies. One of the most prevalent types of cognitive bias is called distance prejudice, and it occurs when we intuitively believe that things that are closer to us in space or time are superior than other things that are farther away.</a:t>
            </a:r>
          </a:p>
          <a:p>
            <a:r>
              <a:rPr lang="en-US" dirty="0"/>
              <a:t>Flexible work alternatives not only increase the number of applicants you can choose from, but they also help workers feel more seen and heard in the workplace, which in turn makes them feel more involved. </a:t>
            </a:r>
          </a:p>
          <a:p>
            <a:r>
              <a:rPr lang="en-US" dirty="0"/>
              <a:t>This is especially true among younger generations, parents, individuals who are seeking additional education, and even workers who don't want to spend more than an hour travelling to and from work. Companies that value their workers' personal life outside of work show it by providing staff with flexible work schedules.</a:t>
            </a:r>
            <a:endParaRPr lang="en-GB" dirty="0"/>
          </a:p>
        </p:txBody>
      </p:sp>
    </p:spTree>
    <p:extLst>
      <p:ext uri="{BB962C8B-B14F-4D97-AF65-F5344CB8AC3E}">
        <p14:creationId xmlns:p14="http://schemas.microsoft.com/office/powerpoint/2010/main" val="1109000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F643F-FC7A-AA18-3E47-CD2DDCB85E53}"/>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Solutions to move Diversity and Inclusion forward</a:t>
            </a:r>
            <a:endParaRPr lang="en-GB" sz="4100">
              <a:solidFill>
                <a:srgbClr val="262626"/>
              </a:solidFill>
            </a:endParaRPr>
          </a:p>
        </p:txBody>
      </p:sp>
      <p:graphicFrame>
        <p:nvGraphicFramePr>
          <p:cNvPr id="5" name="Content Placeholder 2">
            <a:extLst>
              <a:ext uri="{FF2B5EF4-FFF2-40B4-BE49-F238E27FC236}">
                <a16:creationId xmlns:a16="http://schemas.microsoft.com/office/drawing/2014/main" id="{25B071B5-6A2B-C10F-EDD6-98D68CC936D8}"/>
              </a:ext>
            </a:extLst>
          </p:cNvPr>
          <p:cNvGraphicFramePr>
            <a:graphicFrameLocks noGrp="1"/>
          </p:cNvGraphicFramePr>
          <p:nvPr>
            <p:ph idx="1"/>
            <p:extLst>
              <p:ext uri="{D42A27DB-BD31-4B8C-83A1-F6EECF244321}">
                <p14:modId xmlns:p14="http://schemas.microsoft.com/office/powerpoint/2010/main" val="315753567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7644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28CAB-EAA1-C025-2335-4A46E131D9FA}"/>
              </a:ext>
            </a:extLst>
          </p:cNvPr>
          <p:cNvSpPr>
            <a:spLocks noGrp="1"/>
          </p:cNvSpPr>
          <p:nvPr>
            <p:ph type="title"/>
          </p:nvPr>
        </p:nvSpPr>
        <p:spPr/>
        <p:txBody>
          <a:bodyPr/>
          <a:lstStyle/>
          <a:p>
            <a:r>
              <a:rPr lang="en-US" dirty="0"/>
              <a:t>Role of Human Resource Management </a:t>
            </a:r>
            <a:endParaRPr lang="en-GB" dirty="0"/>
          </a:p>
        </p:txBody>
      </p:sp>
      <p:sp>
        <p:nvSpPr>
          <p:cNvPr id="3" name="Content Placeholder 2">
            <a:extLst>
              <a:ext uri="{FF2B5EF4-FFF2-40B4-BE49-F238E27FC236}">
                <a16:creationId xmlns:a16="http://schemas.microsoft.com/office/drawing/2014/main" id="{6AC1AD8F-4853-4B0A-7E5A-741C8B41D2A2}"/>
              </a:ext>
            </a:extLst>
          </p:cNvPr>
          <p:cNvSpPr>
            <a:spLocks noGrp="1"/>
          </p:cNvSpPr>
          <p:nvPr>
            <p:ph idx="1"/>
          </p:nvPr>
        </p:nvSpPr>
        <p:spPr/>
        <p:txBody>
          <a:bodyPr>
            <a:normAutofit fontScale="85000" lnSpcReduction="20000"/>
          </a:bodyPr>
          <a:lstStyle/>
          <a:p>
            <a:r>
              <a:rPr lang="en-US" dirty="0"/>
              <a:t>The mission of HR executives is to enhance objective decision-making processes by conceiving of creative ways to decrease prejudice in the workplace and fostering inclusive environments that give opportunity for all workers. It is the responsibility of HR executives to enhance the processes of objective decision-making by coming up with imaginative strategies to combat prejudice in the workplace and encouraging inclusive cultures that give chances for all workers.</a:t>
            </a:r>
          </a:p>
          <a:p>
            <a:r>
              <a:rPr lang="en-US" dirty="0"/>
              <a:t>The mission of HR executives is to enhance objective decision-making processes by conceiving of creative ways to decrease prejudice in the workplace and fostering inclusive environments that give opportunity for all workers. They do this through improving decision-making processes. Diversity and inclusion in the workplace is a multifaceted topic, and the objective is not just to have a varied workforce. It requires unceasing labor, unwavering commitment, and vigilant observation.</a:t>
            </a:r>
            <a:endParaRPr lang="en-GB" dirty="0"/>
          </a:p>
        </p:txBody>
      </p:sp>
    </p:spTree>
    <p:extLst>
      <p:ext uri="{BB962C8B-B14F-4D97-AF65-F5344CB8AC3E}">
        <p14:creationId xmlns:p14="http://schemas.microsoft.com/office/powerpoint/2010/main" val="1663133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72F4B-9E05-D0A3-0265-72BAC16C51A1}"/>
              </a:ext>
            </a:extLst>
          </p:cNvPr>
          <p:cNvSpPr>
            <a:spLocks noGrp="1"/>
          </p:cNvSpPr>
          <p:nvPr>
            <p:ph type="title"/>
          </p:nvPr>
        </p:nvSpPr>
        <p:spPr/>
        <p:txBody>
          <a:bodyPr/>
          <a:lstStyle/>
          <a:p>
            <a:r>
              <a:rPr lang="en-US" dirty="0"/>
              <a:t>Role of Human Resource Management </a:t>
            </a:r>
            <a:endParaRPr lang="en-GB" dirty="0"/>
          </a:p>
        </p:txBody>
      </p:sp>
      <p:sp>
        <p:nvSpPr>
          <p:cNvPr id="3" name="Content Placeholder 2">
            <a:extLst>
              <a:ext uri="{FF2B5EF4-FFF2-40B4-BE49-F238E27FC236}">
                <a16:creationId xmlns:a16="http://schemas.microsoft.com/office/drawing/2014/main" id="{5117741A-32E7-AB25-85ED-5681684E3F52}"/>
              </a:ext>
            </a:extLst>
          </p:cNvPr>
          <p:cNvSpPr>
            <a:spLocks noGrp="1"/>
          </p:cNvSpPr>
          <p:nvPr>
            <p:ph idx="1"/>
          </p:nvPr>
        </p:nvSpPr>
        <p:spPr/>
        <p:txBody>
          <a:bodyPr>
            <a:normAutofit fontScale="85000" lnSpcReduction="10000"/>
          </a:bodyPr>
          <a:lstStyle/>
          <a:p>
            <a:r>
              <a:rPr lang="en-US" dirty="0"/>
              <a:t>HR specialists may carry out a number of actions or responsibilities, such as building and facilitating tools, providing advice and coaching to line managers, and inspiring and stimulating workers to come up with new ideas, in order to establish an atmosphere conducive to these goals.</a:t>
            </a:r>
          </a:p>
          <a:p>
            <a:r>
              <a:rPr lang="en-US" dirty="0"/>
              <a:t>Assuring workers that they will get equal treatment and opportunities in all parts of their occupations is an important step toward fostering a feeling of belonging and organizational justice. Diversity and inclusion are both a moral and a legal requirement for businesses. </a:t>
            </a:r>
          </a:p>
          <a:p>
            <a:r>
              <a:rPr lang="en-US" dirty="0"/>
              <a:t>In the complex workplaces of today, inclusion is essential not only for the cohesiveness and creativity of teams, but also for the empowerment of individuals to actively contribute to the efforts and results of corporations(Anon, 2022).</a:t>
            </a:r>
          </a:p>
          <a:p>
            <a:endParaRPr lang="en-GB" dirty="0"/>
          </a:p>
        </p:txBody>
      </p:sp>
    </p:spTree>
    <p:extLst>
      <p:ext uri="{BB962C8B-B14F-4D97-AF65-F5344CB8AC3E}">
        <p14:creationId xmlns:p14="http://schemas.microsoft.com/office/powerpoint/2010/main" val="620477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C72C-47B2-B2C3-93B5-16182F14DE19}"/>
              </a:ext>
            </a:extLst>
          </p:cNvPr>
          <p:cNvSpPr>
            <a:spLocks noGrp="1"/>
          </p:cNvSpPr>
          <p:nvPr>
            <p:ph type="title"/>
          </p:nvPr>
        </p:nvSpPr>
        <p:spPr/>
        <p:txBody>
          <a:bodyPr/>
          <a:lstStyle/>
          <a:p>
            <a:r>
              <a:rPr lang="en-GB" dirty="0"/>
              <a:t>Discrimination in human resources</a:t>
            </a:r>
          </a:p>
        </p:txBody>
      </p:sp>
      <p:sp>
        <p:nvSpPr>
          <p:cNvPr id="3" name="Content Placeholder 2">
            <a:extLst>
              <a:ext uri="{FF2B5EF4-FFF2-40B4-BE49-F238E27FC236}">
                <a16:creationId xmlns:a16="http://schemas.microsoft.com/office/drawing/2014/main" id="{A5396CA6-DBA7-F714-238F-127415C3E722}"/>
              </a:ext>
            </a:extLst>
          </p:cNvPr>
          <p:cNvSpPr>
            <a:spLocks noGrp="1"/>
          </p:cNvSpPr>
          <p:nvPr>
            <p:ph idx="1"/>
          </p:nvPr>
        </p:nvSpPr>
        <p:spPr/>
        <p:txBody>
          <a:bodyPr>
            <a:normAutofit/>
          </a:bodyPr>
          <a:lstStyle/>
          <a:p>
            <a:r>
              <a:rPr lang="en-US" dirty="0"/>
              <a:t>One form of discrimination that is hardwired into institutions is inequality between the sexes in terms of how human resources are handled.</a:t>
            </a:r>
          </a:p>
          <a:p>
            <a:r>
              <a:rPr lang="en-US" dirty="0"/>
              <a:t> Discrimination in human resources (HR) choices and the execution of those choices may be the result of biased reactions from organizational decision makers. </a:t>
            </a:r>
          </a:p>
          <a:p>
            <a:r>
              <a:rPr lang="en-US" dirty="0"/>
              <a:t>Organizational decision-makers engage in personal discrimination against female employees during the process of making decisions regarding human resources (HR) and the implementation of HR policy (Khuzwayo, 2016).</a:t>
            </a:r>
            <a:endParaRPr lang="en-GB" dirty="0"/>
          </a:p>
        </p:txBody>
      </p:sp>
    </p:spTree>
    <p:extLst>
      <p:ext uri="{BB962C8B-B14F-4D97-AF65-F5344CB8AC3E}">
        <p14:creationId xmlns:p14="http://schemas.microsoft.com/office/powerpoint/2010/main" val="2696946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CDAA7-67C1-76AF-A6F8-B8E923573021}"/>
              </a:ext>
            </a:extLst>
          </p:cNvPr>
          <p:cNvSpPr>
            <a:spLocks noGrp="1"/>
          </p:cNvSpPr>
          <p:nvPr>
            <p:ph type="title"/>
          </p:nvPr>
        </p:nvSpPr>
        <p:spPr>
          <a:xfrm>
            <a:off x="1295402" y="982132"/>
            <a:ext cx="9601196" cy="1303867"/>
          </a:xfrm>
        </p:spPr>
        <p:txBody>
          <a:bodyPr>
            <a:normAutofit/>
          </a:bodyPr>
          <a:lstStyle/>
          <a:p>
            <a:r>
              <a:rPr lang="en-US">
                <a:solidFill>
                  <a:srgbClr val="262626"/>
                </a:solidFill>
              </a:rPr>
              <a:t>Conclusion</a:t>
            </a:r>
            <a:endParaRPr lang="en-GB">
              <a:solidFill>
                <a:srgbClr val="262626"/>
              </a:solidFill>
            </a:endParaRPr>
          </a:p>
        </p:txBody>
      </p:sp>
      <p:graphicFrame>
        <p:nvGraphicFramePr>
          <p:cNvPr id="5" name="Content Placeholder 2">
            <a:extLst>
              <a:ext uri="{FF2B5EF4-FFF2-40B4-BE49-F238E27FC236}">
                <a16:creationId xmlns:a16="http://schemas.microsoft.com/office/drawing/2014/main" id="{DAD98984-B98F-1EE9-223B-BFBBBC6556EC}"/>
              </a:ext>
            </a:extLst>
          </p:cNvPr>
          <p:cNvGraphicFramePr>
            <a:graphicFrameLocks noGrp="1"/>
          </p:cNvGraphicFramePr>
          <p:nvPr>
            <p:ph idx="1"/>
            <p:extLst>
              <p:ext uri="{D42A27DB-BD31-4B8C-83A1-F6EECF244321}">
                <p14:modId xmlns:p14="http://schemas.microsoft.com/office/powerpoint/2010/main" val="326125704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348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C78BF-5773-B1B7-2066-D13324DBAAC0}"/>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44A206C3-F771-3B25-1681-68ED4AD6807A}"/>
              </a:ext>
            </a:extLst>
          </p:cNvPr>
          <p:cNvSpPr>
            <a:spLocks noGrp="1"/>
          </p:cNvSpPr>
          <p:nvPr>
            <p:ph idx="1"/>
          </p:nvPr>
        </p:nvSpPr>
        <p:spPr/>
        <p:txBody>
          <a:bodyPr>
            <a:normAutofit fontScale="70000" lnSpcReduction="20000"/>
          </a:bodyPr>
          <a:lstStyle/>
          <a:p>
            <a:r>
              <a:rPr lang="en-US" dirty="0"/>
              <a:t>Khuzwayo, Z. (2016). Separate space: An approach to addressing gender inequality in the workplace. Journal of International Women's Studies, 17(4), 91-101.</a:t>
            </a:r>
          </a:p>
          <a:p>
            <a:r>
              <a:rPr lang="en-US" dirty="0"/>
              <a:t>Government Digital Service (2012). Flexible working. [online] GOV.UK. Available at: </a:t>
            </a:r>
            <a:r>
              <a:rPr lang="en-US" dirty="0">
                <a:hlinkClick r:id="rId2"/>
              </a:rPr>
              <a:t>https://www.gov.uk/flexible-working/types-of-flexible-working</a:t>
            </a:r>
            <a:r>
              <a:rPr lang="en-US" dirty="0"/>
              <a:t>.</a:t>
            </a:r>
          </a:p>
          <a:p>
            <a:r>
              <a:rPr lang="en-US" dirty="0"/>
              <a:t>Anon, (2022). How to promote diversity and inclusion in the workplace - Hive HR. [online] Available at: </a:t>
            </a:r>
            <a:r>
              <a:rPr lang="en-US" dirty="0">
                <a:hlinkClick r:id="rId3"/>
              </a:rPr>
              <a:t>https://www.hive.hr/blog/how-to-promote-diversity-and-inclusion-in-the-workplace/</a:t>
            </a:r>
            <a:r>
              <a:rPr lang="en-US" dirty="0"/>
              <a:t>.</a:t>
            </a:r>
          </a:p>
          <a:p>
            <a:r>
              <a:rPr lang="en-US" dirty="0"/>
              <a:t>CIPD. (n.d.). Flexible Working Practices | Factsheets. [online] Available at: https://www.cipd.co.uk/knowledge/fundamentals/relations/flexible-working/factsheet#:~:text=Flexible%20working%20can%20also%20reduce [Accessed 15 Nov. 2022].</a:t>
            </a:r>
          </a:p>
          <a:p>
            <a:r>
              <a:rPr lang="en-US" dirty="0"/>
              <a:t>Cheng, A. (2021). What is a flexible workplace, and why is it important for employees? [online] RingCentral. Available at: https://www.ringcentral.com/us/en/blog/what-is-workplace-flexibility-and-why-is-it-important-for-employees/.</a:t>
            </a:r>
            <a:endParaRPr lang="en-GB" dirty="0"/>
          </a:p>
        </p:txBody>
      </p:sp>
    </p:spTree>
    <p:extLst>
      <p:ext uri="{BB962C8B-B14F-4D97-AF65-F5344CB8AC3E}">
        <p14:creationId xmlns:p14="http://schemas.microsoft.com/office/powerpoint/2010/main" val="13443575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89</TotalTime>
  <Words>1179</Words>
  <Application>Microsoft Office PowerPoint</Application>
  <PresentationFormat>Widescreen</PresentationFormat>
  <Paragraphs>47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Garamond</vt:lpstr>
      <vt:lpstr>Roboto</vt:lpstr>
      <vt:lpstr>Organic</vt:lpstr>
      <vt:lpstr>Managing People LCBB5004</vt:lpstr>
      <vt:lpstr>Introduction</vt:lpstr>
      <vt:lpstr>Flexible Working </vt:lpstr>
      <vt:lpstr>Importance of Flexible working</vt:lpstr>
      <vt:lpstr>Examples of flexible working</vt:lpstr>
      <vt:lpstr>Flexible work arrangements respect employee diversity</vt:lpstr>
      <vt:lpstr>Solutions to move Diversity and Inclusion forward</vt:lpstr>
      <vt:lpstr>Role of Human Resource Management </vt:lpstr>
      <vt:lpstr>Role of Human Resource Management </vt:lpstr>
      <vt:lpstr>Discrimination in human resources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dc:title>
  <dc:creator>Diana-Rose Albu (Student)</dc:creator>
  <cp:lastModifiedBy>Diana-Rose Albu (Student)</cp:lastModifiedBy>
  <cp:revision>2</cp:revision>
  <dcterms:created xsi:type="dcterms:W3CDTF">2022-11-15T17:26:39Z</dcterms:created>
  <dcterms:modified xsi:type="dcterms:W3CDTF">2022-11-15T18:56:07Z</dcterms:modified>
</cp:coreProperties>
</file>