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60" r:id="rId3"/>
    <p:sldId id="280" r:id="rId4"/>
    <p:sldId id="307" r:id="rId5"/>
    <p:sldId id="301" r:id="rId6"/>
    <p:sldId id="283" r:id="rId7"/>
    <p:sldId id="263" r:id="rId8"/>
    <p:sldId id="297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8" r:id="rId19"/>
    <p:sldId id="299" r:id="rId20"/>
    <p:sldId id="304" r:id="rId21"/>
    <p:sldId id="300" r:id="rId22"/>
    <p:sldId id="302" r:id="rId23"/>
    <p:sldId id="303" r:id="rId24"/>
    <p:sldId id="305" r:id="rId25"/>
    <p:sldId id="306" r:id="rId26"/>
    <p:sldId id="296" r:id="rId27"/>
    <p:sldId id="308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C60421-E99E-49E4-BF2C-D181F4F6B5E1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4C8F6D-79B3-4771-BB5D-6C28CB594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813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071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i="1" dirty="0"/>
              <a:t>What are professional behaviours?</a:t>
            </a:r>
          </a:p>
          <a:p>
            <a:r>
              <a:rPr lang="en-US" dirty="0"/>
              <a:t>The </a:t>
            </a:r>
            <a:r>
              <a:rPr lang="en-US" dirty="0" err="1"/>
              <a:t>behaviour</a:t>
            </a:r>
            <a:r>
              <a:rPr lang="en-US" dirty="0"/>
              <a:t> patterns that characterize effective performance/good</a:t>
            </a:r>
            <a:r>
              <a:rPr lang="en-US" baseline="0" dirty="0"/>
              <a:t> practice</a:t>
            </a:r>
            <a:r>
              <a:rPr lang="en-US" dirty="0"/>
              <a:t> in HE</a:t>
            </a:r>
          </a:p>
          <a:p>
            <a:r>
              <a:rPr lang="cy-GB" baseline="0" dirty="0"/>
              <a:t>They are not tasks associated with a particular job, they identify how a person does a job</a:t>
            </a:r>
          </a:p>
          <a:p>
            <a:endParaRPr lang="en-GB" i="1" dirty="0"/>
          </a:p>
          <a:p>
            <a:pPr defTabSz="910102">
              <a:defRPr/>
            </a:pPr>
            <a:r>
              <a:rPr lang="en-GB" i="1" dirty="0"/>
              <a:t>Why are we focusing on them?</a:t>
            </a:r>
          </a:p>
          <a:p>
            <a:r>
              <a:rPr lang="en-US" baseline="0" dirty="0"/>
              <a:t>To equip ourselves to face the current challenges in HE in a robust manner</a:t>
            </a:r>
          </a:p>
          <a:p>
            <a:r>
              <a:rPr lang="en-US" baseline="0" dirty="0"/>
              <a:t>Maximizing our collective strengths and skills</a:t>
            </a:r>
            <a:endParaRPr lang="en-US" dirty="0"/>
          </a:p>
          <a:p>
            <a:pPr defTabSz="910102">
              <a:defRPr/>
            </a:pPr>
            <a:r>
              <a:rPr lang="en-US" dirty="0"/>
              <a:t>A positive tool for self-reflection and self-assessment. </a:t>
            </a:r>
          </a:p>
          <a:p>
            <a:pPr defTabSz="910102">
              <a:defRPr/>
            </a:pPr>
            <a:r>
              <a:rPr lang="en-US" dirty="0"/>
              <a:t>As a means of identifying</a:t>
            </a:r>
            <a:r>
              <a:rPr lang="en-US" baseline="0" dirty="0"/>
              <a:t> personal professional development needs.</a:t>
            </a:r>
          </a:p>
          <a:p>
            <a:pPr defTabSz="910102">
              <a:defRPr/>
            </a:pPr>
            <a:endParaRPr lang="en-GB" i="1" dirty="0"/>
          </a:p>
          <a:p>
            <a:pPr defTabSz="910102">
              <a:defRPr/>
            </a:pPr>
            <a:r>
              <a:rPr lang="en-GB" i="1" dirty="0"/>
              <a:t>How will they work?</a:t>
            </a:r>
          </a:p>
          <a:p>
            <a:r>
              <a:rPr lang="en-US" dirty="0"/>
              <a:t>Each</a:t>
            </a:r>
            <a:r>
              <a:rPr lang="en-US" baseline="0" dirty="0"/>
              <a:t> of us has these as a part of an individual ‘tool kit’ when working with students and colleagues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22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Being professional is about giving your best at all times. 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about how your behaviour will be/maybe perceived by others?</a:t>
            </a:r>
          </a:p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bod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broffesiynol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meddwl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gorau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amser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ddehongli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4942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Wanted</a:t>
            </a:r>
            <a:r>
              <a:rPr lang="en-GB" baseline="0" dirty="0"/>
              <a:t> to identify ways to support the integration of the whole Athrofa community in 2018 and now in 2020.</a:t>
            </a:r>
          </a:p>
          <a:p>
            <a:pPr defTabSz="910102">
              <a:defRPr/>
            </a:pPr>
            <a:endParaRPr lang="en-GB" baseline="0" dirty="0"/>
          </a:p>
          <a:p>
            <a:pPr defTabSz="910102">
              <a:defRPr/>
            </a:pPr>
            <a:r>
              <a:rPr lang="en-GB" baseline="0" dirty="0"/>
              <a:t>These are behaviours that may be observed whatever the working situation/whoever we are working with</a:t>
            </a:r>
          </a:p>
          <a:p>
            <a:pPr defTabSz="910102">
              <a:defRPr/>
            </a:pPr>
            <a:endParaRPr lang="en-GB" baseline="0" dirty="0"/>
          </a:p>
          <a:p>
            <a:pPr defTabSz="910102">
              <a:defRPr/>
            </a:pPr>
            <a:r>
              <a:rPr lang="en-GB" dirty="0"/>
              <a:t>These behaviours can unite us, each from different programmes, different roles and fields, and with different backgrounds and experiences.</a:t>
            </a:r>
          </a:p>
          <a:p>
            <a:pPr defTabSz="910102">
              <a:defRPr/>
            </a:pPr>
            <a:endParaRPr lang="en-GB" dirty="0"/>
          </a:p>
          <a:p>
            <a:pPr defTabSz="910102">
              <a:defRPr/>
            </a:pPr>
            <a:r>
              <a:rPr lang="en-GB" dirty="0"/>
              <a:t>The change in the range of needs our students may present with and the responsibility we have to help to meet their needs</a:t>
            </a:r>
          </a:p>
          <a:p>
            <a:pPr defTabSz="910102">
              <a:defRPr/>
            </a:pPr>
            <a:endParaRPr lang="en-GB" baseline="0" dirty="0"/>
          </a:p>
          <a:p>
            <a:pPr defTabSz="910102">
              <a:defRPr/>
            </a:pPr>
            <a:endParaRPr lang="en-GB" baseline="0" dirty="0"/>
          </a:p>
          <a:p>
            <a:pPr defTabSz="910102">
              <a:defRPr/>
            </a:pP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350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r>
              <a:rPr lang="en-GB" baseline="0" dirty="0"/>
              <a:t>Circle of concern: the more we focus on the things we have direct control and influence over, the more effective we become (Covey 1989)</a:t>
            </a:r>
          </a:p>
          <a:p>
            <a:endParaRPr lang="en-GB" dirty="0"/>
          </a:p>
          <a:p>
            <a:r>
              <a:rPr lang="en-GB" dirty="0"/>
              <a:t>Yr Athrofa identified 5 key behaviours:</a:t>
            </a:r>
          </a:p>
          <a:p>
            <a:r>
              <a:rPr lang="en-GB" dirty="0"/>
              <a:t>Collaboration</a:t>
            </a:r>
          </a:p>
          <a:p>
            <a:r>
              <a:rPr lang="en-GB" dirty="0"/>
              <a:t>Inclusivity</a:t>
            </a:r>
          </a:p>
          <a:p>
            <a:r>
              <a:rPr lang="en-GB" dirty="0"/>
              <a:t>Creativity</a:t>
            </a:r>
          </a:p>
          <a:p>
            <a:r>
              <a:rPr lang="en-GB" dirty="0"/>
              <a:t>Community</a:t>
            </a:r>
          </a:p>
          <a:p>
            <a:r>
              <a:rPr lang="en-GB" dirty="0"/>
              <a:t>Sustainability</a:t>
            </a:r>
          </a:p>
          <a:p>
            <a:endParaRPr lang="en-GB" dirty="0"/>
          </a:p>
          <a:p>
            <a:r>
              <a:rPr lang="en-GB" dirty="0"/>
              <a:t>They identify HOW an individual does the job and are not associated with any particular</a:t>
            </a:r>
            <a:r>
              <a:rPr lang="en-GB" baseline="0" dirty="0"/>
              <a:t> role.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These were offered as a positive</a:t>
            </a:r>
            <a:r>
              <a:rPr lang="en-GB" baseline="0" dirty="0"/>
              <a:t> tool for self-assessment and reflection  - they identify what individuals can do to develop their jobs and –ultimately- to deliver the University’s strategic objectives.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756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Collaboration: Working with someone to produce something</a:t>
            </a:r>
          </a:p>
          <a:p>
            <a:r>
              <a:rPr lang="en-GB" dirty="0"/>
              <a:t>Making</a:t>
            </a:r>
            <a:r>
              <a:rPr lang="en-GB" baseline="0" dirty="0"/>
              <a:t> links between individual, programme team, Institute and University objectives (to ourselves and others)</a:t>
            </a:r>
          </a:p>
          <a:p>
            <a:pPr defTabSz="910102">
              <a:defRPr/>
            </a:pPr>
            <a:r>
              <a:rPr lang="en-GB" baseline="0" dirty="0"/>
              <a:t>Giving team members and students support and advice when they need it, especially during periods of setback and change</a:t>
            </a:r>
            <a:endParaRPr lang="en-GB" dirty="0"/>
          </a:p>
          <a:p>
            <a:r>
              <a:rPr lang="en-GB" dirty="0"/>
              <a:t>Using all situations as</a:t>
            </a:r>
            <a:r>
              <a:rPr lang="en-GB" baseline="0" dirty="0"/>
              <a:t> potential learning opportunities</a:t>
            </a:r>
          </a:p>
          <a:p>
            <a:r>
              <a:rPr lang="en-GB" baseline="0" dirty="0"/>
              <a:t>Being a role model</a:t>
            </a:r>
          </a:p>
          <a:p>
            <a:r>
              <a:rPr lang="en-GB" baseline="0" dirty="0"/>
              <a:t>Monitoring and reviewing the effectiveness of working relationships</a:t>
            </a:r>
          </a:p>
          <a:p>
            <a:r>
              <a:rPr lang="en-GB" baseline="0" dirty="0"/>
              <a:t>Cooperating to support the achievement of team goals</a:t>
            </a:r>
          </a:p>
          <a:p>
            <a:r>
              <a:rPr lang="en-GB" baseline="0" dirty="0"/>
              <a:t>Recognising and valuing the contribution of others</a:t>
            </a:r>
          </a:p>
          <a:p>
            <a:r>
              <a:rPr lang="en-GB" baseline="0" dirty="0"/>
              <a:t>Sharing information and keeping others informed</a:t>
            </a:r>
          </a:p>
          <a:p>
            <a:r>
              <a:rPr lang="en-GB" baseline="0" dirty="0"/>
              <a:t>Recognising the roles, responsibilities, interests and worries of students and colleagues</a:t>
            </a:r>
          </a:p>
          <a:p>
            <a:r>
              <a:rPr lang="en-GB" baseline="0" dirty="0"/>
              <a:t>Taking time to celebrate successes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674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Inclusivity: Always a way to practice or policy of including people who might otherwise be marginalised</a:t>
            </a:r>
          </a:p>
          <a:p>
            <a:r>
              <a:rPr lang="en-GB" dirty="0"/>
              <a:t>Seeing things from our students’ /colleagues viewpoints</a:t>
            </a:r>
          </a:p>
          <a:p>
            <a:r>
              <a:rPr lang="en-GB" dirty="0"/>
              <a:t>Articulating the purpose of change and the context in which it is happening</a:t>
            </a:r>
          </a:p>
          <a:p>
            <a:r>
              <a:rPr lang="en-GB" dirty="0"/>
              <a:t>Providing</a:t>
            </a:r>
            <a:r>
              <a:rPr lang="en-GB" baseline="0" dirty="0"/>
              <a:t> on-going support and encouragement to others </a:t>
            </a:r>
            <a:r>
              <a:rPr lang="en-GB" dirty="0"/>
              <a:t>to embrace change and new ways of working</a:t>
            </a:r>
          </a:p>
          <a:p>
            <a:r>
              <a:rPr lang="en-GB" dirty="0"/>
              <a:t>Using</a:t>
            </a:r>
            <a:r>
              <a:rPr lang="en-GB" baseline="0" dirty="0"/>
              <a:t> student feedback to drive improvements</a:t>
            </a:r>
          </a:p>
          <a:p>
            <a:r>
              <a:rPr lang="en-GB" baseline="0" dirty="0"/>
              <a:t>Tailoring communication to meet students’ needs</a:t>
            </a:r>
          </a:p>
          <a:p>
            <a:r>
              <a:rPr lang="en-GB" baseline="0" dirty="0"/>
              <a:t>Demonstrating that we value difference</a:t>
            </a:r>
          </a:p>
          <a:p>
            <a:r>
              <a:rPr lang="en-GB" baseline="0" dirty="0"/>
              <a:t>Demonstrating a willingness to do things differently</a:t>
            </a:r>
          </a:p>
          <a:p>
            <a:r>
              <a:rPr lang="en-GB" baseline="0" dirty="0"/>
              <a:t>Asking what is in our student’s best interest?</a:t>
            </a:r>
          </a:p>
          <a:p>
            <a:r>
              <a:rPr lang="en-GB" baseline="0" dirty="0"/>
              <a:t>Ensuring equal access to opportunities for all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37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defTabSz="910102">
              <a:defRPr/>
            </a:pPr>
            <a:r>
              <a:rPr lang="en-GB" dirty="0"/>
              <a:t>Creativity: The use of imagination /creative ideas to produce something</a:t>
            </a:r>
          </a:p>
          <a:p>
            <a:pPr defTabSz="910102">
              <a:defRPr/>
            </a:pPr>
            <a:r>
              <a:rPr lang="en-GB" dirty="0"/>
              <a:t>Recognising the need to go for the less than perfect solution at times in order to achieve an objective</a:t>
            </a:r>
          </a:p>
          <a:p>
            <a:r>
              <a:rPr lang="en-GB" dirty="0"/>
              <a:t>Supporting others to find their own solutions rather than giving</a:t>
            </a:r>
            <a:r>
              <a:rPr lang="en-GB" baseline="0" dirty="0"/>
              <a:t> all the answers (solution focused)</a:t>
            </a:r>
          </a:p>
          <a:p>
            <a:r>
              <a:rPr lang="en-GB" baseline="0" dirty="0"/>
              <a:t>Displaying open-mindedness to new ideas and proposals </a:t>
            </a:r>
          </a:p>
          <a:p>
            <a:r>
              <a:rPr lang="en-GB" baseline="0" dirty="0"/>
              <a:t>Taking a creative approach to change which can challenge assumptions and is not based purely  on existing practice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674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defTabSz="910102">
              <a:defRPr/>
            </a:pPr>
            <a:r>
              <a:rPr lang="en-GB" dirty="0"/>
              <a:t>Community: Condition of sharing, having certain attitudes in common</a:t>
            </a:r>
          </a:p>
          <a:p>
            <a:endParaRPr lang="en-GB" dirty="0"/>
          </a:p>
          <a:p>
            <a:r>
              <a:rPr lang="en-GB" dirty="0"/>
              <a:t>Engaging</a:t>
            </a:r>
            <a:r>
              <a:rPr lang="en-GB" baseline="0" dirty="0"/>
              <a:t> positively </a:t>
            </a:r>
          </a:p>
          <a:p>
            <a:r>
              <a:rPr lang="en-GB" baseline="0" dirty="0"/>
              <a:t>S</a:t>
            </a:r>
            <a:r>
              <a:rPr lang="en-GB" dirty="0"/>
              <a:t>haring learning and experience to facilitate</a:t>
            </a:r>
            <a:r>
              <a:rPr lang="en-GB" baseline="0" dirty="0"/>
              <a:t> others’ decision-making</a:t>
            </a:r>
          </a:p>
          <a:p>
            <a:r>
              <a:rPr lang="en-GB" dirty="0"/>
              <a:t>Coaching and mentoring others in</a:t>
            </a:r>
            <a:r>
              <a:rPr lang="en-GB" baseline="0" dirty="0"/>
              <a:t> developing and implementing solutions</a:t>
            </a:r>
          </a:p>
          <a:p>
            <a:r>
              <a:rPr lang="en-GB" baseline="0" dirty="0"/>
              <a:t>Understanding the bigger picture and where our own roles fit in</a:t>
            </a:r>
          </a:p>
          <a:p>
            <a:r>
              <a:rPr lang="en-GB" baseline="0" dirty="0"/>
              <a:t>Standing by considered decisions even if they are unpopular</a:t>
            </a:r>
          </a:p>
          <a:p>
            <a:r>
              <a:rPr lang="en-GB" baseline="0" dirty="0"/>
              <a:t>Taking personal responsibility for getting things done</a:t>
            </a:r>
          </a:p>
          <a:p>
            <a:r>
              <a:rPr lang="en-GB" baseline="0" dirty="0"/>
              <a:t>Incorporating flexibility into pans and adjusting them in light of developments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0382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endParaRPr lang="en-GB" dirty="0"/>
          </a:p>
          <a:p>
            <a:pPr defTabSz="910102">
              <a:defRPr/>
            </a:pPr>
            <a:r>
              <a:rPr lang="en-GB" dirty="0"/>
              <a:t>Sustainability: Avoidance of the depletion of natural resources</a:t>
            </a:r>
          </a:p>
          <a:p>
            <a:pPr defTabSz="910102">
              <a:defRPr/>
            </a:pPr>
            <a:endParaRPr lang="en-GB" dirty="0"/>
          </a:p>
          <a:p>
            <a:pPr defTabSz="910102">
              <a:defRPr/>
            </a:pPr>
            <a:r>
              <a:rPr lang="en-GB" baseline="0" dirty="0"/>
              <a:t>Using resources in ways that are efficient and minimise adverse impact on the environment</a:t>
            </a:r>
          </a:p>
          <a:p>
            <a:pPr defTabSz="910102">
              <a:defRPr/>
            </a:pPr>
            <a:r>
              <a:rPr lang="en-GB" dirty="0"/>
              <a:t>Accepting that change is an integral part of our working lives</a:t>
            </a:r>
            <a:endParaRPr lang="en-GB" baseline="0" dirty="0"/>
          </a:p>
          <a:p>
            <a:pPr defTabSz="910102">
              <a:defRPr/>
            </a:pPr>
            <a:r>
              <a:rPr lang="en-GB" baseline="0" dirty="0"/>
              <a:t>Setting appropriate boundaries and managing expectations</a:t>
            </a:r>
          </a:p>
          <a:p>
            <a:pPr defTabSz="910102">
              <a:defRPr/>
            </a:pPr>
            <a:r>
              <a:rPr lang="en-GB" baseline="0" dirty="0"/>
              <a:t>Spotting an opportunity and taking action to do something about it</a:t>
            </a:r>
          </a:p>
          <a:p>
            <a:pPr defTabSz="910102">
              <a:defRPr/>
            </a:pPr>
            <a:r>
              <a:rPr lang="en-GB" baseline="0" dirty="0"/>
              <a:t>Building up relationships with other professionals in HE. </a:t>
            </a:r>
          </a:p>
          <a:p>
            <a:pPr defTabSz="910102">
              <a:defRPr/>
            </a:pPr>
            <a:r>
              <a:rPr lang="en-GB" baseline="0" dirty="0"/>
              <a:t>Sharing and drawing on skills, knowledge and experience</a:t>
            </a:r>
          </a:p>
          <a:p>
            <a:r>
              <a:rPr lang="en-GB" baseline="0" dirty="0"/>
              <a:t>Staying productive by prioritising appropriately [Eisenhower’s Matrix: </a:t>
            </a:r>
            <a:r>
              <a:rPr lang="en-GB" b="1" dirty="0"/>
              <a:t>Urgent</a:t>
            </a:r>
            <a:r>
              <a:rPr lang="en-GB" dirty="0"/>
              <a:t> means that a task requires immediate attention. These are the to-do’s that shout “Now!” Urgent tasks put us in a </a:t>
            </a:r>
            <a:r>
              <a:rPr lang="en-GB" i="1" dirty="0"/>
              <a:t>reactive </a:t>
            </a:r>
            <a:r>
              <a:rPr lang="en-GB" dirty="0"/>
              <a:t>mode, one marked by a defensive, negative, hurried, and narrowly-focused </a:t>
            </a:r>
            <a:r>
              <a:rPr lang="en-GB" dirty="0" err="1"/>
              <a:t>mindset</a:t>
            </a:r>
            <a:r>
              <a:rPr lang="en-GB" dirty="0"/>
              <a:t>.</a:t>
            </a:r>
          </a:p>
          <a:p>
            <a:r>
              <a:rPr lang="en-GB" b="1" dirty="0"/>
              <a:t>Important</a:t>
            </a:r>
            <a:r>
              <a:rPr lang="en-GB" dirty="0"/>
              <a:t> tasks are things that contribute to our long-term mission, values, and goals. Sometimes important tasks are also urgent, but typically they’re not. When we focus on important activities we operate in a </a:t>
            </a:r>
            <a:r>
              <a:rPr lang="en-GB" i="1" dirty="0"/>
              <a:t>responsive</a:t>
            </a:r>
            <a:r>
              <a:rPr lang="en-GB" dirty="0"/>
              <a:t> mode, which helps us remain calm, rational, and open to new opportunities.]</a:t>
            </a:r>
          </a:p>
          <a:p>
            <a:pPr defTabSz="910102">
              <a:defRPr/>
            </a:pPr>
            <a:endParaRPr lang="en-GB" baseline="0" dirty="0"/>
          </a:p>
          <a:p>
            <a:pPr defTabSz="910102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3568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endParaRPr lang="en-GB" dirty="0"/>
          </a:p>
          <a:p>
            <a:pPr defTabSz="910102">
              <a:defRPr/>
            </a:pPr>
            <a:endParaRPr lang="en-GB" dirty="0"/>
          </a:p>
          <a:p>
            <a:pPr defTabSz="910102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8151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1700" y="1300163"/>
            <a:ext cx="4681538" cy="35131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These are not the only effective behaviours but these will support us in being performing effectively.</a:t>
            </a:r>
          </a:p>
          <a:p>
            <a:pPr defTabSz="910102">
              <a:defRPr/>
            </a:pPr>
            <a:r>
              <a:rPr lang="en-GB" dirty="0"/>
              <a:t>Offer a professional development direction towards which we should all be working if we are to meet the many challenges facing us an HE institution currently.</a:t>
            </a:r>
          </a:p>
          <a:p>
            <a:pPr defTabSz="910102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1225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Being professional is about giving your best at all times. 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about how your behaviour will be/maybe perceived by others?</a:t>
            </a:r>
          </a:p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bod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broffesiynol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meddwl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gorau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amser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ddehongli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9556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Being professional is about giving your best at all times. 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about how your behaviour will be/maybe perceived by others?</a:t>
            </a:r>
          </a:p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bod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broffesiynol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meddwl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gorau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amser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ddehongli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0850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Being professional is about giving your best at all times. 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about how your behaviour will be/maybe perceived by others?</a:t>
            </a:r>
          </a:p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bod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broffesiynol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meddwl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gorau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amser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ddehongli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7331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Being professional is about giving your best at all times. 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about how your behaviour will be/maybe perceived by others?</a:t>
            </a:r>
          </a:p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bod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broffesiynol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meddwl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gorau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amser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ddehongli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7503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Being professional is about giving your best at all times. 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about how your behaviour will be/maybe perceived by others?</a:t>
            </a:r>
          </a:p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bod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broffesiynol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meddwl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gorau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amser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ddehongli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367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Being professional is about giving your best at all times. 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about how your behaviour will be/maybe perceived by others?</a:t>
            </a:r>
          </a:p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bod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broffesiynol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meddwl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gorau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amser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ddehongli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267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363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5OTQgGlhm8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mc-uk.org/education/standards-guidance-and-curricula/guidance/student-professionalism-and-ftp/professional-behaviour-and-fitness-to-practise" TargetMode="External"/><Relationship Id="rId2" Type="http://schemas.openxmlformats.org/officeDocument/2006/relationships/hyperlink" Target="https://www.bristol.ac.uk/media-library/sites/staffdevelopment/migrated/documents/aua-behaviours-booklet.pdf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ubmed.ncbi.nlm.nih.gov/27031029/" TargetMode="External"/><Relationship Id="rId5" Type="http://schemas.openxmlformats.org/officeDocument/2006/relationships/hyperlink" Target="https://www-jstor-org.ezproxy.uwtsd.ac.uk/stable/25123721?seq=1" TargetMode="External"/><Relationship Id="rId4" Type="http://schemas.openxmlformats.org/officeDocument/2006/relationships/hyperlink" Target="https://www.researchgate.net/publication/200582956_Professional_Behaviour_What_Does_It_Mean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moodle.uwtsd.ac.uk/course/view.php?id=8538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health.ny.gov/professionals/ems/pdf/ccobehaveval.pdf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stol.ac.uk/media-library/sites/staffdevelopment/migrated/documents/aua-behaviours-booklet.pdf" TargetMode="External"/><Relationship Id="rId3" Type="http://schemas.openxmlformats.org/officeDocument/2006/relationships/hyperlink" Target="https://www.cipd.org/uk/knowledge/factsheets/competency-factsheet/#gref" TargetMode="External"/><Relationship Id="rId7" Type="http://schemas.openxmlformats.org/officeDocument/2006/relationships/hyperlink" Target="https://www.health.ny.gov/professionals/ems/pdf/ccobehaveval.pdf" TargetMode="External"/><Relationship Id="rId2" Type="http://schemas.openxmlformats.org/officeDocument/2006/relationships/hyperlink" Target="https://www-jstor-org.ezproxy.uwtsd.ac.uk/stable/25123721?seq=1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ubmed.ncbi.nlm.nih.gov/27031029/" TargetMode="External"/><Relationship Id="rId5" Type="http://schemas.openxmlformats.org/officeDocument/2006/relationships/hyperlink" Target="https://www-tandfonline-com.ezproxy.uwtsd.ac.uk/doi/abs/10.2202/1949-6605.1796" TargetMode="External"/><Relationship Id="rId4" Type="http://schemas.openxmlformats.org/officeDocument/2006/relationships/hyperlink" Target="https://www.gmc-uk.org/education/standards-guidance-and-curricula/guidance/student-professionalism-and-ftp/professional-behaviour-and-fitness-to-practise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00582956_Professional_Behaviour_What_Does_It_Means" TargetMode="External"/><Relationship Id="rId2" Type="http://schemas.openxmlformats.org/officeDocument/2006/relationships/hyperlink" Target="https://www.youtube.com/watch?v=X5OTQgGlhm8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1700808"/>
            <a:ext cx="2232248" cy="11521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309870"/>
            <a:ext cx="2736304" cy="167897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702648" y="3068624"/>
            <a:ext cx="311782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39752" y="2996952"/>
            <a:ext cx="1838294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93491" y="2048600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293491" y="3284984"/>
            <a:ext cx="1286621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ECSO6006: Skills for Life: Employability and Future Pathways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8948" y="5343599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2: Professional Aspects of Employability</a:t>
            </a:r>
          </a:p>
          <a:p>
            <a:pPr algn="r"/>
            <a:r>
              <a:rPr lang="en-GB" sz="2400" b="1" dirty="0"/>
              <a:t>Part 1: Professional Behaviours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683690" y="2063912"/>
            <a:ext cx="187220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129" y="369449"/>
            <a:ext cx="2557401" cy="154738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4239" y="3068960"/>
            <a:ext cx="1394483" cy="141066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772816"/>
            <a:ext cx="1941760" cy="97394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3256359"/>
            <a:ext cx="2732517" cy="112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613069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 this Theme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1700808"/>
            <a:ext cx="8208912" cy="1224136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Part 1 Professional behaviours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Part 2 Characteristics of an effective workplace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Part 3 Professionalism in the workplace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Part 4 Planned Happenstance and the Squiggly Career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871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a competency?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73881" y="1132985"/>
            <a:ext cx="7672908" cy="63983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i="1" dirty="0"/>
              <a:t>What do you understand the term to mean?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700808"/>
            <a:ext cx="675618" cy="6756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9552" y="2567522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/>
              <a:t>‘The terms 'competency' and ‘competencies’ focus on someone’s personal attributes or inputs. They can be defined as the </a:t>
            </a:r>
            <a:r>
              <a:rPr lang="en-GB" sz="2200" b="1" dirty="0"/>
              <a:t>behaviours </a:t>
            </a:r>
            <a:r>
              <a:rPr lang="en-GB" sz="2200" dirty="0"/>
              <a:t>(and technical attributes where appropriate) that individuals must have, or must acquire, to perform effectively at work’.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/>
              <a:t>‘'Competence' and ‘competencies’ are broader concepts [than skills] that cover </a:t>
            </a:r>
            <a:r>
              <a:rPr lang="en-GB" sz="2200" b="1" dirty="0"/>
              <a:t>demonstrable performance outputs </a:t>
            </a:r>
            <a:r>
              <a:rPr lang="en-GB" sz="2200" dirty="0"/>
              <a:t>as well as </a:t>
            </a:r>
            <a:r>
              <a:rPr lang="en-GB" sz="2200" b="1" dirty="0"/>
              <a:t>behavioural inputs</a:t>
            </a:r>
            <a:r>
              <a:rPr lang="en-GB" sz="2200" dirty="0"/>
              <a:t>. They may relate to a system or set of minimum standards needed to perform effectively at work.’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84168" y="5698442"/>
            <a:ext cx="2694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(CIPD, 2020)</a:t>
            </a:r>
          </a:p>
        </p:txBody>
      </p:sp>
    </p:spTree>
    <p:extLst>
      <p:ext uri="{BB962C8B-B14F-4D97-AF65-F5344CB8AC3E}">
        <p14:creationId xmlns:p14="http://schemas.microsoft.com/office/powerpoint/2010/main" val="123147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37E9D3-DA65-B4B3-1B6A-54718CCCA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AFDEB-69C1-5665-FFFD-FA6B2BC3C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a competency?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B00AE-E8C5-F25C-BD90-81FEB4A58F46}"/>
              </a:ext>
            </a:extLst>
          </p:cNvPr>
          <p:cNvSpPr txBox="1">
            <a:spLocks/>
          </p:cNvSpPr>
          <p:nvPr/>
        </p:nvSpPr>
        <p:spPr>
          <a:xfrm>
            <a:off x="673881" y="1132985"/>
            <a:ext cx="7672908" cy="63983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400" i="1" dirty="0"/>
              <a:t>But, what do the terms </a:t>
            </a:r>
            <a:r>
              <a:rPr lang="en-GB" sz="2400" b="1" i="1" dirty="0"/>
              <a:t>behavioural inputs</a:t>
            </a:r>
            <a:r>
              <a:rPr lang="en-GB" sz="2400" i="1" dirty="0"/>
              <a:t> and </a:t>
            </a:r>
            <a:r>
              <a:rPr lang="en-GB" sz="2400" b="1" i="1" dirty="0"/>
              <a:t>demonstrable performance outputs</a:t>
            </a:r>
            <a:r>
              <a:rPr lang="en-GB" sz="2400" i="1" dirty="0"/>
              <a:t> mean?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2400" i="1" dirty="0"/>
              <a:t>Take a moment to consider this and then discuss with the group.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A6A6C2-1C23-789D-9878-90434724C4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2526" y="2810100"/>
            <a:ext cx="675618" cy="6756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F3FAB1-64C8-CE87-EDDF-1FBA2F8E9E51}"/>
              </a:ext>
            </a:extLst>
          </p:cNvPr>
          <p:cNvSpPr txBox="1"/>
          <p:nvPr/>
        </p:nvSpPr>
        <p:spPr>
          <a:xfrm>
            <a:off x="362178" y="3861284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Perhaps the easiest way to think of it is as follows: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000" b="1" dirty="0"/>
              <a:t>Behavioural input – </a:t>
            </a:r>
            <a:r>
              <a:rPr lang="en-GB" sz="2000" dirty="0"/>
              <a:t>if you can use a pair of scissors, then you can cut hair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000" b="1" dirty="0"/>
              <a:t>Demonstrable Performance Output </a:t>
            </a:r>
            <a:r>
              <a:rPr lang="en-GB" sz="2000" dirty="0"/>
              <a:t>– the ability to give a good haircut</a:t>
            </a:r>
            <a:endParaRPr lang="en-GB" sz="2000" b="1" dirty="0"/>
          </a:p>
        </p:txBody>
      </p:sp>
      <p:pic>
        <p:nvPicPr>
          <p:cNvPr id="8" name="Picture 7" descr="A blue button with a computer monitor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EFF56648-8D04-9E40-1BE0-46655C6766C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945" y="5589240"/>
            <a:ext cx="912779" cy="9627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6D8077-038C-F01F-3DA7-5DB9E6A4B5AF}"/>
              </a:ext>
            </a:extLst>
          </p:cNvPr>
          <p:cNvSpPr txBox="1"/>
          <p:nvPr/>
        </p:nvSpPr>
        <p:spPr>
          <a:xfrm>
            <a:off x="5076056" y="62373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(Yellow Pages, 2003)</a:t>
            </a:r>
          </a:p>
        </p:txBody>
      </p:sp>
    </p:spTree>
    <p:extLst>
      <p:ext uri="{BB962C8B-B14F-4D97-AF65-F5344CB8AC3E}">
        <p14:creationId xmlns:p14="http://schemas.microsoft.com/office/powerpoint/2010/main" val="220464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Why competencies?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73882" y="1124744"/>
            <a:ext cx="7672908" cy="63983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800" i="1" dirty="0"/>
              <a:t>It is widely accepted that it is advantageous to be able to show that we can </a:t>
            </a:r>
            <a:r>
              <a:rPr lang="en-GB" sz="2800" b="1" i="1" dirty="0"/>
              <a:t>do</a:t>
            </a:r>
            <a:r>
              <a:rPr lang="en-GB" sz="2800" i="1" dirty="0"/>
              <a:t> something rather than that we </a:t>
            </a:r>
            <a:r>
              <a:rPr lang="en-GB" sz="2800" b="1" i="1" dirty="0"/>
              <a:t>know how </a:t>
            </a:r>
            <a:r>
              <a:rPr lang="en-GB" sz="2800" i="1" dirty="0"/>
              <a:t>to do something.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2800" i="1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2800" i="1" dirty="0"/>
              <a:t>Therefore, we can demonstrate our </a:t>
            </a:r>
            <a:r>
              <a:rPr lang="en-GB" sz="2800" b="1" i="1" dirty="0"/>
              <a:t>competency</a:t>
            </a:r>
            <a:r>
              <a:rPr lang="en-GB" sz="2800" i="1" dirty="0"/>
              <a:t> by the way that we </a:t>
            </a:r>
            <a:r>
              <a:rPr lang="en-GB" sz="2800" b="1" i="1" dirty="0"/>
              <a:t>behave</a:t>
            </a:r>
            <a:r>
              <a:rPr lang="en-GB" sz="2800" i="1" dirty="0"/>
              <a:t> in the workplace.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2800" i="1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2800" i="1" dirty="0"/>
              <a:t>We can illustrate our </a:t>
            </a:r>
            <a:r>
              <a:rPr lang="en-GB" sz="2800" b="1" i="1" dirty="0"/>
              <a:t>competencies</a:t>
            </a:r>
            <a:r>
              <a:rPr lang="en-GB" sz="2800" i="1" dirty="0"/>
              <a:t> by giving examples of our </a:t>
            </a:r>
            <a:r>
              <a:rPr lang="en-GB" sz="2800" b="1" i="1" dirty="0"/>
              <a:t>professional behaviour</a:t>
            </a:r>
            <a:r>
              <a:rPr lang="en-GB" sz="2800" i="1" dirty="0"/>
              <a:t> e.g. by using the STAR technique.</a:t>
            </a: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318326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678" y="116632"/>
            <a:ext cx="8229600" cy="778098"/>
          </a:xfrm>
        </p:spPr>
        <p:txBody>
          <a:bodyPr>
            <a:noAutofit/>
          </a:bodyPr>
          <a:lstStyle/>
          <a:p>
            <a:pPr algn="ctr"/>
            <a:br>
              <a:rPr lang="en-GB" sz="3600" b="1" dirty="0"/>
            </a:br>
            <a:r>
              <a:rPr lang="en-GB" sz="3600" b="1" dirty="0"/>
              <a:t>Professional Behaviours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3568" y="1124745"/>
            <a:ext cx="7931224" cy="6480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i="1" dirty="0"/>
              <a:t>What are Professional Behaviours?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740612"/>
            <a:ext cx="675618" cy="6756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3528" y="2708920"/>
            <a:ext cx="849694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concept of Professional Behaviours was first adopted by the health care sector as part of person-centred practice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concept of professional behaviours moves the focus </a:t>
            </a:r>
            <a:r>
              <a:rPr lang="en-GB" sz="2400" b="1" dirty="0"/>
              <a:t>from</a:t>
            </a:r>
            <a:r>
              <a:rPr lang="en-GB" sz="2400" dirty="0"/>
              <a:t> </a:t>
            </a:r>
            <a:r>
              <a:rPr lang="en-GB" sz="2400" b="1" dirty="0"/>
              <a:t>stating</a:t>
            </a:r>
            <a:r>
              <a:rPr lang="en-GB" sz="2400" dirty="0"/>
              <a:t> values </a:t>
            </a:r>
            <a:r>
              <a:rPr lang="en-GB" sz="2400" b="1" dirty="0"/>
              <a:t>to</a:t>
            </a:r>
            <a:r>
              <a:rPr lang="en-GB" sz="2400" dirty="0"/>
              <a:t> </a:t>
            </a:r>
            <a:r>
              <a:rPr lang="en-GB" sz="2400" b="1" dirty="0"/>
              <a:t>exhibiting</a:t>
            </a:r>
            <a:r>
              <a:rPr lang="en-GB" sz="2400" dirty="0"/>
              <a:t> our values by the way that we act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 other words, it is a focus on what an organisation and its staff do rather than what they say in their vision statements and policies</a:t>
            </a:r>
          </a:p>
        </p:txBody>
      </p:sp>
    </p:spTree>
    <p:extLst>
      <p:ext uri="{BB962C8B-B14F-4D97-AF65-F5344CB8AC3E}">
        <p14:creationId xmlns:p14="http://schemas.microsoft.com/office/powerpoint/2010/main" val="72930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behaviours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7300" y="1412776"/>
            <a:ext cx="8029400" cy="30963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i="1" dirty="0"/>
              <a:t>Take some time to consider and research behaviours which you think are appropriate in our work sector?</a:t>
            </a:r>
          </a:p>
          <a:p>
            <a:pPr marL="0" indent="0" algn="ctr">
              <a:buNone/>
            </a:pPr>
            <a:endParaRPr lang="en-GB" sz="2400" i="1" dirty="0"/>
          </a:p>
          <a:p>
            <a:pPr marL="0" indent="0" algn="ctr">
              <a:buNone/>
            </a:pPr>
            <a:r>
              <a:rPr lang="en-GB" sz="2400" i="1" dirty="0"/>
              <a:t>Share these with your Tutor.</a:t>
            </a:r>
          </a:p>
          <a:p>
            <a:pPr marL="0" indent="0" algn="ctr">
              <a:buNone/>
            </a:pPr>
            <a:endParaRPr lang="en-GB" sz="2400" i="1" dirty="0"/>
          </a:p>
          <a:p>
            <a:pPr marL="0" indent="0" algn="ctr">
              <a:buNone/>
            </a:pPr>
            <a:r>
              <a:rPr lang="en-GB" i="1" dirty="0"/>
              <a:t>N.B. There are suggested sources for your research on the next slide.</a:t>
            </a:r>
          </a:p>
          <a:p>
            <a:pPr marL="0" indent="0" algn="ctr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75668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79512" y="18864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Professional Behaviours in Context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8816" y="4044667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University of Bristol (2019) </a:t>
            </a:r>
            <a:r>
              <a:rPr lang="en-GB" sz="1600" i="1" dirty="0"/>
              <a:t>Professional Behaviours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aua-behaviours-booklet.pdf </a:t>
            </a:r>
            <a:r>
              <a:rPr lang="en-GB" sz="1600" dirty="0"/>
              <a:t>[Accessed 28/01/2025]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3839" y="2121695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General Medical Council, The (No Date) </a:t>
            </a:r>
            <a:r>
              <a:rPr lang="en-GB" sz="1600" i="1" dirty="0"/>
              <a:t>Professional Behaviour and Fitness to Practice</a:t>
            </a:r>
            <a:r>
              <a:rPr lang="en-GB" sz="1600" dirty="0"/>
              <a:t> </a:t>
            </a:r>
            <a:r>
              <a:rPr lang="en-GB" sz="1600" dirty="0">
                <a:hlinkClick r:id="rId3"/>
              </a:rPr>
              <a:t>Professional behaviour and fitness to practise – GMC</a:t>
            </a:r>
            <a:r>
              <a:rPr lang="en-GB" sz="1600" dirty="0"/>
              <a:t> [Accessed 28/01/2025]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6327" y="5013176"/>
            <a:ext cx="79208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Yusoff</a:t>
            </a:r>
            <a:r>
              <a:rPr lang="en-GB" sz="1600" dirty="0"/>
              <a:t>, M. S. B. (2009) ‘Professional Behaviour: What Does It Mean?’ </a:t>
            </a:r>
            <a:r>
              <a:rPr lang="en-GB" sz="1600" i="1" dirty="0"/>
              <a:t>Education in Medicine Journal</a:t>
            </a:r>
            <a:r>
              <a:rPr lang="en-GB" sz="1600" dirty="0"/>
              <a:t> Vol. 1 Issue (1) Available at: </a:t>
            </a:r>
            <a:r>
              <a:rPr lang="en-GB" sz="1600" dirty="0">
                <a:hlinkClick r:id="rId4"/>
              </a:rPr>
              <a:t>(PDF) Professional Behaviour: What Does It Means? </a:t>
            </a:r>
            <a:r>
              <a:rPr lang="en-GB" sz="1600" dirty="0"/>
              <a:t>[Accessed 28/10/2025]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8816" y="764704"/>
            <a:ext cx="82879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Allen Hall, A. &amp; </a:t>
            </a:r>
            <a:r>
              <a:rPr lang="en-GB" sz="1600" dirty="0" err="1"/>
              <a:t>Berardino</a:t>
            </a:r>
            <a:r>
              <a:rPr lang="en-GB" sz="1600" dirty="0"/>
              <a:t>, L. (2006) ‘Teaching Professional </a:t>
            </a:r>
            <a:r>
              <a:rPr lang="en-GB" sz="1600" dirty="0" err="1"/>
              <a:t>Behaviors</a:t>
            </a:r>
            <a:r>
              <a:rPr lang="en-GB" sz="1600" dirty="0"/>
              <a:t>: Differences in the Perceptions of Faculty, Students, and Employers’. </a:t>
            </a:r>
            <a:r>
              <a:rPr lang="en-GB" sz="1600" i="1" dirty="0"/>
              <a:t>Journal of Business Ethics</a:t>
            </a:r>
            <a:r>
              <a:rPr lang="en-GB" sz="1600" dirty="0"/>
              <a:t>, Vol. 63 Issue (4), pp.407–415. Available at: </a:t>
            </a:r>
            <a:r>
              <a:rPr lang="en-GB" sz="1600" dirty="0">
                <a:hlinkClick r:id="rId5"/>
              </a:rPr>
              <a:t>Teaching Professional </a:t>
            </a:r>
            <a:r>
              <a:rPr lang="en-GB" sz="1600" dirty="0" err="1">
                <a:hlinkClick r:id="rId5"/>
              </a:rPr>
              <a:t>Behaviors</a:t>
            </a:r>
            <a:r>
              <a:rPr lang="en-GB" sz="1600" dirty="0">
                <a:hlinkClick r:id="rId5"/>
              </a:rPr>
              <a:t>: Differences in the Perceptions of Faculty, Students, and Employers on JSTOR</a:t>
            </a:r>
            <a:r>
              <a:rPr lang="en-GB" sz="1600" dirty="0"/>
              <a:t> [Accessed 28/01/2025]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4F0A24-5A2C-253F-3ABA-3BCA56EEF11E}"/>
              </a:ext>
            </a:extLst>
          </p:cNvPr>
          <p:cNvSpPr txBox="1"/>
          <p:nvPr/>
        </p:nvSpPr>
        <p:spPr>
          <a:xfrm>
            <a:off x="356673" y="3101916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Kowalski, K. (2016) ‘Professional </a:t>
            </a:r>
            <a:r>
              <a:rPr lang="en-GB" sz="1600" dirty="0" err="1"/>
              <a:t>Behavior</a:t>
            </a:r>
            <a:r>
              <a:rPr lang="en-GB" sz="1600" dirty="0"/>
              <a:t> in Nursing’. </a:t>
            </a:r>
            <a:r>
              <a:rPr lang="en-GB" sz="1600" i="1" dirty="0"/>
              <a:t>Journal of Continuing Education in Nursing</a:t>
            </a:r>
            <a:r>
              <a:rPr lang="en-GB" sz="1600" dirty="0"/>
              <a:t>.  Vol. 47 Issue (4) pp.158-9 </a:t>
            </a:r>
            <a:r>
              <a:rPr lang="en-GB" sz="1600" dirty="0">
                <a:hlinkClick r:id="rId6"/>
              </a:rPr>
              <a:t>Professional </a:t>
            </a:r>
            <a:r>
              <a:rPr lang="en-GB" sz="1600" dirty="0" err="1">
                <a:hlinkClick r:id="rId6"/>
              </a:rPr>
              <a:t>Behavior</a:t>
            </a:r>
            <a:r>
              <a:rPr lang="en-GB" sz="1600" dirty="0">
                <a:hlinkClick r:id="rId6"/>
              </a:rPr>
              <a:t> in Nursing - PubMed </a:t>
            </a:r>
            <a:r>
              <a:rPr lang="en-GB" sz="1600" dirty="0"/>
              <a:t>[Accessed 28/01/2025]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05368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>
            <a:noAutofit/>
          </a:bodyPr>
          <a:lstStyle/>
          <a:p>
            <a:pPr algn="ctr"/>
            <a:br>
              <a:rPr lang="en-GB" sz="3600" b="1" dirty="0"/>
            </a:br>
            <a:r>
              <a:rPr lang="en-GB" sz="3600" b="1" dirty="0"/>
              <a:t>Professional Behaviours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59832" y="2636912"/>
            <a:ext cx="4283251" cy="2709128"/>
          </a:xfrm>
        </p:spPr>
        <p:txBody>
          <a:bodyPr>
            <a:normAutofit/>
          </a:bodyPr>
          <a:lstStyle/>
          <a:p>
            <a:r>
              <a:rPr lang="en-GB" i="1" dirty="0"/>
              <a:t>Collaboration</a:t>
            </a:r>
          </a:p>
          <a:p>
            <a:r>
              <a:rPr lang="en-GB" i="1" dirty="0"/>
              <a:t>Inclusivity</a:t>
            </a:r>
          </a:p>
          <a:p>
            <a:r>
              <a:rPr lang="en-GB" i="1" dirty="0"/>
              <a:t>Creativity</a:t>
            </a:r>
          </a:p>
          <a:p>
            <a:r>
              <a:rPr lang="en-GB" i="1" dirty="0"/>
              <a:t>Community</a:t>
            </a:r>
          </a:p>
          <a:p>
            <a:r>
              <a:rPr lang="en-GB" i="1" dirty="0"/>
              <a:t>Sustainability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119675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For example, UWTSD has chosen to promote the following professional behaviours;</a:t>
            </a:r>
          </a:p>
        </p:txBody>
      </p:sp>
    </p:spTree>
    <p:extLst>
      <p:ext uri="{BB962C8B-B14F-4D97-AF65-F5344CB8AC3E}">
        <p14:creationId xmlns:p14="http://schemas.microsoft.com/office/powerpoint/2010/main" val="222530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0056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42938" y="340659"/>
            <a:ext cx="9307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/>
              <a:t>Cynrychiolaeth</a:t>
            </a:r>
            <a:r>
              <a:rPr lang="en-GB" sz="3200" dirty="0"/>
              <a:t> </a:t>
            </a:r>
            <a:r>
              <a:rPr lang="en-GB" sz="3200" dirty="0" err="1"/>
              <a:t>weledol</a:t>
            </a:r>
            <a:r>
              <a:rPr lang="en-GB" sz="3200" dirty="0"/>
              <a:t>         </a:t>
            </a:r>
            <a:r>
              <a:rPr lang="en-GB" sz="3200" i="1" dirty="0"/>
              <a:t>Visual representation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763263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6000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266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5683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990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593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1990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611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12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611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028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Professional Behaviours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340768"/>
            <a:ext cx="8363272" cy="110872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i="1" dirty="0"/>
              <a:t>However, can you see a problem with the previous statements?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9739" y="2449488"/>
            <a:ext cx="1070849" cy="107084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9250" y="3558208"/>
            <a:ext cx="886523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issue is that these are still </a:t>
            </a:r>
            <a:r>
              <a:rPr lang="en-GB" sz="2400" b="1" dirty="0"/>
              <a:t>statements of intent</a:t>
            </a:r>
            <a:r>
              <a:rPr lang="en-GB" sz="2400" dirty="0"/>
              <a:t> rather than </a:t>
            </a:r>
            <a:r>
              <a:rPr lang="en-GB" sz="2400" b="1" dirty="0"/>
              <a:t>statements of action</a:t>
            </a:r>
            <a:r>
              <a:rPr lang="en-GB" sz="2400" dirty="0"/>
              <a:t> and organisations, and staff need to agree and understand what they mean in practice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It also increases the need to have an effective and accurate staff appraisal and CPD programme to assist staff who are not demonstrating the behaviours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27984" y="6381328"/>
            <a:ext cx="41044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(See for example </a:t>
            </a:r>
            <a:r>
              <a:rPr lang="en-GB" sz="1600" dirty="0" err="1"/>
              <a:t>Janosik</a:t>
            </a:r>
            <a:r>
              <a:rPr lang="en-GB" sz="1600" dirty="0"/>
              <a:t>, 2007) </a:t>
            </a:r>
          </a:p>
        </p:txBody>
      </p:sp>
    </p:spTree>
    <p:extLst>
      <p:ext uri="{BB962C8B-B14F-4D97-AF65-F5344CB8AC3E}">
        <p14:creationId xmlns:p14="http://schemas.microsoft.com/office/powerpoint/2010/main" val="223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Professional Behaviours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3071" y="1268760"/>
            <a:ext cx="8352928" cy="2376264"/>
          </a:xfrm>
        </p:spPr>
        <p:txBody>
          <a:bodyPr>
            <a:noAutofit/>
          </a:bodyPr>
          <a:lstStyle/>
          <a:p>
            <a:r>
              <a:rPr lang="en-GB" sz="3200" dirty="0"/>
              <a:t>Questions for reflective practitioners include</a:t>
            </a:r>
            <a:r>
              <a:rPr lang="en-GB" sz="3200" i="1" dirty="0"/>
              <a:t>;</a:t>
            </a:r>
          </a:p>
          <a:p>
            <a:r>
              <a:rPr lang="en-GB" sz="3200" i="1" dirty="0"/>
              <a:t>How do professional behaviours provide a steer for our responses to everyday situations?</a:t>
            </a:r>
          </a:p>
          <a:p>
            <a:r>
              <a:rPr lang="en-GB" sz="3200" i="1" dirty="0"/>
              <a:t>Can we agree a set of professional behaviours? </a:t>
            </a:r>
          </a:p>
          <a:p>
            <a:r>
              <a:rPr lang="en-GB" sz="3200" i="1" dirty="0"/>
              <a:t>We can recognise them in ourselves and others?</a:t>
            </a:r>
          </a:p>
          <a:p>
            <a:r>
              <a:rPr lang="en-GB" sz="3200" i="1" dirty="0"/>
              <a:t>What do we do if we do not recognise them in ourselves and others?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8962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/>
              <a:t>Guided Study Activity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6420" y="1052736"/>
            <a:ext cx="820891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Using the Self-Evaluation sheet on Moodle, reflect on the competencies and behaviours listed there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is a </a:t>
            </a:r>
            <a:r>
              <a:rPr lang="en-GB" sz="2400" b="1" dirty="0"/>
              <a:t>self</a:t>
            </a:r>
            <a:r>
              <a:rPr lang="en-GB" sz="2400" dirty="0"/>
              <a:t>-evaluation and no-one will be checking on the results.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However, for it to be effective you need to be honest with yourself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For those areas where you have assessed yourself as not being competent yet then you should start to think of ways of developing these competencies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You might want to us this to inform your discussions with, for example, the Careers Adviser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9782" y="5949280"/>
            <a:ext cx="604435" cy="6044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1F4E06-9355-73EB-E3B3-D5044E7F545F}"/>
              </a:ext>
            </a:extLst>
          </p:cNvPr>
          <p:cNvSpPr txBox="1"/>
          <p:nvPr/>
        </p:nvSpPr>
        <p:spPr>
          <a:xfrm>
            <a:off x="4932040" y="6309320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>
                <a:hlinkClick r:id="rId4"/>
              </a:rPr>
              <a:t>New York State Dept. of Health, No Dat</a:t>
            </a:r>
            <a:r>
              <a:rPr lang="en-GB" sz="1600" dirty="0"/>
              <a:t>e)</a:t>
            </a:r>
          </a:p>
        </p:txBody>
      </p:sp>
    </p:spTree>
    <p:extLst>
      <p:ext uri="{BB962C8B-B14F-4D97-AF65-F5344CB8AC3E}">
        <p14:creationId xmlns:p14="http://schemas.microsoft.com/office/powerpoint/2010/main" val="96122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behaviours –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 Critical Reflection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1412776"/>
            <a:ext cx="8029400" cy="417646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400" i="1" dirty="0"/>
              <a:t>We will now take some time to critically reflect on </a:t>
            </a:r>
            <a:r>
              <a:rPr lang="en-GB" sz="2400" i="1" u="sng" dirty="0"/>
              <a:t>some</a:t>
            </a:r>
            <a:r>
              <a:rPr lang="en-GB" sz="2400" i="1" dirty="0"/>
              <a:t> of the behaviours listed on the Guided study sheet in the context of our every-day experience.</a:t>
            </a:r>
          </a:p>
          <a:p>
            <a:pPr marL="0" indent="0" algn="ctr">
              <a:buNone/>
            </a:pPr>
            <a:endParaRPr lang="en-GB" sz="2400" i="1" dirty="0"/>
          </a:p>
          <a:p>
            <a:pPr marL="0" indent="0" algn="ctr">
              <a:buNone/>
            </a:pPr>
            <a:r>
              <a:rPr lang="en-GB" sz="2400" i="1" dirty="0"/>
              <a:t>When we look at each behaviour try to think of examples you have seen demonstrated or experienced;</a:t>
            </a:r>
          </a:p>
          <a:p>
            <a:pPr marL="0" indent="0" algn="ctr">
              <a:buNone/>
            </a:pPr>
            <a:endParaRPr lang="en-GB" sz="2400" i="1" dirty="0"/>
          </a:p>
          <a:p>
            <a:r>
              <a:rPr lang="en-GB" sz="2400" i="1" dirty="0"/>
              <a:t>As a student</a:t>
            </a:r>
          </a:p>
          <a:p>
            <a:r>
              <a:rPr lang="en-GB" sz="2400" i="1" dirty="0"/>
              <a:t>As a customer</a:t>
            </a:r>
          </a:p>
          <a:p>
            <a:r>
              <a:rPr lang="en-GB" sz="2400" i="1" dirty="0"/>
              <a:t>As a parent</a:t>
            </a:r>
          </a:p>
          <a:p>
            <a:r>
              <a:rPr lang="en-GB" sz="2400" i="1" dirty="0"/>
              <a:t>As a patient / service user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8518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behaviours –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 Critical Reflection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3573016"/>
            <a:ext cx="8029400" cy="2232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i="1" dirty="0"/>
              <a:t>When have I seen these behaviours demonstrated?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When have I seen these behaviours ignored?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What do my experiences make me think about the organisation in question?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26876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Competency: </a:t>
            </a:r>
            <a:r>
              <a:rPr lang="en-GB" sz="2400" dirty="0"/>
              <a:t>Integrity </a:t>
            </a:r>
            <a:r>
              <a:rPr lang="en-GB" sz="2400" b="1" dirty="0"/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177281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Behaviour(s): </a:t>
            </a:r>
            <a:r>
              <a:rPr lang="en-GB" sz="2400" dirty="0"/>
              <a:t>Consistent honesty; being able to be trusted with the property of others; can be trusted with confidential information; complete and accurate documentation of service user care  </a:t>
            </a:r>
          </a:p>
        </p:txBody>
      </p:sp>
    </p:spTree>
    <p:extLst>
      <p:ext uri="{BB962C8B-B14F-4D97-AF65-F5344CB8AC3E}">
        <p14:creationId xmlns:p14="http://schemas.microsoft.com/office/powerpoint/2010/main" val="188476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behaviours –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 Critical Reflection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3861048"/>
            <a:ext cx="8029400" cy="2232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i="1" dirty="0"/>
              <a:t>When have I seen these behaviours demonstrated?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When have I seen these behaviours ignored?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What do my experiences make me think about the organisation in question?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26876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Competency: </a:t>
            </a:r>
            <a:r>
              <a:rPr lang="en-GB" sz="2400" dirty="0"/>
              <a:t>Empathy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1772816"/>
            <a:ext cx="8568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Behaviour(s): </a:t>
            </a:r>
            <a:r>
              <a:rPr lang="en-GB" sz="2400" dirty="0"/>
              <a:t>Showing compassion for others; responding appropriately to the emotional response of service users and family members; demonstrating respect for others; demonstrating a calm, compassionate and helpful demeanour toward those in need; being supportive and reassuring to others.</a:t>
            </a:r>
            <a:r>
              <a:rPr lang="en-GB" sz="2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209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behaviours –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 Critical Reflection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3573016"/>
            <a:ext cx="8029400" cy="2232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i="1" dirty="0"/>
              <a:t>When have I seen these behaviours demonstrated?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When have I seen these behaviours ignored?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What do my experiences make me think about the organisation in question?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26876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Competency: </a:t>
            </a:r>
            <a:r>
              <a:rPr lang="en-GB" sz="2400" dirty="0"/>
              <a:t>Respect</a:t>
            </a:r>
            <a:r>
              <a:rPr lang="en-GB" sz="2400" b="1" dirty="0"/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1772816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Behaviour(s): </a:t>
            </a:r>
            <a:r>
              <a:rPr lang="en-GB" sz="2400" dirty="0"/>
              <a:t>Being polite to others; not using derogatory or demeaning terms; behaving in a manner that brings credit to the profession</a:t>
            </a:r>
            <a:r>
              <a:rPr lang="en-GB" sz="2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6593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behaviours –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 Critical Reflection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3573016"/>
            <a:ext cx="8029400" cy="2232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i="1" dirty="0"/>
              <a:t>When have I seen these behaviours demonstrated?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When have I seen these behaviours ignored?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What do my experiences make me think about the organisation in question?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26876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Competency: </a:t>
            </a:r>
            <a:r>
              <a:rPr lang="en-GB" sz="2400" dirty="0"/>
              <a:t>Service user advocacy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1772816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Behaviour(s): </a:t>
            </a:r>
            <a:r>
              <a:rPr lang="en-GB" sz="2400" dirty="0"/>
              <a:t>Not allowing personal bias or feelings to interfere with service user care; placing the needs of service users above self interest; protecting and respecting service user confidentiality and dignity.</a:t>
            </a:r>
            <a:r>
              <a:rPr lang="en-GB" sz="2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20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behaviours –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 Critical Reflection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3573016"/>
            <a:ext cx="8029400" cy="2232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i="1" dirty="0"/>
              <a:t>When have I seen these behaviours demonstrated?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When have I seen these behaviours ignored?</a:t>
            </a:r>
          </a:p>
          <a:p>
            <a:pPr marL="0" indent="0" algn="ctr">
              <a:buNone/>
            </a:pPr>
            <a:endParaRPr lang="en-GB" sz="1200" i="1" dirty="0"/>
          </a:p>
          <a:p>
            <a:pPr marL="0" indent="0" algn="ctr">
              <a:buNone/>
            </a:pPr>
            <a:r>
              <a:rPr lang="en-GB" sz="2400" i="1" dirty="0"/>
              <a:t>What do my experiences make me think about the organisation in question?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26876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Competency: </a:t>
            </a:r>
            <a:r>
              <a:rPr lang="en-GB" sz="2400" dirty="0"/>
              <a:t>Careful delivery of service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1772816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Behaviour(s): </a:t>
            </a:r>
            <a:r>
              <a:rPr lang="en-GB" sz="2400" dirty="0"/>
              <a:t>Mastering and refreshing skills; performing complete equipment checks; demonstrating careful and safe ambulance operations; following policies, procedures and protocols; following orders</a:t>
            </a:r>
            <a:r>
              <a:rPr lang="en-GB" sz="2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2786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6632"/>
            <a:ext cx="8229600" cy="778098"/>
          </a:xfrm>
          <a:prstGeom prst="rect">
            <a:avLst/>
          </a:prstGeom>
        </p:spPr>
        <p:txBody>
          <a:bodyPr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Professional behaviours – </a:t>
            </a:r>
            <a:b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A Critical Reflection 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1124744"/>
            <a:ext cx="878497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it is most important to note that we are all human and will make mistakes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purpose of </a:t>
            </a:r>
            <a:r>
              <a:rPr lang="en-GB" sz="2800" b="1" dirty="0"/>
              <a:t>Professional Behaviours </a:t>
            </a:r>
            <a:r>
              <a:rPr lang="en-GB" sz="2800" dirty="0"/>
              <a:t>is to use them as part of our constructive, objective </a:t>
            </a:r>
            <a:r>
              <a:rPr lang="en-GB" sz="2800" b="1" dirty="0"/>
              <a:t>Reflective Practice</a:t>
            </a:r>
            <a:endParaRPr lang="en-GB" sz="28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not about thinking what we did wrong, but why the incident happened and what we can do to prevent it in the future.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If your organisation has identified professional behaviours then this helps you in your reflective practice</a:t>
            </a:r>
          </a:p>
        </p:txBody>
      </p:sp>
    </p:spTree>
    <p:extLst>
      <p:ext uri="{BB962C8B-B14F-4D97-AF65-F5344CB8AC3E}">
        <p14:creationId xmlns:p14="http://schemas.microsoft.com/office/powerpoint/2010/main" val="34746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6548"/>
            <a:ext cx="871296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Allen Hall, A. &amp; Berardino, L. (2006) ‘Teaching Professional </a:t>
            </a:r>
            <a:r>
              <a:rPr lang="en-GB" sz="1600" dirty="0" err="1"/>
              <a:t>Behaviors</a:t>
            </a:r>
            <a:r>
              <a:rPr lang="en-GB" sz="1600" dirty="0"/>
              <a:t>: Differences in the Perceptions of Faculty, Students, and Employers’. </a:t>
            </a:r>
            <a:r>
              <a:rPr lang="en-GB" sz="1600" i="1" dirty="0"/>
              <a:t>Journal of Business Ethics</a:t>
            </a:r>
            <a:r>
              <a:rPr lang="en-GB" sz="1600" dirty="0"/>
              <a:t>, Vol. 63 Issue (4), pp.407–415. Available at: </a:t>
            </a:r>
            <a:r>
              <a:rPr lang="en-GB" sz="1600" dirty="0">
                <a:hlinkClick r:id="rId2"/>
              </a:rPr>
              <a:t>Teaching Professional </a:t>
            </a:r>
            <a:r>
              <a:rPr lang="en-GB" sz="1600" dirty="0" err="1">
                <a:hlinkClick r:id="rId2"/>
              </a:rPr>
              <a:t>Behaviors</a:t>
            </a:r>
            <a:r>
              <a:rPr lang="en-GB" sz="1600" dirty="0">
                <a:hlinkClick r:id="rId2"/>
              </a:rPr>
              <a:t>: Differences in the Perceptions of Faculty, Students, and Employers on JSTOR</a:t>
            </a:r>
            <a:r>
              <a:rPr lang="en-GB" sz="1600" dirty="0"/>
              <a:t> [Accessed 28/01/2025]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CIPD (2020) </a:t>
            </a:r>
            <a:r>
              <a:rPr lang="en-GB" sz="1600" i="1" dirty="0"/>
              <a:t>Competence and competency frameworks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Competence and competency frameworks | Factsheets | CIPD </a:t>
            </a:r>
            <a:r>
              <a:rPr lang="en-GB" sz="1600" dirty="0"/>
              <a:t> [Accessed 28/01/2025]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General Medical Council, The (No Date) </a:t>
            </a:r>
            <a:r>
              <a:rPr lang="en-GB" sz="1600" i="1" dirty="0"/>
              <a:t>Professional Behaviour and Fitness to Practice</a:t>
            </a:r>
            <a:r>
              <a:rPr lang="en-GB" sz="1600" dirty="0"/>
              <a:t> </a:t>
            </a:r>
            <a:r>
              <a:rPr lang="en-GB" sz="1600" dirty="0">
                <a:hlinkClick r:id="rId4"/>
              </a:rPr>
              <a:t>Professional behaviour and fitness to practise – GMC</a:t>
            </a:r>
            <a:r>
              <a:rPr lang="en-GB" sz="1600" dirty="0"/>
              <a:t> [Accessed 28/01/2025]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/>
              <a:t>Janosik</a:t>
            </a:r>
            <a:r>
              <a:rPr lang="en-GB" sz="1600" dirty="0"/>
              <a:t>, S. M. (2007) </a:t>
            </a:r>
            <a:r>
              <a:rPr lang="en-GB" sz="1600" i="1" dirty="0"/>
              <a:t>Common Issues in Professional </a:t>
            </a:r>
            <a:r>
              <a:rPr lang="en-GB" sz="1600" i="1" dirty="0" err="1"/>
              <a:t>Behavior</a:t>
            </a:r>
            <a:r>
              <a:rPr lang="en-GB" sz="1600" dirty="0"/>
              <a:t>. NASPA journal, 44 (2), Available at: </a:t>
            </a:r>
            <a:r>
              <a:rPr lang="en-GB" sz="1600" dirty="0">
                <a:hlinkClick r:id="rId5"/>
              </a:rPr>
              <a:t>Common Issues in Professional </a:t>
            </a:r>
            <a:r>
              <a:rPr lang="en-GB" sz="1600" dirty="0" err="1">
                <a:hlinkClick r:id="rId5"/>
              </a:rPr>
              <a:t>Behavior</a:t>
            </a:r>
            <a:r>
              <a:rPr lang="en-GB" sz="1600" dirty="0">
                <a:hlinkClick r:id="rId5"/>
              </a:rPr>
              <a:t>: NASPA Journal: Vol 44, No 2</a:t>
            </a:r>
            <a:r>
              <a:rPr lang="en-GB" sz="1600" dirty="0"/>
              <a:t> [Accessed 28/01/2025]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Kowalski, K. (2016) ‘Professional </a:t>
            </a:r>
            <a:r>
              <a:rPr lang="en-GB" sz="1600" dirty="0" err="1"/>
              <a:t>Behavior</a:t>
            </a:r>
            <a:r>
              <a:rPr lang="en-GB" sz="1600" dirty="0"/>
              <a:t> in Nursing’. </a:t>
            </a:r>
            <a:r>
              <a:rPr lang="en-GB" sz="1600" i="1" dirty="0"/>
              <a:t>Journal of Continuing Education in Nursing</a:t>
            </a:r>
            <a:r>
              <a:rPr lang="en-GB" sz="1600" dirty="0"/>
              <a:t>.  Vol. 47 Issue (4) pp.158-9 </a:t>
            </a:r>
            <a:r>
              <a:rPr lang="en-GB" sz="1600" dirty="0">
                <a:hlinkClick r:id="rId6"/>
              </a:rPr>
              <a:t>Professional </a:t>
            </a:r>
            <a:r>
              <a:rPr lang="en-GB" sz="1600" dirty="0" err="1">
                <a:hlinkClick r:id="rId6"/>
              </a:rPr>
              <a:t>Behavior</a:t>
            </a:r>
            <a:r>
              <a:rPr lang="en-GB" sz="1600" dirty="0">
                <a:hlinkClick r:id="rId6"/>
              </a:rPr>
              <a:t> in Nursing - PubMed </a:t>
            </a:r>
            <a:r>
              <a:rPr lang="en-GB" sz="1600" dirty="0"/>
              <a:t>[Accessed 28/01/2025]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New York State Dept. of Health (No Date) </a:t>
            </a:r>
            <a:r>
              <a:rPr lang="en-GB" sz="1600" i="1" dirty="0"/>
              <a:t>Professional </a:t>
            </a:r>
            <a:r>
              <a:rPr lang="en-GB" sz="1600" i="1" dirty="0" err="1"/>
              <a:t>Behavior</a:t>
            </a:r>
            <a:r>
              <a:rPr lang="en-GB" sz="1600" i="1" dirty="0"/>
              <a:t> Evaluation </a:t>
            </a:r>
            <a:r>
              <a:rPr lang="en-GB" sz="1600" dirty="0"/>
              <a:t>Available at: </a:t>
            </a:r>
            <a:r>
              <a:rPr lang="en-GB" sz="1600" dirty="0">
                <a:hlinkClick r:id="rId7"/>
              </a:rPr>
              <a:t>CC Original Curriculum </a:t>
            </a:r>
            <a:r>
              <a:rPr lang="en-GB" sz="1600" dirty="0" err="1">
                <a:hlinkClick r:id="rId7"/>
              </a:rPr>
              <a:t>Behavioral</a:t>
            </a:r>
            <a:r>
              <a:rPr lang="en-GB" sz="1600" dirty="0">
                <a:hlinkClick r:id="rId7"/>
              </a:rPr>
              <a:t> Evaluation</a:t>
            </a:r>
            <a:r>
              <a:rPr lang="en-GB" sz="1600" dirty="0"/>
              <a:t> [Accessed 28/01/2028]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University of Bristol (2019) </a:t>
            </a:r>
            <a:r>
              <a:rPr lang="en-GB" sz="1600" i="1" dirty="0"/>
              <a:t>Professional Behaviours </a:t>
            </a:r>
            <a:r>
              <a:rPr lang="en-GB" sz="1600" dirty="0"/>
              <a:t>Available at: </a:t>
            </a:r>
            <a:r>
              <a:rPr lang="en-GB" sz="1600" dirty="0">
                <a:hlinkClick r:id="rId8"/>
              </a:rPr>
              <a:t>aua-behaviours-booklet.pdf </a:t>
            </a:r>
            <a:r>
              <a:rPr lang="en-GB" sz="1600" dirty="0"/>
              <a:t>[Accessed 28/01/2025]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559217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D0448-99C3-0FB5-21B1-B93936A98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F9198-8405-02EE-4506-E345BC796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A6202D-A9C5-181E-127E-06AAFB780B7E}"/>
              </a:ext>
            </a:extLst>
          </p:cNvPr>
          <p:cNvSpPr txBox="1"/>
          <p:nvPr/>
        </p:nvSpPr>
        <p:spPr>
          <a:xfrm>
            <a:off x="323528" y="1196752"/>
            <a:ext cx="856895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Yellow Pages (2003) ‘</a:t>
            </a:r>
            <a:r>
              <a:rPr lang="en-GB" sz="1600" i="1" dirty="0"/>
              <a:t>Haircut’</a:t>
            </a:r>
            <a:r>
              <a:rPr lang="en-GB" sz="1600" dirty="0"/>
              <a:t> TV Advert Available at: </a:t>
            </a:r>
            <a:r>
              <a:rPr lang="en-GB" sz="1600" dirty="0">
                <a:hlinkClick r:id="rId2"/>
              </a:rPr>
              <a:t>Funny Ad - Yellow Pages Bad Haircut Commercial</a:t>
            </a:r>
            <a:r>
              <a:rPr lang="en-GB" sz="1600" dirty="0"/>
              <a:t> [Accessed 28/01/2025]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/>
              <a:t>Yusoff</a:t>
            </a:r>
            <a:r>
              <a:rPr lang="en-GB" sz="1600" dirty="0"/>
              <a:t>, M. S. B. (2009) ‘Professional Behaviour: What Does It Mean?’ </a:t>
            </a:r>
            <a:r>
              <a:rPr lang="en-GB" sz="1600" i="1" dirty="0"/>
              <a:t>Education in Medicine Journal</a:t>
            </a:r>
            <a:r>
              <a:rPr lang="en-GB" sz="1600" dirty="0"/>
              <a:t> Vol. 1 Issue (1) Available at: </a:t>
            </a:r>
            <a:r>
              <a:rPr lang="en-GB" sz="1600" dirty="0">
                <a:hlinkClick r:id="rId3"/>
              </a:rPr>
              <a:t>(PDF) Professional Behaviour: What Does It Means? </a:t>
            </a:r>
            <a:r>
              <a:rPr lang="en-GB" sz="1600" dirty="0"/>
              <a:t>[Accessed 28/10/2025]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702427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877</TotalTime>
  <Words>2921</Words>
  <Application>Microsoft Office PowerPoint</Application>
  <PresentationFormat>On-screen Show (4:3)</PresentationFormat>
  <Paragraphs>276</Paragraphs>
  <Slides>27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Calibri</vt:lpstr>
      <vt:lpstr>UWTSD blue background</vt:lpstr>
      <vt:lpstr>PowerPoint Presentation</vt:lpstr>
      <vt:lpstr>In this Theme…</vt:lpstr>
      <vt:lpstr>What is a competency?</vt:lpstr>
      <vt:lpstr>What is a competency?</vt:lpstr>
      <vt:lpstr>Why competencies?</vt:lpstr>
      <vt:lpstr> Professional Behaviours </vt:lpstr>
      <vt:lpstr>Professional behaviours </vt:lpstr>
      <vt:lpstr>PowerPoint Presentation</vt:lpstr>
      <vt:lpstr> Professional Behaviours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Professional Behaviours</vt:lpstr>
      <vt:lpstr>Professional Behaviours</vt:lpstr>
      <vt:lpstr>Guided Study Activity</vt:lpstr>
      <vt:lpstr>Professional behaviours –  A Critical Reflection </vt:lpstr>
      <vt:lpstr>Professional behaviours –  A Critical Reflection </vt:lpstr>
      <vt:lpstr>Professional behaviours –  A Critical Reflection </vt:lpstr>
      <vt:lpstr>Professional behaviours –  A Critical Reflection </vt:lpstr>
      <vt:lpstr>Professional behaviours –  A Critical Reflection </vt:lpstr>
      <vt:lpstr>Professional behaviours –  A Critical Reflection </vt:lpstr>
      <vt:lpstr>PowerPoint Presentation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65</cp:revision>
  <dcterms:created xsi:type="dcterms:W3CDTF">2021-02-09T14:04:40Z</dcterms:created>
  <dcterms:modified xsi:type="dcterms:W3CDTF">2025-01-28T17:10:57Z</dcterms:modified>
</cp:coreProperties>
</file>