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3" r:id="rId5"/>
    <p:sldId id="258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DB78A697-9D75-4DE8-8C28-1296A6CF43C1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9144" y="4882896"/>
            <a:ext cx="4050792" cy="1197864"/>
          </a:xfrm>
          <a:noFill/>
        </p:spPr>
        <p:txBody>
          <a:bodyPr wrap="square" rtlCol="0">
            <a:spAutoFit/>
          </a:bodyPr>
          <a:lstStyle>
            <a:lvl1pPr>
              <a:defRPr lang="en-US" sz="5400" dirty="0"/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D967-1B7E-40AA-AAF7-BA98E0E039F7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1490F-3E6A-4544-9694-22B6007FE3C6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F9620-38BC-4982-922B-C904A70C41DD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6FC6-E80E-40CB-B83C-A6FFE3EF0BA6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F863F-52DC-41B2-9D00-5A4E5632AC32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5614-3909-43DC-A067-7F9842F8B81D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9323-6A73-409C-86A6-9EAF0F851121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0176-F1D3-49EC-82F4-0915A3AC4184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075A-B3CA-4308-8288-4AA3FDE33D80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74B8D-FEEF-4ACC-AE11-BD533592BCDC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26006-7E0B-4944-9FC8-8FFECA54B11C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A3413-B80B-4905-8668-7292F4C8B0D5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19662-C6A4-45F9-A235-129F0C1DEF43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B764-976A-4040-BDCA-252C91CEE939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FC935-CE77-4008-BAD9-6108F00BE393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562D5-4244-4B26-B385-E71032EABECD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50172865-FBF0-458A-BAFF-4F75173770F5}" type="datetimeFigureOut">
              <a:rPr lang="en-US" dirty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>
              <a:lumMod val="60000"/>
              <a:lumOff val="4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Operating Procedures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Level 5 Operations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486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"/>
            <a:ext cx="10396882" cy="1680754"/>
          </a:xfrm>
        </p:spPr>
        <p:txBody>
          <a:bodyPr>
            <a:normAutofit/>
          </a:bodyPr>
          <a:lstStyle/>
          <a:p>
            <a:r>
              <a:rPr lang="en-GB" dirty="0" smtClean="0"/>
              <a:t>What are operating procedures in Tourism, Events &amp; Leisure Resorts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50126"/>
            <a:ext cx="10394707" cy="3953691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Standard, Safe or normal operating procedures</a:t>
            </a:r>
          </a:p>
          <a:p>
            <a:r>
              <a:rPr lang="en-GB" dirty="0" smtClean="0"/>
              <a:t>Emergency Operating procedures</a:t>
            </a:r>
          </a:p>
          <a:p>
            <a:r>
              <a:rPr lang="en-GB" dirty="0" smtClean="0"/>
              <a:t>Protects staff, guests &amp; business</a:t>
            </a:r>
          </a:p>
          <a:p>
            <a:r>
              <a:rPr lang="en-GB" dirty="0" smtClean="0"/>
              <a:t>Safety</a:t>
            </a:r>
          </a:p>
          <a:p>
            <a:r>
              <a:rPr lang="en-GB" dirty="0" smtClean="0"/>
              <a:t>Legalities</a:t>
            </a:r>
          </a:p>
          <a:p>
            <a:r>
              <a:rPr lang="en-GB" dirty="0" smtClean="0"/>
              <a:t>Operational practices</a:t>
            </a:r>
          </a:p>
          <a:p>
            <a:r>
              <a:rPr lang="en-GB" dirty="0" smtClean="0"/>
              <a:t>Training</a:t>
            </a:r>
          </a:p>
          <a:p>
            <a:r>
              <a:rPr lang="en-GB" dirty="0" smtClean="0"/>
              <a:t>standards</a:t>
            </a:r>
          </a:p>
          <a:p>
            <a:r>
              <a:rPr lang="en-GB" dirty="0" smtClean="0"/>
              <a:t>Performance</a:t>
            </a:r>
          </a:p>
          <a:p>
            <a:r>
              <a:rPr lang="en-GB" dirty="0" smtClean="0"/>
              <a:t>Consistency</a:t>
            </a:r>
          </a:p>
          <a:p>
            <a:r>
              <a:rPr lang="en-GB" dirty="0" smtClean="0"/>
              <a:t>evaluation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06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Processes &amp; procedures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Systems</a:t>
            </a:r>
          </a:p>
          <a:p>
            <a:r>
              <a:rPr lang="en-GB" dirty="0" smtClean="0"/>
              <a:t>operations</a:t>
            </a:r>
          </a:p>
          <a:p>
            <a:r>
              <a:rPr lang="en-GB" dirty="0" smtClean="0"/>
              <a:t>Reservations</a:t>
            </a:r>
          </a:p>
          <a:p>
            <a:r>
              <a:rPr lang="en-GB" dirty="0" smtClean="0"/>
              <a:t>Registrations</a:t>
            </a:r>
          </a:p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Finance</a:t>
            </a:r>
          </a:p>
          <a:p>
            <a:r>
              <a:rPr lang="en-GB" dirty="0" smtClean="0"/>
              <a:t>Law / Licencing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697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0"/>
            <a:ext cx="10396882" cy="1288869"/>
          </a:xfrm>
        </p:spPr>
        <p:txBody>
          <a:bodyPr>
            <a:normAutofit/>
          </a:bodyPr>
          <a:lstStyle/>
          <a:p>
            <a:r>
              <a:rPr lang="en-GB" dirty="0" smtClean="0"/>
              <a:t>Standard Operating procedures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72589" y="1384664"/>
            <a:ext cx="10394707" cy="4580708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Shared set of instructions for specific task – </a:t>
            </a:r>
            <a:r>
              <a:rPr lang="en-GB" dirty="0" err="1" smtClean="0"/>
              <a:t>ie</a:t>
            </a:r>
            <a:r>
              <a:rPr lang="en-GB" dirty="0" smtClean="0"/>
              <a:t> recipe</a:t>
            </a:r>
          </a:p>
          <a:p>
            <a:r>
              <a:rPr lang="en-GB" dirty="0" smtClean="0"/>
              <a:t>Training manual / electronic system</a:t>
            </a:r>
          </a:p>
          <a:p>
            <a:r>
              <a:rPr lang="en-GB" dirty="0" smtClean="0"/>
              <a:t>Staff input</a:t>
            </a:r>
          </a:p>
          <a:p>
            <a:r>
              <a:rPr lang="en-GB" dirty="0" smtClean="0"/>
              <a:t>Impact</a:t>
            </a:r>
          </a:p>
          <a:p>
            <a:r>
              <a:rPr lang="en-GB" dirty="0" smtClean="0"/>
              <a:t>Operating systems</a:t>
            </a:r>
          </a:p>
          <a:p>
            <a:pPr lvl="0">
              <a:buClr>
                <a:srgbClr val="346492">
                  <a:lumMod val="60000"/>
                  <a:lumOff val="40000"/>
                </a:srgbClr>
              </a:buClr>
            </a:pPr>
            <a:r>
              <a:rPr lang="en-GB" sz="2100" dirty="0">
                <a:solidFill>
                  <a:prstClr val="black"/>
                </a:solidFill>
              </a:rPr>
              <a:t>Checklists / bullet points / </a:t>
            </a:r>
            <a:r>
              <a:rPr lang="en-GB" sz="2100" dirty="0" smtClean="0">
                <a:solidFill>
                  <a:prstClr val="black"/>
                </a:solidFill>
              </a:rPr>
              <a:t>standards</a:t>
            </a:r>
            <a:endParaRPr lang="en-GB" dirty="0" smtClean="0"/>
          </a:p>
          <a:p>
            <a:r>
              <a:rPr lang="en-GB" dirty="0" smtClean="0"/>
              <a:t>Departmental processes</a:t>
            </a:r>
          </a:p>
          <a:p>
            <a:r>
              <a:rPr lang="en-GB" dirty="0" smtClean="0"/>
              <a:t>Maintenance / plant / technical</a:t>
            </a:r>
          </a:p>
          <a:p>
            <a:r>
              <a:rPr lang="en-GB" dirty="0" smtClean="0"/>
              <a:t>Guest service </a:t>
            </a:r>
          </a:p>
          <a:p>
            <a:r>
              <a:rPr lang="en-GB" dirty="0" smtClean="0"/>
              <a:t>Events set up</a:t>
            </a:r>
          </a:p>
          <a:p>
            <a:r>
              <a:rPr lang="en-GB" dirty="0" smtClean="0"/>
              <a:t>Food/health &amp; Hygiene</a:t>
            </a:r>
          </a:p>
          <a:p>
            <a:r>
              <a:rPr lang="en-GB" dirty="0" smtClean="0"/>
              <a:t>Sustainable practices – recycling </a:t>
            </a:r>
          </a:p>
          <a:p>
            <a:r>
              <a:rPr lang="en-GB" dirty="0" smtClean="0"/>
              <a:t>housekeeping</a:t>
            </a:r>
          </a:p>
          <a:p>
            <a:r>
              <a:rPr lang="en-GB" dirty="0" smtClean="0"/>
              <a:t>Safety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164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Front office operating procedures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72588" y="1584960"/>
            <a:ext cx="10394707" cy="400733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Tourism, hospitality, events or hospitality venues</a:t>
            </a:r>
          </a:p>
          <a:p>
            <a:r>
              <a:rPr lang="en-GB" dirty="0" smtClean="0"/>
              <a:t>Heart of the house / nerve centre</a:t>
            </a:r>
          </a:p>
          <a:p>
            <a:r>
              <a:rPr lang="en-GB" dirty="0" smtClean="0"/>
              <a:t>Procedures</a:t>
            </a:r>
          </a:p>
          <a:p>
            <a:r>
              <a:rPr lang="en-GB" dirty="0" smtClean="0"/>
              <a:t>Interdepartmental</a:t>
            </a:r>
          </a:p>
          <a:p>
            <a:r>
              <a:rPr lang="en-GB" dirty="0" smtClean="0"/>
              <a:t>Service standards</a:t>
            </a:r>
          </a:p>
          <a:p>
            <a:r>
              <a:rPr lang="en-GB" dirty="0" smtClean="0"/>
              <a:t>Guest expectations</a:t>
            </a:r>
          </a:p>
          <a:p>
            <a:r>
              <a:rPr lang="en-GB" dirty="0" smtClean="0"/>
              <a:t>Finance</a:t>
            </a:r>
          </a:p>
          <a:p>
            <a:r>
              <a:rPr lang="en-GB" dirty="0" smtClean="0"/>
              <a:t>Systems</a:t>
            </a:r>
          </a:p>
          <a:p>
            <a:r>
              <a:rPr lang="en-GB" dirty="0" smtClean="0"/>
              <a:t>Roles &amp; responsibilities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195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Financial Operating procedures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Systems – ledgers, manual &amp; electronic</a:t>
            </a:r>
          </a:p>
          <a:p>
            <a:r>
              <a:rPr lang="en-GB" dirty="0" smtClean="0"/>
              <a:t>EPOS – Electronic Point of sale</a:t>
            </a:r>
          </a:p>
          <a:p>
            <a:r>
              <a:rPr lang="en-GB" dirty="0" smtClean="0"/>
              <a:t>Procedures – posting charges</a:t>
            </a:r>
          </a:p>
          <a:p>
            <a:r>
              <a:rPr lang="en-GB" dirty="0" smtClean="0"/>
              <a:t>Checkout </a:t>
            </a:r>
          </a:p>
          <a:p>
            <a:r>
              <a:rPr lang="en-GB" dirty="0" smtClean="0"/>
              <a:t>Payment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0164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0251" y="113212"/>
            <a:ext cx="7982432" cy="81860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Interpretation of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574767"/>
            <a:ext cx="10394707" cy="4972594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Operations</a:t>
            </a:r>
          </a:p>
          <a:p>
            <a:r>
              <a:rPr lang="en-GB" dirty="0" smtClean="0"/>
              <a:t>Statistics</a:t>
            </a:r>
          </a:p>
          <a:p>
            <a:r>
              <a:rPr lang="en-GB" dirty="0" smtClean="0"/>
              <a:t>Breakdowns</a:t>
            </a:r>
          </a:p>
          <a:p>
            <a:r>
              <a:rPr lang="en-GB" dirty="0" smtClean="0"/>
              <a:t>Complaints handling</a:t>
            </a:r>
          </a:p>
          <a:p>
            <a:r>
              <a:rPr lang="en-GB" dirty="0" smtClean="0"/>
              <a:t>Occupancy levels</a:t>
            </a:r>
          </a:p>
          <a:p>
            <a:r>
              <a:rPr lang="en-GB" dirty="0" smtClean="0"/>
              <a:t>Average sales / room rates / room yield</a:t>
            </a:r>
          </a:p>
          <a:p>
            <a:r>
              <a:rPr lang="en-GB" dirty="0" smtClean="0"/>
              <a:t>Revenue / per guest /per room / per exhibitor</a:t>
            </a:r>
          </a:p>
          <a:p>
            <a:r>
              <a:rPr lang="en-GB" dirty="0" smtClean="0"/>
              <a:t>Discounts</a:t>
            </a:r>
          </a:p>
          <a:p>
            <a:r>
              <a:rPr lang="en-GB" dirty="0" smtClean="0"/>
              <a:t>Forecasting </a:t>
            </a:r>
          </a:p>
          <a:p>
            <a:r>
              <a:rPr lang="en-GB" dirty="0" smtClean="0"/>
              <a:t>Trends</a:t>
            </a:r>
          </a:p>
          <a:p>
            <a:r>
              <a:rPr lang="en-GB" dirty="0" smtClean="0"/>
              <a:t>Strategies</a:t>
            </a:r>
          </a:p>
          <a:p>
            <a:r>
              <a:rPr lang="en-GB" dirty="0" smtClean="0"/>
              <a:t>Mystique / loyalty</a:t>
            </a:r>
          </a:p>
          <a:p>
            <a:r>
              <a:rPr lang="en-GB" dirty="0" smtClean="0"/>
              <a:t>GDPR – data bases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86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156754"/>
            <a:ext cx="10396882" cy="1306285"/>
          </a:xfrm>
        </p:spPr>
        <p:txBody>
          <a:bodyPr/>
          <a:lstStyle/>
          <a:p>
            <a:r>
              <a:rPr lang="en-GB" dirty="0" smtClean="0"/>
              <a:t>Emergency procedures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454332"/>
            <a:ext cx="10394707" cy="392025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Planning </a:t>
            </a:r>
          </a:p>
          <a:p>
            <a:r>
              <a:rPr lang="en-GB" dirty="0" smtClean="0"/>
              <a:t>Risk management</a:t>
            </a:r>
          </a:p>
          <a:p>
            <a:r>
              <a:rPr lang="en-GB" dirty="0" smtClean="0"/>
              <a:t>Procedures</a:t>
            </a:r>
          </a:p>
          <a:p>
            <a:r>
              <a:rPr lang="en-GB" dirty="0" smtClean="0"/>
              <a:t>Developing an emergency plan</a:t>
            </a:r>
          </a:p>
          <a:p>
            <a:r>
              <a:rPr lang="en-GB" dirty="0" smtClean="0"/>
              <a:t>Sharing you plan – Emergency services</a:t>
            </a:r>
          </a:p>
          <a:p>
            <a:r>
              <a:rPr lang="en-GB" dirty="0" smtClean="0"/>
              <a:t>Evacuation procedures</a:t>
            </a:r>
          </a:p>
          <a:p>
            <a:r>
              <a:rPr lang="en-GB" dirty="0" smtClean="0"/>
              <a:t>Show stop procedures</a:t>
            </a:r>
          </a:p>
          <a:p>
            <a:r>
              <a:rPr lang="en-GB" dirty="0" smtClean="0"/>
              <a:t>Transfers of authority</a:t>
            </a:r>
          </a:p>
          <a:p>
            <a:r>
              <a:rPr lang="en-GB" dirty="0" smtClean="0"/>
              <a:t>Evaluation &amp; Feedback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79585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346492"/>
      </a:accent1>
      <a:accent2>
        <a:srgbClr val="6DA5D4"/>
      </a:accent2>
      <a:accent3>
        <a:srgbClr val="538C79"/>
      </a:accent3>
      <a:accent4>
        <a:srgbClr val="93B75D"/>
      </a:accent4>
      <a:accent5>
        <a:srgbClr val="DEB050"/>
      </a:accent5>
      <a:accent6>
        <a:srgbClr val="BB5354"/>
      </a:accent6>
      <a:hlink>
        <a:srgbClr val="3289DD"/>
      </a:hlink>
      <a:folHlink>
        <a:srgbClr val="859EB6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E3530EC-BA5B-407C-9B36-00820F39551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64</TotalTime>
  <Words>223</Words>
  <Application>Microsoft Office PowerPoint</Application>
  <PresentationFormat>Widescreen</PresentationFormat>
  <Paragraphs>77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Impact</vt:lpstr>
      <vt:lpstr>Main Event</vt:lpstr>
      <vt:lpstr>Operating Procedures</vt:lpstr>
      <vt:lpstr>What are operating procedures in Tourism, Events &amp; Leisure Resorts</vt:lpstr>
      <vt:lpstr>Processes &amp; procedures</vt:lpstr>
      <vt:lpstr>Standard Operating procedures</vt:lpstr>
      <vt:lpstr>Front office operating procedures</vt:lpstr>
      <vt:lpstr>Financial Operating procedures</vt:lpstr>
      <vt:lpstr>Interpretation of data</vt:lpstr>
      <vt:lpstr>Emergency procedures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Operating Procedures</dc:title>
  <dc:creator>Jacqui Jones</dc:creator>
  <cp:lastModifiedBy>Jacqui Jones</cp:lastModifiedBy>
  <cp:revision>1</cp:revision>
  <dcterms:created xsi:type="dcterms:W3CDTF">2020-11-18T21:22:23Z</dcterms:created>
  <dcterms:modified xsi:type="dcterms:W3CDTF">2020-11-18T22:27:10Z</dcterms:modified>
</cp:coreProperties>
</file>