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5692F5-0C43-96A6-1C33-396B34F5C999}" v="6937" dt="2020-11-12T15:39:24.966"/>
    <p1510:client id="{9553AD43-A9BE-49F9-BC2E-8D2C9ADF4490}" v="2094" dt="2020-11-12T10:00:56.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2E0632-D28D-48A9-9897-030DA777DE3D}"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1E5E9F-C337-4268-A33F-B17A1310D1C9}">
      <dgm:prSet/>
      <dgm:spPr/>
      <dgm:t>
        <a:bodyPr/>
        <a:lstStyle/>
        <a:p>
          <a:pPr>
            <a:defRPr cap="all"/>
          </a:pPr>
          <a:r>
            <a:rPr lang="en-GB"/>
            <a:t>What do you think you have learned regarding your own assumptions?</a:t>
          </a:r>
          <a:endParaRPr lang="en-US"/>
        </a:p>
      </dgm:t>
    </dgm:pt>
    <dgm:pt modelId="{E863E97D-9258-4592-B2C6-BD3F326BE518}" type="parTrans" cxnId="{533599A8-DE0A-4745-9F72-375DD24147D9}">
      <dgm:prSet/>
      <dgm:spPr/>
      <dgm:t>
        <a:bodyPr/>
        <a:lstStyle/>
        <a:p>
          <a:endParaRPr lang="en-US"/>
        </a:p>
      </dgm:t>
    </dgm:pt>
    <dgm:pt modelId="{B5C3F289-1C72-4F65-AC2B-0EE8B18A5EF3}" type="sibTrans" cxnId="{533599A8-DE0A-4745-9F72-375DD24147D9}">
      <dgm:prSet/>
      <dgm:spPr/>
      <dgm:t>
        <a:bodyPr/>
        <a:lstStyle/>
        <a:p>
          <a:endParaRPr lang="en-US"/>
        </a:p>
      </dgm:t>
    </dgm:pt>
    <dgm:pt modelId="{C922F26A-C862-41C9-9231-D24352D6D381}">
      <dgm:prSet/>
      <dgm:spPr/>
      <dgm:t>
        <a:bodyPr/>
        <a:lstStyle/>
        <a:p>
          <a:pPr>
            <a:defRPr cap="all"/>
          </a:pPr>
          <a:r>
            <a:rPr lang="en-GB"/>
            <a:t>Do you think you are quick to jump to conclusions? Do you question these at all?</a:t>
          </a:r>
          <a:endParaRPr lang="en-US"/>
        </a:p>
      </dgm:t>
    </dgm:pt>
    <dgm:pt modelId="{67898DF9-554C-468E-A916-6A3403941290}" type="parTrans" cxnId="{A8301499-63EA-4CD9-B1E2-6BDA365D715B}">
      <dgm:prSet/>
      <dgm:spPr/>
      <dgm:t>
        <a:bodyPr/>
        <a:lstStyle/>
        <a:p>
          <a:endParaRPr lang="en-US"/>
        </a:p>
      </dgm:t>
    </dgm:pt>
    <dgm:pt modelId="{AAFB3745-BF9E-4C29-8B2A-6FF86230FD57}" type="sibTrans" cxnId="{A8301499-63EA-4CD9-B1E2-6BDA365D715B}">
      <dgm:prSet/>
      <dgm:spPr/>
      <dgm:t>
        <a:bodyPr/>
        <a:lstStyle/>
        <a:p>
          <a:endParaRPr lang="en-US"/>
        </a:p>
      </dgm:t>
    </dgm:pt>
    <dgm:pt modelId="{7D32CDAF-0652-46A0-BAA2-44258AAB8156}" type="pres">
      <dgm:prSet presAssocID="{952E0632-D28D-48A9-9897-030DA777DE3D}" presName="root" presStyleCnt="0">
        <dgm:presLayoutVars>
          <dgm:dir/>
          <dgm:resizeHandles val="exact"/>
        </dgm:presLayoutVars>
      </dgm:prSet>
      <dgm:spPr/>
      <dgm:t>
        <a:bodyPr/>
        <a:lstStyle/>
        <a:p>
          <a:endParaRPr lang="en-US"/>
        </a:p>
      </dgm:t>
    </dgm:pt>
    <dgm:pt modelId="{FEF05EE2-3C4F-4EDD-A15B-4ED7DF20C4C0}" type="pres">
      <dgm:prSet presAssocID="{691E5E9F-C337-4268-A33F-B17A1310D1C9}" presName="compNode" presStyleCnt="0"/>
      <dgm:spPr/>
    </dgm:pt>
    <dgm:pt modelId="{D2191CD2-75A9-4695-A601-E7AD1F8B3812}" type="pres">
      <dgm:prSet presAssocID="{691E5E9F-C337-4268-A33F-B17A1310D1C9}" presName="iconBgRect" presStyleLbl="bgShp" presStyleIdx="0" presStyleCnt="2"/>
      <dgm:spPr>
        <a:prstGeom prst="round2DiagRect">
          <a:avLst>
            <a:gd name="adj1" fmla="val 29727"/>
            <a:gd name="adj2" fmla="val 0"/>
          </a:avLst>
        </a:prstGeom>
      </dgm:spPr>
    </dgm:pt>
    <dgm:pt modelId="{AE595276-9BC3-486B-848A-695245FEA7EC}" type="pres">
      <dgm:prSet presAssocID="{691E5E9F-C337-4268-A33F-B17A1310D1C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Questions"/>
        </a:ext>
      </dgm:extLst>
    </dgm:pt>
    <dgm:pt modelId="{E0867A97-1C17-420E-89B2-3B397AF6C2FF}" type="pres">
      <dgm:prSet presAssocID="{691E5E9F-C337-4268-A33F-B17A1310D1C9}" presName="spaceRect" presStyleCnt="0"/>
      <dgm:spPr/>
    </dgm:pt>
    <dgm:pt modelId="{CEFBE101-5145-439D-B530-619B85847C8E}" type="pres">
      <dgm:prSet presAssocID="{691E5E9F-C337-4268-A33F-B17A1310D1C9}" presName="textRect" presStyleLbl="revTx" presStyleIdx="0" presStyleCnt="2">
        <dgm:presLayoutVars>
          <dgm:chMax val="1"/>
          <dgm:chPref val="1"/>
        </dgm:presLayoutVars>
      </dgm:prSet>
      <dgm:spPr/>
      <dgm:t>
        <a:bodyPr/>
        <a:lstStyle/>
        <a:p>
          <a:endParaRPr lang="en-US"/>
        </a:p>
      </dgm:t>
    </dgm:pt>
    <dgm:pt modelId="{5AF0B2DC-997F-4F29-819B-AF309A674991}" type="pres">
      <dgm:prSet presAssocID="{B5C3F289-1C72-4F65-AC2B-0EE8B18A5EF3}" presName="sibTrans" presStyleCnt="0"/>
      <dgm:spPr/>
    </dgm:pt>
    <dgm:pt modelId="{A0645FB7-AFBF-435C-8BD3-4789561300C9}" type="pres">
      <dgm:prSet presAssocID="{C922F26A-C862-41C9-9231-D24352D6D381}" presName="compNode" presStyleCnt="0"/>
      <dgm:spPr/>
    </dgm:pt>
    <dgm:pt modelId="{08332B57-3DA9-4230-9205-35336C569FA9}" type="pres">
      <dgm:prSet presAssocID="{C922F26A-C862-41C9-9231-D24352D6D381}" presName="iconBgRect" presStyleLbl="bgShp" presStyleIdx="1" presStyleCnt="2"/>
      <dgm:spPr>
        <a:prstGeom prst="round2DiagRect">
          <a:avLst>
            <a:gd name="adj1" fmla="val 29727"/>
            <a:gd name="adj2" fmla="val 0"/>
          </a:avLst>
        </a:prstGeom>
      </dgm:spPr>
    </dgm:pt>
    <dgm:pt modelId="{C0F9CE8A-E2F8-4143-A3DF-59AEA7D4DD1C}" type="pres">
      <dgm:prSet presAssocID="{C922F26A-C862-41C9-9231-D24352D6D3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Question mark"/>
        </a:ext>
      </dgm:extLst>
    </dgm:pt>
    <dgm:pt modelId="{B8D64B55-4D42-450D-907A-CBE2789CE658}" type="pres">
      <dgm:prSet presAssocID="{C922F26A-C862-41C9-9231-D24352D6D381}" presName="spaceRect" presStyleCnt="0"/>
      <dgm:spPr/>
    </dgm:pt>
    <dgm:pt modelId="{29397071-CD50-4B42-B7F8-63D70CB333D8}" type="pres">
      <dgm:prSet presAssocID="{C922F26A-C862-41C9-9231-D24352D6D381}" presName="textRect" presStyleLbl="revTx" presStyleIdx="1" presStyleCnt="2">
        <dgm:presLayoutVars>
          <dgm:chMax val="1"/>
          <dgm:chPref val="1"/>
        </dgm:presLayoutVars>
      </dgm:prSet>
      <dgm:spPr/>
      <dgm:t>
        <a:bodyPr/>
        <a:lstStyle/>
        <a:p>
          <a:endParaRPr lang="en-US"/>
        </a:p>
      </dgm:t>
    </dgm:pt>
  </dgm:ptLst>
  <dgm:cxnLst>
    <dgm:cxn modelId="{6B7975CE-764A-4749-A9C2-99EE81BEC8A7}" type="presOf" srcId="{691E5E9F-C337-4268-A33F-B17A1310D1C9}" destId="{CEFBE101-5145-439D-B530-619B85847C8E}" srcOrd="0" destOrd="0" presId="urn:microsoft.com/office/officeart/2018/5/layout/IconLeafLabelList"/>
    <dgm:cxn modelId="{A8301499-63EA-4CD9-B1E2-6BDA365D715B}" srcId="{952E0632-D28D-48A9-9897-030DA777DE3D}" destId="{C922F26A-C862-41C9-9231-D24352D6D381}" srcOrd="1" destOrd="0" parTransId="{67898DF9-554C-468E-A916-6A3403941290}" sibTransId="{AAFB3745-BF9E-4C29-8B2A-6FF86230FD57}"/>
    <dgm:cxn modelId="{B06E250F-1E3F-4263-8B7E-CA4105505EB7}" type="presOf" srcId="{C922F26A-C862-41C9-9231-D24352D6D381}" destId="{29397071-CD50-4B42-B7F8-63D70CB333D8}" srcOrd="0" destOrd="0" presId="urn:microsoft.com/office/officeart/2018/5/layout/IconLeafLabelList"/>
    <dgm:cxn modelId="{533599A8-DE0A-4745-9F72-375DD24147D9}" srcId="{952E0632-D28D-48A9-9897-030DA777DE3D}" destId="{691E5E9F-C337-4268-A33F-B17A1310D1C9}" srcOrd="0" destOrd="0" parTransId="{E863E97D-9258-4592-B2C6-BD3F326BE518}" sibTransId="{B5C3F289-1C72-4F65-AC2B-0EE8B18A5EF3}"/>
    <dgm:cxn modelId="{F46D3B85-CFB6-4942-8966-92356EBA9A31}" type="presOf" srcId="{952E0632-D28D-48A9-9897-030DA777DE3D}" destId="{7D32CDAF-0652-46A0-BAA2-44258AAB8156}" srcOrd="0" destOrd="0" presId="urn:microsoft.com/office/officeart/2018/5/layout/IconLeafLabelList"/>
    <dgm:cxn modelId="{16A98B78-827B-48BE-B7AA-41D3A7142980}" type="presParOf" srcId="{7D32CDAF-0652-46A0-BAA2-44258AAB8156}" destId="{FEF05EE2-3C4F-4EDD-A15B-4ED7DF20C4C0}" srcOrd="0" destOrd="0" presId="urn:microsoft.com/office/officeart/2018/5/layout/IconLeafLabelList"/>
    <dgm:cxn modelId="{155D9DCE-641C-4F10-9F4F-A14159ACD2BE}" type="presParOf" srcId="{FEF05EE2-3C4F-4EDD-A15B-4ED7DF20C4C0}" destId="{D2191CD2-75A9-4695-A601-E7AD1F8B3812}" srcOrd="0" destOrd="0" presId="urn:microsoft.com/office/officeart/2018/5/layout/IconLeafLabelList"/>
    <dgm:cxn modelId="{8DFE2D1A-AE05-4B71-A2B0-3223A5481748}" type="presParOf" srcId="{FEF05EE2-3C4F-4EDD-A15B-4ED7DF20C4C0}" destId="{AE595276-9BC3-486B-848A-695245FEA7EC}" srcOrd="1" destOrd="0" presId="urn:microsoft.com/office/officeart/2018/5/layout/IconLeafLabelList"/>
    <dgm:cxn modelId="{34F921E1-D60E-482F-B9AE-1ECBD6E3F31C}" type="presParOf" srcId="{FEF05EE2-3C4F-4EDD-A15B-4ED7DF20C4C0}" destId="{E0867A97-1C17-420E-89B2-3B397AF6C2FF}" srcOrd="2" destOrd="0" presId="urn:microsoft.com/office/officeart/2018/5/layout/IconLeafLabelList"/>
    <dgm:cxn modelId="{D1111627-644D-4B24-99E3-1383F068DC56}" type="presParOf" srcId="{FEF05EE2-3C4F-4EDD-A15B-4ED7DF20C4C0}" destId="{CEFBE101-5145-439D-B530-619B85847C8E}" srcOrd="3" destOrd="0" presId="urn:microsoft.com/office/officeart/2018/5/layout/IconLeafLabelList"/>
    <dgm:cxn modelId="{90E22A42-3662-46D3-A224-C30AAAE7E478}" type="presParOf" srcId="{7D32CDAF-0652-46A0-BAA2-44258AAB8156}" destId="{5AF0B2DC-997F-4F29-819B-AF309A674991}" srcOrd="1" destOrd="0" presId="urn:microsoft.com/office/officeart/2018/5/layout/IconLeafLabelList"/>
    <dgm:cxn modelId="{FB72B5E7-C16B-4424-9207-8DF19F19DD0C}" type="presParOf" srcId="{7D32CDAF-0652-46A0-BAA2-44258AAB8156}" destId="{A0645FB7-AFBF-435C-8BD3-4789561300C9}" srcOrd="2" destOrd="0" presId="urn:microsoft.com/office/officeart/2018/5/layout/IconLeafLabelList"/>
    <dgm:cxn modelId="{F82F2D3C-AEBC-426F-80A0-9E0B302D8584}" type="presParOf" srcId="{A0645FB7-AFBF-435C-8BD3-4789561300C9}" destId="{08332B57-3DA9-4230-9205-35336C569FA9}" srcOrd="0" destOrd="0" presId="urn:microsoft.com/office/officeart/2018/5/layout/IconLeafLabelList"/>
    <dgm:cxn modelId="{57D37704-A7BC-4618-8C10-E958512B43F9}" type="presParOf" srcId="{A0645FB7-AFBF-435C-8BD3-4789561300C9}" destId="{C0F9CE8A-E2F8-4143-A3DF-59AEA7D4DD1C}" srcOrd="1" destOrd="0" presId="urn:microsoft.com/office/officeart/2018/5/layout/IconLeafLabelList"/>
    <dgm:cxn modelId="{EE292329-94B1-4FA7-8BF6-15B9F30CAE66}" type="presParOf" srcId="{A0645FB7-AFBF-435C-8BD3-4789561300C9}" destId="{B8D64B55-4D42-450D-907A-CBE2789CE658}" srcOrd="2" destOrd="0" presId="urn:microsoft.com/office/officeart/2018/5/layout/IconLeafLabelList"/>
    <dgm:cxn modelId="{A47AEF77-1789-49FA-82D0-6C80D0ACEBCF}" type="presParOf" srcId="{A0645FB7-AFBF-435C-8BD3-4789561300C9}" destId="{29397071-CD50-4B42-B7F8-63D70CB333D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191CD2-75A9-4695-A601-E7AD1F8B3812}">
      <dsp:nvSpPr>
        <dsp:cNvPr id="0" name=""/>
        <dsp:cNvSpPr/>
      </dsp:nvSpPr>
      <dsp:spPr>
        <a:xfrm>
          <a:off x="1816199" y="62805"/>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595276-9BC3-486B-848A-695245FEA7EC}">
      <dsp:nvSpPr>
        <dsp:cNvPr id="0" name=""/>
        <dsp:cNvSpPr/>
      </dsp:nvSpPr>
      <dsp:spPr>
        <a:xfrm>
          <a:off x="2284199" y="530805"/>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FBE101-5145-439D-B530-619B85847C8E}">
      <dsp:nvSpPr>
        <dsp:cNvPr id="0" name=""/>
        <dsp:cNvSpPr/>
      </dsp:nvSpPr>
      <dsp:spPr>
        <a:xfrm>
          <a:off x="111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defRPr cap="all"/>
          </a:pPr>
          <a:r>
            <a:rPr lang="en-GB" sz="1800" kern="1200"/>
            <a:t>What do you think you have learned regarding your own assumptions?</a:t>
          </a:r>
          <a:endParaRPr lang="en-US" sz="1800" kern="1200"/>
        </a:p>
      </dsp:txBody>
      <dsp:txXfrm>
        <a:off x="1114199" y="2942806"/>
        <a:ext cx="3600000" cy="720000"/>
      </dsp:txXfrm>
    </dsp:sp>
    <dsp:sp modelId="{08332B57-3DA9-4230-9205-35336C569FA9}">
      <dsp:nvSpPr>
        <dsp:cNvPr id="0" name=""/>
        <dsp:cNvSpPr/>
      </dsp:nvSpPr>
      <dsp:spPr>
        <a:xfrm>
          <a:off x="6046199" y="62805"/>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F9CE8A-E2F8-4143-A3DF-59AEA7D4DD1C}">
      <dsp:nvSpPr>
        <dsp:cNvPr id="0" name=""/>
        <dsp:cNvSpPr/>
      </dsp:nvSpPr>
      <dsp:spPr>
        <a:xfrm>
          <a:off x="6514199" y="530805"/>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397071-CD50-4B42-B7F8-63D70CB333D8}">
      <dsp:nvSpPr>
        <dsp:cNvPr id="0" name=""/>
        <dsp:cNvSpPr/>
      </dsp:nvSpPr>
      <dsp:spPr>
        <a:xfrm>
          <a:off x="534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defRPr cap="all"/>
          </a:pPr>
          <a:r>
            <a:rPr lang="en-GB" sz="1800" kern="1200"/>
            <a:t>Do you think you are quick to jump to conclusions? Do you question these at all?</a:t>
          </a:r>
          <a:endParaRPr lang="en-US" sz="1800" kern="1200"/>
        </a:p>
      </dsp:txBody>
      <dsp:txXfrm>
        <a:off x="5344199" y="2942806"/>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22D1B1-2AD0-49C1-9F85-F469BDCF1433}" type="datetimeFigureOut">
              <a:rPr lang="en-GB"/>
              <a:t>12/11/2020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3E5327-EFBC-4E5B-BCFF-606F7824FD82}" type="slidenum">
              <a:rPr lang="en-GB"/>
              <a:t>‹#›</a:t>
            </a:fld>
            <a:endParaRPr lang="en-GB"/>
          </a:p>
        </p:txBody>
      </p:sp>
    </p:spTree>
    <p:extLst>
      <p:ext uri="{BB962C8B-B14F-4D97-AF65-F5344CB8AC3E}">
        <p14:creationId xmlns:p14="http://schemas.microsoft.com/office/powerpoint/2010/main" val="2810914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D3E5327-EFBC-4E5B-BCFF-606F7824FD82}" type="slidenum">
              <a:rPr lang="en-GB"/>
              <a:t>6</a:t>
            </a:fld>
            <a:endParaRPr lang="en-GB"/>
          </a:p>
        </p:txBody>
      </p:sp>
    </p:spTree>
    <p:extLst>
      <p:ext uri="{BB962C8B-B14F-4D97-AF65-F5344CB8AC3E}">
        <p14:creationId xmlns:p14="http://schemas.microsoft.com/office/powerpoint/2010/main" val="1515743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11/12/2020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922650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11453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11/12/2020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524299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35713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66489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66015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7649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11/12/2020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698082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11/12/2020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54546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3432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60233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11/12/2020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1227950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9" r:id="rId5"/>
    <p:sldLayoutId id="2147483674"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lang="en-US" sz="4800" b="1"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ing.com/videos/search?q=Ladder+of+Inference&amp;&amp;view=detail&amp;mid=712144170D47FFA6F50B712144170D47FFA6F50B&amp;&amp;FORM=VRDGA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605164-7F0D-41B6-A18B-FE51EBD94BE3}"/>
              </a:ext>
            </a:extLst>
          </p:cNvPr>
          <p:cNvPicPr>
            <a:picLocks noChangeAspect="1"/>
          </p:cNvPicPr>
          <p:nvPr/>
        </p:nvPicPr>
        <p:blipFill rotWithShape="1">
          <a:blip r:embed="rId2"/>
          <a:srcRect t="15605" r="-2" b="-2"/>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2644B391-9BFE-445C-A9EC-F544BB85FB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11" name="Rectangle 10">
            <a:extLst>
              <a:ext uri="{FF2B5EF4-FFF2-40B4-BE49-F238E27FC236}">
                <a16:creationId xmlns:a16="http://schemas.microsoft.com/office/drawing/2014/main" id="{80F26E69-87D9-4655-AE7B-280A87AA3C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p:cNvSpPr>
            <a:spLocks noGrp="1"/>
          </p:cNvSpPr>
          <p:nvPr>
            <p:ph type="ctrTitle"/>
          </p:nvPr>
        </p:nvSpPr>
        <p:spPr>
          <a:xfrm>
            <a:off x="1276055" y="2350017"/>
            <a:ext cx="4775075" cy="1630906"/>
          </a:xfrm>
        </p:spPr>
        <p:txBody>
          <a:bodyPr>
            <a:normAutofit/>
          </a:bodyPr>
          <a:lstStyle/>
          <a:p>
            <a:r>
              <a:rPr lang="en-GB" sz="4400">
                <a:solidFill>
                  <a:schemeClr val="tx1"/>
                </a:solidFill>
              </a:rPr>
              <a:t>Reflective Practice</a:t>
            </a:r>
          </a:p>
        </p:txBody>
      </p:sp>
      <p:sp>
        <p:nvSpPr>
          <p:cNvPr id="3" name="Subtitle 2"/>
          <p:cNvSpPr>
            <a:spLocks noGrp="1"/>
          </p:cNvSpPr>
          <p:nvPr>
            <p:ph type="subTitle" idx="1"/>
          </p:nvPr>
        </p:nvSpPr>
        <p:spPr>
          <a:xfrm>
            <a:off x="1276055" y="3990546"/>
            <a:ext cx="4775075" cy="559656"/>
          </a:xfrm>
        </p:spPr>
        <p:txBody>
          <a:bodyPr vert="horz" lIns="91440" tIns="45720" rIns="91440" bIns="45720" rtlCol="0" anchor="t">
            <a:normAutofit/>
          </a:bodyPr>
          <a:lstStyle/>
          <a:p>
            <a:r>
              <a:rPr lang="en-GB" dirty="0">
                <a:solidFill>
                  <a:schemeClr val="tx1"/>
                </a:solidFill>
              </a:rPr>
              <a:t>Working with Assumptions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uds in the sky over a body of water&#10;&#10;Description automatically generated">
            <a:extLst>
              <a:ext uri="{FF2B5EF4-FFF2-40B4-BE49-F238E27FC236}">
                <a16:creationId xmlns:a16="http://schemas.microsoft.com/office/drawing/2014/main" id="{B26B60EA-C64E-44AF-A6E0-AB48D0C38DDC}"/>
              </a:ext>
            </a:extLst>
          </p:cNvPr>
          <p:cNvPicPr>
            <a:picLocks noChangeAspect="1"/>
          </p:cNvPicPr>
          <p:nvPr/>
        </p:nvPicPr>
        <p:blipFill rotWithShape="1">
          <a:blip r:embed="rId2"/>
          <a:srcRect t="23391" r="9091"/>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1DC20-1684-4251-8A91-114FB8A380FA}"/>
              </a:ext>
            </a:extLst>
          </p:cNvPr>
          <p:cNvSpPr>
            <a:spLocks noGrp="1"/>
          </p:cNvSpPr>
          <p:nvPr>
            <p:ph type="title"/>
          </p:nvPr>
        </p:nvSpPr>
        <p:spPr>
          <a:xfrm>
            <a:off x="774043" y="727626"/>
            <a:ext cx="4602152" cy="1718225"/>
          </a:xfrm>
        </p:spPr>
        <p:txBody>
          <a:bodyPr>
            <a:normAutofit/>
          </a:bodyPr>
          <a:lstStyle/>
          <a:p>
            <a:r>
              <a:rPr lang="en-GB" sz="4400"/>
              <a:t>Activity One</a:t>
            </a:r>
          </a:p>
        </p:txBody>
      </p:sp>
      <p:sp>
        <p:nvSpPr>
          <p:cNvPr id="3" name="Content Placeholder 2">
            <a:extLst>
              <a:ext uri="{FF2B5EF4-FFF2-40B4-BE49-F238E27FC236}">
                <a16:creationId xmlns:a16="http://schemas.microsoft.com/office/drawing/2014/main" id="{F7504A7A-2886-46D0-BAAC-F1DF60263118}"/>
              </a:ext>
            </a:extLst>
          </p:cNvPr>
          <p:cNvSpPr>
            <a:spLocks noGrp="1"/>
          </p:cNvSpPr>
          <p:nvPr>
            <p:ph idx="1"/>
          </p:nvPr>
        </p:nvSpPr>
        <p:spPr>
          <a:xfrm>
            <a:off x="774043" y="2538920"/>
            <a:ext cx="4602152" cy="3480066"/>
          </a:xfrm>
        </p:spPr>
        <p:txBody>
          <a:bodyPr vert="horz" lIns="91440" tIns="45720" rIns="91440" bIns="45720" rtlCol="0" anchor="t">
            <a:normAutofit lnSpcReduction="10000"/>
          </a:bodyPr>
          <a:lstStyle/>
          <a:p>
            <a:pPr>
              <a:lnSpc>
                <a:spcPct val="100000"/>
              </a:lnSpc>
            </a:pPr>
            <a:r>
              <a:rPr lang="en-GB" sz="1400" dirty="0"/>
              <a:t>What is your ideal space?</a:t>
            </a:r>
            <a:endParaRPr lang="en-US" sz="1400" dirty="0"/>
          </a:p>
          <a:p>
            <a:pPr>
              <a:lnSpc>
                <a:spcPct val="100000"/>
              </a:lnSpc>
              <a:buClr>
                <a:srgbClr val="262626"/>
              </a:buClr>
            </a:pPr>
            <a:r>
              <a:rPr lang="en-GB" sz="1400" dirty="0"/>
              <a:t>In Counselling, as with many other professions it is important to have space to stop and reflect.</a:t>
            </a:r>
          </a:p>
          <a:p>
            <a:pPr>
              <a:lnSpc>
                <a:spcPct val="100000"/>
              </a:lnSpc>
              <a:buClr>
                <a:srgbClr val="262626"/>
              </a:buClr>
            </a:pPr>
            <a:r>
              <a:rPr lang="en-GB" sz="1400" dirty="0"/>
              <a:t>In a 6-minute writing exercise, consider your ideal space for reflection. </a:t>
            </a:r>
          </a:p>
          <a:p>
            <a:pPr lvl="1">
              <a:lnSpc>
                <a:spcPct val="100000"/>
              </a:lnSpc>
              <a:buClr>
                <a:srgbClr val="262626"/>
              </a:buClr>
            </a:pPr>
            <a:r>
              <a:rPr lang="en-GB" sz="1400" dirty="0"/>
              <a:t>What would it look like? </a:t>
            </a:r>
          </a:p>
          <a:p>
            <a:pPr lvl="1">
              <a:lnSpc>
                <a:spcPct val="100000"/>
              </a:lnSpc>
              <a:buClr>
                <a:srgbClr val="262626"/>
              </a:buClr>
            </a:pPr>
            <a:r>
              <a:rPr lang="en-GB" sz="1400" dirty="0"/>
              <a:t>What colour would the space be? </a:t>
            </a:r>
          </a:p>
          <a:p>
            <a:pPr lvl="1">
              <a:lnSpc>
                <a:spcPct val="100000"/>
              </a:lnSpc>
              <a:buClr>
                <a:srgbClr val="262626"/>
              </a:buClr>
            </a:pPr>
            <a:r>
              <a:rPr lang="en-GB" sz="1400" dirty="0"/>
              <a:t>What sounds would you hear? </a:t>
            </a:r>
          </a:p>
          <a:p>
            <a:pPr lvl="1">
              <a:lnSpc>
                <a:spcPct val="100000"/>
              </a:lnSpc>
              <a:buClr>
                <a:srgbClr val="262626"/>
              </a:buClr>
            </a:pPr>
            <a:r>
              <a:rPr lang="en-GB" sz="1400" dirty="0"/>
              <a:t>Where would it be?</a:t>
            </a:r>
          </a:p>
          <a:p>
            <a:pPr lvl="1">
              <a:lnSpc>
                <a:spcPct val="100000"/>
              </a:lnSpc>
              <a:buClr>
                <a:srgbClr val="262626"/>
              </a:buClr>
            </a:pPr>
            <a:endParaRPr lang="en-GB" sz="1400"/>
          </a:p>
          <a:p>
            <a:pPr lvl="1">
              <a:lnSpc>
                <a:spcPct val="100000"/>
              </a:lnSpc>
              <a:buClr>
                <a:srgbClr val="262626"/>
              </a:buClr>
            </a:pPr>
            <a:r>
              <a:rPr lang="en-GB" sz="1400" dirty="0"/>
              <a:t>Also think about how you might take the time to reflect. So many of us have extremely busy lives, it can be difficult to set time aside to reflect. Consider how you might try to achieve this. </a:t>
            </a:r>
          </a:p>
        </p:txBody>
      </p:sp>
    </p:spTree>
    <p:extLst>
      <p:ext uri="{BB962C8B-B14F-4D97-AF65-F5344CB8AC3E}">
        <p14:creationId xmlns:p14="http://schemas.microsoft.com/office/powerpoint/2010/main" val="69933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58D3B-1FF9-4954-8B9A-21341D65713A}"/>
              </a:ext>
            </a:extLst>
          </p:cNvPr>
          <p:cNvSpPr>
            <a:spLocks noGrp="1"/>
          </p:cNvSpPr>
          <p:nvPr>
            <p:ph type="title"/>
          </p:nvPr>
        </p:nvSpPr>
        <p:spPr/>
        <p:txBody>
          <a:bodyPr/>
          <a:lstStyle/>
          <a:p>
            <a:r>
              <a:rPr lang="en-GB"/>
              <a:t>Aims </a:t>
            </a:r>
          </a:p>
        </p:txBody>
      </p:sp>
      <p:sp>
        <p:nvSpPr>
          <p:cNvPr id="3" name="Content Placeholder 2">
            <a:extLst>
              <a:ext uri="{FF2B5EF4-FFF2-40B4-BE49-F238E27FC236}">
                <a16:creationId xmlns:a16="http://schemas.microsoft.com/office/drawing/2014/main" id="{B0C28A68-C149-48C5-887D-D5BF9A98C0F9}"/>
              </a:ext>
            </a:extLst>
          </p:cNvPr>
          <p:cNvSpPr>
            <a:spLocks noGrp="1"/>
          </p:cNvSpPr>
          <p:nvPr>
            <p:ph idx="1"/>
          </p:nvPr>
        </p:nvSpPr>
        <p:spPr/>
        <p:txBody>
          <a:bodyPr vert="horz" lIns="91440" tIns="45720" rIns="91440" bIns="45720" rtlCol="0" anchor="t">
            <a:normAutofit/>
          </a:bodyPr>
          <a:lstStyle/>
          <a:p>
            <a:pPr>
              <a:buClr>
                <a:srgbClr val="262626"/>
              </a:buClr>
            </a:pPr>
            <a:r>
              <a:rPr lang="en-GB" dirty="0"/>
              <a:t>This week we're going to be looking at your assumptions.</a:t>
            </a:r>
            <a:endParaRPr lang="en-US" dirty="0"/>
          </a:p>
          <a:p>
            <a:pPr>
              <a:buClr>
                <a:srgbClr val="262626"/>
              </a:buClr>
            </a:pPr>
            <a:r>
              <a:rPr lang="en-GB" dirty="0"/>
              <a:t>We're going to look at theory around discomfort</a:t>
            </a:r>
          </a:p>
          <a:p>
            <a:pPr>
              <a:buClr>
                <a:srgbClr val="262626"/>
              </a:buClr>
            </a:pPr>
            <a:r>
              <a:rPr lang="en-GB" dirty="0"/>
              <a:t>You'll also be introduced to further key terms around the concepts of reflection and reflexivity</a:t>
            </a:r>
          </a:p>
          <a:p>
            <a:pPr>
              <a:buClr>
                <a:srgbClr val="262626"/>
              </a:buClr>
            </a:pPr>
            <a:r>
              <a:rPr lang="en-GB" dirty="0"/>
              <a:t>You will be introduced to the ladder of inference</a:t>
            </a:r>
          </a:p>
          <a:p>
            <a:pPr>
              <a:buClr>
                <a:srgbClr val="262626"/>
              </a:buClr>
            </a:pPr>
            <a:r>
              <a:rPr lang="en-GB" dirty="0"/>
              <a:t>And asked to consider double-loop learning, a concept which some of you may already be familiar with.</a:t>
            </a:r>
          </a:p>
        </p:txBody>
      </p:sp>
    </p:spTree>
    <p:extLst>
      <p:ext uri="{BB962C8B-B14F-4D97-AF65-F5344CB8AC3E}">
        <p14:creationId xmlns:p14="http://schemas.microsoft.com/office/powerpoint/2010/main" val="1384041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1A89-89DE-4499-B05D-B905912FABFD}"/>
              </a:ext>
            </a:extLst>
          </p:cNvPr>
          <p:cNvSpPr>
            <a:spLocks noGrp="1"/>
          </p:cNvSpPr>
          <p:nvPr>
            <p:ph type="title"/>
          </p:nvPr>
        </p:nvSpPr>
        <p:spPr>
          <a:xfrm>
            <a:off x="6579450" y="727627"/>
            <a:ext cx="4957553" cy="1645920"/>
          </a:xfrm>
        </p:spPr>
        <p:txBody>
          <a:bodyPr>
            <a:normAutofit/>
          </a:bodyPr>
          <a:lstStyle/>
          <a:p>
            <a:r>
              <a:rPr lang="en-GB"/>
              <a:t>The theme of discomfort</a:t>
            </a:r>
          </a:p>
        </p:txBody>
      </p:sp>
      <p:sp>
        <p:nvSpPr>
          <p:cNvPr id="6"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7"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outdoor, building, sitting, sidewalk&#10;&#10;Description automatically generated">
            <a:extLst>
              <a:ext uri="{FF2B5EF4-FFF2-40B4-BE49-F238E27FC236}">
                <a16:creationId xmlns:a16="http://schemas.microsoft.com/office/drawing/2014/main" id="{BF020DAB-7AEF-46F9-8E21-DBFAC8EB1D94}"/>
              </a:ext>
            </a:extLst>
          </p:cNvPr>
          <p:cNvPicPr>
            <a:picLocks noChangeAspect="1"/>
          </p:cNvPicPr>
          <p:nvPr/>
        </p:nvPicPr>
        <p:blipFill>
          <a:blip r:embed="rId2"/>
          <a:stretch>
            <a:fillRect/>
          </a:stretch>
        </p:blipFill>
        <p:spPr>
          <a:xfrm>
            <a:off x="1205256" y="1964764"/>
            <a:ext cx="4414438" cy="2946637"/>
          </a:xfrm>
          <a:prstGeom prst="rect">
            <a:avLst/>
          </a:prstGeom>
        </p:spPr>
      </p:pic>
      <p:sp>
        <p:nvSpPr>
          <p:cNvPr id="3" name="Content Placeholder 2">
            <a:extLst>
              <a:ext uri="{FF2B5EF4-FFF2-40B4-BE49-F238E27FC236}">
                <a16:creationId xmlns:a16="http://schemas.microsoft.com/office/drawing/2014/main" id="{A6EF98AE-0558-4D99-98F9-7C2EA6BE74CE}"/>
              </a:ext>
            </a:extLst>
          </p:cNvPr>
          <p:cNvSpPr>
            <a:spLocks noGrp="1"/>
          </p:cNvSpPr>
          <p:nvPr>
            <p:ph idx="1"/>
          </p:nvPr>
        </p:nvSpPr>
        <p:spPr>
          <a:xfrm>
            <a:off x="6579450" y="2538919"/>
            <a:ext cx="4957554" cy="3496120"/>
          </a:xfrm>
        </p:spPr>
        <p:txBody>
          <a:bodyPr vert="horz" lIns="91440" tIns="45720" rIns="91440" bIns="45720" rtlCol="0">
            <a:normAutofit/>
          </a:bodyPr>
          <a:lstStyle/>
          <a:p>
            <a:pPr>
              <a:lnSpc>
                <a:spcPct val="100000"/>
              </a:lnSpc>
            </a:pPr>
            <a:r>
              <a:rPr lang="en-GB" dirty="0"/>
              <a:t>As we progress into looking at our own assumptions it is likely that we are going to start to feel some discomfort. You are being asked to evaluate your thoughts, feelings and values and this can be quite uncomfortable. </a:t>
            </a:r>
            <a:endParaRPr lang="en-GB"/>
          </a:p>
          <a:p>
            <a:pPr>
              <a:lnSpc>
                <a:spcPct val="100000"/>
              </a:lnSpc>
              <a:buClr>
                <a:srgbClr val="262626"/>
              </a:buClr>
            </a:pPr>
            <a:r>
              <a:rPr lang="en-GB" dirty="0"/>
              <a:t>As Counsellors we will always have our assumptions challenged, which is why, in Humanistic Counselling, we treat the client as the expert in their own lives. Assuming or guessing how the client should feel will lead us down a one-way street, which will neither help the Counselling relationship nor the Client's opportunity to progress. </a:t>
            </a:r>
            <a:endParaRPr lang="en-GB"/>
          </a:p>
        </p:txBody>
      </p:sp>
    </p:spTree>
    <p:extLst>
      <p:ext uri="{BB962C8B-B14F-4D97-AF65-F5344CB8AC3E}">
        <p14:creationId xmlns:p14="http://schemas.microsoft.com/office/powerpoint/2010/main" val="107793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4CE06C4-E7F0-4302-A3C8-158189CA043B}"/>
              </a:ext>
            </a:extLst>
          </p:cNvPr>
          <p:cNvPicPr>
            <a:picLocks noChangeAspect="1"/>
          </p:cNvPicPr>
          <p:nvPr/>
        </p:nvPicPr>
        <p:blipFill rotWithShape="1">
          <a:blip r:embed="rId2"/>
          <a:srcRect l="29300" r="15471"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04AB7-D558-4873-8DFF-3D48EE5DF088}"/>
              </a:ext>
            </a:extLst>
          </p:cNvPr>
          <p:cNvSpPr>
            <a:spLocks noGrp="1"/>
          </p:cNvSpPr>
          <p:nvPr>
            <p:ph type="title"/>
          </p:nvPr>
        </p:nvSpPr>
        <p:spPr>
          <a:xfrm>
            <a:off x="7064082" y="642594"/>
            <a:ext cx="4472921" cy="1371600"/>
          </a:xfrm>
        </p:spPr>
        <p:txBody>
          <a:bodyPr>
            <a:normAutofit/>
          </a:bodyPr>
          <a:lstStyle/>
          <a:p>
            <a:r>
              <a:rPr lang="en-GB" sz="4000"/>
              <a:t>Fight or Flight</a:t>
            </a:r>
          </a:p>
        </p:txBody>
      </p:sp>
      <p:sp>
        <p:nvSpPr>
          <p:cNvPr id="3" name="Content Placeholder 2">
            <a:extLst>
              <a:ext uri="{FF2B5EF4-FFF2-40B4-BE49-F238E27FC236}">
                <a16:creationId xmlns:a16="http://schemas.microsoft.com/office/drawing/2014/main" id="{A06C0B72-01D0-4E8D-9813-702EE6144CF3}"/>
              </a:ext>
            </a:extLst>
          </p:cNvPr>
          <p:cNvSpPr>
            <a:spLocks noGrp="1"/>
          </p:cNvSpPr>
          <p:nvPr>
            <p:ph idx="1"/>
          </p:nvPr>
        </p:nvSpPr>
        <p:spPr>
          <a:xfrm>
            <a:off x="7064082" y="2103120"/>
            <a:ext cx="4472922" cy="3931920"/>
          </a:xfrm>
        </p:spPr>
        <p:txBody>
          <a:bodyPr vert="horz" lIns="91440" tIns="45720" rIns="91440" bIns="45720" rtlCol="0" anchor="t">
            <a:normAutofit/>
          </a:bodyPr>
          <a:lstStyle/>
          <a:p>
            <a:pPr>
              <a:lnSpc>
                <a:spcPct val="100000"/>
              </a:lnSpc>
              <a:buClr>
                <a:srgbClr val="262626"/>
              </a:buClr>
            </a:pPr>
            <a:r>
              <a:rPr lang="en-GB" sz="1600" dirty="0"/>
              <a:t>When we meet someone for the first time, our brain has an immediate response, do we run or do we fight. Neuroscience indicates that these responses are hardwired into our brain and are necessary for our survival. </a:t>
            </a:r>
          </a:p>
          <a:p>
            <a:pPr>
              <a:lnSpc>
                <a:spcPct val="100000"/>
              </a:lnSpc>
              <a:buClr>
                <a:srgbClr val="262626"/>
              </a:buClr>
            </a:pPr>
            <a:r>
              <a:rPr lang="en-GB" sz="1600" dirty="0"/>
              <a:t>When we experience an event or a situation, we have an emotional and/or a behavioural response to this. Sometimes we can reflect in the moment (reflection-in-action) but very often this is not possible, and we need to wait until after the event to reflect on our emotions and our behaviours (reflection-on-action).</a:t>
            </a:r>
          </a:p>
          <a:p>
            <a:pPr>
              <a:lnSpc>
                <a:spcPct val="100000"/>
              </a:lnSpc>
              <a:buClr>
                <a:srgbClr val="262626"/>
              </a:buClr>
            </a:pPr>
            <a:r>
              <a:rPr lang="en-GB" sz="1600" dirty="0"/>
              <a:t>This is important, because we need to understand why we have a reaction in certain circumstances.</a:t>
            </a:r>
          </a:p>
        </p:txBody>
      </p:sp>
    </p:spTree>
    <p:extLst>
      <p:ext uri="{BB962C8B-B14F-4D97-AF65-F5344CB8AC3E}">
        <p14:creationId xmlns:p14="http://schemas.microsoft.com/office/powerpoint/2010/main" val="2445674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E0DC866-B863-477F-8B2A-BAF3DA15BAD3}"/>
              </a:ext>
            </a:extLst>
          </p:cNvPr>
          <p:cNvSpPr>
            <a:spLocks noGrp="1"/>
          </p:cNvSpPr>
          <p:nvPr>
            <p:ph type="title"/>
          </p:nvPr>
        </p:nvSpPr>
        <p:spPr>
          <a:xfrm>
            <a:off x="868680" y="642593"/>
            <a:ext cx="6281928" cy="1744183"/>
          </a:xfrm>
        </p:spPr>
        <p:txBody>
          <a:bodyPr>
            <a:normAutofit/>
          </a:bodyPr>
          <a:lstStyle/>
          <a:p>
            <a:r>
              <a:rPr lang="en-GB"/>
              <a:t>Activity Two</a:t>
            </a:r>
          </a:p>
        </p:txBody>
      </p:sp>
      <p:sp>
        <p:nvSpPr>
          <p:cNvPr id="3" name="Content Placeholder 2">
            <a:extLst>
              <a:ext uri="{FF2B5EF4-FFF2-40B4-BE49-F238E27FC236}">
                <a16:creationId xmlns:a16="http://schemas.microsoft.com/office/drawing/2014/main" id="{0C231294-CDDA-4692-85AC-87D30BACD9D8}"/>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t>Think of an event/situation that happened recently that made you feel uncomfortable. Spend some time writing the event down, think about the circumstances, the triggers and your response.</a:t>
            </a:r>
            <a:endParaRPr lang="en-US" dirty="0"/>
          </a:p>
          <a:p>
            <a:pPr>
              <a:buClr>
                <a:srgbClr val="262626"/>
              </a:buClr>
            </a:pPr>
            <a:r>
              <a:rPr lang="en-GB" dirty="0"/>
              <a:t>Once you have done this, try to explore why you may have had this reaction, what do you think caused such a strong response.</a:t>
            </a:r>
          </a:p>
          <a:p>
            <a:pPr>
              <a:buClr>
                <a:srgbClr val="262626"/>
              </a:buClr>
            </a:pPr>
            <a:r>
              <a:rPr lang="en-GB" dirty="0"/>
              <a:t>Think about how you may react if a similar situation occurs again in the future. </a:t>
            </a:r>
          </a:p>
        </p:txBody>
      </p:sp>
      <p:pic>
        <p:nvPicPr>
          <p:cNvPr id="4" name="Picture 4" descr="A close up of a coral&#10;&#10;Description automatically generated">
            <a:extLst>
              <a:ext uri="{FF2B5EF4-FFF2-40B4-BE49-F238E27FC236}">
                <a16:creationId xmlns:a16="http://schemas.microsoft.com/office/drawing/2014/main" id="{9FDF0A2F-3134-4274-8D6A-8DB2CEC01053}"/>
              </a:ext>
            </a:extLst>
          </p:cNvPr>
          <p:cNvPicPr>
            <a:picLocks noChangeAspect="1"/>
          </p:cNvPicPr>
          <p:nvPr/>
        </p:nvPicPr>
        <p:blipFill rotWithShape="1">
          <a:blip r:embed="rId3"/>
          <a:srcRect l="24204" r="25876" b="-2"/>
          <a:stretch/>
        </p:blipFill>
        <p:spPr>
          <a:xfrm>
            <a:off x="7837371" y="237744"/>
            <a:ext cx="4124416" cy="6382512"/>
          </a:xfrm>
          <a:prstGeom prst="rect">
            <a:avLst/>
          </a:prstGeom>
        </p:spPr>
      </p:pic>
    </p:spTree>
    <p:extLst>
      <p:ext uri="{BB962C8B-B14F-4D97-AF65-F5344CB8AC3E}">
        <p14:creationId xmlns:p14="http://schemas.microsoft.com/office/powerpoint/2010/main" val="3888289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swan next to a body of water&#10;&#10;Description automatically generated">
            <a:extLst>
              <a:ext uri="{FF2B5EF4-FFF2-40B4-BE49-F238E27FC236}">
                <a16:creationId xmlns:a16="http://schemas.microsoft.com/office/drawing/2014/main" id="{EB37685A-F387-4D8E-AA5A-9FE4FBC6F8F8}"/>
              </a:ext>
            </a:extLst>
          </p:cNvPr>
          <p:cNvPicPr>
            <a:picLocks noChangeAspect="1"/>
          </p:cNvPicPr>
          <p:nvPr/>
        </p:nvPicPr>
        <p:blipFill rotWithShape="1">
          <a:blip r:embed="rId2"/>
          <a:srcRect l="18932" r="20394"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4A3D12-1054-4D46-8FDD-7A386C5B0C18}"/>
              </a:ext>
            </a:extLst>
          </p:cNvPr>
          <p:cNvSpPr>
            <a:spLocks noGrp="1"/>
          </p:cNvSpPr>
          <p:nvPr>
            <p:ph type="title"/>
          </p:nvPr>
        </p:nvSpPr>
        <p:spPr>
          <a:xfrm>
            <a:off x="6846137" y="727626"/>
            <a:ext cx="4602152" cy="1718225"/>
          </a:xfrm>
        </p:spPr>
        <p:txBody>
          <a:bodyPr>
            <a:normAutofit/>
          </a:bodyPr>
          <a:lstStyle/>
          <a:p>
            <a:r>
              <a:rPr lang="en-GB" sz="3700"/>
              <a:t>Reflection, Reflectivity and Reflexivity</a:t>
            </a:r>
          </a:p>
        </p:txBody>
      </p:sp>
      <p:sp>
        <p:nvSpPr>
          <p:cNvPr id="3" name="Content Placeholder 2">
            <a:extLst>
              <a:ext uri="{FF2B5EF4-FFF2-40B4-BE49-F238E27FC236}">
                <a16:creationId xmlns:a16="http://schemas.microsoft.com/office/drawing/2014/main" id="{87B94A99-36A5-4700-842B-D72F04EBDF10}"/>
              </a:ext>
            </a:extLst>
          </p:cNvPr>
          <p:cNvSpPr>
            <a:spLocks noGrp="1"/>
          </p:cNvSpPr>
          <p:nvPr>
            <p:ph idx="1"/>
          </p:nvPr>
        </p:nvSpPr>
        <p:spPr>
          <a:xfrm>
            <a:off x="6846137" y="2538919"/>
            <a:ext cx="4602152" cy="3557805"/>
          </a:xfrm>
        </p:spPr>
        <p:txBody>
          <a:bodyPr vert="horz" lIns="91440" tIns="45720" rIns="91440" bIns="45720" rtlCol="0" anchor="t">
            <a:normAutofit/>
          </a:bodyPr>
          <a:lstStyle/>
          <a:p>
            <a:r>
              <a:rPr lang="en-GB" dirty="0"/>
              <a:t>As you're becoming more familiar with critically engaging with reflective practice and reflective writing it is important that we now move on to Reflectivity and Reflexivity.</a:t>
            </a:r>
            <a:endParaRPr lang="en-US" dirty="0"/>
          </a:p>
          <a:p>
            <a:pPr>
              <a:buClr>
                <a:srgbClr val="262626"/>
              </a:buClr>
            </a:pPr>
            <a:r>
              <a:rPr lang="en-GB" dirty="0"/>
              <a:t>These terms can be confusing and are often used interchangeably. However for simplicity I have included them here, with a simple definition. </a:t>
            </a:r>
          </a:p>
          <a:p>
            <a:pPr>
              <a:buClr>
                <a:srgbClr val="262626"/>
              </a:buClr>
            </a:pPr>
            <a:endParaRPr lang="en-GB" dirty="0"/>
          </a:p>
          <a:p>
            <a:pPr>
              <a:buClr>
                <a:srgbClr val="262626"/>
              </a:buClr>
            </a:pPr>
            <a:endParaRPr lang="en-GB" dirty="0"/>
          </a:p>
          <a:p>
            <a:pPr>
              <a:buClr>
                <a:srgbClr val="262626"/>
              </a:buClr>
            </a:pPr>
            <a:endParaRPr lang="en-GB" dirty="0"/>
          </a:p>
          <a:p>
            <a:pPr>
              <a:buClr>
                <a:srgbClr val="262626"/>
              </a:buClr>
            </a:pPr>
            <a:endParaRPr lang="en-GB" dirty="0"/>
          </a:p>
          <a:p>
            <a:pPr>
              <a:buClr>
                <a:srgbClr val="262626"/>
              </a:buClr>
            </a:pPr>
            <a:endParaRPr lang="en-GB" dirty="0"/>
          </a:p>
        </p:txBody>
      </p:sp>
    </p:spTree>
    <p:extLst>
      <p:ext uri="{BB962C8B-B14F-4D97-AF65-F5344CB8AC3E}">
        <p14:creationId xmlns:p14="http://schemas.microsoft.com/office/powerpoint/2010/main" val="272453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6EE7E08-B389-43E5-B019-1B0A8ACB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group of people walking in the rain holding an umbrella&#10;&#10;Description automatically generated">
            <a:extLst>
              <a:ext uri="{FF2B5EF4-FFF2-40B4-BE49-F238E27FC236}">
                <a16:creationId xmlns:a16="http://schemas.microsoft.com/office/drawing/2014/main" id="{303FD185-DE94-44A9-B07D-924EC62BC8D7}"/>
              </a:ext>
            </a:extLst>
          </p:cNvPr>
          <p:cNvPicPr>
            <a:picLocks noChangeAspect="1"/>
          </p:cNvPicPr>
          <p:nvPr/>
        </p:nvPicPr>
        <p:blipFill rotWithShape="1">
          <a:blip r:embed="rId2"/>
          <a:srcRect l="25417" r="12362" b="-1"/>
          <a:stretch/>
        </p:blipFill>
        <p:spPr>
          <a:xfrm>
            <a:off x="20" y="10"/>
            <a:ext cx="6392647" cy="6857990"/>
          </a:xfrm>
          <a:prstGeom prst="rect">
            <a:avLst/>
          </a:prstGeom>
        </p:spPr>
      </p:pic>
      <p:sp>
        <p:nvSpPr>
          <p:cNvPr id="12" name="Rectangle 11">
            <a:extLst>
              <a:ext uri="{FF2B5EF4-FFF2-40B4-BE49-F238E27FC236}">
                <a16:creationId xmlns:a16="http://schemas.microsoft.com/office/drawing/2014/main" id="{E60D94A5-8A09-4BAB-8F7C-69BC34C54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1AE32B-3A6E-4C5E-8FEB-73861B9A26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C5362-62B2-4B99-8F34-F418295649B8}"/>
              </a:ext>
            </a:extLst>
          </p:cNvPr>
          <p:cNvSpPr>
            <a:spLocks noGrp="1"/>
          </p:cNvSpPr>
          <p:nvPr>
            <p:ph type="title"/>
          </p:nvPr>
        </p:nvSpPr>
        <p:spPr>
          <a:xfrm>
            <a:off x="7064082" y="642594"/>
            <a:ext cx="4472921" cy="1371600"/>
          </a:xfrm>
        </p:spPr>
        <p:txBody>
          <a:bodyPr>
            <a:normAutofit/>
          </a:bodyPr>
          <a:lstStyle/>
          <a:p>
            <a:r>
              <a:rPr lang="en-GB" sz="4000"/>
              <a:t>Definitions</a:t>
            </a:r>
          </a:p>
        </p:txBody>
      </p:sp>
      <p:sp>
        <p:nvSpPr>
          <p:cNvPr id="3" name="Content Placeholder 2">
            <a:extLst>
              <a:ext uri="{FF2B5EF4-FFF2-40B4-BE49-F238E27FC236}">
                <a16:creationId xmlns:a16="http://schemas.microsoft.com/office/drawing/2014/main" id="{2E886902-5D14-4FEB-8413-212797F0F00D}"/>
              </a:ext>
            </a:extLst>
          </p:cNvPr>
          <p:cNvSpPr>
            <a:spLocks noGrp="1"/>
          </p:cNvSpPr>
          <p:nvPr>
            <p:ph idx="1"/>
          </p:nvPr>
        </p:nvSpPr>
        <p:spPr>
          <a:xfrm>
            <a:off x="7064082" y="2103120"/>
            <a:ext cx="4472922" cy="3931920"/>
          </a:xfrm>
        </p:spPr>
        <p:txBody>
          <a:bodyPr vert="horz" lIns="91440" tIns="45720" rIns="91440" bIns="45720" rtlCol="0">
            <a:normAutofit/>
          </a:bodyPr>
          <a:lstStyle/>
          <a:p>
            <a:pPr>
              <a:lnSpc>
                <a:spcPct val="100000"/>
              </a:lnSpc>
            </a:pPr>
            <a:endParaRPr lang="en-GB" sz="1400"/>
          </a:p>
          <a:p>
            <a:pPr>
              <a:lnSpc>
                <a:spcPct val="100000"/>
              </a:lnSpc>
              <a:buClr>
                <a:srgbClr val="262626"/>
              </a:buClr>
            </a:pPr>
            <a:r>
              <a:rPr lang="en-GB" sz="1400">
                <a:ea typeface="+mn-lt"/>
                <a:cs typeface="+mn-lt"/>
              </a:rPr>
              <a:t>Reflection: This is the cognitive/thinking process that we engage in as professionals. It can be a deliberate process, or it can be passive. </a:t>
            </a:r>
            <a:endParaRPr lang="en-US" sz="1400">
              <a:ea typeface="+mn-lt"/>
              <a:cs typeface="+mn-lt"/>
            </a:endParaRPr>
          </a:p>
          <a:p>
            <a:pPr>
              <a:lnSpc>
                <a:spcPct val="100000"/>
              </a:lnSpc>
              <a:buClr>
                <a:srgbClr val="262626"/>
              </a:buClr>
            </a:pPr>
            <a:r>
              <a:rPr lang="en-GB" sz="1400">
                <a:ea typeface="+mn-lt"/>
                <a:cs typeface="+mn-lt"/>
              </a:rPr>
              <a:t>Reflectivity: This is the deliberate act of assessing and reflecting on a situation. It is the 'doing of reflection'. </a:t>
            </a:r>
          </a:p>
          <a:p>
            <a:pPr>
              <a:lnSpc>
                <a:spcPct val="100000"/>
              </a:lnSpc>
              <a:buClr>
                <a:srgbClr val="262626"/>
              </a:buClr>
            </a:pPr>
            <a:r>
              <a:rPr lang="en-GB" sz="1400">
                <a:ea typeface="+mn-lt"/>
                <a:cs typeface="+mn-lt"/>
              </a:rPr>
              <a:t>Reflexivity: This is high level self-awareness, which we engage in as we become aware of our own stereotypes, our values, morals, those aspects of our own internal frame that are culturally developed. </a:t>
            </a:r>
          </a:p>
          <a:p>
            <a:pPr>
              <a:lnSpc>
                <a:spcPct val="100000"/>
              </a:lnSpc>
              <a:buClr>
                <a:srgbClr val="262626"/>
              </a:buClr>
            </a:pPr>
            <a:endParaRPr lang="en-GB" sz="1400"/>
          </a:p>
          <a:p>
            <a:pPr>
              <a:lnSpc>
                <a:spcPct val="100000"/>
              </a:lnSpc>
              <a:buClr>
                <a:srgbClr val="262626"/>
              </a:buClr>
            </a:pPr>
            <a:r>
              <a:rPr lang="en-GB" sz="1400"/>
              <a:t>If we want to become self-aware and critically reflective professionals, we need to engage in reflexive practice. We need to look inward at ourselves, question our beliefs and look at our assumptions.  </a:t>
            </a:r>
          </a:p>
        </p:txBody>
      </p:sp>
    </p:spTree>
    <p:extLst>
      <p:ext uri="{BB962C8B-B14F-4D97-AF65-F5344CB8AC3E}">
        <p14:creationId xmlns:p14="http://schemas.microsoft.com/office/powerpoint/2010/main" val="3906782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0C13C-F033-4DDB-BA05-C9CC7D2A459F}"/>
              </a:ext>
            </a:extLst>
          </p:cNvPr>
          <p:cNvSpPr>
            <a:spLocks noGrp="1"/>
          </p:cNvSpPr>
          <p:nvPr>
            <p:ph type="title"/>
          </p:nvPr>
        </p:nvSpPr>
        <p:spPr/>
        <p:txBody>
          <a:bodyPr/>
          <a:lstStyle/>
          <a:p>
            <a:r>
              <a:rPr lang="en-GB"/>
              <a:t>Argyris' Ladder of Inference</a:t>
            </a:r>
          </a:p>
        </p:txBody>
      </p:sp>
      <p:sp>
        <p:nvSpPr>
          <p:cNvPr id="3" name="Content Placeholder 2">
            <a:extLst>
              <a:ext uri="{FF2B5EF4-FFF2-40B4-BE49-F238E27FC236}">
                <a16:creationId xmlns:a16="http://schemas.microsoft.com/office/drawing/2014/main" id="{E0370BD0-853B-478C-A943-04DEEA998DD6}"/>
              </a:ext>
            </a:extLst>
          </p:cNvPr>
          <p:cNvSpPr>
            <a:spLocks noGrp="1"/>
          </p:cNvSpPr>
          <p:nvPr>
            <p:ph idx="1"/>
          </p:nvPr>
        </p:nvSpPr>
        <p:spPr/>
        <p:txBody>
          <a:bodyPr vert="horz" lIns="91440" tIns="45720" rIns="91440" bIns="45720" rtlCol="0" anchor="t">
            <a:normAutofit/>
          </a:bodyPr>
          <a:lstStyle/>
          <a:p>
            <a:r>
              <a:rPr lang="en-GB" dirty="0"/>
              <a:t>I am sure that many of has have had situations where we have jumped to a conclusion and made assumptions. </a:t>
            </a:r>
          </a:p>
          <a:p>
            <a:pPr>
              <a:buClr>
                <a:srgbClr val="262626"/>
              </a:buClr>
            </a:pPr>
            <a:r>
              <a:rPr lang="en-GB" dirty="0"/>
              <a:t>As therapists we need to constantly be aware of our own assumptions and be prepared to challenge them for ourselves or be challenged by others. </a:t>
            </a:r>
          </a:p>
          <a:p>
            <a:pPr>
              <a:buClr>
                <a:srgbClr val="262626"/>
              </a:buClr>
            </a:pPr>
            <a:r>
              <a:rPr lang="en-GB" dirty="0"/>
              <a:t>The ladder of inference is a good way of helping us to become aware of our assumptions.</a:t>
            </a:r>
          </a:p>
          <a:p>
            <a:pPr>
              <a:buClr>
                <a:srgbClr val="262626"/>
              </a:buClr>
            </a:pPr>
            <a:endParaRPr lang="en-GB" dirty="0"/>
          </a:p>
          <a:p>
            <a:pPr>
              <a:buClr>
                <a:srgbClr val="262626"/>
              </a:buClr>
            </a:pPr>
            <a:r>
              <a:rPr lang="en-GB" dirty="0"/>
              <a:t>Watch the following video:</a:t>
            </a:r>
          </a:p>
          <a:p>
            <a:pPr>
              <a:buClr>
                <a:srgbClr val="262626"/>
              </a:buClr>
            </a:pPr>
            <a:r>
              <a:rPr lang="en-GB" dirty="0">
                <a:hlinkClick r:id="rId2"/>
              </a:rPr>
              <a:t>The Ladder of Inference Creates Bad Judgments</a:t>
            </a:r>
            <a:endParaRPr lang="en-GB" dirty="0"/>
          </a:p>
        </p:txBody>
      </p:sp>
    </p:spTree>
    <p:extLst>
      <p:ext uri="{BB962C8B-B14F-4D97-AF65-F5344CB8AC3E}">
        <p14:creationId xmlns:p14="http://schemas.microsoft.com/office/powerpoint/2010/main" val="601325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54F2F-FB11-491B-B501-CD35241CF45B}"/>
              </a:ext>
            </a:extLst>
          </p:cNvPr>
          <p:cNvSpPr>
            <a:spLocks noGrp="1"/>
          </p:cNvSpPr>
          <p:nvPr>
            <p:ph type="title"/>
          </p:nvPr>
        </p:nvSpPr>
        <p:spPr>
          <a:xfrm>
            <a:off x="6579450" y="727627"/>
            <a:ext cx="4957553" cy="1645920"/>
          </a:xfrm>
        </p:spPr>
        <p:txBody>
          <a:bodyPr>
            <a:normAutofit/>
          </a:bodyPr>
          <a:lstStyle/>
          <a:p>
            <a:r>
              <a:rPr lang="en-GB"/>
              <a:t>Argyris' Ladder of Inference</a:t>
            </a:r>
          </a:p>
        </p:txBody>
      </p:sp>
      <p:sp>
        <p:nvSpPr>
          <p:cNvPr id="18" name="Rectangle 17">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20" name="Rectangle 19">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text&#10;&#10;Description automatically generated">
            <a:extLst>
              <a:ext uri="{FF2B5EF4-FFF2-40B4-BE49-F238E27FC236}">
                <a16:creationId xmlns:a16="http://schemas.microsoft.com/office/drawing/2014/main" id="{300D9CC8-BD20-4A75-8A06-81F7643C6B66}"/>
              </a:ext>
            </a:extLst>
          </p:cNvPr>
          <p:cNvPicPr>
            <a:picLocks noChangeAspect="1"/>
          </p:cNvPicPr>
          <p:nvPr/>
        </p:nvPicPr>
        <p:blipFill>
          <a:blip r:embed="rId2"/>
          <a:stretch>
            <a:fillRect/>
          </a:stretch>
        </p:blipFill>
        <p:spPr>
          <a:xfrm>
            <a:off x="1739088" y="1206900"/>
            <a:ext cx="3346773" cy="4462365"/>
          </a:xfrm>
          <a:prstGeom prst="rect">
            <a:avLst/>
          </a:prstGeom>
        </p:spPr>
      </p:pic>
      <p:sp>
        <p:nvSpPr>
          <p:cNvPr id="8" name="Content Placeholder 7">
            <a:extLst>
              <a:ext uri="{FF2B5EF4-FFF2-40B4-BE49-F238E27FC236}">
                <a16:creationId xmlns:a16="http://schemas.microsoft.com/office/drawing/2014/main" id="{E23BA9B8-C42B-4D71-BE43-47E7E8C453EB}"/>
              </a:ext>
            </a:extLst>
          </p:cNvPr>
          <p:cNvSpPr>
            <a:spLocks noGrp="1"/>
          </p:cNvSpPr>
          <p:nvPr>
            <p:ph idx="1"/>
          </p:nvPr>
        </p:nvSpPr>
        <p:spPr>
          <a:xfrm>
            <a:off x="6579450" y="2538919"/>
            <a:ext cx="4957554" cy="3496120"/>
          </a:xfrm>
        </p:spPr>
        <p:txBody>
          <a:bodyPr vert="horz" lIns="91440" tIns="45720" rIns="91440" bIns="45720" rtlCol="0" anchor="t">
            <a:normAutofit lnSpcReduction="10000"/>
          </a:bodyPr>
          <a:lstStyle/>
          <a:p>
            <a:r>
              <a:rPr lang="en-US"/>
              <a:t>At the bottom of the ladder is an event that we observe as it happens. We select data from that event and then we add meaning, which will come from our past experiences and culture. </a:t>
            </a:r>
          </a:p>
          <a:p>
            <a:pPr>
              <a:buClr>
                <a:srgbClr val="262626"/>
              </a:buClr>
            </a:pPr>
            <a:r>
              <a:rPr lang="en-US"/>
              <a:t>This will lead us to make assumptions about the event or the person. And then on to conclusions.</a:t>
            </a:r>
          </a:p>
          <a:p>
            <a:pPr>
              <a:buClr>
                <a:srgbClr val="262626"/>
              </a:buClr>
            </a:pPr>
            <a:r>
              <a:rPr lang="en-US"/>
              <a:t>We will then adopt beliefs which are based on our conclusions and these become beliefs about the world.</a:t>
            </a:r>
          </a:p>
          <a:p>
            <a:pPr>
              <a:buClr>
                <a:srgbClr val="262626"/>
              </a:buClr>
            </a:pPr>
            <a:r>
              <a:rPr lang="en-US"/>
              <a:t>There are also recursive loops which are always based on our assumptions, biases and beliefs.</a:t>
            </a:r>
            <a:endParaRPr lang="en-US" dirty="0"/>
          </a:p>
        </p:txBody>
      </p:sp>
    </p:spTree>
    <p:extLst>
      <p:ext uri="{BB962C8B-B14F-4D97-AF65-F5344CB8AC3E}">
        <p14:creationId xmlns:p14="http://schemas.microsoft.com/office/powerpoint/2010/main" val="1948355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3E0B076-70B2-4BA7-B180-209E6D801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1262DB-2217-4833-97B6-F2E848AE5B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6E31C53-2B4C-4EC3-ABBE-C7A406EE0F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0440A0C-E068-4AC0-80B3-ED8BFFA553A9}"/>
              </a:ext>
            </a:extLst>
          </p:cNvPr>
          <p:cNvSpPr>
            <a:spLocks noGrp="1"/>
          </p:cNvSpPr>
          <p:nvPr>
            <p:ph type="title"/>
          </p:nvPr>
        </p:nvSpPr>
        <p:spPr>
          <a:xfrm>
            <a:off x="1066800" y="642594"/>
            <a:ext cx="10058400" cy="1371600"/>
          </a:xfrm>
        </p:spPr>
        <p:txBody>
          <a:bodyPr>
            <a:normAutofit/>
          </a:bodyPr>
          <a:lstStyle/>
          <a:p>
            <a:r>
              <a:rPr lang="en-GB"/>
              <a:t>Argyris' Ladder of Inference</a:t>
            </a:r>
          </a:p>
        </p:txBody>
      </p:sp>
      <p:sp>
        <p:nvSpPr>
          <p:cNvPr id="3" name="Content Placeholder 2">
            <a:extLst>
              <a:ext uri="{FF2B5EF4-FFF2-40B4-BE49-F238E27FC236}">
                <a16:creationId xmlns:a16="http://schemas.microsoft.com/office/drawing/2014/main" id="{3EA291BB-4304-4C5F-B81C-44AB27DA3E98}"/>
              </a:ext>
            </a:extLst>
          </p:cNvPr>
          <p:cNvSpPr>
            <a:spLocks noGrp="1"/>
          </p:cNvSpPr>
          <p:nvPr>
            <p:ph idx="1"/>
          </p:nvPr>
        </p:nvSpPr>
        <p:spPr>
          <a:xfrm>
            <a:off x="1066800" y="2103120"/>
            <a:ext cx="6485467" cy="3931920"/>
          </a:xfrm>
        </p:spPr>
        <p:txBody>
          <a:bodyPr vert="horz" lIns="91440" tIns="45720" rIns="91440" bIns="45720" rtlCol="0">
            <a:normAutofit/>
          </a:bodyPr>
          <a:lstStyle/>
          <a:p>
            <a:r>
              <a:rPr lang="en-GB"/>
              <a:t>How to act?</a:t>
            </a:r>
            <a:endParaRPr lang="en-US"/>
          </a:p>
          <a:p>
            <a:pPr>
              <a:buClr>
                <a:srgbClr val="262626"/>
              </a:buClr>
            </a:pPr>
            <a:endParaRPr lang="en-GB" dirty="0"/>
          </a:p>
          <a:p>
            <a:pPr>
              <a:buClr>
                <a:srgbClr val="262626"/>
              </a:buClr>
            </a:pPr>
            <a:r>
              <a:rPr lang="en-GB"/>
              <a:t>We can regularly check in on our assumptions by going to the bottom of the ladder and checking in on our assumptions. Checking to see what is happening within us, questioning our initial responses, looking for our internal biases. </a:t>
            </a:r>
          </a:p>
          <a:p>
            <a:pPr>
              <a:buClr>
                <a:srgbClr val="262626"/>
              </a:buClr>
            </a:pPr>
            <a:r>
              <a:rPr lang="en-GB"/>
              <a:t>Another way is to look for an alternative explanation, look for some contrary data that will disconfirm your assumption. </a:t>
            </a:r>
            <a:endParaRPr lang="en-GB" dirty="0"/>
          </a:p>
          <a:p>
            <a:pPr>
              <a:buClr>
                <a:srgbClr val="262626"/>
              </a:buClr>
            </a:pPr>
            <a:endParaRPr lang="en-GB" dirty="0"/>
          </a:p>
          <a:p>
            <a:pPr>
              <a:buClr>
                <a:srgbClr val="262626"/>
              </a:buClr>
            </a:pPr>
            <a:r>
              <a:rPr lang="en-GB"/>
              <a:t>This is vital as we work towards becoming aware of any discriminatory practices and become more critically reflective.</a:t>
            </a:r>
            <a:endParaRPr lang="en-GB" dirty="0"/>
          </a:p>
        </p:txBody>
      </p:sp>
      <p:pic>
        <p:nvPicPr>
          <p:cNvPr id="4" name="Picture 4" descr="A sign on the screen&#10;&#10;Description automatically generated">
            <a:extLst>
              <a:ext uri="{FF2B5EF4-FFF2-40B4-BE49-F238E27FC236}">
                <a16:creationId xmlns:a16="http://schemas.microsoft.com/office/drawing/2014/main" id="{22327CF7-8900-442E-929B-619339534898}"/>
              </a:ext>
            </a:extLst>
          </p:cNvPr>
          <p:cNvPicPr>
            <a:picLocks noChangeAspect="1"/>
          </p:cNvPicPr>
          <p:nvPr/>
        </p:nvPicPr>
        <p:blipFill rotWithShape="1">
          <a:blip r:embed="rId2"/>
          <a:srcRect l="22098" r="22626" b="3"/>
          <a:stretch/>
        </p:blipFill>
        <p:spPr>
          <a:xfrm>
            <a:off x="8020571" y="2161488"/>
            <a:ext cx="3019646" cy="3632643"/>
          </a:xfrm>
          <a:prstGeom prst="rect">
            <a:avLst/>
          </a:prstGeom>
        </p:spPr>
      </p:pic>
    </p:spTree>
    <p:extLst>
      <p:ext uri="{BB962C8B-B14F-4D97-AF65-F5344CB8AC3E}">
        <p14:creationId xmlns:p14="http://schemas.microsoft.com/office/powerpoint/2010/main" val="2569830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E537B6-098D-494F-9A54-F22CD09775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7328FD4-8F4F-45D0-B179-C09F34FF8E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082" y="407588"/>
            <a:ext cx="5532146" cy="6066184"/>
          </a:xfrm>
          <a:prstGeom prst="rect">
            <a:avLst/>
          </a:prstGeom>
          <a:noFill/>
          <a:ln w="6350" cap="sq" cmpd="sng" algn="ctr">
            <a:solidFill>
              <a:srgbClr val="404040"/>
            </a:solidFill>
            <a:prstDash val="solid"/>
            <a:miter lim="800000"/>
          </a:ln>
          <a:effectLst/>
        </p:spPr>
      </p:sp>
      <p:pic>
        <p:nvPicPr>
          <p:cNvPr id="4" name="Picture 4" descr="Timeline&#10;&#10;Description automatically generated">
            <a:extLst>
              <a:ext uri="{FF2B5EF4-FFF2-40B4-BE49-F238E27FC236}">
                <a16:creationId xmlns:a16="http://schemas.microsoft.com/office/drawing/2014/main" id="{5892B1FE-0B86-4B16-9695-68B53E1C0FFE}"/>
              </a:ext>
            </a:extLst>
          </p:cNvPr>
          <p:cNvPicPr>
            <a:picLocks noChangeAspect="1"/>
          </p:cNvPicPr>
          <p:nvPr/>
        </p:nvPicPr>
        <p:blipFill>
          <a:blip r:embed="rId2"/>
          <a:stretch>
            <a:fillRect/>
          </a:stretch>
        </p:blipFill>
        <p:spPr>
          <a:xfrm>
            <a:off x="882713" y="1513670"/>
            <a:ext cx="4572418" cy="3875124"/>
          </a:xfrm>
          <a:prstGeom prst="rect">
            <a:avLst/>
          </a:prstGeom>
        </p:spPr>
      </p:pic>
      <p:sp>
        <p:nvSpPr>
          <p:cNvPr id="13" name="Rectangle 12">
            <a:extLst>
              <a:ext uri="{FF2B5EF4-FFF2-40B4-BE49-F238E27FC236}">
                <a16:creationId xmlns:a16="http://schemas.microsoft.com/office/drawing/2014/main" id="{4D22A8B8-E29F-4EB2-95D4-3C24EF2347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1EF9F5-BAA7-45A5-BD84-F3184FCED1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AADDD-D185-414D-AEA8-54C4E80A9713}"/>
              </a:ext>
            </a:extLst>
          </p:cNvPr>
          <p:cNvSpPr>
            <a:spLocks noGrp="1"/>
          </p:cNvSpPr>
          <p:nvPr>
            <p:ph type="title"/>
          </p:nvPr>
        </p:nvSpPr>
        <p:spPr>
          <a:xfrm>
            <a:off x="6846137" y="727626"/>
            <a:ext cx="4602152" cy="1718225"/>
          </a:xfrm>
        </p:spPr>
        <p:txBody>
          <a:bodyPr>
            <a:normAutofit/>
          </a:bodyPr>
          <a:lstStyle/>
          <a:p>
            <a:r>
              <a:rPr lang="en-GB"/>
              <a:t>Activity Three</a:t>
            </a:r>
          </a:p>
        </p:txBody>
      </p:sp>
      <p:sp>
        <p:nvSpPr>
          <p:cNvPr id="3" name="Content Placeholder 2">
            <a:extLst>
              <a:ext uri="{FF2B5EF4-FFF2-40B4-BE49-F238E27FC236}">
                <a16:creationId xmlns:a16="http://schemas.microsoft.com/office/drawing/2014/main" id="{7DC784B1-D365-46CD-9DB9-296E5F1A4D5B}"/>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a:t>Think of a recent time when you did make assumptions. Think about the triggers for this event and consider how and why it happened.</a:t>
            </a:r>
          </a:p>
          <a:p>
            <a:pPr>
              <a:buClr>
                <a:srgbClr val="262626"/>
              </a:buClr>
            </a:pPr>
            <a:r>
              <a:rPr lang="en-GB"/>
              <a:t>Once you have done this, reflect over the event with the Ladder of Inference in mind and see what learning you can take from this and how you can avoid this in the future. </a:t>
            </a:r>
            <a:endParaRPr lang="en-GB" dirty="0"/>
          </a:p>
        </p:txBody>
      </p:sp>
    </p:spTree>
    <p:extLst>
      <p:ext uri="{BB962C8B-B14F-4D97-AF65-F5344CB8AC3E}">
        <p14:creationId xmlns:p14="http://schemas.microsoft.com/office/powerpoint/2010/main" val="1425547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uds in the dark&#10;&#10;Description automatically generated">
            <a:extLst>
              <a:ext uri="{FF2B5EF4-FFF2-40B4-BE49-F238E27FC236}">
                <a16:creationId xmlns:a16="http://schemas.microsoft.com/office/drawing/2014/main" id="{46CEB3BE-EB9C-4670-B4EF-77CE9CDDBDF9}"/>
              </a:ext>
            </a:extLst>
          </p:cNvPr>
          <p:cNvPicPr>
            <a:picLocks noChangeAspect="1"/>
          </p:cNvPicPr>
          <p:nvPr/>
        </p:nvPicPr>
        <p:blipFill rotWithShape="1">
          <a:blip r:embed="rId2"/>
          <a:srcRect t="11190" r="9091" b="11623"/>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5287F-930F-42F1-96BB-53F895B285E9}"/>
              </a:ext>
            </a:extLst>
          </p:cNvPr>
          <p:cNvSpPr>
            <a:spLocks noGrp="1"/>
          </p:cNvSpPr>
          <p:nvPr>
            <p:ph type="title"/>
          </p:nvPr>
        </p:nvSpPr>
        <p:spPr>
          <a:xfrm>
            <a:off x="774043" y="727626"/>
            <a:ext cx="4602152" cy="1718225"/>
          </a:xfrm>
        </p:spPr>
        <p:txBody>
          <a:bodyPr>
            <a:normAutofit/>
          </a:bodyPr>
          <a:lstStyle/>
          <a:p>
            <a:r>
              <a:rPr lang="en-GB" sz="4400"/>
              <a:t>Double Loop Learning</a:t>
            </a:r>
          </a:p>
        </p:txBody>
      </p:sp>
      <p:sp>
        <p:nvSpPr>
          <p:cNvPr id="3" name="Content Placeholder 2">
            <a:extLst>
              <a:ext uri="{FF2B5EF4-FFF2-40B4-BE49-F238E27FC236}">
                <a16:creationId xmlns:a16="http://schemas.microsoft.com/office/drawing/2014/main" id="{FE25C986-4737-4AF9-A065-E25D9C12B3AD}"/>
              </a:ext>
            </a:extLst>
          </p:cNvPr>
          <p:cNvSpPr>
            <a:spLocks noGrp="1"/>
          </p:cNvSpPr>
          <p:nvPr>
            <p:ph idx="1"/>
          </p:nvPr>
        </p:nvSpPr>
        <p:spPr>
          <a:xfrm>
            <a:off x="774043" y="2538920"/>
            <a:ext cx="4602152" cy="3480066"/>
          </a:xfrm>
        </p:spPr>
        <p:txBody>
          <a:bodyPr vert="horz" lIns="91440" tIns="45720" rIns="91440" bIns="45720" rtlCol="0">
            <a:normAutofit/>
          </a:bodyPr>
          <a:lstStyle/>
          <a:p>
            <a:pPr>
              <a:lnSpc>
                <a:spcPct val="100000"/>
              </a:lnSpc>
            </a:pPr>
            <a:r>
              <a:rPr lang="en-GB"/>
              <a:t>Sometimes assumptions can be helpful, we can't always over think every activity that we do, as that would become exhausting. </a:t>
            </a:r>
          </a:p>
          <a:p>
            <a:pPr>
              <a:lnSpc>
                <a:spcPct val="100000"/>
              </a:lnSpc>
              <a:buClr>
                <a:srgbClr val="262626"/>
              </a:buClr>
            </a:pPr>
            <a:r>
              <a:rPr lang="en-GB"/>
              <a:t>However, if we stop reflecting on our assumptions altogether, we can end up going down a very narrow and limited road.</a:t>
            </a:r>
          </a:p>
          <a:p>
            <a:pPr>
              <a:lnSpc>
                <a:spcPct val="100000"/>
              </a:lnSpc>
              <a:buClr>
                <a:srgbClr val="262626"/>
              </a:buClr>
            </a:pPr>
            <a:r>
              <a:rPr lang="en-GB"/>
              <a:t>In Counselling we need to take time to reflect on our own assumptions and behaviours and be prepared to question these. </a:t>
            </a:r>
          </a:p>
          <a:p>
            <a:pPr>
              <a:lnSpc>
                <a:spcPct val="100000"/>
              </a:lnSpc>
              <a:buClr>
                <a:srgbClr val="262626"/>
              </a:buClr>
            </a:pPr>
            <a:r>
              <a:rPr lang="en-GB"/>
              <a:t>In professional roles we need to be prepared to question and challenge ourselves.</a:t>
            </a:r>
          </a:p>
        </p:txBody>
      </p:sp>
    </p:spTree>
    <p:extLst>
      <p:ext uri="{BB962C8B-B14F-4D97-AF65-F5344CB8AC3E}">
        <p14:creationId xmlns:p14="http://schemas.microsoft.com/office/powerpoint/2010/main" val="2646053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635B130-C710-41C4-A063-0E97771C5C0B}"/>
              </a:ext>
            </a:extLst>
          </p:cNvPr>
          <p:cNvSpPr>
            <a:spLocks noGrp="1"/>
          </p:cNvSpPr>
          <p:nvPr>
            <p:ph type="title"/>
          </p:nvPr>
        </p:nvSpPr>
        <p:spPr>
          <a:xfrm>
            <a:off x="868680" y="642593"/>
            <a:ext cx="6281928" cy="1744183"/>
          </a:xfrm>
        </p:spPr>
        <p:txBody>
          <a:bodyPr>
            <a:normAutofit/>
          </a:bodyPr>
          <a:lstStyle/>
          <a:p>
            <a:r>
              <a:rPr lang="en-GB"/>
              <a:t>Double loop learning</a:t>
            </a:r>
            <a:endParaRPr lang="en-US"/>
          </a:p>
        </p:txBody>
      </p:sp>
      <p:sp>
        <p:nvSpPr>
          <p:cNvPr id="3" name="Content Placeholder 2">
            <a:extLst>
              <a:ext uri="{FF2B5EF4-FFF2-40B4-BE49-F238E27FC236}">
                <a16:creationId xmlns:a16="http://schemas.microsoft.com/office/drawing/2014/main" id="{09E120B5-78CD-4D3E-A8E7-61F837FBCE9F}"/>
              </a:ext>
            </a:extLst>
          </p:cNvPr>
          <p:cNvSpPr>
            <a:spLocks noGrp="1"/>
          </p:cNvSpPr>
          <p:nvPr>
            <p:ph idx="1"/>
          </p:nvPr>
        </p:nvSpPr>
        <p:spPr>
          <a:xfrm>
            <a:off x="868680" y="2386584"/>
            <a:ext cx="6281928" cy="3648456"/>
          </a:xfrm>
        </p:spPr>
        <p:txBody>
          <a:bodyPr vert="horz" lIns="91440" tIns="45720" rIns="91440" bIns="45720" rtlCol="0">
            <a:normAutofit/>
          </a:bodyPr>
          <a:lstStyle/>
          <a:p>
            <a:pPr>
              <a:buClr>
                <a:srgbClr val="262626"/>
              </a:buClr>
            </a:pPr>
            <a:r>
              <a:rPr lang="en-GB"/>
              <a:t>Double loop learning means delving under the water and exploring what is happening beneath the surface. </a:t>
            </a:r>
          </a:p>
          <a:p>
            <a:pPr>
              <a:buClr>
                <a:srgbClr val="262626"/>
              </a:buClr>
            </a:pPr>
            <a:r>
              <a:rPr lang="en-GB"/>
              <a:t>Once we have brought our assumptions to the surface, we now need to challenge them and question all elements that we might take for granted. </a:t>
            </a:r>
          </a:p>
          <a:p>
            <a:pPr>
              <a:buClr>
                <a:srgbClr val="262626"/>
              </a:buClr>
            </a:pPr>
            <a:r>
              <a:rPr lang="en-GB"/>
              <a:t>This means that we might need to face some uncomfortable truths, we might need to challenge viewpoints that have been with us since childhood. We may need to question our values and beliefs.</a:t>
            </a:r>
          </a:p>
          <a:p>
            <a:pPr>
              <a:buClr>
                <a:srgbClr val="262626"/>
              </a:buClr>
            </a:pPr>
            <a:r>
              <a:rPr lang="en-GB"/>
              <a:t>However it can make us more creative and engaged. </a:t>
            </a:r>
            <a:endParaRPr lang="en-GB" dirty="0"/>
          </a:p>
        </p:txBody>
      </p:sp>
      <p:pic>
        <p:nvPicPr>
          <p:cNvPr id="4" name="Picture 4" descr="A picture containing water, outdoor, riding, person&#10;&#10;Description automatically generated">
            <a:extLst>
              <a:ext uri="{FF2B5EF4-FFF2-40B4-BE49-F238E27FC236}">
                <a16:creationId xmlns:a16="http://schemas.microsoft.com/office/drawing/2014/main" id="{9C3CB4C5-992F-457B-AA96-41F03299021E}"/>
              </a:ext>
            </a:extLst>
          </p:cNvPr>
          <p:cNvPicPr>
            <a:picLocks noChangeAspect="1"/>
          </p:cNvPicPr>
          <p:nvPr/>
        </p:nvPicPr>
        <p:blipFill rotWithShape="1">
          <a:blip r:embed="rId2"/>
          <a:srcRect l="23487" r="33702"/>
          <a:stretch/>
        </p:blipFill>
        <p:spPr>
          <a:xfrm>
            <a:off x="7837371" y="237744"/>
            <a:ext cx="4124416" cy="6382512"/>
          </a:xfrm>
          <a:prstGeom prst="rect">
            <a:avLst/>
          </a:prstGeom>
        </p:spPr>
      </p:pic>
    </p:spTree>
    <p:extLst>
      <p:ext uri="{BB962C8B-B14F-4D97-AF65-F5344CB8AC3E}">
        <p14:creationId xmlns:p14="http://schemas.microsoft.com/office/powerpoint/2010/main" val="2849181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32">
            <a:extLst>
              <a:ext uri="{FF2B5EF4-FFF2-40B4-BE49-F238E27FC236}">
                <a16:creationId xmlns:a16="http://schemas.microsoft.com/office/drawing/2014/main" id="{282E2A95-1A08-4118-83C6-B1CA5648E0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31" name="Rectangle 34">
            <a:extLst>
              <a:ext uri="{FF2B5EF4-FFF2-40B4-BE49-F238E27FC236}">
                <a16:creationId xmlns:a16="http://schemas.microsoft.com/office/drawing/2014/main" id="{2FFEFC7E-85EE-4AC9-A351-FBEB13A1D6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6">
            <a:extLst>
              <a:ext uri="{FF2B5EF4-FFF2-40B4-BE49-F238E27FC236}">
                <a16:creationId xmlns:a16="http://schemas.microsoft.com/office/drawing/2014/main" id="{CB2511BB-FC4C-45F3-94EB-661D6806C9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AA9DE-C080-41C5-B946-7A90EF7ED604}"/>
              </a:ext>
            </a:extLst>
          </p:cNvPr>
          <p:cNvSpPr>
            <a:spLocks noGrp="1"/>
          </p:cNvSpPr>
          <p:nvPr>
            <p:ph type="title"/>
          </p:nvPr>
        </p:nvSpPr>
        <p:spPr>
          <a:xfrm>
            <a:off x="557720" y="612843"/>
            <a:ext cx="2312480" cy="1499738"/>
          </a:xfrm>
        </p:spPr>
        <p:txBody>
          <a:bodyPr anchor="b">
            <a:normAutofit/>
          </a:bodyPr>
          <a:lstStyle/>
          <a:p>
            <a:r>
              <a:rPr lang="en-GB" sz="2800"/>
              <a:t>Argyris and Schon's Double Loop Learning</a:t>
            </a:r>
            <a:endParaRPr lang="en-US" sz="2800"/>
          </a:p>
        </p:txBody>
      </p:sp>
      <p:sp>
        <p:nvSpPr>
          <p:cNvPr id="8" name="Content Placeholder 7">
            <a:extLst>
              <a:ext uri="{FF2B5EF4-FFF2-40B4-BE49-F238E27FC236}">
                <a16:creationId xmlns:a16="http://schemas.microsoft.com/office/drawing/2014/main" id="{B7DE6D6E-8095-4FCE-8668-059A640F9027}"/>
              </a:ext>
            </a:extLst>
          </p:cNvPr>
          <p:cNvSpPr>
            <a:spLocks noGrp="1"/>
          </p:cNvSpPr>
          <p:nvPr>
            <p:ph idx="1"/>
          </p:nvPr>
        </p:nvSpPr>
        <p:spPr>
          <a:xfrm>
            <a:off x="557720" y="2149813"/>
            <a:ext cx="2312479" cy="3854197"/>
          </a:xfrm>
        </p:spPr>
        <p:txBody>
          <a:bodyPr vert="horz" lIns="91440" tIns="45720" rIns="91440" bIns="45720" rtlCol="0" anchor="t">
            <a:normAutofit/>
          </a:bodyPr>
          <a:lstStyle/>
          <a:p>
            <a:r>
              <a:rPr lang="en-US" sz="1400">
                <a:solidFill>
                  <a:schemeClr val="tx1">
                    <a:lumMod val="85000"/>
                    <a:lumOff val="15000"/>
                  </a:schemeClr>
                </a:solidFill>
              </a:rPr>
              <a:t>Double loop learning allows us to question our assumptions. When we critically scrutinise our behaviours and our actions we are more able to learn and take our understanding and self awareness further.</a:t>
            </a:r>
          </a:p>
        </p:txBody>
      </p:sp>
      <p:sp>
        <p:nvSpPr>
          <p:cNvPr id="34" name="Rectangle 38">
            <a:extLst>
              <a:ext uri="{FF2B5EF4-FFF2-40B4-BE49-F238E27FC236}">
                <a16:creationId xmlns:a16="http://schemas.microsoft.com/office/drawing/2014/main" id="{68DC0EC7-60EA-4BD3-BC04-D547DE1B28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6" name="Picture 6" descr="Diagram&#10;&#10;Description automatically generated">
            <a:extLst>
              <a:ext uri="{FF2B5EF4-FFF2-40B4-BE49-F238E27FC236}">
                <a16:creationId xmlns:a16="http://schemas.microsoft.com/office/drawing/2014/main" id="{A7EEF1A6-79F8-496C-B25E-F0C77FCCAF04}"/>
              </a:ext>
            </a:extLst>
          </p:cNvPr>
          <p:cNvPicPr>
            <a:picLocks noChangeAspect="1"/>
          </p:cNvPicPr>
          <p:nvPr/>
        </p:nvPicPr>
        <p:blipFill>
          <a:blip r:embed="rId2"/>
          <a:stretch>
            <a:fillRect/>
          </a:stretch>
        </p:blipFill>
        <p:spPr>
          <a:xfrm>
            <a:off x="4049422" y="1380409"/>
            <a:ext cx="7237877" cy="4125589"/>
          </a:xfrm>
          <a:prstGeom prst="rect">
            <a:avLst/>
          </a:prstGeom>
        </p:spPr>
      </p:pic>
    </p:spTree>
    <p:extLst>
      <p:ext uri="{BB962C8B-B14F-4D97-AF65-F5344CB8AC3E}">
        <p14:creationId xmlns:p14="http://schemas.microsoft.com/office/powerpoint/2010/main" val="325719393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sign on the side of a road&#10;&#10;Description automatically generated">
            <a:extLst>
              <a:ext uri="{FF2B5EF4-FFF2-40B4-BE49-F238E27FC236}">
                <a16:creationId xmlns:a16="http://schemas.microsoft.com/office/drawing/2014/main" id="{B47E882E-3C64-411D-8E2E-69AC56D0FFF8}"/>
              </a:ext>
            </a:extLst>
          </p:cNvPr>
          <p:cNvPicPr>
            <a:picLocks noChangeAspect="1"/>
          </p:cNvPicPr>
          <p:nvPr/>
        </p:nvPicPr>
        <p:blipFill rotWithShape="1">
          <a:blip r:embed="rId2"/>
          <a:srcRect l="15543" r="14547"/>
          <a:stretch/>
        </p:blipFill>
        <p:spPr>
          <a:xfrm>
            <a:off x="20" y="10"/>
            <a:ext cx="6392647" cy="6857990"/>
          </a:xfrm>
          <a:prstGeom prst="rect">
            <a:avLst/>
          </a:prstGeom>
        </p:spPr>
      </p:pic>
      <p:sp>
        <p:nvSpPr>
          <p:cNvPr id="7"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72407-FBFE-4108-8DBE-FE857BA78FBD}"/>
              </a:ext>
            </a:extLst>
          </p:cNvPr>
          <p:cNvSpPr>
            <a:spLocks noGrp="1"/>
          </p:cNvSpPr>
          <p:nvPr>
            <p:ph type="title"/>
          </p:nvPr>
        </p:nvSpPr>
        <p:spPr>
          <a:xfrm>
            <a:off x="7064082" y="642594"/>
            <a:ext cx="4472921" cy="1371600"/>
          </a:xfrm>
        </p:spPr>
        <p:txBody>
          <a:bodyPr>
            <a:normAutofit/>
          </a:bodyPr>
          <a:lstStyle/>
          <a:p>
            <a:r>
              <a:rPr lang="en-GB" sz="4000"/>
              <a:t>Some questions we can ask ourselves</a:t>
            </a:r>
          </a:p>
        </p:txBody>
      </p:sp>
      <p:sp>
        <p:nvSpPr>
          <p:cNvPr id="3" name="Content Placeholder 2">
            <a:extLst>
              <a:ext uri="{FF2B5EF4-FFF2-40B4-BE49-F238E27FC236}">
                <a16:creationId xmlns:a16="http://schemas.microsoft.com/office/drawing/2014/main" id="{91D34DA5-003F-41A5-B002-9CBF700EAD56}"/>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a:t>What assumptions am I making here? Have I jumped to a conclusion? Is this helpful?</a:t>
            </a:r>
          </a:p>
          <a:p>
            <a:pPr>
              <a:buClr>
                <a:srgbClr val="262626"/>
              </a:buClr>
            </a:pPr>
            <a:r>
              <a:rPr lang="en-GB"/>
              <a:t>Are my assumptions justifiable? Would I be able to justify them if I had to?</a:t>
            </a:r>
          </a:p>
          <a:p>
            <a:pPr>
              <a:buClr>
                <a:srgbClr val="262626"/>
              </a:buClr>
            </a:pPr>
            <a:r>
              <a:rPr lang="en-GB"/>
              <a:t>Does my understanding or my perception need to change?</a:t>
            </a:r>
            <a:endParaRPr lang="en-GB" dirty="0"/>
          </a:p>
        </p:txBody>
      </p:sp>
    </p:spTree>
    <p:extLst>
      <p:ext uri="{BB962C8B-B14F-4D97-AF65-F5344CB8AC3E}">
        <p14:creationId xmlns:p14="http://schemas.microsoft.com/office/powerpoint/2010/main" val="318721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3526369-E292-4F5B-A64E-668172A5BCBE}"/>
              </a:ext>
            </a:extLst>
          </p:cNvPr>
          <p:cNvSpPr>
            <a:spLocks noGrp="1"/>
          </p:cNvSpPr>
          <p:nvPr>
            <p:ph type="title"/>
          </p:nvPr>
        </p:nvSpPr>
        <p:spPr>
          <a:xfrm>
            <a:off x="1066800" y="642594"/>
            <a:ext cx="10058400" cy="1371600"/>
          </a:xfrm>
        </p:spPr>
        <p:txBody>
          <a:bodyPr>
            <a:normAutofit/>
          </a:bodyPr>
          <a:lstStyle/>
          <a:p>
            <a:pPr algn="ctr"/>
            <a:r>
              <a:rPr lang="en-GB"/>
              <a:t>Final activity</a:t>
            </a:r>
          </a:p>
        </p:txBody>
      </p:sp>
      <p:graphicFrame>
        <p:nvGraphicFramePr>
          <p:cNvPr id="24" name="Content Placeholder 2">
            <a:extLst>
              <a:ext uri="{FF2B5EF4-FFF2-40B4-BE49-F238E27FC236}">
                <a16:creationId xmlns:a16="http://schemas.microsoft.com/office/drawing/2014/main" id="{4E6BF43C-86A8-484B-B8F0-9D4B5D8A0480}"/>
              </a:ext>
            </a:extLst>
          </p:cNvPr>
          <p:cNvGraphicFramePr>
            <a:graphicFrameLocks noGrp="1"/>
          </p:cNvGraphicFramePr>
          <p:nvPr>
            <p:ph idx="1"/>
            <p:extLst>
              <p:ext uri="{D42A27DB-BD31-4B8C-83A1-F6EECF244321}">
                <p14:modId xmlns:p14="http://schemas.microsoft.com/office/powerpoint/2010/main" val="338835037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04543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RightStep">
      <a:dk1>
        <a:srgbClr val="000000"/>
      </a:dk1>
      <a:lt1>
        <a:srgbClr val="FFFFFF"/>
      </a:lt1>
      <a:dk2>
        <a:srgbClr val="303920"/>
      </a:dk2>
      <a:lt2>
        <a:srgbClr val="E2E6E8"/>
      </a:lt2>
      <a:accent1>
        <a:srgbClr val="CA7645"/>
      </a:accent1>
      <a:accent2>
        <a:srgbClr val="B99C34"/>
      </a:accent2>
      <a:accent3>
        <a:srgbClr val="94AA3A"/>
      </a:accent3>
      <a:accent4>
        <a:srgbClr val="65B633"/>
      </a:accent4>
      <a:accent5>
        <a:srgbClr val="3FB843"/>
      </a:accent5>
      <a:accent6>
        <a:srgbClr val="34B96F"/>
      </a:accent6>
      <a:hlink>
        <a:srgbClr val="3C8AB6"/>
      </a:hlink>
      <a:folHlink>
        <a:srgbClr val="7F7F7F"/>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1352</Words>
  <Application>Microsoft Office PowerPoint</Application>
  <PresentationFormat>Widescreen</PresentationFormat>
  <Paragraphs>84</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Garamond</vt:lpstr>
      <vt:lpstr>Goudy Old Style</vt:lpstr>
      <vt:lpstr>SavonVTI</vt:lpstr>
      <vt:lpstr>Reflective Practice</vt:lpstr>
      <vt:lpstr>Activity One</vt:lpstr>
      <vt:lpstr>Aims </vt:lpstr>
      <vt:lpstr>The theme of discomfort</vt:lpstr>
      <vt:lpstr>Fight or Flight</vt:lpstr>
      <vt:lpstr>Activity Two</vt:lpstr>
      <vt:lpstr>Reflection, Reflectivity and Reflexivity</vt:lpstr>
      <vt:lpstr>Definitions</vt:lpstr>
      <vt:lpstr>Argyris' Ladder of Inference</vt:lpstr>
      <vt:lpstr>Argyris' Ladder of Inference</vt:lpstr>
      <vt:lpstr>Argyris' Ladder of Inference</vt:lpstr>
      <vt:lpstr>Activity Three</vt:lpstr>
      <vt:lpstr>Double Loop Learning</vt:lpstr>
      <vt:lpstr>Double loop learning</vt:lpstr>
      <vt:lpstr>Argyris and Schon's Double Loop Learning</vt:lpstr>
      <vt:lpstr>Some questions we can ask ourselves</vt:lpstr>
      <vt:lpstr>Final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528</cp:revision>
  <dcterms:created xsi:type="dcterms:W3CDTF">2020-11-12T09:40:18Z</dcterms:created>
  <dcterms:modified xsi:type="dcterms:W3CDTF">2020-11-12T15:41:58Z</dcterms:modified>
</cp:coreProperties>
</file>