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3" r:id="rId2"/>
    <p:sldId id="256" r:id="rId3"/>
    <p:sldId id="265" r:id="rId4"/>
    <p:sldId id="271" r:id="rId5"/>
    <p:sldId id="257" r:id="rId6"/>
    <p:sldId id="260" r:id="rId7"/>
    <p:sldId id="261" r:id="rId8"/>
    <p:sldId id="263" r:id="rId9"/>
    <p:sldId id="264" r:id="rId10"/>
    <p:sldId id="262" r:id="rId11"/>
    <p:sldId id="266" r:id="rId12"/>
    <p:sldId id="267" r:id="rId13"/>
    <p:sldId id="268" r:id="rId14"/>
    <p:sldId id="269" r:id="rId15"/>
    <p:sldId id="270" r:id="rId16"/>
    <p:sldId id="25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0EC84DA-D570-9C75-ABEA-C636E6346C74}" name="Gwyneth Jones" initials="GJ" userId="S::gwyneth.jones@uwtsd.ac.uk::d0992607-6eec-4c44-88ed-e5a291e1f5b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9F006A-23D5-DF4B-8AEA-A3D93F3F5183}" v="107" dt="2025-11-24T10:07:41.7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1306"/>
    <p:restoredTop sz="94635"/>
  </p:normalViewPr>
  <p:slideViewPr>
    <p:cSldViewPr snapToGrid="0">
      <p:cViewPr varScale="1">
        <p:scale>
          <a:sx n="80" d="100"/>
          <a:sy n="80" d="100"/>
        </p:scale>
        <p:origin x="125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39EC8C-20EB-44D0-9BE4-79189BC6F34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709402-E365-4063-B06C-774C3BF72E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Omnichannel experience:</a:t>
          </a:r>
          <a:r>
            <a:rPr lang="en-GB" baseline="0"/>
            <a:t> Ocado partnership ensures convenience through seamless online ordering and delivery, expanding accessibility for families and busy professionals.</a:t>
          </a:r>
          <a:endParaRPr lang="en-US"/>
        </a:p>
      </dgm:t>
    </dgm:pt>
    <dgm:pt modelId="{A199228C-4B75-4AE5-A455-1F60A0C8152B}" type="parTrans" cxnId="{F5D9D7EC-D42C-48FB-880E-565212B5B84D}">
      <dgm:prSet/>
      <dgm:spPr/>
      <dgm:t>
        <a:bodyPr/>
        <a:lstStyle/>
        <a:p>
          <a:endParaRPr lang="en-US"/>
        </a:p>
      </dgm:t>
    </dgm:pt>
    <dgm:pt modelId="{AA92EC7B-B1C7-4D84-ADAF-C4A9F56813B5}" type="sibTrans" cxnId="{F5D9D7EC-D42C-48FB-880E-565212B5B8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7F878F9-92E9-4821-BA4D-7F573E3D0B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Interactive digital presence:</a:t>
          </a:r>
          <a:r>
            <a:rPr lang="en-GB" baseline="0"/>
            <a:t> Social media campaigns (e.g. Valentine’s “Not Just Any…” campaign) generate millions of impressions and strong engagement among younger audiences.</a:t>
          </a:r>
          <a:endParaRPr lang="en-US"/>
        </a:p>
      </dgm:t>
    </dgm:pt>
    <dgm:pt modelId="{107F4DAA-B1F8-4269-B9B3-513DDDD9C991}" type="parTrans" cxnId="{F2537CE1-C1D2-4AD7-885A-37316AC3CEC3}">
      <dgm:prSet/>
      <dgm:spPr/>
      <dgm:t>
        <a:bodyPr/>
        <a:lstStyle/>
        <a:p>
          <a:endParaRPr lang="en-US"/>
        </a:p>
      </dgm:t>
    </dgm:pt>
    <dgm:pt modelId="{7C4A0E39-015B-4E07-BCF8-13BB865BF3C4}" type="sibTrans" cxnId="{F2537CE1-C1D2-4AD7-885A-37316AC3CE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2588B3-650C-4D99-8716-9BC6C2E698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Innovation and novelty:</a:t>
          </a:r>
          <a:r>
            <a:rPr lang="en-GB" baseline="0"/>
            <a:t> Use of AI influencer </a:t>
          </a:r>
          <a:r>
            <a:rPr lang="en-GB" i="1" baseline="0"/>
            <a:t>Mira</a:t>
          </a:r>
          <a:r>
            <a:rPr lang="en-GB" baseline="0"/>
            <a:t> and dynamic ad formats shows M&amp;S’s commitment to digital innovation and relevance.</a:t>
          </a:r>
          <a:endParaRPr lang="en-US"/>
        </a:p>
      </dgm:t>
    </dgm:pt>
    <dgm:pt modelId="{EDDB779C-AEFC-49B6-A72F-A5B02DC78966}" type="parTrans" cxnId="{6B1BA889-80E1-4AFC-A0C9-2E2A041CA1EB}">
      <dgm:prSet/>
      <dgm:spPr/>
      <dgm:t>
        <a:bodyPr/>
        <a:lstStyle/>
        <a:p>
          <a:endParaRPr lang="en-US"/>
        </a:p>
      </dgm:t>
    </dgm:pt>
    <dgm:pt modelId="{C7C38134-8D7B-4CA4-84CC-DACBD1EAAA3C}" type="sibTrans" cxnId="{6B1BA889-80E1-4AFC-A0C9-2E2A041CA1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06DB00-D1C8-4218-9D3F-1F383AB9C2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Two-way communication:</a:t>
          </a:r>
          <a:r>
            <a:rPr lang="en-GB" baseline="0"/>
            <a:t> Social platforms and Sparks app enable feedback, reviews, and real-time interaction, improving service responsiveness.</a:t>
          </a:r>
          <a:endParaRPr lang="en-US"/>
        </a:p>
      </dgm:t>
    </dgm:pt>
    <dgm:pt modelId="{16766C95-6B44-4F2D-BCFC-E0234F5ECA9A}" type="parTrans" cxnId="{7FC23AA4-36CC-4349-B388-64C6429E9AB1}">
      <dgm:prSet/>
      <dgm:spPr/>
      <dgm:t>
        <a:bodyPr/>
        <a:lstStyle/>
        <a:p>
          <a:endParaRPr lang="en-US"/>
        </a:p>
      </dgm:t>
    </dgm:pt>
    <dgm:pt modelId="{34C3ADBC-F9EF-441B-BC8B-1BC4D107556D}" type="sibTrans" cxnId="{7FC23AA4-36CC-4349-B388-64C6429E9AB1}">
      <dgm:prSet/>
      <dgm:spPr/>
      <dgm:t>
        <a:bodyPr/>
        <a:lstStyle/>
        <a:p>
          <a:endParaRPr lang="en-US"/>
        </a:p>
      </dgm:t>
    </dgm:pt>
    <dgm:pt modelId="{FC057825-5ED1-45ED-8976-52B5A02F5560}" type="pres">
      <dgm:prSet presAssocID="{6839EC8C-20EB-44D0-9BE4-79189BC6F34E}" presName="root" presStyleCnt="0">
        <dgm:presLayoutVars>
          <dgm:dir/>
          <dgm:resizeHandles val="exact"/>
        </dgm:presLayoutVars>
      </dgm:prSet>
      <dgm:spPr/>
    </dgm:pt>
    <dgm:pt modelId="{CCFC315A-1BDC-4D90-B880-0B9075C69452}" type="pres">
      <dgm:prSet presAssocID="{6839EC8C-20EB-44D0-9BE4-79189BC6F34E}" presName="container" presStyleCnt="0">
        <dgm:presLayoutVars>
          <dgm:dir/>
          <dgm:resizeHandles val="exact"/>
        </dgm:presLayoutVars>
      </dgm:prSet>
      <dgm:spPr/>
    </dgm:pt>
    <dgm:pt modelId="{B4D2B534-459D-4743-852D-1A608DF8173A}" type="pres">
      <dgm:prSet presAssocID="{C4709402-E365-4063-B06C-774C3BF72E4D}" presName="compNode" presStyleCnt="0"/>
      <dgm:spPr/>
    </dgm:pt>
    <dgm:pt modelId="{F6387DD9-3F4E-43F3-86A7-5DA32FBDD24B}" type="pres">
      <dgm:prSet presAssocID="{C4709402-E365-4063-B06C-774C3BF72E4D}" presName="iconBgRect" presStyleLbl="bgShp" presStyleIdx="0" presStyleCnt="4"/>
      <dgm:spPr/>
    </dgm:pt>
    <dgm:pt modelId="{BD8ED207-D0A8-41AA-B8A3-DE405E5A7EF0}" type="pres">
      <dgm:prSet presAssocID="{C4709402-E365-4063-B06C-774C3BF72E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A3DECB2E-14AD-4439-BF20-E2D8524A1823}" type="pres">
      <dgm:prSet presAssocID="{C4709402-E365-4063-B06C-774C3BF72E4D}" presName="spaceRect" presStyleCnt="0"/>
      <dgm:spPr/>
    </dgm:pt>
    <dgm:pt modelId="{D173B255-771C-41C9-9446-41ADEC97FC13}" type="pres">
      <dgm:prSet presAssocID="{C4709402-E365-4063-B06C-774C3BF72E4D}" presName="textRect" presStyleLbl="revTx" presStyleIdx="0" presStyleCnt="4">
        <dgm:presLayoutVars>
          <dgm:chMax val="1"/>
          <dgm:chPref val="1"/>
        </dgm:presLayoutVars>
      </dgm:prSet>
      <dgm:spPr/>
    </dgm:pt>
    <dgm:pt modelId="{7BCEE6DC-C5DE-4FA8-9429-D36C3EC401E1}" type="pres">
      <dgm:prSet presAssocID="{AA92EC7B-B1C7-4D84-ADAF-C4A9F56813B5}" presName="sibTrans" presStyleLbl="sibTrans2D1" presStyleIdx="0" presStyleCnt="0"/>
      <dgm:spPr/>
    </dgm:pt>
    <dgm:pt modelId="{8BFF8072-33A9-4216-944A-590D3D0DE934}" type="pres">
      <dgm:prSet presAssocID="{A7F878F9-92E9-4821-BA4D-7F573E3D0B7C}" presName="compNode" presStyleCnt="0"/>
      <dgm:spPr/>
    </dgm:pt>
    <dgm:pt modelId="{E627C42F-814A-4E7A-B6F1-895F5832C835}" type="pres">
      <dgm:prSet presAssocID="{A7F878F9-92E9-4821-BA4D-7F573E3D0B7C}" presName="iconBgRect" presStyleLbl="bgShp" presStyleIdx="1" presStyleCnt="4"/>
      <dgm:spPr/>
    </dgm:pt>
    <dgm:pt modelId="{3B3C185D-4E82-4951-AC52-CB2EE56D2753}" type="pres">
      <dgm:prSet presAssocID="{A7F878F9-92E9-4821-BA4D-7F573E3D0B7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B0F33716-DA55-4F5C-9C79-BB53D83F41B5}" type="pres">
      <dgm:prSet presAssocID="{A7F878F9-92E9-4821-BA4D-7F573E3D0B7C}" presName="spaceRect" presStyleCnt="0"/>
      <dgm:spPr/>
    </dgm:pt>
    <dgm:pt modelId="{D7BCAD75-97F0-421C-BC03-7CF54DB730A7}" type="pres">
      <dgm:prSet presAssocID="{A7F878F9-92E9-4821-BA4D-7F573E3D0B7C}" presName="textRect" presStyleLbl="revTx" presStyleIdx="1" presStyleCnt="4">
        <dgm:presLayoutVars>
          <dgm:chMax val="1"/>
          <dgm:chPref val="1"/>
        </dgm:presLayoutVars>
      </dgm:prSet>
      <dgm:spPr/>
    </dgm:pt>
    <dgm:pt modelId="{F046DA61-E7E6-4BC7-8744-852613AAB90F}" type="pres">
      <dgm:prSet presAssocID="{7C4A0E39-015B-4E07-BCF8-13BB865BF3C4}" presName="sibTrans" presStyleLbl="sibTrans2D1" presStyleIdx="0" presStyleCnt="0"/>
      <dgm:spPr/>
    </dgm:pt>
    <dgm:pt modelId="{E37648AF-80CB-41C8-9401-716446B09486}" type="pres">
      <dgm:prSet presAssocID="{002588B3-650C-4D99-8716-9BC6C2E69876}" presName="compNode" presStyleCnt="0"/>
      <dgm:spPr/>
    </dgm:pt>
    <dgm:pt modelId="{C834BC7E-5E0D-4095-9044-4206AD2F1946}" type="pres">
      <dgm:prSet presAssocID="{002588B3-650C-4D99-8716-9BC6C2E69876}" presName="iconBgRect" presStyleLbl="bgShp" presStyleIdx="2" presStyleCnt="4"/>
      <dgm:spPr/>
    </dgm:pt>
    <dgm:pt modelId="{CC3DCF69-6F67-43CD-A92D-F2502F1DFAFE}" type="pres">
      <dgm:prSet presAssocID="{002588B3-650C-4D99-8716-9BC6C2E6987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DDFB47ED-0C70-4CCA-B9F0-A2FC67D074CD}" type="pres">
      <dgm:prSet presAssocID="{002588B3-650C-4D99-8716-9BC6C2E69876}" presName="spaceRect" presStyleCnt="0"/>
      <dgm:spPr/>
    </dgm:pt>
    <dgm:pt modelId="{2D6A45B6-32E8-4823-B7F7-62A3A8FC2462}" type="pres">
      <dgm:prSet presAssocID="{002588B3-650C-4D99-8716-9BC6C2E69876}" presName="textRect" presStyleLbl="revTx" presStyleIdx="2" presStyleCnt="4">
        <dgm:presLayoutVars>
          <dgm:chMax val="1"/>
          <dgm:chPref val="1"/>
        </dgm:presLayoutVars>
      </dgm:prSet>
      <dgm:spPr/>
    </dgm:pt>
    <dgm:pt modelId="{AD06B8F5-5A96-46DE-A486-E048DFA32055}" type="pres">
      <dgm:prSet presAssocID="{C7C38134-8D7B-4CA4-84CC-DACBD1EAAA3C}" presName="sibTrans" presStyleLbl="sibTrans2D1" presStyleIdx="0" presStyleCnt="0"/>
      <dgm:spPr/>
    </dgm:pt>
    <dgm:pt modelId="{C19148F0-8F1A-4093-80F5-2744966F2858}" type="pres">
      <dgm:prSet presAssocID="{3306DB00-D1C8-4218-9D3F-1F383AB9C2F7}" presName="compNode" presStyleCnt="0"/>
      <dgm:spPr/>
    </dgm:pt>
    <dgm:pt modelId="{BDB17F94-F306-403F-9C69-9D44100EC09D}" type="pres">
      <dgm:prSet presAssocID="{3306DB00-D1C8-4218-9D3F-1F383AB9C2F7}" presName="iconBgRect" presStyleLbl="bgShp" presStyleIdx="3" presStyleCnt="4"/>
      <dgm:spPr/>
    </dgm:pt>
    <dgm:pt modelId="{6F93321D-D9AD-4F94-8599-A2BEF9875AFF}" type="pres">
      <dgm:prSet presAssocID="{3306DB00-D1C8-4218-9D3F-1F383AB9C2F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7AFC558C-CB1B-408F-8BED-32BF4B758425}" type="pres">
      <dgm:prSet presAssocID="{3306DB00-D1C8-4218-9D3F-1F383AB9C2F7}" presName="spaceRect" presStyleCnt="0"/>
      <dgm:spPr/>
    </dgm:pt>
    <dgm:pt modelId="{1819A1DC-9136-4BB9-A7BB-CB1A396B27E3}" type="pres">
      <dgm:prSet presAssocID="{3306DB00-D1C8-4218-9D3F-1F383AB9C2F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697D40D-77A9-4B52-AFBF-003403F9E5A2}" type="presOf" srcId="{C7C38134-8D7B-4CA4-84CC-DACBD1EAAA3C}" destId="{AD06B8F5-5A96-46DE-A486-E048DFA32055}" srcOrd="0" destOrd="0" presId="urn:microsoft.com/office/officeart/2018/2/layout/IconCircleList"/>
    <dgm:cxn modelId="{5C88342B-3B67-4612-A04E-02742EBC1ADF}" type="presOf" srcId="{C4709402-E365-4063-B06C-774C3BF72E4D}" destId="{D173B255-771C-41C9-9446-41ADEC97FC13}" srcOrd="0" destOrd="0" presId="urn:microsoft.com/office/officeart/2018/2/layout/IconCircleList"/>
    <dgm:cxn modelId="{405E9431-D2FE-4A8C-ABBB-EC06BAACFD18}" type="presOf" srcId="{6839EC8C-20EB-44D0-9BE4-79189BC6F34E}" destId="{FC057825-5ED1-45ED-8976-52B5A02F5560}" srcOrd="0" destOrd="0" presId="urn:microsoft.com/office/officeart/2018/2/layout/IconCircleList"/>
    <dgm:cxn modelId="{70360A41-A527-4BBC-9042-692DAC73C264}" type="presOf" srcId="{AA92EC7B-B1C7-4D84-ADAF-C4A9F56813B5}" destId="{7BCEE6DC-C5DE-4FA8-9429-D36C3EC401E1}" srcOrd="0" destOrd="0" presId="urn:microsoft.com/office/officeart/2018/2/layout/IconCircleList"/>
    <dgm:cxn modelId="{B026897E-1CC3-42AD-8BB2-DB38321C00AD}" type="presOf" srcId="{A7F878F9-92E9-4821-BA4D-7F573E3D0B7C}" destId="{D7BCAD75-97F0-421C-BC03-7CF54DB730A7}" srcOrd="0" destOrd="0" presId="urn:microsoft.com/office/officeart/2018/2/layout/IconCircleList"/>
    <dgm:cxn modelId="{6B1BA889-80E1-4AFC-A0C9-2E2A041CA1EB}" srcId="{6839EC8C-20EB-44D0-9BE4-79189BC6F34E}" destId="{002588B3-650C-4D99-8716-9BC6C2E69876}" srcOrd="2" destOrd="0" parTransId="{EDDB779C-AEFC-49B6-A72F-A5B02DC78966}" sibTransId="{C7C38134-8D7B-4CA4-84CC-DACBD1EAAA3C}"/>
    <dgm:cxn modelId="{4FC31C98-34A2-4AA6-B5C0-462573136C45}" type="presOf" srcId="{3306DB00-D1C8-4218-9D3F-1F383AB9C2F7}" destId="{1819A1DC-9136-4BB9-A7BB-CB1A396B27E3}" srcOrd="0" destOrd="0" presId="urn:microsoft.com/office/officeart/2018/2/layout/IconCircleList"/>
    <dgm:cxn modelId="{7FC23AA4-36CC-4349-B388-64C6429E9AB1}" srcId="{6839EC8C-20EB-44D0-9BE4-79189BC6F34E}" destId="{3306DB00-D1C8-4218-9D3F-1F383AB9C2F7}" srcOrd="3" destOrd="0" parTransId="{16766C95-6B44-4F2D-BCFC-E0234F5ECA9A}" sibTransId="{34C3ADBC-F9EF-441B-BC8B-1BC4D107556D}"/>
    <dgm:cxn modelId="{541FFAD0-55F9-4B68-984E-C160DF7FE89C}" type="presOf" srcId="{7C4A0E39-015B-4E07-BCF8-13BB865BF3C4}" destId="{F046DA61-E7E6-4BC7-8744-852613AAB90F}" srcOrd="0" destOrd="0" presId="urn:microsoft.com/office/officeart/2018/2/layout/IconCircleList"/>
    <dgm:cxn modelId="{436389D7-A3AF-48AA-B75F-D9CB6F131CA4}" type="presOf" srcId="{002588B3-650C-4D99-8716-9BC6C2E69876}" destId="{2D6A45B6-32E8-4823-B7F7-62A3A8FC2462}" srcOrd="0" destOrd="0" presId="urn:microsoft.com/office/officeart/2018/2/layout/IconCircleList"/>
    <dgm:cxn modelId="{F2537CE1-C1D2-4AD7-885A-37316AC3CEC3}" srcId="{6839EC8C-20EB-44D0-9BE4-79189BC6F34E}" destId="{A7F878F9-92E9-4821-BA4D-7F573E3D0B7C}" srcOrd="1" destOrd="0" parTransId="{107F4DAA-B1F8-4269-B9B3-513DDDD9C991}" sibTransId="{7C4A0E39-015B-4E07-BCF8-13BB865BF3C4}"/>
    <dgm:cxn modelId="{F5D9D7EC-D42C-48FB-880E-565212B5B84D}" srcId="{6839EC8C-20EB-44D0-9BE4-79189BC6F34E}" destId="{C4709402-E365-4063-B06C-774C3BF72E4D}" srcOrd="0" destOrd="0" parTransId="{A199228C-4B75-4AE5-A455-1F60A0C8152B}" sibTransId="{AA92EC7B-B1C7-4D84-ADAF-C4A9F56813B5}"/>
    <dgm:cxn modelId="{76C2AE05-9960-411C-96A1-A963498019BC}" type="presParOf" srcId="{FC057825-5ED1-45ED-8976-52B5A02F5560}" destId="{CCFC315A-1BDC-4D90-B880-0B9075C69452}" srcOrd="0" destOrd="0" presId="urn:microsoft.com/office/officeart/2018/2/layout/IconCircleList"/>
    <dgm:cxn modelId="{88A7F1D5-7019-42C4-A35A-2C6AD5D287F9}" type="presParOf" srcId="{CCFC315A-1BDC-4D90-B880-0B9075C69452}" destId="{B4D2B534-459D-4743-852D-1A608DF8173A}" srcOrd="0" destOrd="0" presId="urn:microsoft.com/office/officeart/2018/2/layout/IconCircleList"/>
    <dgm:cxn modelId="{B1497F7B-4F40-4A0D-BF6D-5FA0595339E7}" type="presParOf" srcId="{B4D2B534-459D-4743-852D-1A608DF8173A}" destId="{F6387DD9-3F4E-43F3-86A7-5DA32FBDD24B}" srcOrd="0" destOrd="0" presId="urn:microsoft.com/office/officeart/2018/2/layout/IconCircleList"/>
    <dgm:cxn modelId="{DEB82834-539E-4515-A754-6D7548E35BDE}" type="presParOf" srcId="{B4D2B534-459D-4743-852D-1A608DF8173A}" destId="{BD8ED207-D0A8-41AA-B8A3-DE405E5A7EF0}" srcOrd="1" destOrd="0" presId="urn:microsoft.com/office/officeart/2018/2/layout/IconCircleList"/>
    <dgm:cxn modelId="{A1022855-E9D1-4770-AED3-162D07D577FA}" type="presParOf" srcId="{B4D2B534-459D-4743-852D-1A608DF8173A}" destId="{A3DECB2E-14AD-4439-BF20-E2D8524A1823}" srcOrd="2" destOrd="0" presId="urn:microsoft.com/office/officeart/2018/2/layout/IconCircleList"/>
    <dgm:cxn modelId="{17C8CBCD-A2E4-4469-85A3-281220599786}" type="presParOf" srcId="{B4D2B534-459D-4743-852D-1A608DF8173A}" destId="{D173B255-771C-41C9-9446-41ADEC97FC13}" srcOrd="3" destOrd="0" presId="urn:microsoft.com/office/officeart/2018/2/layout/IconCircleList"/>
    <dgm:cxn modelId="{E8A44873-AD07-470F-9CDA-CDA535F327DA}" type="presParOf" srcId="{CCFC315A-1BDC-4D90-B880-0B9075C69452}" destId="{7BCEE6DC-C5DE-4FA8-9429-D36C3EC401E1}" srcOrd="1" destOrd="0" presId="urn:microsoft.com/office/officeart/2018/2/layout/IconCircleList"/>
    <dgm:cxn modelId="{4104A6F4-4A5C-4E04-902E-B62D509E92EE}" type="presParOf" srcId="{CCFC315A-1BDC-4D90-B880-0B9075C69452}" destId="{8BFF8072-33A9-4216-944A-590D3D0DE934}" srcOrd="2" destOrd="0" presId="urn:microsoft.com/office/officeart/2018/2/layout/IconCircleList"/>
    <dgm:cxn modelId="{5B92CEF5-EAE2-44F7-B599-06F726B4D800}" type="presParOf" srcId="{8BFF8072-33A9-4216-944A-590D3D0DE934}" destId="{E627C42F-814A-4E7A-B6F1-895F5832C835}" srcOrd="0" destOrd="0" presId="urn:microsoft.com/office/officeart/2018/2/layout/IconCircleList"/>
    <dgm:cxn modelId="{B223A123-DC35-44EE-965A-60D59D41AE2E}" type="presParOf" srcId="{8BFF8072-33A9-4216-944A-590D3D0DE934}" destId="{3B3C185D-4E82-4951-AC52-CB2EE56D2753}" srcOrd="1" destOrd="0" presId="urn:microsoft.com/office/officeart/2018/2/layout/IconCircleList"/>
    <dgm:cxn modelId="{1594C356-420F-4E9D-ABA3-8705833CC5C8}" type="presParOf" srcId="{8BFF8072-33A9-4216-944A-590D3D0DE934}" destId="{B0F33716-DA55-4F5C-9C79-BB53D83F41B5}" srcOrd="2" destOrd="0" presId="urn:microsoft.com/office/officeart/2018/2/layout/IconCircleList"/>
    <dgm:cxn modelId="{05DD006D-5898-439D-A994-CD085C3A7AF2}" type="presParOf" srcId="{8BFF8072-33A9-4216-944A-590D3D0DE934}" destId="{D7BCAD75-97F0-421C-BC03-7CF54DB730A7}" srcOrd="3" destOrd="0" presId="urn:microsoft.com/office/officeart/2018/2/layout/IconCircleList"/>
    <dgm:cxn modelId="{37011BAF-F7B0-492C-8D8A-BA36C932EEF9}" type="presParOf" srcId="{CCFC315A-1BDC-4D90-B880-0B9075C69452}" destId="{F046DA61-E7E6-4BC7-8744-852613AAB90F}" srcOrd="3" destOrd="0" presId="urn:microsoft.com/office/officeart/2018/2/layout/IconCircleList"/>
    <dgm:cxn modelId="{6510527B-25F2-46AF-AAA6-70132116C455}" type="presParOf" srcId="{CCFC315A-1BDC-4D90-B880-0B9075C69452}" destId="{E37648AF-80CB-41C8-9401-716446B09486}" srcOrd="4" destOrd="0" presId="urn:microsoft.com/office/officeart/2018/2/layout/IconCircleList"/>
    <dgm:cxn modelId="{34928E5B-832D-4E18-B9C9-649755A15A58}" type="presParOf" srcId="{E37648AF-80CB-41C8-9401-716446B09486}" destId="{C834BC7E-5E0D-4095-9044-4206AD2F1946}" srcOrd="0" destOrd="0" presId="urn:microsoft.com/office/officeart/2018/2/layout/IconCircleList"/>
    <dgm:cxn modelId="{21551137-20B8-45FC-BE89-CC2C3E4290E5}" type="presParOf" srcId="{E37648AF-80CB-41C8-9401-716446B09486}" destId="{CC3DCF69-6F67-43CD-A92D-F2502F1DFAFE}" srcOrd="1" destOrd="0" presId="urn:microsoft.com/office/officeart/2018/2/layout/IconCircleList"/>
    <dgm:cxn modelId="{827B3079-2F06-4C2A-9C63-22CC726539F3}" type="presParOf" srcId="{E37648AF-80CB-41C8-9401-716446B09486}" destId="{DDFB47ED-0C70-4CCA-B9F0-A2FC67D074CD}" srcOrd="2" destOrd="0" presId="urn:microsoft.com/office/officeart/2018/2/layout/IconCircleList"/>
    <dgm:cxn modelId="{9B5CC81F-161B-4DFE-920D-7F9F36B01EF2}" type="presParOf" srcId="{E37648AF-80CB-41C8-9401-716446B09486}" destId="{2D6A45B6-32E8-4823-B7F7-62A3A8FC2462}" srcOrd="3" destOrd="0" presId="urn:microsoft.com/office/officeart/2018/2/layout/IconCircleList"/>
    <dgm:cxn modelId="{9CA9A070-5CAD-4D1B-8D85-46CF67DD2143}" type="presParOf" srcId="{CCFC315A-1BDC-4D90-B880-0B9075C69452}" destId="{AD06B8F5-5A96-46DE-A486-E048DFA32055}" srcOrd="5" destOrd="0" presId="urn:microsoft.com/office/officeart/2018/2/layout/IconCircleList"/>
    <dgm:cxn modelId="{3B630340-3E1A-4F50-8D4E-B9C3BE164D1A}" type="presParOf" srcId="{CCFC315A-1BDC-4D90-B880-0B9075C69452}" destId="{C19148F0-8F1A-4093-80F5-2744966F2858}" srcOrd="6" destOrd="0" presId="urn:microsoft.com/office/officeart/2018/2/layout/IconCircleList"/>
    <dgm:cxn modelId="{F6A21515-9168-4CA2-BCD1-6A5A18B7767D}" type="presParOf" srcId="{C19148F0-8F1A-4093-80F5-2744966F2858}" destId="{BDB17F94-F306-403F-9C69-9D44100EC09D}" srcOrd="0" destOrd="0" presId="urn:microsoft.com/office/officeart/2018/2/layout/IconCircleList"/>
    <dgm:cxn modelId="{7C3BE084-8CBB-4ABE-AF00-EEE223103CBF}" type="presParOf" srcId="{C19148F0-8F1A-4093-80F5-2744966F2858}" destId="{6F93321D-D9AD-4F94-8599-A2BEF9875AFF}" srcOrd="1" destOrd="0" presId="urn:microsoft.com/office/officeart/2018/2/layout/IconCircleList"/>
    <dgm:cxn modelId="{955C6EC2-766C-40F3-BBD0-0D495018500E}" type="presParOf" srcId="{C19148F0-8F1A-4093-80F5-2744966F2858}" destId="{7AFC558C-CB1B-408F-8BED-32BF4B758425}" srcOrd="2" destOrd="0" presId="urn:microsoft.com/office/officeart/2018/2/layout/IconCircleList"/>
    <dgm:cxn modelId="{0E9CFB97-ABA9-4DDC-88AE-E0A23336D4D1}" type="presParOf" srcId="{C19148F0-8F1A-4093-80F5-2744966F2858}" destId="{1819A1DC-9136-4BB9-A7BB-CB1A396B27E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87DD9-3F4E-43F3-86A7-5DA32FBDD24B}">
      <dsp:nvSpPr>
        <dsp:cNvPr id="0" name=""/>
        <dsp:cNvSpPr/>
      </dsp:nvSpPr>
      <dsp:spPr>
        <a:xfrm>
          <a:off x="57315" y="230376"/>
          <a:ext cx="1255904" cy="12559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ED207-D0A8-41AA-B8A3-DE405E5A7EF0}">
      <dsp:nvSpPr>
        <dsp:cNvPr id="0" name=""/>
        <dsp:cNvSpPr/>
      </dsp:nvSpPr>
      <dsp:spPr>
        <a:xfrm>
          <a:off x="321055" y="494116"/>
          <a:ext cx="728424" cy="7284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3B255-771C-41C9-9446-41ADEC97FC13}">
      <dsp:nvSpPr>
        <dsp:cNvPr id="0" name=""/>
        <dsp:cNvSpPr/>
      </dsp:nvSpPr>
      <dsp:spPr>
        <a:xfrm>
          <a:off x="1582343" y="230376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Omnichannel experience:</a:t>
          </a:r>
          <a:r>
            <a:rPr lang="en-GB" sz="1400" kern="1200" baseline="0"/>
            <a:t> Ocado partnership ensures convenience through seamless online ordering and delivery, expanding accessibility for families and busy professionals.</a:t>
          </a:r>
          <a:endParaRPr lang="en-US" sz="1400" kern="1200"/>
        </a:p>
      </dsp:txBody>
      <dsp:txXfrm>
        <a:off x="1582343" y="230376"/>
        <a:ext cx="2960347" cy="1255904"/>
      </dsp:txXfrm>
    </dsp:sp>
    <dsp:sp modelId="{E627C42F-814A-4E7A-B6F1-895F5832C835}">
      <dsp:nvSpPr>
        <dsp:cNvPr id="0" name=""/>
        <dsp:cNvSpPr/>
      </dsp:nvSpPr>
      <dsp:spPr>
        <a:xfrm>
          <a:off x="5058509" y="230376"/>
          <a:ext cx="1255904" cy="12559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3C185D-4E82-4951-AC52-CB2EE56D2753}">
      <dsp:nvSpPr>
        <dsp:cNvPr id="0" name=""/>
        <dsp:cNvSpPr/>
      </dsp:nvSpPr>
      <dsp:spPr>
        <a:xfrm>
          <a:off x="5322249" y="494116"/>
          <a:ext cx="728424" cy="7284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BCAD75-97F0-421C-BC03-7CF54DB730A7}">
      <dsp:nvSpPr>
        <dsp:cNvPr id="0" name=""/>
        <dsp:cNvSpPr/>
      </dsp:nvSpPr>
      <dsp:spPr>
        <a:xfrm>
          <a:off x="6583536" y="230376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Interactive digital presence:</a:t>
          </a:r>
          <a:r>
            <a:rPr lang="en-GB" sz="1400" kern="1200" baseline="0"/>
            <a:t> Social media campaigns (e.g. Valentine’s “Not Just Any…” campaign) generate millions of impressions and strong engagement among younger audiences.</a:t>
          </a:r>
          <a:endParaRPr lang="en-US" sz="1400" kern="1200"/>
        </a:p>
      </dsp:txBody>
      <dsp:txXfrm>
        <a:off x="6583536" y="230376"/>
        <a:ext cx="2960347" cy="1255904"/>
      </dsp:txXfrm>
    </dsp:sp>
    <dsp:sp modelId="{C834BC7E-5E0D-4095-9044-4206AD2F1946}">
      <dsp:nvSpPr>
        <dsp:cNvPr id="0" name=""/>
        <dsp:cNvSpPr/>
      </dsp:nvSpPr>
      <dsp:spPr>
        <a:xfrm>
          <a:off x="57315" y="2095119"/>
          <a:ext cx="1255904" cy="12559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3DCF69-6F67-43CD-A92D-F2502F1DFAFE}">
      <dsp:nvSpPr>
        <dsp:cNvPr id="0" name=""/>
        <dsp:cNvSpPr/>
      </dsp:nvSpPr>
      <dsp:spPr>
        <a:xfrm>
          <a:off x="321055" y="2358859"/>
          <a:ext cx="728424" cy="7284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A45B6-32E8-4823-B7F7-62A3A8FC2462}">
      <dsp:nvSpPr>
        <dsp:cNvPr id="0" name=""/>
        <dsp:cNvSpPr/>
      </dsp:nvSpPr>
      <dsp:spPr>
        <a:xfrm>
          <a:off x="1582343" y="2095119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Innovation and novelty:</a:t>
          </a:r>
          <a:r>
            <a:rPr lang="en-GB" sz="1400" kern="1200" baseline="0"/>
            <a:t> Use of AI influencer </a:t>
          </a:r>
          <a:r>
            <a:rPr lang="en-GB" sz="1400" i="1" kern="1200" baseline="0"/>
            <a:t>Mira</a:t>
          </a:r>
          <a:r>
            <a:rPr lang="en-GB" sz="1400" kern="1200" baseline="0"/>
            <a:t> and dynamic ad formats shows M&amp;S’s commitment to digital innovation and relevance.</a:t>
          </a:r>
          <a:endParaRPr lang="en-US" sz="1400" kern="1200"/>
        </a:p>
      </dsp:txBody>
      <dsp:txXfrm>
        <a:off x="1582343" y="2095119"/>
        <a:ext cx="2960347" cy="1255904"/>
      </dsp:txXfrm>
    </dsp:sp>
    <dsp:sp modelId="{BDB17F94-F306-403F-9C69-9D44100EC09D}">
      <dsp:nvSpPr>
        <dsp:cNvPr id="0" name=""/>
        <dsp:cNvSpPr/>
      </dsp:nvSpPr>
      <dsp:spPr>
        <a:xfrm>
          <a:off x="5058509" y="2095119"/>
          <a:ext cx="1255904" cy="12559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93321D-D9AD-4F94-8599-A2BEF9875AFF}">
      <dsp:nvSpPr>
        <dsp:cNvPr id="0" name=""/>
        <dsp:cNvSpPr/>
      </dsp:nvSpPr>
      <dsp:spPr>
        <a:xfrm>
          <a:off x="5322249" y="2358859"/>
          <a:ext cx="728424" cy="7284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9A1DC-9136-4BB9-A7BB-CB1A396B27E3}">
      <dsp:nvSpPr>
        <dsp:cNvPr id="0" name=""/>
        <dsp:cNvSpPr/>
      </dsp:nvSpPr>
      <dsp:spPr>
        <a:xfrm>
          <a:off x="6583536" y="2095119"/>
          <a:ext cx="2960347" cy="125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Two-way communication:</a:t>
          </a:r>
          <a:r>
            <a:rPr lang="en-GB" sz="1400" kern="1200" baseline="0"/>
            <a:t> Social platforms and Sparks app enable feedback, reviews, and real-time interaction, improving service responsiveness.</a:t>
          </a:r>
          <a:endParaRPr lang="en-US" sz="1400" kern="1200"/>
        </a:p>
      </dsp:txBody>
      <dsp:txXfrm>
        <a:off x="6583536" y="2095119"/>
        <a:ext cx="2960347" cy="12559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Gwyneth.jones@uwtsd.ac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a/agenda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ndoerp.com/blog/fortalezas-y-oportunidades-de-un-erp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pressmyweb.com/ecommerce-ebusiness/pinterest-reseau-social-epingle-centres-dinterets/" TargetMode="Externa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370785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vectors/cartoon-e-mail-envelope-icon-mail-129519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1.png" descr="Discover University of Wales Trinity Saint David">
            <a:extLst>
              <a:ext uri="{FF2B5EF4-FFF2-40B4-BE49-F238E27FC236}">
                <a16:creationId xmlns:a16="http://schemas.microsoft.com/office/drawing/2014/main" id="{4BAB405B-7AD7-431E-8EF4-2AC62CE8722A}"/>
              </a:ext>
            </a:extLst>
          </p:cNvPr>
          <p:cNvPicPr>
            <a:picLocks noGrp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76475" y="2357437"/>
            <a:ext cx="4481286" cy="148590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FDB312-243C-4008-8F39-3EDF3B5A4E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981075"/>
            <a:ext cx="4877189" cy="5724524"/>
          </a:xfrm>
        </p:spPr>
        <p:txBody>
          <a:bodyPr>
            <a:normAutofit/>
          </a:bodyPr>
          <a:lstStyle/>
          <a:p>
            <a:pPr marL="0" marR="142875" indent="0" algn="ctr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 Leadership and Management</a:t>
            </a:r>
            <a:r>
              <a:rPr lang="en-GB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marR="76200" indent="0" algn="ctr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 5</a:t>
            </a:r>
            <a:r>
              <a:rPr lang="en-GB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marR="76200" indent="0" algn="ctr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BMSW5007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indent="0" algn="ctr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Building a Sustainable Marketing Relationship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GB" sz="1800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indent="0" algn="ctr">
              <a:lnSpc>
                <a:spcPct val="200000"/>
              </a:lnSpc>
              <a:buNone/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Module Lead: Gwyneth Jones</a:t>
            </a:r>
          </a:p>
          <a:p>
            <a:pPr marL="0" indent="0" algn="ctr">
              <a:lnSpc>
                <a:spcPct val="200000"/>
              </a:lnSpc>
              <a:buNone/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Email: </a:t>
            </a:r>
            <a:r>
              <a:rPr lang="en-GB" sz="1800" b="1" u="sng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Gwyneth.jones@uwtsd.ac.uk</a:t>
            </a:r>
            <a:r>
              <a:rPr lang="en-GB" sz="1800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solidFill>
                <a:schemeClr val="tx1"/>
              </a:solidFill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en-GB" sz="1800" kern="100" dirty="0">
              <a:effectLst/>
              <a:latin typeface="Aptos"/>
              <a:ea typeface="Aptos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29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61B9C-1DDB-5D46-72C3-44566B4FAC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345721"/>
            <a:ext cx="8361229" cy="2540959"/>
          </a:xfrm>
        </p:spPr>
        <p:txBody>
          <a:bodyPr/>
          <a:lstStyle/>
          <a:p>
            <a:r>
              <a:rPr lang="en-US" sz="4800" dirty="0"/>
              <a:t>Digital and Social Media in M&amp;S Food CRM</a:t>
            </a: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F9EAB3-4651-F456-4212-26FC4F09A3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Mohammad Asadi</a:t>
            </a:r>
          </a:p>
        </p:txBody>
      </p:sp>
    </p:spTree>
    <p:extLst>
      <p:ext uri="{BB962C8B-B14F-4D97-AF65-F5344CB8AC3E}">
        <p14:creationId xmlns:p14="http://schemas.microsoft.com/office/powerpoint/2010/main" val="1520735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alkboard with a word on it next to a pair of books and glasses&#10;&#10;AI-generated content may be incorrect.">
            <a:extLst>
              <a:ext uri="{FF2B5EF4-FFF2-40B4-BE49-F238E27FC236}">
                <a16:creationId xmlns:a16="http://schemas.microsoft.com/office/drawing/2014/main" id="{806434DB-C135-E638-BC57-52DA454AE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496" b="10953"/>
          <a:stretch>
            <a:fillRect/>
          </a:stretch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CBA2BA5-DF4D-437C-9273-F945CF857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7948" y="1838152"/>
            <a:ext cx="5607908" cy="3724448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754EA86-2D7A-4D51-B5F6-DA6349D5F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1087261" y="1405049"/>
            <a:ext cx="2131466" cy="1830903"/>
          </a:xfrm>
          <a:custGeom>
            <a:avLst/>
            <a:gdLst>
              <a:gd name="connsiteX0" fmla="*/ 2308583 w 2308583"/>
              <a:gd name="connsiteY0" fmla="*/ 1983044 h 1983044"/>
              <a:gd name="connsiteX1" fmla="*/ 462 w 2308583"/>
              <a:gd name="connsiteY1" fmla="*/ 1983044 h 1983044"/>
              <a:gd name="connsiteX2" fmla="*/ 0 w 2308583"/>
              <a:gd name="connsiteY2" fmla="*/ 1711185 h 1983044"/>
              <a:gd name="connsiteX3" fmla="*/ 2022607 w 2308583"/>
              <a:gd name="connsiteY3" fmla="*/ 1712117 h 1983044"/>
              <a:gd name="connsiteX4" fmla="*/ 2022607 w 2308583"/>
              <a:gd name="connsiteY4" fmla="*/ 0 h 1983044"/>
              <a:gd name="connsiteX5" fmla="*/ 2308583 w 2308583"/>
              <a:gd name="connsiteY5" fmla="*/ 0 h 1983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8583" h="1983044">
                <a:moveTo>
                  <a:pt x="2308583" y="1983044"/>
                </a:moveTo>
                <a:lnTo>
                  <a:pt x="462" y="1983044"/>
                </a:lnTo>
                <a:cubicBezTo>
                  <a:pt x="-462" y="1889214"/>
                  <a:pt x="923" y="1805015"/>
                  <a:pt x="0" y="1711185"/>
                </a:cubicBezTo>
                <a:lnTo>
                  <a:pt x="2022607" y="1712117"/>
                </a:lnTo>
                <a:lnTo>
                  <a:pt x="2022607" y="0"/>
                </a:lnTo>
                <a:lnTo>
                  <a:pt x="2308583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DA8D4-0E14-C636-2F55-0AB7E5191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959" y="1295400"/>
            <a:ext cx="5943591" cy="1915887"/>
          </a:xfrm>
        </p:spPr>
        <p:txBody>
          <a:bodyPr anchor="ctr">
            <a:normAutofit/>
          </a:bodyPr>
          <a:lstStyle/>
          <a:p>
            <a:r>
              <a:rPr lang="en-US" sz="4000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01325-8434-E7E9-EB3A-0DDCEEF90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949" y="2686050"/>
            <a:ext cx="6206352" cy="4714702"/>
          </a:xfrm>
        </p:spPr>
        <p:txBody>
          <a:bodyPr>
            <a:noAutofit/>
          </a:bodyPr>
          <a:lstStyle/>
          <a:p>
            <a:r>
              <a:rPr lang="en-GB" sz="1800" b="1" dirty="0"/>
              <a:t>Introduction</a:t>
            </a:r>
            <a:r>
              <a:rPr lang="en-GB" sz="1800" dirty="0"/>
              <a:t> </a:t>
            </a:r>
          </a:p>
          <a:p>
            <a:r>
              <a:rPr lang="en-GB" sz="1800" b="1" dirty="0"/>
              <a:t>Understanding Digital and Social Media in CRM</a:t>
            </a:r>
            <a:endParaRPr lang="en-GB" sz="1800" dirty="0"/>
          </a:p>
          <a:p>
            <a:r>
              <a:rPr lang="en-GB" sz="1800" b="1" dirty="0"/>
              <a:t>How M&amp;S Food Uses Digital &amp; Social Media</a:t>
            </a:r>
            <a:r>
              <a:rPr lang="en-GB" sz="1800" dirty="0"/>
              <a:t> </a:t>
            </a:r>
          </a:p>
          <a:p>
            <a:r>
              <a:rPr lang="en-GB" sz="1800" b="1" dirty="0"/>
              <a:t>Developing and Sustaining Customer Relationships</a:t>
            </a:r>
            <a:r>
              <a:rPr lang="en-GB" sz="1800" dirty="0"/>
              <a:t> </a:t>
            </a:r>
          </a:p>
          <a:p>
            <a:r>
              <a:rPr lang="en-GB" sz="1800" b="1" dirty="0"/>
              <a:t>Enhancing Customer Experience &amp; Engagement</a:t>
            </a:r>
            <a:endParaRPr lang="en-GB" sz="1800" dirty="0"/>
          </a:p>
          <a:p>
            <a:r>
              <a:rPr lang="en-GB" sz="1800" b="1" dirty="0"/>
              <a:t>Critical Assessment of Effectiveness</a:t>
            </a:r>
            <a:r>
              <a:rPr lang="en-GB" sz="1800" dirty="0"/>
              <a:t> </a:t>
            </a:r>
          </a:p>
          <a:p>
            <a:r>
              <a:rPr lang="en-GB" sz="1800" b="1" dirty="0"/>
              <a:t>Conclusion</a:t>
            </a:r>
            <a:endParaRPr lang="en-US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1DC1F0-F5CE-C22D-9B08-9ECAC7B46AE2}"/>
              </a:ext>
            </a:extLst>
          </p:cNvPr>
          <p:cNvSpPr txBox="1"/>
          <p:nvPr/>
        </p:nvSpPr>
        <p:spPr>
          <a:xfrm>
            <a:off x="9830456" y="6657944"/>
            <a:ext cx="236154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www.picpedia.org/chalkboard/a/agend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664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A2964-857D-C5CC-75CA-CC8B7463E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26611"/>
            <a:ext cx="3659867" cy="1485900"/>
          </a:xfrm>
        </p:spPr>
        <p:txBody>
          <a:bodyPr>
            <a:normAutofit fontScale="90000"/>
          </a:bodyPr>
          <a:lstStyle/>
          <a:p>
            <a:r>
              <a:rPr lang="en-US" dirty="0"/>
              <a:t>Marks &amp; Spencer (M&amp;S) Food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FB61A3D-5E9A-4324-1C79-0F8B45875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57044"/>
            <a:ext cx="3659866" cy="4501663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/>
              <a:t>UK-based grocery retailer known for premium quality and innovation</a:t>
            </a:r>
          </a:p>
          <a:p>
            <a:r>
              <a:rPr lang="en-US" sz="2200" dirty="0"/>
              <a:t>Focused on delivering high-quality, sustainably sourced products</a:t>
            </a:r>
          </a:p>
          <a:p>
            <a:r>
              <a:rPr lang="en-US" sz="2200" dirty="0"/>
              <a:t>Offers over 5,000 product lines</a:t>
            </a:r>
          </a:p>
          <a:p>
            <a:r>
              <a:rPr lang="en-US" sz="2200" dirty="0"/>
              <a:t>Operates 316 dedicated food stores across the UK</a:t>
            </a:r>
          </a:p>
          <a:p>
            <a:r>
              <a:rPr lang="en-US" sz="2200" dirty="0"/>
              <a:t>Over 40 newly refurbished </a:t>
            </a:r>
            <a:r>
              <a:rPr lang="en-US" sz="2200" dirty="0" err="1"/>
              <a:t>Foodhalls</a:t>
            </a:r>
            <a:r>
              <a:rPr lang="en-US" sz="2200" dirty="0"/>
              <a:t> enhancing customer experience</a:t>
            </a:r>
          </a:p>
          <a:p>
            <a:pPr marL="0" indent="0">
              <a:buNone/>
            </a:pPr>
            <a:r>
              <a:rPr lang="en-US" dirty="0"/>
              <a:t>(M&amp;S, 2023)</a:t>
            </a:r>
          </a:p>
          <a:p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5D0DC6E-4D63-3D0A-01EC-95121EBBB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467" y="849519"/>
            <a:ext cx="6517065" cy="48389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097F60-3044-8102-F079-D433DFD4C34F}"/>
              </a:ext>
            </a:extLst>
          </p:cNvPr>
          <p:cNvSpPr txBox="1"/>
          <p:nvPr/>
        </p:nvSpPr>
        <p:spPr>
          <a:xfrm>
            <a:off x="5031467" y="5873262"/>
            <a:ext cx="1617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(Bashir, 2025)</a:t>
            </a:r>
          </a:p>
        </p:txBody>
      </p:sp>
    </p:spTree>
    <p:extLst>
      <p:ext uri="{BB962C8B-B14F-4D97-AF65-F5344CB8AC3E}">
        <p14:creationId xmlns:p14="http://schemas.microsoft.com/office/powerpoint/2010/main" val="490013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8B556C4-7E49-4C36-845D-FC58F5073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background with icons and text&#10;&#10;AI-generated content may be incorrect.">
            <a:extLst>
              <a:ext uri="{FF2B5EF4-FFF2-40B4-BE49-F238E27FC236}">
                <a16:creationId xmlns:a16="http://schemas.microsoft.com/office/drawing/2014/main" id="{7AD49C9B-A751-87C1-0A9B-D56573294FA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312" r="13549" b="-1"/>
          <a:stretch>
            <a:fillRect/>
          </a:stretch>
        </p:blipFill>
        <p:spPr>
          <a:xfrm>
            <a:off x="-1" y="10"/>
            <a:ext cx="6099048" cy="6857990"/>
          </a:xfrm>
          <a:prstGeom prst="rect">
            <a:avLst/>
          </a:prstGeom>
        </p:spPr>
      </p:pic>
      <p:pic>
        <p:nvPicPr>
          <p:cNvPr id="5" name="Picture 4" descr="A group of colorful circles with social media icons&#10;&#10;AI-generated content may be incorrect.">
            <a:extLst>
              <a:ext uri="{FF2B5EF4-FFF2-40B4-BE49-F238E27FC236}">
                <a16:creationId xmlns:a16="http://schemas.microsoft.com/office/drawing/2014/main" id="{37503A14-2A59-B0A9-4E02-AC38EE805C2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200"/>
          <a:stretch>
            <a:fillRect/>
          </a:stretch>
        </p:blipFill>
        <p:spPr>
          <a:xfrm>
            <a:off x="6102096" y="10"/>
            <a:ext cx="608990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3DB89E-8AEF-7672-2D3D-27ACF6853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sz="3700"/>
              <a:t>Understanding Digital and Social Media in CRM</a:t>
            </a:r>
            <a:br>
              <a:rPr lang="en-GB" sz="3700"/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9B4D2-03FD-0DD1-9479-F8BD79FCC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>
            <a:normAutofit/>
          </a:bodyPr>
          <a:lstStyle/>
          <a:p>
            <a:r>
              <a:rPr lang="en-US" dirty="0"/>
              <a:t>Digital Media: Digitized content that can be used and accessed across different digital devices such as videos, music, website </a:t>
            </a:r>
            <a:r>
              <a:rPr lang="en-GB" dirty="0"/>
              <a:t>(</a:t>
            </a:r>
            <a:r>
              <a:rPr lang="en-GB" dirty="0" err="1"/>
              <a:t>Hulatt</a:t>
            </a:r>
            <a:r>
              <a:rPr lang="en-GB" dirty="0"/>
              <a:t>, 2019)</a:t>
            </a:r>
            <a:endParaRPr lang="en-US" dirty="0"/>
          </a:p>
          <a:p>
            <a:r>
              <a:rPr lang="en-US" dirty="0"/>
              <a:t>Social Media: A branch of digital media that allow users to share and interact with digital content such as Facebook, YouTube</a:t>
            </a:r>
          </a:p>
          <a:p>
            <a:r>
              <a:rPr lang="en-US" dirty="0"/>
              <a:t>Customer Relationship Management (CRM): A strategic approach to managing customer relationships, aimed at creating shareholder value. It goes beyond technology, focusing on a holistic process that builds long-term, information-driven relationships with customers. (Payne, 2012, pp.1-3)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B8E15E-98D9-8A15-8C03-4D0B8CD1733F}"/>
              </a:ext>
            </a:extLst>
          </p:cNvPr>
          <p:cNvSpPr txBox="1"/>
          <p:nvPr/>
        </p:nvSpPr>
        <p:spPr>
          <a:xfrm>
            <a:off x="9952283" y="6657945"/>
            <a:ext cx="22397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pressmyweb.com/ecommerce-ebusiness/pinterest-reseau-social-epingle-centres-dintere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798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EFC50B-AD07-F77E-55DC-88D02508D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What is ECRM?">
            <a:extLst>
              <a:ext uri="{FF2B5EF4-FFF2-40B4-BE49-F238E27FC236}">
                <a16:creationId xmlns:a16="http://schemas.microsoft.com/office/drawing/2014/main" id="{B86D26DC-DD63-B102-3C9D-A2489C934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1" r="-2" b="-2"/>
          <a:stretch>
            <a:fillRect/>
          </a:stretch>
        </p:blipFill>
        <p:spPr bwMode="auto">
          <a:xfrm>
            <a:off x="-1" y="19060"/>
            <a:ext cx="121886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Rectangle 1035">
            <a:extLst>
              <a:ext uri="{FF2B5EF4-FFF2-40B4-BE49-F238E27FC236}">
                <a16:creationId xmlns:a16="http://schemas.microsoft.com/office/drawing/2014/main" id="{2078F889-8780-48D5-8B9E-DF8B13063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0815FE-EB89-CABF-857C-CB92036E9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2"/>
                </a:solidFill>
              </a:rPr>
              <a:t>Understanding Digital and Social Media in CRM</a:t>
            </a:r>
            <a:br>
              <a:rPr lang="en-GB" sz="3700">
                <a:solidFill>
                  <a:schemeClr val="bg2"/>
                </a:solidFill>
              </a:rPr>
            </a:br>
            <a:endParaRPr lang="en-US" sz="3700">
              <a:solidFill>
                <a:schemeClr val="bg2"/>
              </a:solidFill>
            </a:endParaRP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3A4CABA2-22A0-44B2-BD92-28FF73FCE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F7D47-56CD-0E19-4560-AC0945558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800225"/>
            <a:ext cx="9601200" cy="3581400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bg2"/>
                </a:solidFill>
              </a:rPr>
              <a:t>Electronic Customer Relationship Management (</a:t>
            </a:r>
            <a:r>
              <a:rPr lang="en-GB" b="1" dirty="0" err="1">
                <a:solidFill>
                  <a:schemeClr val="bg2"/>
                </a:solidFill>
              </a:rPr>
              <a:t>eCRM</a:t>
            </a:r>
            <a:r>
              <a:rPr lang="en-GB" b="1" dirty="0">
                <a:solidFill>
                  <a:schemeClr val="bg2"/>
                </a:solidFill>
              </a:rPr>
              <a:t>):  </a:t>
            </a:r>
            <a:r>
              <a:rPr lang="en-GB" dirty="0">
                <a:solidFill>
                  <a:schemeClr val="bg2"/>
                </a:solidFill>
              </a:rPr>
              <a:t>A digital form of CRM that manages customer relationships through online channels like websites, email, and social media.</a:t>
            </a:r>
          </a:p>
          <a:p>
            <a:r>
              <a:rPr lang="en-GB" b="1" dirty="0">
                <a:solidFill>
                  <a:schemeClr val="bg2"/>
                </a:solidFill>
              </a:rPr>
              <a:t>Role of Digital &amp; Social Media: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Used to connect, communicate, and engage with customers online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Enables direct interaction and quick feedback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Platforms like Instagram act as both marketing and sales spaces</a:t>
            </a:r>
          </a:p>
          <a:p>
            <a:r>
              <a:rPr lang="en-GB" b="1" dirty="0">
                <a:solidFill>
                  <a:schemeClr val="bg2"/>
                </a:solidFill>
              </a:rPr>
              <a:t>Key Benefits: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Centralises customer data and online interactions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Personalises customer experiences</a:t>
            </a:r>
          </a:p>
          <a:p>
            <a:pPr lvl="1"/>
            <a:r>
              <a:rPr lang="en-GB" dirty="0">
                <a:solidFill>
                  <a:schemeClr val="bg2"/>
                </a:solidFill>
              </a:rPr>
              <a:t>Builds loyalty and long-term digital relationships</a:t>
            </a:r>
          </a:p>
          <a:p>
            <a:pPr marL="530352" lvl="1" indent="0">
              <a:buNone/>
            </a:pPr>
            <a:r>
              <a:rPr lang="en-GB" dirty="0">
                <a:solidFill>
                  <a:schemeClr val="bg2"/>
                </a:solidFill>
              </a:rPr>
              <a:t>(De </a:t>
            </a:r>
            <a:r>
              <a:rPr lang="en-GB" dirty="0" err="1">
                <a:solidFill>
                  <a:schemeClr val="bg2"/>
                </a:solidFill>
              </a:rPr>
              <a:t>Santis</a:t>
            </a:r>
            <a:r>
              <a:rPr lang="en-GB" dirty="0">
                <a:solidFill>
                  <a:schemeClr val="bg2"/>
                </a:solidFill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2262204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04626-2220-4678-A939-FD94EA7B5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C56D5-2801-B406-92FD-270738CDB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958837" cy="1485900"/>
          </a:xfrm>
        </p:spPr>
        <p:txBody>
          <a:bodyPr>
            <a:normAutofit/>
          </a:bodyPr>
          <a:lstStyle/>
          <a:p>
            <a:r>
              <a:rPr lang="en-GB" sz="2400"/>
              <a:t>How M&amp;S uses digital &amp; social media for CRM</a:t>
            </a:r>
            <a:br>
              <a:rPr lang="en-GB" sz="2400"/>
            </a:br>
            <a:r>
              <a:rPr lang="en-GB" sz="2400"/>
              <a:t>(The Insiders Programme)</a:t>
            </a:r>
            <a:br>
              <a:rPr lang="en-GB" sz="2400"/>
            </a:b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9EC79-563F-1678-6BDC-798DAF2C7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958837" cy="3581400"/>
          </a:xfrm>
        </p:spPr>
        <p:txBody>
          <a:bodyPr>
            <a:normAutofit/>
          </a:bodyPr>
          <a:lstStyle/>
          <a:p>
            <a:r>
              <a:rPr lang="en-GB" sz="1600"/>
              <a:t>19 Insiders( M&amp;S store-based or support centre staff) who post about M&amp;S products(planned to become 22)  </a:t>
            </a:r>
          </a:p>
          <a:p>
            <a:r>
              <a:rPr lang="en-GB" sz="1600" b="1"/>
              <a:t>Impact</a:t>
            </a:r>
            <a:r>
              <a:rPr lang="en-GB" sz="1600"/>
              <a:t>: 21M impressions &amp; 1.4M new </a:t>
            </a:r>
            <a:r>
              <a:rPr lang="en-GB" sz="1600" err="1"/>
              <a:t>M&amp;S.com</a:t>
            </a:r>
            <a:r>
              <a:rPr lang="en-GB" sz="1600"/>
              <a:t> customers in one year.</a:t>
            </a:r>
          </a:p>
          <a:p>
            <a:r>
              <a:rPr lang="en-GB" sz="1600" b="1"/>
              <a:t>Why it works</a:t>
            </a:r>
            <a:r>
              <a:rPr lang="en-GB" sz="1600"/>
              <a:t>:</a:t>
            </a:r>
          </a:p>
          <a:p>
            <a:pPr lvl="1"/>
            <a:r>
              <a:rPr lang="en-GB" sz="1600"/>
              <a:t>Builds trust – staff seen as genuine experts, not paid influencers.</a:t>
            </a:r>
          </a:p>
          <a:p>
            <a:pPr lvl="1"/>
            <a:r>
              <a:rPr lang="en-GB" sz="1600"/>
              <a:t>Cost-effective – higher engagement (10% better sentiment, +30% conversions).</a:t>
            </a:r>
          </a:p>
          <a:p>
            <a:pPr lvl="1"/>
            <a:r>
              <a:rPr lang="en-GB" sz="1600"/>
              <a:t>Enhances customer connection through relatable, insider perspectives.</a:t>
            </a:r>
          </a:p>
          <a:p>
            <a:pPr marL="530352" lvl="1" indent="0">
              <a:buNone/>
            </a:pPr>
            <a:r>
              <a:rPr lang="en-GB" sz="1600"/>
              <a:t>(Embryo, 2025)</a:t>
            </a:r>
          </a:p>
          <a:p>
            <a:endParaRPr lang="en-US" sz="16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97D8A6-1C5A-42B6-AE78-F3D0F9BDF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1AF404-4E76-CE5A-F4DA-CF4ACA3F4B37}"/>
              </a:ext>
            </a:extLst>
          </p:cNvPr>
          <p:cNvSpPr txBox="1"/>
          <p:nvPr/>
        </p:nvSpPr>
        <p:spPr>
          <a:xfrm>
            <a:off x="8252342" y="6263640"/>
            <a:ext cx="1977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Dansell</a:t>
            </a:r>
            <a:r>
              <a:rPr lang="en-GB" dirty="0"/>
              <a:t>, 2025)</a:t>
            </a:r>
            <a:endParaRPr lang="en-US" dirty="0"/>
          </a:p>
        </p:txBody>
      </p:sp>
      <p:pic>
        <p:nvPicPr>
          <p:cNvPr id="6" name="fa40022decb4449792753d75418062f7">
            <a:hlinkClick r:id="" action="ppaction://media"/>
            <a:extLst>
              <a:ext uri="{FF2B5EF4-FFF2-40B4-BE49-F238E27FC236}">
                <a16:creationId xmlns:a16="http://schemas.microsoft.com/office/drawing/2014/main" id="{98792006-4C0D-C86F-4E22-30E73E9F3D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33362" y="685800"/>
            <a:ext cx="3137535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70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9A784C-C4D8-EC50-BA12-C13CF79F0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cell phone&#10;&#10;AI-generated content may be incorrect.">
            <a:extLst>
              <a:ext uri="{FF2B5EF4-FFF2-40B4-BE49-F238E27FC236}">
                <a16:creationId xmlns:a16="http://schemas.microsoft.com/office/drawing/2014/main" id="{531181A4-2B7A-960F-E1F5-54B4545227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393" r="1" b="1"/>
          <a:stretch>
            <a:fillRect/>
          </a:stretch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078F889-8780-48D5-8B9E-DF8B13063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B6D60-85E4-E69F-4E24-F205422EC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chemeClr val="bg2"/>
                </a:solidFill>
              </a:rPr>
              <a:t>How M&amp;S uses digital &amp; social media for CRM</a:t>
            </a:r>
            <a:br>
              <a:rPr lang="en-GB" sz="3400">
                <a:solidFill>
                  <a:schemeClr val="bg2"/>
                </a:solidFill>
              </a:rPr>
            </a:br>
            <a:r>
              <a:rPr lang="en-GB" sz="3400">
                <a:solidFill>
                  <a:schemeClr val="bg2"/>
                </a:solidFill>
              </a:rPr>
              <a:t>(Spark)</a:t>
            </a:r>
            <a:br>
              <a:rPr lang="en-GB" sz="3400">
                <a:solidFill>
                  <a:schemeClr val="bg2"/>
                </a:solidFill>
              </a:rPr>
            </a:br>
            <a:endParaRPr lang="en-US" sz="3400">
              <a:solidFill>
                <a:schemeClr val="bg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4CABA2-22A0-44B2-BD92-28FF73FCE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E66E7-A213-EFEA-9C27-5A10B58C8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2"/>
                </a:solidFill>
              </a:rPr>
              <a:t>Digital-First CRM Integration:</a:t>
            </a:r>
            <a:r>
              <a:rPr lang="en-GB">
                <a:solidFill>
                  <a:schemeClr val="bg2"/>
                </a:solidFill>
              </a:rPr>
              <a:t> The relaunched </a:t>
            </a:r>
            <a:r>
              <a:rPr lang="en-GB" i="1">
                <a:solidFill>
                  <a:schemeClr val="bg2"/>
                </a:solidFill>
              </a:rPr>
              <a:t>Sparks</a:t>
            </a:r>
            <a:r>
              <a:rPr lang="en-GB">
                <a:solidFill>
                  <a:schemeClr val="bg2"/>
                </a:solidFill>
              </a:rPr>
              <a:t> program works as a digital-first customer relationship management (CRM) tool, using instant rewards, personalized offers, and links to engage customers directly through online accounts and apps. charity </a:t>
            </a:r>
          </a:p>
          <a:p>
            <a:r>
              <a:rPr lang="en-GB" b="1">
                <a:solidFill>
                  <a:schemeClr val="bg2"/>
                </a:solidFill>
              </a:rPr>
              <a:t>Data-Driven Customer Connection:</a:t>
            </a:r>
            <a:r>
              <a:rPr lang="en-GB">
                <a:solidFill>
                  <a:schemeClr val="bg2"/>
                </a:solidFill>
              </a:rPr>
              <a:t> By analysing customer preferences and behaviours (e.g. discounts, donations, brand loyalty), M&amp;S uses </a:t>
            </a:r>
            <a:r>
              <a:rPr lang="en-GB" i="1">
                <a:solidFill>
                  <a:schemeClr val="bg2"/>
                </a:solidFill>
              </a:rPr>
              <a:t>Sparks</a:t>
            </a:r>
            <a:r>
              <a:rPr lang="en-GB">
                <a:solidFill>
                  <a:schemeClr val="bg2"/>
                </a:solidFill>
              </a:rPr>
              <a:t> to strengthen satisfaction, increase repeat purchases, and build emotional loyalty—especially among its core older demographic. (Shakespeare, 2020)</a:t>
            </a:r>
          </a:p>
          <a:p>
            <a:r>
              <a:rPr lang="en-GB" b="1">
                <a:solidFill>
                  <a:schemeClr val="bg2"/>
                </a:solidFill>
              </a:rPr>
              <a:t>Partnership with different companies such as Starcount</a:t>
            </a:r>
            <a:r>
              <a:rPr lang="en-GB">
                <a:solidFill>
                  <a:schemeClr val="bg2"/>
                </a:solidFill>
              </a:rPr>
              <a:t>: To understands customer better and make Spark and their relevant campaigns more personalised and efficient. (M&amp;S, 2018)</a:t>
            </a:r>
          </a:p>
          <a:p>
            <a:endParaRPr lang="en-US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524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aph of a company&#10;&#10;AI-generated content may be incorrect.">
            <a:extLst>
              <a:ext uri="{FF2B5EF4-FFF2-40B4-BE49-F238E27FC236}">
                <a16:creationId xmlns:a16="http://schemas.microsoft.com/office/drawing/2014/main" id="{4CC1320E-9022-6DA0-B332-90476DF4C5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956" y="480515"/>
            <a:ext cx="9620086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804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20635-399E-B7AB-C14D-D3597DE6ED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display case with food on it&#10;&#10;AI-generated content may be incorrect.">
            <a:extLst>
              <a:ext uri="{FF2B5EF4-FFF2-40B4-BE49-F238E27FC236}">
                <a16:creationId xmlns:a16="http://schemas.microsoft.com/office/drawing/2014/main" id="{12DF01EA-FF52-72CF-D552-050FD55137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22" r="-3" b="22361"/>
          <a:stretch>
            <a:fillRect/>
          </a:stretch>
        </p:blipFill>
        <p:spPr>
          <a:xfrm>
            <a:off x="20" y="3429000"/>
            <a:ext cx="4373525" cy="3429000"/>
          </a:xfrm>
          <a:prstGeom prst="rect">
            <a:avLst/>
          </a:prstGeom>
        </p:spPr>
      </p:pic>
      <p:pic>
        <p:nvPicPr>
          <p:cNvPr id="7" name="Picture 6" descr="Gingerbread house and a box of candy&#10;&#10;AI-generated content may be incorrect.">
            <a:extLst>
              <a:ext uri="{FF2B5EF4-FFF2-40B4-BE49-F238E27FC236}">
                <a16:creationId xmlns:a16="http://schemas.microsoft.com/office/drawing/2014/main" id="{6A09BB88-CA40-6D0D-25BE-674DB5EB57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27288"/>
          <a:stretch>
            <a:fillRect/>
          </a:stretch>
        </p:blipFill>
        <p:spPr>
          <a:xfrm>
            <a:off x="4599773" y="10"/>
            <a:ext cx="7592227" cy="685761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D043292-708B-4F69-AE72-8FB56C6E8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800" y="0"/>
            <a:ext cx="7696199" cy="6858000"/>
          </a:xfrm>
          <a:prstGeom prst="rect">
            <a:avLst/>
          </a:prstGeom>
          <a:solidFill>
            <a:schemeClr val="bg2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B32172-EC1E-2EFC-D33C-0AB3968FD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880" y="263770"/>
            <a:ext cx="7225658" cy="703759"/>
          </a:xfrm>
        </p:spPr>
        <p:txBody>
          <a:bodyPr>
            <a:normAutofit fontScale="90000"/>
          </a:bodyPr>
          <a:lstStyle/>
          <a:p>
            <a:r>
              <a:rPr lang="en-GB" sz="2400" b="1" dirty="0"/>
              <a:t>How M&amp;S uses digital &amp; social media for CRM (Social Advertising &amp; Influencer Innovation)</a:t>
            </a:r>
            <a:endParaRPr lang="en-US" sz="2400" b="1" dirty="0"/>
          </a:p>
        </p:txBody>
      </p:sp>
      <p:pic>
        <p:nvPicPr>
          <p:cNvPr id="9" name="Picture 8" descr="A hand holding a container of popcorn&#10;&#10;AI-generated content may be incorrect.">
            <a:extLst>
              <a:ext uri="{FF2B5EF4-FFF2-40B4-BE49-F238E27FC236}">
                <a16:creationId xmlns:a16="http://schemas.microsoft.com/office/drawing/2014/main" id="{38696C12-951E-2D5A-8B21-167EDCC210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273" r="-3" b="33703"/>
          <a:stretch>
            <a:fillRect/>
          </a:stretch>
        </p:blipFill>
        <p:spPr>
          <a:xfrm>
            <a:off x="20" y="10"/>
            <a:ext cx="4365291" cy="3428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F01DDB9-C75C-44C2-9331-356EAF9C0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14700"/>
            <a:ext cx="4373545" cy="228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2C017B3-7B7A-4C5A-A3E9-09EC1428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23DB5-42A2-56EA-7867-13941118D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879" y="1230923"/>
            <a:ext cx="7460101" cy="5363307"/>
          </a:xfrm>
        </p:spPr>
        <p:txBody>
          <a:bodyPr>
            <a:noAutofit/>
          </a:bodyPr>
          <a:lstStyle/>
          <a:p>
            <a:r>
              <a:rPr lang="en-GB" sz="1800" b="1" dirty="0"/>
              <a:t>Virtual influencer ‘Mira’: </a:t>
            </a:r>
            <a:r>
              <a:rPr lang="en-GB" sz="1800" dirty="0"/>
              <a:t>Represents M&amp;S’ move into emerging tech and AI-driven marketing.</a:t>
            </a:r>
          </a:p>
          <a:p>
            <a:pPr lvl="1"/>
            <a:r>
              <a:rPr lang="en-GB" sz="1800" dirty="0"/>
              <a:t>Enables faster trend response and control over content.</a:t>
            </a:r>
          </a:p>
          <a:p>
            <a:pPr lvl="1"/>
            <a:r>
              <a:rPr lang="en-GB" sz="1800" dirty="0"/>
              <a:t>Mixed audience reaction — some saw it as inauthentic, but it signals innovation and future-readiness.</a:t>
            </a:r>
          </a:p>
          <a:p>
            <a:r>
              <a:rPr lang="en-US" sz="1800" b="1" dirty="0"/>
              <a:t>Experimenting with social ads: </a:t>
            </a:r>
            <a:r>
              <a:rPr lang="en-US" sz="1800" dirty="0"/>
              <a:t>Used TikTok’s </a:t>
            </a:r>
            <a:r>
              <a:rPr lang="en-US" sz="1800" dirty="0" err="1"/>
              <a:t>InFeed</a:t>
            </a:r>
            <a:r>
              <a:rPr lang="en-US" sz="1800" dirty="0"/>
              <a:t>, </a:t>
            </a:r>
            <a:r>
              <a:rPr lang="en-US" sz="1800" dirty="0" err="1"/>
              <a:t>TopView</a:t>
            </a:r>
            <a:r>
              <a:rPr lang="en-US" sz="1800" dirty="0"/>
              <a:t>, and Brand Premium ads for its Valentine’s “Not Just Any…” campaign which results in:</a:t>
            </a:r>
          </a:p>
          <a:p>
            <a:pPr lvl="1"/>
            <a:r>
              <a:rPr lang="en-US" sz="1800" dirty="0"/>
              <a:t>18.5M+ impressions</a:t>
            </a:r>
          </a:p>
          <a:p>
            <a:pPr lvl="1"/>
            <a:r>
              <a:rPr lang="en-US" sz="1800" dirty="0"/>
              <a:t>5%+ CTR, 4s+ average watch time</a:t>
            </a:r>
          </a:p>
          <a:p>
            <a:pPr lvl="1"/>
            <a:r>
              <a:rPr lang="en-US" sz="1800" dirty="0"/>
              <a:t>Drove strong web traffic and awareness among younger audiences.</a:t>
            </a:r>
          </a:p>
          <a:p>
            <a:pPr marL="530352" lvl="1" indent="0">
              <a:buNone/>
            </a:pPr>
            <a:r>
              <a:rPr lang="en-US" sz="1800" dirty="0"/>
              <a:t>Why it matters:</a:t>
            </a:r>
          </a:p>
          <a:p>
            <a:pPr lvl="1"/>
            <a:r>
              <a:rPr lang="en-US" sz="1800" dirty="0"/>
              <a:t>Demonstrates agility and willingness to test new ad formats.</a:t>
            </a:r>
          </a:p>
          <a:p>
            <a:pPr lvl="1"/>
            <a:r>
              <a:rPr lang="en-US" sz="1800" dirty="0"/>
              <a:t>Builds brand relevance with Gen Z through </a:t>
            </a:r>
            <a:r>
              <a:rPr lang="en-US" sz="1800" dirty="0" err="1"/>
              <a:t>humour</a:t>
            </a:r>
            <a:r>
              <a:rPr lang="en-US" sz="1800" dirty="0"/>
              <a:t> and authenticity.</a:t>
            </a:r>
          </a:p>
          <a:p>
            <a:pPr lvl="1"/>
            <a:r>
              <a:rPr lang="en-US" sz="1800" dirty="0"/>
              <a:t>Example of adapting tone for platform culture rather than traditional TV style. </a:t>
            </a:r>
            <a:r>
              <a:rPr lang="en-GB" sz="1800" dirty="0"/>
              <a:t>(Gilliland, 2023)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18570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43C54D-7129-1470-334B-18423FC1DB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9A9CE-6BE7-B100-069B-0B70121A4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44" y="631372"/>
            <a:ext cx="3135086" cy="5606142"/>
          </a:xfrm>
        </p:spPr>
        <p:txBody>
          <a:bodyPr>
            <a:normAutofit/>
          </a:bodyPr>
          <a:lstStyle/>
          <a:p>
            <a:r>
              <a:rPr lang="en-GB" dirty="0"/>
              <a:t>How M&amp;S uses digital &amp; social media for CRM</a:t>
            </a:r>
            <a:br>
              <a:rPr lang="en-GB" dirty="0"/>
            </a:br>
            <a:r>
              <a:rPr lang="en-GB" dirty="0"/>
              <a:t>(Email)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7649B1-EA54-4416-AAFC-FF408060C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83CA7-6360-D45D-691B-3C5395BDD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1595" y="631371"/>
            <a:ext cx="6797262" cy="3744685"/>
          </a:xfrm>
        </p:spPr>
        <p:txBody>
          <a:bodyPr>
            <a:normAutofit/>
          </a:bodyPr>
          <a:lstStyle/>
          <a:p>
            <a:r>
              <a:rPr lang="en-GB" sz="1900" b="1" dirty="0"/>
              <a:t>Data-Driven Personalisation: </a:t>
            </a:r>
            <a:r>
              <a:rPr lang="en-GB" sz="1900" dirty="0"/>
              <a:t>Uses subscriber preferences and Sparks membership data to send tailored emails with exclusive offers, events, and early sale access — enhancing customer loyalty and engagement.</a:t>
            </a:r>
          </a:p>
          <a:p>
            <a:r>
              <a:rPr lang="en-GB" sz="1900" b="1" dirty="0"/>
              <a:t>Email Deliverability Optimisation: </a:t>
            </a:r>
            <a:r>
              <a:rPr lang="en-GB" sz="1900" dirty="0"/>
              <a:t>Implemented Validity’s </a:t>
            </a:r>
            <a:r>
              <a:rPr lang="en-GB" sz="1900" i="1" dirty="0"/>
              <a:t>Sender Certification</a:t>
            </a:r>
            <a:r>
              <a:rPr lang="en-GB" sz="1900" dirty="0"/>
              <a:t> to ensure near-100% inbox placement, reducing bounces by 86% and increasing open rates by 20%.</a:t>
            </a:r>
          </a:p>
          <a:p>
            <a:r>
              <a:rPr lang="en-GB" sz="1900" b="1" dirty="0"/>
              <a:t>CRM Performance: </a:t>
            </a:r>
            <a:r>
              <a:rPr lang="en-GB" sz="1900" dirty="0"/>
              <a:t>Improved targeting and reliable delivery strengthened customer relationships, boosted click-throughs (+8%), and increased online and in-store sales.</a:t>
            </a:r>
          </a:p>
          <a:p>
            <a:pPr marL="0" indent="0">
              <a:buNone/>
            </a:pPr>
            <a:r>
              <a:rPr lang="en-GB" sz="1900" dirty="0"/>
              <a:t>(Validity, n.d.)</a:t>
            </a:r>
          </a:p>
          <a:p>
            <a:endParaRPr lang="en-US" sz="1900" dirty="0"/>
          </a:p>
        </p:txBody>
      </p:sp>
      <p:pic>
        <p:nvPicPr>
          <p:cNvPr id="4" name="Picture 3" descr="A yellow sign with black text&#10;&#10;AI-generated content may be incorrect.">
            <a:extLst>
              <a:ext uri="{FF2B5EF4-FFF2-40B4-BE49-F238E27FC236}">
                <a16:creationId xmlns:a16="http://schemas.microsoft.com/office/drawing/2014/main" id="{CDA3FD5D-B8C6-99D5-D749-FD23ABEF1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1595" y="4663166"/>
            <a:ext cx="6797262" cy="1461410"/>
          </a:xfrm>
          <a:prstGeom prst="rect">
            <a:avLst/>
          </a:prstGeom>
        </p:spPr>
      </p:pic>
      <p:pic>
        <p:nvPicPr>
          <p:cNvPr id="14" name="Picture 13" descr="A computer and phone with envelopes flying out of them&#10;&#10;AI-generated content may be incorrect.">
            <a:extLst>
              <a:ext uri="{FF2B5EF4-FFF2-40B4-BE49-F238E27FC236}">
                <a16:creationId xmlns:a16="http://schemas.microsoft.com/office/drawing/2014/main" id="{4EE73780-98FB-5268-C17C-7DA961B1762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34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AC0608-0C36-618F-FC9F-D6E5579965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A204626-2220-4678-A939-FD94EA7B5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BE6FFF-C7A0-64A4-CDAA-A85E88CEB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1078522"/>
            <a:ext cx="6389780" cy="109317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Seamless online shopping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AA599-1236-8791-A805-31D0827FD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958837" cy="3931544"/>
          </a:xfrm>
        </p:spPr>
        <p:txBody>
          <a:bodyPr>
            <a:normAutofit/>
          </a:bodyPr>
          <a:lstStyle/>
          <a:p>
            <a:r>
              <a:rPr lang="en-GB" sz="1700" b="1" dirty="0"/>
              <a:t>Ocado Partnership: </a:t>
            </a:r>
            <a:r>
              <a:rPr lang="en-GB" sz="1700" dirty="0"/>
              <a:t>M&amp;S announce a 50:50 joint venture in September 2020 to combine their M&amp;S food segment with Ocado’s technology and resources to create an online grocery service</a:t>
            </a:r>
          </a:p>
          <a:p>
            <a:r>
              <a:rPr lang="en-GB" sz="1700" b="1" dirty="0"/>
              <a:t>Growth &amp; Vision:</a:t>
            </a:r>
          </a:p>
          <a:p>
            <a:pPr lvl="1"/>
            <a:r>
              <a:rPr lang="en-GB" sz="1700" dirty="0"/>
              <a:t>Capacity has grown over 50% with new fulfilment centres in Bristol, Purfleet, and Andover</a:t>
            </a:r>
          </a:p>
          <a:p>
            <a:pPr lvl="1"/>
            <a:r>
              <a:rPr lang="en-GB" sz="1800" dirty="0"/>
              <a:t>Expanding online presence and reaching new family customers through </a:t>
            </a:r>
            <a:r>
              <a:rPr lang="en-GB" sz="1800" dirty="0" err="1"/>
              <a:t>Ocado.com</a:t>
            </a:r>
            <a:r>
              <a:rPr lang="en-GB" sz="1800" dirty="0"/>
              <a:t>.</a:t>
            </a:r>
          </a:p>
          <a:p>
            <a:pPr lvl="1"/>
            <a:r>
              <a:rPr lang="en-GB" sz="1800" dirty="0"/>
              <a:t>The long term goal is to reinvest in customer growth, quality, value and service</a:t>
            </a:r>
          </a:p>
          <a:p>
            <a:pPr marL="530352" lvl="1" indent="0">
              <a:buNone/>
            </a:pPr>
            <a:r>
              <a:rPr lang="en-GB" sz="1800" dirty="0"/>
              <a:t>(M&amp;S, 2025)</a:t>
            </a:r>
          </a:p>
          <a:p>
            <a:pPr lvl="1"/>
            <a:endParaRPr lang="en-GB" sz="1800" dirty="0"/>
          </a:p>
          <a:p>
            <a:pPr lvl="1"/>
            <a:endParaRPr lang="en-GB" sz="1700" dirty="0"/>
          </a:p>
          <a:p>
            <a:endParaRPr lang="en-US" sz="17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B97D8A6-1C5A-42B6-AE78-F3D0F9BDF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7CC9B544-02E1-0766-F4CF-7A5E9576A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002" y="639704"/>
            <a:ext cx="295625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939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DCEA6-BFF6-5FC2-FAEC-D871D9A3B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10005646" cy="879231"/>
          </a:xfrm>
        </p:spPr>
        <p:txBody>
          <a:bodyPr>
            <a:normAutofit/>
          </a:bodyPr>
          <a:lstStyle/>
          <a:p>
            <a:r>
              <a:rPr lang="en-US" sz="3600" dirty="0"/>
              <a:t>Developing and Sustaining Customer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F8953-029B-0994-2CDA-AF4352A538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1565031"/>
            <a:ext cx="4724400" cy="5064369"/>
          </a:xfrm>
        </p:spPr>
        <p:txBody>
          <a:bodyPr>
            <a:noAutofit/>
          </a:bodyPr>
          <a:lstStyle/>
          <a:p>
            <a:r>
              <a:rPr lang="en-GB" sz="1600" b="1" dirty="0"/>
              <a:t>Personalisation through data</a:t>
            </a:r>
          </a:p>
          <a:p>
            <a:pPr lvl="1"/>
            <a:r>
              <a:rPr lang="en-GB" sz="1600" dirty="0"/>
              <a:t>Sparks data and email analytics allow M&amp;S to tailor offers to individual needs.</a:t>
            </a:r>
          </a:p>
          <a:p>
            <a:pPr lvl="1"/>
            <a:r>
              <a:rPr lang="en-GB" sz="1600" dirty="0"/>
              <a:t>This increases engagement because customers feel understood and rewarded.</a:t>
            </a:r>
          </a:p>
          <a:p>
            <a:pPr lvl="1"/>
            <a:r>
              <a:rPr lang="en-GB" sz="1600" dirty="0"/>
              <a:t>This builds trust because M&amp;S consistently delivers relevant value rather than generic promotions.</a:t>
            </a:r>
          </a:p>
          <a:p>
            <a:r>
              <a:rPr lang="en-GB" sz="1600" b="1" dirty="0"/>
              <a:t>Trust &amp; authenticity (Insiders Programme)</a:t>
            </a:r>
          </a:p>
          <a:p>
            <a:pPr lvl="1"/>
            <a:r>
              <a:rPr lang="en-GB" sz="1600" dirty="0"/>
              <a:t>Staff-led content feels genuine and transparent.</a:t>
            </a:r>
          </a:p>
          <a:p>
            <a:pPr lvl="1"/>
            <a:r>
              <a:rPr lang="en-GB" sz="1600" dirty="0"/>
              <a:t>This increases engagement because customers interact more with real people than with paid influencers.</a:t>
            </a:r>
          </a:p>
          <a:p>
            <a:pPr lvl="1"/>
            <a:r>
              <a:rPr lang="en-GB" sz="1600" dirty="0"/>
              <a:t>This builds trust by reducing the perception of “advertising pressure” and showing real product experiences.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33BF1F-19F9-6864-D1C0-D1EF138799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8385" y="1565031"/>
            <a:ext cx="5521569" cy="5064369"/>
          </a:xfrm>
        </p:spPr>
        <p:txBody>
          <a:bodyPr>
            <a:noAutofit/>
          </a:bodyPr>
          <a:lstStyle/>
          <a:p>
            <a:r>
              <a:rPr lang="en-US" sz="1600" b="1" dirty="0"/>
              <a:t>Consistent brand communication</a:t>
            </a:r>
          </a:p>
          <a:p>
            <a:pPr lvl="1"/>
            <a:r>
              <a:rPr lang="en-US" sz="1600" dirty="0"/>
              <a:t>Unified messaging across email, app, website, and social media.</a:t>
            </a:r>
          </a:p>
          <a:p>
            <a:pPr lvl="1"/>
            <a:r>
              <a:rPr lang="en-US" sz="1600" dirty="0"/>
              <a:t>This enhances engagement because the customer journey feels smooth and reliable across platforms.</a:t>
            </a:r>
          </a:p>
          <a:p>
            <a:pPr lvl="1"/>
            <a:r>
              <a:rPr lang="en-US" sz="1600" dirty="0"/>
              <a:t>This builds trust as consistent tone and information reduce confusion and strengthen brand credibility.</a:t>
            </a:r>
          </a:p>
          <a:p>
            <a:r>
              <a:rPr lang="en-US" sz="1600" b="1" dirty="0"/>
              <a:t>Emotional connection (Sparks charity &amp; community initiatives)</a:t>
            </a:r>
          </a:p>
          <a:p>
            <a:pPr lvl="1"/>
            <a:r>
              <a:rPr lang="en-US" sz="1600" dirty="0"/>
              <a:t>Donations, community events, and cause-related campaigns create meaningful emotional touchpoints.</a:t>
            </a:r>
          </a:p>
          <a:p>
            <a:pPr lvl="1"/>
            <a:r>
              <a:rPr lang="en-US" sz="1600" dirty="0"/>
              <a:t>This deepens engagement because customers feel part of something positive and socially impactful.</a:t>
            </a:r>
          </a:p>
          <a:p>
            <a:pPr lvl="1"/>
            <a:r>
              <a:rPr lang="en-US" sz="1600" dirty="0"/>
              <a:t>This builds long-term relationships by strengthening loyalty through shared values, not just transactions.</a:t>
            </a:r>
          </a:p>
          <a:p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470166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CFE584-DE34-E5D9-EBDB-C2D3F2E07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0BCC1-765F-FB47-3E99-C6F0461C3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Enhancing Customer Experience and Engagement </a:t>
            </a:r>
            <a:endParaRPr lang="en-US" dirty="0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8BDBAF5C-082C-663E-D1EC-CCE81F1274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29739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F4269-A50F-4C52-A041-3E30E20D4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Critical Assessment of M&amp;S Digital Strategies</a:t>
            </a:r>
            <a:br>
              <a:rPr lang="en-GB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E134A8-A5AF-E29E-71F2-D2C4160B90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899139"/>
            <a:ext cx="4443984" cy="773724"/>
          </a:xfrm>
        </p:spPr>
        <p:txBody>
          <a:bodyPr/>
          <a:lstStyle/>
          <a:p>
            <a:pPr algn="ctr"/>
            <a:r>
              <a:rPr lang="en-US" b="1" dirty="0"/>
              <a:t>Strengths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F831C-36D5-60FF-5472-1B86245F1D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2672863"/>
            <a:ext cx="4443984" cy="3499337"/>
          </a:xfrm>
        </p:spPr>
        <p:txBody>
          <a:bodyPr>
            <a:noAutofit/>
          </a:bodyPr>
          <a:lstStyle/>
          <a:p>
            <a:r>
              <a:rPr lang="en-GB" dirty="0"/>
              <a:t>Strong brand trust reinforced through consistent digital presence.</a:t>
            </a:r>
          </a:p>
          <a:p>
            <a:r>
              <a:rPr lang="en-GB" dirty="0"/>
              <a:t>Sparks programme effectively combines data analytics with emotional loyalty.</a:t>
            </a:r>
          </a:p>
          <a:p>
            <a:r>
              <a:rPr lang="en-GB" dirty="0"/>
              <a:t>Content authenticity (Insiders Programme) increases engagement and positive sentiment.</a:t>
            </a:r>
          </a:p>
          <a:p>
            <a:r>
              <a:rPr lang="en-GB" dirty="0"/>
              <a:t>High online visibility and adaptability to new platforms (TikTok, AI).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D57803-F4DE-42F5-2314-7E91FE06FA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5014" y="1899140"/>
            <a:ext cx="4443984" cy="773723"/>
          </a:xfrm>
        </p:spPr>
        <p:txBody>
          <a:bodyPr/>
          <a:lstStyle/>
          <a:p>
            <a:pPr algn="ctr"/>
            <a:r>
              <a:rPr lang="en-US" b="1" dirty="0"/>
              <a:t>Weakness/Opportunities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5B36D4-8625-D1F3-A7F8-C3DDA60D5C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25014" y="2672862"/>
            <a:ext cx="4443984" cy="4185137"/>
          </a:xfrm>
        </p:spPr>
        <p:txBody>
          <a:bodyPr>
            <a:noAutofit/>
          </a:bodyPr>
          <a:lstStyle/>
          <a:p>
            <a:r>
              <a:rPr lang="en-GB" dirty="0"/>
              <a:t>Limited engagement with younger demographics compared to competitors (e.g., Tesco or Aldi on TikTok).</a:t>
            </a:r>
          </a:p>
          <a:p>
            <a:r>
              <a:rPr lang="en-GB" dirty="0"/>
              <a:t>Over-reliance on loyalty programme — may not attract new segments.</a:t>
            </a:r>
          </a:p>
          <a:p>
            <a:r>
              <a:rPr lang="en-GB" dirty="0"/>
              <a:t>AI influencer (</a:t>
            </a:r>
            <a:r>
              <a:rPr lang="en-GB" i="1" dirty="0"/>
              <a:t>Mira</a:t>
            </a:r>
            <a:r>
              <a:rPr lang="en-GB" dirty="0"/>
              <a:t>) received mixed reactions — risks perceived inauthenticity.</a:t>
            </a:r>
          </a:p>
          <a:p>
            <a:r>
              <a:rPr lang="en-GB" dirty="0"/>
              <a:t>Scope to integrate AI and predictive analytics more deeply for real-time personalisation.</a:t>
            </a:r>
          </a:p>
          <a:p>
            <a:endParaRPr lang="en-US" dirty="0"/>
          </a:p>
        </p:txBody>
      </p:sp>
      <p:pic>
        <p:nvPicPr>
          <p:cNvPr id="8" name="Picture 7" descr="A chalkboard with a word written on it next to a pair of books&#10;&#10;AI-generated content may be incorrect.">
            <a:extLst>
              <a:ext uri="{FF2B5EF4-FFF2-40B4-BE49-F238E27FC236}">
                <a16:creationId xmlns:a16="http://schemas.microsoft.com/office/drawing/2014/main" id="{3FF0503A-4A98-87D8-CEB3-084FF443E7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" y="0"/>
            <a:ext cx="12192000" cy="68579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3DA950-A9BA-6F5B-1030-08A6E5FE7035}"/>
              </a:ext>
            </a:extLst>
          </p:cNvPr>
          <p:cNvSpPr txBox="1"/>
          <p:nvPr/>
        </p:nvSpPr>
        <p:spPr>
          <a:xfrm>
            <a:off x="52199" y="6890502"/>
            <a:ext cx="119860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picpedia.org/chalkboard/c/conclusions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4285983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B0E5C-4A5E-D052-7ADE-4883801AA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B354E-A0E8-B07F-C16D-A02572DBF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453662"/>
            <a:ext cx="10357945" cy="522849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Bashir, U. (2025). Marks &amp; Spencer brand profile UK 2022. [online] Statista.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www.statista.com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/forecasts/1335793/marks-and-spencer-grocery-stores-brand-profile-in-the-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10 Nov. 2025].</a:t>
            </a:r>
          </a:p>
          <a:p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Dansell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C. (2025). </a:t>
            </a:r>
            <a:r>
              <a:rPr lang="en-US" altLang="en-US" sz="12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M&amp;S Insider Charlie </a:t>
            </a:r>
            <a:r>
              <a:rPr lang="en-US" altLang="en-US" sz="1200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Dansell</a:t>
            </a:r>
            <a:r>
              <a:rPr lang="en-US" altLang="en-US" sz="12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 (@</a:t>
            </a:r>
            <a:r>
              <a:rPr lang="en-US" altLang="en-US" sz="1200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marksandspencer_charlie</a:t>
            </a:r>
            <a:r>
              <a:rPr lang="en-US" altLang="en-US" sz="12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) • Instagram photos and videos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Instagram.com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www.instagram.com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marksandspencer_charlie?utm_source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=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ig_web_button_share_sheet&amp;igsh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=ZDNlZDc0MzIxNw== [Accessed 27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De Santis, M. (2024). 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eCRM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: marketing definition, benefits, examples for online customer relationship management.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Appvizer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www.appvizer.co.uk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/magazine/customer/client-relationship-mgt/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ecrm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9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Embryo. (2025). M&amp;S’s marketing masterclass: a brand analysis | Embryo. [online]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embryo.com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/blog/m-and-s-brand-analysis/ [Accessed 10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Gilliland, N. (2023). How Marks &amp; Spencer has innovated its social media presence.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Econsultancy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econsultancy.com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/marks-spencer-social-media-innovation/ [Accessed 10 Nov. 2025].</a:t>
            </a:r>
          </a:p>
          <a:p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Hulatt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L. (2019). Digital And Social Media: Studies &amp; Theories |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StudySmarter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StudySmarter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UK.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www.studysmarter.co.uk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/explanations/media-studies/digital-and-social-media/ [Accessed 7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M&amp;S (2018). MARKS &amp; SPENCER ANNOUNCES NEW CUSTOMER INSIGHT PARTNERSHIP. [online] Marks &amp; Spencer.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corporate.marksandspencer.com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/media/press-releases/marks-spencer-announces-new-customer-insight-partnership [Accessed 6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M&amp;S (2023). Food. [online] Marks &amp; Spencer.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corporate.marksandspencer.com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/about-us/our-businesses/food [Accessed 10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M&amp;S (2025). Ocado Retail. [online] Marks &amp; Spencer.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corporate.marksandspencer.com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/about-us/our-businesses/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ocado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-retail [Accessed 10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Payne, A. (2012). Handbook of CRM. Routledge, pp.1–3.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doi:https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doi.org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/10.4324/9780080476933.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Shakespeare, S. (2020). Relaunched M&amp;S loyalty scheme Sparks customer satisfaction boost | YouGov. [online] 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yougov.co.uk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yougov.co.uk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/consumer/articles/31110-relaunched-ms-loyalty-scheme-sparks-customer-satis [Accessed 11 Nov. 2025].</a:t>
            </a: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Validity. (n.d.). Marks &amp; Spencer Case Study. [online] Available at: https://</a:t>
            </a:r>
            <a:r>
              <a:rPr lang="en-US" altLang="en-US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www.validity.com</a:t>
            </a:r>
            <a:r>
              <a:rPr lang="en-US" altLang="en-US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/customers/marks-and-spencer-case-study/ [Accessed 10 Nov. 2025].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00F637C7-83F2-745B-13B8-910DD299D4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975"/>
            <a:ext cx="184731" cy="437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159BDD-2FF7-9134-C760-92D37E2755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18473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74616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61</TotalTime>
  <Words>1917</Words>
  <Application>Microsoft Office PowerPoint</Application>
  <PresentationFormat>Widescreen</PresentationFormat>
  <Paragraphs>127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Calibri</vt:lpstr>
      <vt:lpstr>Franklin Gothic Book</vt:lpstr>
      <vt:lpstr>Times New Roman</vt:lpstr>
      <vt:lpstr>Crop</vt:lpstr>
      <vt:lpstr>PowerPoint Presentation</vt:lpstr>
      <vt:lpstr>Digital and Social Media in M&amp;S Food CRM </vt:lpstr>
      <vt:lpstr>Agenda</vt:lpstr>
      <vt:lpstr>Marks &amp; Spencer (M&amp;S) Food</vt:lpstr>
      <vt:lpstr>Understanding Digital and Social Media in CRM </vt:lpstr>
      <vt:lpstr>Understanding Digital and Social Media in CRM </vt:lpstr>
      <vt:lpstr>How M&amp;S uses digital &amp; social media for CRM (The Insiders Programme) </vt:lpstr>
      <vt:lpstr>How M&amp;S uses digital &amp; social media for CRM (Spark) </vt:lpstr>
      <vt:lpstr>PowerPoint Presentation</vt:lpstr>
      <vt:lpstr>How M&amp;S uses digital &amp; social media for CRM (Social Advertising &amp; Influencer Innovation)</vt:lpstr>
      <vt:lpstr>How M&amp;S uses digital &amp; social media for CRM (Email)</vt:lpstr>
      <vt:lpstr>Seamless online shopping experience</vt:lpstr>
      <vt:lpstr>Developing and Sustaining Customer Relationships</vt:lpstr>
      <vt:lpstr>Enhancing Customer Experience and Engagement </vt:lpstr>
      <vt:lpstr>Critical Assessment of M&amp;S Digital Strategies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and Social Media in M&amp;S Food CRM</dc:title>
  <dc:creator>Amirhossein Hajianfar</dc:creator>
  <cp:lastModifiedBy>Mohammad Asadi</cp:lastModifiedBy>
  <cp:revision>8</cp:revision>
  <dcterms:created xsi:type="dcterms:W3CDTF">2025-11-07T19:46:29Z</dcterms:created>
  <dcterms:modified xsi:type="dcterms:W3CDTF">2025-11-27T22:59:45Z</dcterms:modified>
</cp:coreProperties>
</file>