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57" r:id="rId4"/>
    <p:sldId id="258" r:id="rId5"/>
    <p:sldId id="259" r:id="rId6"/>
    <p:sldId id="260" r:id="rId7"/>
    <p:sldId id="262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17"/>
    <p:restoredTop sz="94729"/>
  </p:normalViewPr>
  <p:slideViewPr>
    <p:cSldViewPr snapToGrid="0">
      <p:cViewPr varScale="1">
        <p:scale>
          <a:sx n="109" d="100"/>
          <a:sy n="109" d="100"/>
        </p:scale>
        <p:origin x="44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54E72-3CA8-5C48-8D2B-9CB114A448ED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06BAAA-4EA8-CC45-8DA4-9654C9C5B7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420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6BAAA-4EA8-CC45-8DA4-9654C9C5B7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0810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6BAAA-4EA8-CC45-8DA4-9654C9C5B72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521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DD305-E33D-64A9-B546-DCA789AAF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9A809C-6EF9-A87F-FEBA-53A7B8ECEB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6DCF5-054D-957A-E5D7-F4A1ACFAB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E4FF1-8D4E-1EB7-E951-491840FAC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07F33-4C14-3B93-72FC-6EF7A2541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792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4FD29-FC19-8177-E8CE-FF85E6E8B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D39E2-E4C2-9474-4194-E30B9F6D3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9CBB3-62D3-A830-47B7-728CC733D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BD12C-5DF0-AA24-C270-AEB0CAB11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0DE4D-2B73-23BD-2762-75F487D51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629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14F22-D571-3289-6693-3F3094FC4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2F1A11-F641-8E7F-809A-42A9356E79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C16B89-24EF-059E-4C3C-AEE5F8926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290593-F045-84C5-D21E-8B1EC11FE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09DD9-DE7E-1608-DC07-9588A4F60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202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5D0EA-03AA-19F5-3F9B-CC420E67C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410F7-0ECA-8E38-EFED-596B00EA4A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29942-170D-86E3-9571-B5E9E08548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32935A-B018-480B-2E3A-E28D13528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2B22BD-06D6-BF1E-DD2C-720B6BE94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7A24E-D1A0-47BE-FC5A-65B4841D9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554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F516E-C155-6788-584D-0180F4E37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97CD6E-178A-632C-9F62-BEF8FA1491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7CF5EE-0C47-BB8E-79C0-1BF0273FFB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A86BFC-A034-7F03-063C-4A814D7FB3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2BEE92-E67A-3AFD-BE1D-F641C98EDF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A68AD7-F390-8000-E867-840B11B7A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927E4B-1393-78F0-527F-DAA456255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2D79F0-66DF-DA79-6532-034E61CEA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339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A225F-258D-4DFB-CCBF-2FDA16CB3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605FD8-09C1-F9A9-FAAE-47BA21552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CC2AD8-4325-BB17-A048-95BA03BEF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3485CF-4488-396A-98A6-A00B7198F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005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F37166-C922-0910-3F53-DFE49E4F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C8FC7A-9A88-0FCF-61E6-477DCAE30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B33C14-1558-BEF4-02A9-9F911217B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343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65281-8D7C-AE8D-6DE7-6E47472C3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823B1-F803-6DC0-56EE-E244587C1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C1CF8C-5811-E87C-2A02-376742CE3C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531F89-5BA9-3030-1AB0-55E2D45B7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C5FF0-41D1-AED3-B3AD-029ECF65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8B6FA9-0C5F-81D6-192E-1E9713C71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738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03E98-7DBB-E489-8762-AED03F03C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87DF7A-DE32-1B08-1FA8-B69E52E578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BF7CC4-6357-26D7-05FF-2035F540C6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02467-82B3-A4E4-6804-C5D6A38E7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EAB9E4-D1F3-7328-958C-2B95B937F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D412C3-2453-3726-96FB-0E0F141D4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49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208D0-9A3A-581D-5D6B-231CA3D5E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C40A4D-F07C-B640-DAB1-C9F5C32DAE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DEB93-169C-1477-59A8-84AD6B072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F2510-F5E0-D163-D151-BB4C9ECDD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171399-7F10-11E7-C4AF-3AFDEC6B6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789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FA4033-9D3A-038F-8F99-56620F1AB1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ACD324-861A-93E1-85BD-2511E35932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01B59D-9E06-5A91-CFF7-BEC46EE9B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6B91C-C54F-FFDF-628D-B44C533FC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624EC-A521-2D4A-3EA3-9E5CE89C0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569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1A5AA8-AA7E-5057-AC93-B2BBE6AF3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CAC660-CA3F-97C0-49D4-59EFC344B9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364734-562C-73C4-2E9F-13DC9CA363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9B4E30-28F1-7244-8754-49108056A598}" type="datetimeFigureOut">
              <a:rPr lang="en-US" smtClean="0"/>
              <a:t>11/30/23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DF356-B73C-41F3-D250-4568825D82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8A8AA-1EFA-D492-59F5-1F03BCFA40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99DB21-E952-CB45-AEC8-6AC8CB63B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274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urse-woman-person-nursing-medical-359324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77485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.uk/pin/507499451739806719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atisfyingretirement.blogspot.com/2018/04/being-single-and-retired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raldopenaccess.us/openaccess/importance-of-professional-values-in-nursing-and-healthcare" TargetMode="External"/><Relationship Id="rId7" Type="http://schemas.openxmlformats.org/officeDocument/2006/relationships/hyperlink" Target="https://transform.england.nhs.uk/information-governance/guidance/information-governance-guidance-support-multidisciplinary-teams-mdts/" TargetMode="External"/><Relationship Id="rId2" Type="http://schemas.openxmlformats.org/officeDocument/2006/relationships/hyperlink" Target="http://www.heraldopenaccess.u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professionals.nhs.uk/nhs-staffing-pool-hub/working-in-healthcare/what-are-the-nhs-values" TargetMode="External"/><Relationship Id="rId5" Type="http://schemas.openxmlformats.org/officeDocument/2006/relationships/hyperlink" Target="https://www.kgh.nhs.uk/multi-disciplinary-team-meeting/" TargetMode="External"/><Relationship Id="rId4" Type="http://schemas.openxmlformats.org/officeDocument/2006/relationships/hyperlink" Target="https://www.hee.nhs.uk/about/our-value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" TargetMode="External"/><Relationship Id="rId2" Type="http://schemas.openxmlformats.org/officeDocument/2006/relationships/hyperlink" Target="https://www.health.nsw.gov.au/integratedcare/Pages/Multidisciplinary-team-care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eiw.nhs.wales/files/educational-development/code-of-conduct-for-health-support-workers-in-wales-pdf/" TargetMode="External"/><Relationship Id="rId4" Type="http://schemas.openxmlformats.org/officeDocument/2006/relationships/hyperlink" Target="https://www.nmc.org.uk/globalassets/sitedocuments/standards/nmc-standards-for-competence-for-registered-nurs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EA6A79E-E4D1-A3C7-0A1A-FC22AC749970}"/>
              </a:ext>
            </a:extLst>
          </p:cNvPr>
          <p:cNvSpPr/>
          <p:nvPr/>
        </p:nvSpPr>
        <p:spPr>
          <a:xfrm>
            <a:off x="4790182" y="385762"/>
            <a:ext cx="5710177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9600" b="1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Nursing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1DB880-EC07-2138-B22C-AD02C64846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7308" y="385762"/>
            <a:ext cx="3352626" cy="566142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A7A4195-BE95-8951-FBE1-D3AC86AE325A}"/>
              </a:ext>
            </a:extLst>
          </p:cNvPr>
          <p:cNvSpPr/>
          <p:nvPr/>
        </p:nvSpPr>
        <p:spPr>
          <a:xfrm>
            <a:off x="5072131" y="3429000"/>
            <a:ext cx="585987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Sarah Williams</a:t>
            </a:r>
          </a:p>
        </p:txBody>
      </p:sp>
    </p:spTree>
    <p:extLst>
      <p:ext uri="{BB962C8B-B14F-4D97-AF65-F5344CB8AC3E}">
        <p14:creationId xmlns:p14="http://schemas.microsoft.com/office/powerpoint/2010/main" val="326502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D35CF-6C17-B3C9-7BF2-B741886FC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b="1" dirty="0"/>
              <a:t>Job Requirement </a:t>
            </a:r>
          </a:p>
          <a:p>
            <a:r>
              <a:rPr lang="en-US" sz="4000" b="1" dirty="0"/>
              <a:t>Values and ethics</a:t>
            </a:r>
          </a:p>
          <a:p>
            <a:r>
              <a:rPr lang="en-US" sz="4000" b="1" dirty="0"/>
              <a:t>Code of conduct</a:t>
            </a:r>
          </a:p>
          <a:p>
            <a:r>
              <a:rPr lang="en-US" sz="4000" b="1" dirty="0"/>
              <a:t>Multi disciplinary work </a:t>
            </a:r>
          </a:p>
          <a:p>
            <a:r>
              <a:rPr lang="en-US" sz="4000" b="1" dirty="0"/>
              <a:t>Question and answers </a:t>
            </a:r>
          </a:p>
          <a:p>
            <a:r>
              <a:rPr lang="en-US" sz="4000" b="1" dirty="0"/>
              <a:t> Reference list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607EF8-EC91-8984-CF17-EB1B41BE1DED}"/>
              </a:ext>
            </a:extLst>
          </p:cNvPr>
          <p:cNvSpPr/>
          <p:nvPr/>
        </p:nvSpPr>
        <p:spPr>
          <a:xfrm>
            <a:off x="3634783" y="284797"/>
            <a:ext cx="373371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b="1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 Rounded MT Bold" panose="020F0704030504030204" pitchFamily="34" charset="77"/>
              </a:rPr>
              <a:t>Content</a:t>
            </a:r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 Rounded MT Bold" panose="020F0704030504030204" pitchFamily="34" charset="77"/>
              </a:rPr>
              <a:t> 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D95724D-D7E2-E526-CC7D-7FDD62BD6E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01640" y="522303"/>
            <a:ext cx="6878488" cy="6231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54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37776-2461-281C-480B-1C9E23CF3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0846" y="1413489"/>
            <a:ext cx="10515600" cy="4351338"/>
          </a:xfrm>
        </p:spPr>
        <p:txBody>
          <a:bodyPr/>
          <a:lstStyle/>
          <a:p>
            <a:r>
              <a:rPr lang="en-US" dirty="0"/>
              <a:t>As a nurse , within the hospital setting you will deliver care to patients in </a:t>
            </a:r>
            <a:r>
              <a:rPr lang="en-US" dirty="0" err="1"/>
              <a:t>conjuction</a:t>
            </a:r>
            <a:r>
              <a:rPr lang="en-US" dirty="0"/>
              <a:t> with other members of multidisciplinary team.</a:t>
            </a:r>
          </a:p>
          <a:p>
            <a:r>
              <a:rPr lang="en-US" dirty="0"/>
              <a:t>Nurses use a wide variety of different skills each day 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6AC9BC0-4D79-56FF-979F-2C5FDE9426EC}"/>
              </a:ext>
            </a:extLst>
          </p:cNvPr>
          <p:cNvSpPr/>
          <p:nvPr/>
        </p:nvSpPr>
        <p:spPr>
          <a:xfrm>
            <a:off x="2719934" y="343693"/>
            <a:ext cx="6087116" cy="184665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Job </a:t>
            </a:r>
            <a:r>
              <a:rPr lang="en-US" sz="60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Requirements </a:t>
            </a:r>
            <a:endParaRPr lang="en-US" sz="6000" b="1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  <a:p>
            <a:pPr algn="ctr"/>
            <a:endParaRPr lang="en-GB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AA9CB174-523A-3A68-614B-B382E2741B42}"/>
              </a:ext>
            </a:extLst>
          </p:cNvPr>
          <p:cNvSpPr/>
          <p:nvPr/>
        </p:nvSpPr>
        <p:spPr>
          <a:xfrm>
            <a:off x="66651" y="2851958"/>
            <a:ext cx="3768633" cy="3343739"/>
          </a:xfrm>
          <a:prstGeom prst="star1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Relevant </a:t>
            </a:r>
          </a:p>
          <a:p>
            <a:pPr algn="ctr"/>
            <a:r>
              <a:rPr lang="en-US" sz="2400" b="1" dirty="0"/>
              <a:t>Training 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4778BF11-68D3-6060-E7DC-3E5A4B79217B}"/>
              </a:ext>
            </a:extLst>
          </p:cNvPr>
          <p:cNvSpPr/>
          <p:nvPr/>
        </p:nvSpPr>
        <p:spPr>
          <a:xfrm>
            <a:off x="3978728" y="3019972"/>
            <a:ext cx="4061931" cy="3722541"/>
          </a:xfrm>
          <a:prstGeom prst="star1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Skills</a:t>
            </a:r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7731BA55-273D-E7F8-9F6C-5E36912918FC}"/>
              </a:ext>
            </a:extLst>
          </p:cNvPr>
          <p:cNvSpPr/>
          <p:nvPr/>
        </p:nvSpPr>
        <p:spPr>
          <a:xfrm>
            <a:off x="7600199" y="2243109"/>
            <a:ext cx="4534847" cy="4351338"/>
          </a:xfrm>
          <a:prstGeom prst="star1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/>
          </a:p>
          <a:p>
            <a:pPr algn="ctr"/>
            <a:r>
              <a:rPr lang="en-US" sz="2400" b="1" dirty="0"/>
              <a:t>Work</a:t>
            </a:r>
          </a:p>
          <a:p>
            <a:pPr algn="ctr"/>
            <a:r>
              <a:rPr lang="en-US" sz="2400" b="1" dirty="0"/>
              <a:t>Placement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0DD11A-B43A-6EA0-A582-8DBBEFCD4173}"/>
              </a:ext>
            </a:extLst>
          </p:cNvPr>
          <p:cNvSpPr txBox="1"/>
          <p:nvPr/>
        </p:nvSpPr>
        <p:spPr>
          <a:xfrm>
            <a:off x="529077" y="3719794"/>
            <a:ext cx="30851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moving and handling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27654A-87BF-ED91-E835-8EB0E3BB7AC3}"/>
              </a:ext>
            </a:extLst>
          </p:cNvPr>
          <p:cNvSpPr txBox="1"/>
          <p:nvPr/>
        </p:nvSpPr>
        <p:spPr>
          <a:xfrm>
            <a:off x="560570" y="4303424"/>
            <a:ext cx="684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CPR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F2AFE2-8C19-53D4-A213-CBE2A09356F4}"/>
              </a:ext>
            </a:extLst>
          </p:cNvPr>
          <p:cNvSpPr txBox="1"/>
          <p:nvPr/>
        </p:nvSpPr>
        <p:spPr>
          <a:xfrm>
            <a:off x="2474899" y="4323725"/>
            <a:ext cx="1043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bloods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3E3139-A6EB-7316-E304-DA52242F7613}"/>
              </a:ext>
            </a:extLst>
          </p:cNvPr>
          <p:cNvSpPr txBox="1"/>
          <p:nvPr/>
        </p:nvSpPr>
        <p:spPr>
          <a:xfrm>
            <a:off x="805205" y="4920630"/>
            <a:ext cx="2332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degree qualified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446C2E-D57B-5A7F-1C96-C3FE8AD0858E}"/>
              </a:ext>
            </a:extLst>
          </p:cNvPr>
          <p:cNvSpPr txBox="1"/>
          <p:nvPr/>
        </p:nvSpPr>
        <p:spPr>
          <a:xfrm>
            <a:off x="5117533" y="3525773"/>
            <a:ext cx="1563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team work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5017F3-E147-6E79-6046-5DB06E10C6A2}"/>
              </a:ext>
            </a:extLst>
          </p:cNvPr>
          <p:cNvSpPr txBox="1"/>
          <p:nvPr/>
        </p:nvSpPr>
        <p:spPr>
          <a:xfrm>
            <a:off x="4730232" y="5466466"/>
            <a:ext cx="25053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attention to detail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41BEF2-8504-67A2-2444-3D5FEE927DA7}"/>
              </a:ext>
            </a:extLst>
          </p:cNvPr>
          <p:cNvSpPr txBox="1"/>
          <p:nvPr/>
        </p:nvSpPr>
        <p:spPr>
          <a:xfrm>
            <a:off x="4198426" y="4660310"/>
            <a:ext cx="1668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prioritising</a:t>
            </a:r>
            <a:endParaRPr lang="en-US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1C0EB4-BE25-7C49-C913-BF637C8739FE}"/>
              </a:ext>
            </a:extLst>
          </p:cNvPr>
          <p:cNvSpPr txBox="1"/>
          <p:nvPr/>
        </p:nvSpPr>
        <p:spPr>
          <a:xfrm>
            <a:off x="4630050" y="4005608"/>
            <a:ext cx="28781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good communication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536CD5-5244-23C6-614F-BE6A03345B08}"/>
              </a:ext>
            </a:extLst>
          </p:cNvPr>
          <p:cNvSpPr txBox="1"/>
          <p:nvPr/>
        </p:nvSpPr>
        <p:spPr>
          <a:xfrm>
            <a:off x="6289078" y="4669195"/>
            <a:ext cx="1539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delegation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66AEF25-4A28-84EB-816D-31EB322A4720}"/>
              </a:ext>
            </a:extLst>
          </p:cNvPr>
          <p:cNvSpPr txBox="1"/>
          <p:nvPr/>
        </p:nvSpPr>
        <p:spPr>
          <a:xfrm>
            <a:off x="8763851" y="2798427"/>
            <a:ext cx="25103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Professional </a:t>
            </a:r>
          </a:p>
          <a:p>
            <a:r>
              <a:rPr lang="en-US" sz="2400" b="1" dirty="0"/>
              <a:t>Registration with the nursing and midwifery council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F80BE3B-DD6E-90EB-7360-5757A5FED0D0}"/>
              </a:ext>
            </a:extLst>
          </p:cNvPr>
          <p:cNvSpPr txBox="1"/>
          <p:nvPr/>
        </p:nvSpPr>
        <p:spPr>
          <a:xfrm>
            <a:off x="8362716" y="4475643"/>
            <a:ext cx="886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ward</a:t>
            </a:r>
            <a:r>
              <a:rPr lang="en-US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9357B9E-94B8-F006-30F9-EC82BF384778}"/>
              </a:ext>
            </a:extLst>
          </p:cNvPr>
          <p:cNvSpPr txBox="1"/>
          <p:nvPr/>
        </p:nvSpPr>
        <p:spPr>
          <a:xfrm>
            <a:off x="10485456" y="4264110"/>
            <a:ext cx="140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doctors </a:t>
            </a:r>
          </a:p>
          <a:p>
            <a:r>
              <a:rPr lang="en-US" sz="2400" b="1" dirty="0"/>
              <a:t>surgery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2123240-47F3-6FBC-64C0-4AE4CA222EF9}"/>
              </a:ext>
            </a:extLst>
          </p:cNvPr>
          <p:cNvSpPr txBox="1"/>
          <p:nvPr/>
        </p:nvSpPr>
        <p:spPr>
          <a:xfrm>
            <a:off x="8881749" y="4883573"/>
            <a:ext cx="29021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nursing and midwifery council</a:t>
            </a:r>
          </a:p>
          <a:p>
            <a:r>
              <a:rPr lang="en-US" sz="2400" b="1" dirty="0"/>
              <a:t>requirement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45A8DC8-6F35-FCB0-5E46-CBBD482DF326}"/>
              </a:ext>
            </a:extLst>
          </p:cNvPr>
          <p:cNvSpPr txBox="1"/>
          <p:nvPr/>
        </p:nvSpPr>
        <p:spPr>
          <a:xfrm>
            <a:off x="-3146" y="6496972"/>
            <a:ext cx="4661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(Nursing and Midwifery Council, 2018) 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D7F101-A835-3FE0-EA25-5F7526D4584A}"/>
              </a:ext>
            </a:extLst>
          </p:cNvPr>
          <p:cNvSpPr txBox="1"/>
          <p:nvPr/>
        </p:nvSpPr>
        <p:spPr>
          <a:xfrm>
            <a:off x="26259" y="6200240"/>
            <a:ext cx="3952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(Royal College of Nursing,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88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 animBg="1"/>
      <p:bldP spid="13" grpId="0" animBg="1"/>
      <p:bldP spid="14" grpId="0" animBg="1"/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5" grpId="0"/>
      <p:bldP spid="16" grpId="0"/>
      <p:bldP spid="18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CCCDC87-5FBF-3DA0-A1D4-A3EBB529718F}"/>
              </a:ext>
            </a:extLst>
          </p:cNvPr>
          <p:cNvSpPr/>
          <p:nvPr/>
        </p:nvSpPr>
        <p:spPr>
          <a:xfrm>
            <a:off x="2731459" y="592269"/>
            <a:ext cx="568814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Values and ethics</a:t>
            </a:r>
          </a:p>
        </p:txBody>
      </p:sp>
      <p:sp>
        <p:nvSpPr>
          <p:cNvPr id="2" name="6-point Star 1">
            <a:extLst>
              <a:ext uri="{FF2B5EF4-FFF2-40B4-BE49-F238E27FC236}">
                <a16:creationId xmlns:a16="http://schemas.microsoft.com/office/drawing/2014/main" id="{636AEE1C-F0BD-7636-17EC-AA8E20EDB124}"/>
              </a:ext>
            </a:extLst>
          </p:cNvPr>
          <p:cNvSpPr/>
          <p:nvPr/>
        </p:nvSpPr>
        <p:spPr>
          <a:xfrm>
            <a:off x="229363" y="4035924"/>
            <a:ext cx="1650536" cy="1947554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Working</a:t>
            </a:r>
          </a:p>
          <a:p>
            <a:pPr algn="ctr"/>
            <a:r>
              <a:rPr lang="en-US" dirty="0"/>
              <a:t>together</a:t>
            </a:r>
          </a:p>
        </p:txBody>
      </p:sp>
      <p:sp>
        <p:nvSpPr>
          <p:cNvPr id="3" name="6-point Star 2">
            <a:extLst>
              <a:ext uri="{FF2B5EF4-FFF2-40B4-BE49-F238E27FC236}">
                <a16:creationId xmlns:a16="http://schemas.microsoft.com/office/drawing/2014/main" id="{4D6C1172-753B-BF51-21E8-9A68B9E3A67C}"/>
              </a:ext>
            </a:extLst>
          </p:cNvPr>
          <p:cNvSpPr/>
          <p:nvPr/>
        </p:nvSpPr>
        <p:spPr>
          <a:xfrm>
            <a:off x="2083334" y="3429000"/>
            <a:ext cx="1650537" cy="2132426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Everyone</a:t>
            </a:r>
          </a:p>
          <a:p>
            <a:pPr algn="ctr"/>
            <a:r>
              <a:rPr lang="en-US" dirty="0"/>
              <a:t>counts</a:t>
            </a:r>
          </a:p>
        </p:txBody>
      </p:sp>
      <p:sp>
        <p:nvSpPr>
          <p:cNvPr id="5" name="6-point Star 4">
            <a:extLst>
              <a:ext uri="{FF2B5EF4-FFF2-40B4-BE49-F238E27FC236}">
                <a16:creationId xmlns:a16="http://schemas.microsoft.com/office/drawing/2014/main" id="{6E8F4D3B-B4C2-61D7-C62C-15C97F9F3E7C}"/>
              </a:ext>
            </a:extLst>
          </p:cNvPr>
          <p:cNvSpPr/>
          <p:nvPr/>
        </p:nvSpPr>
        <p:spPr>
          <a:xfrm>
            <a:off x="3896832" y="4433616"/>
            <a:ext cx="1765733" cy="2255620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Respect</a:t>
            </a:r>
          </a:p>
          <a:p>
            <a:pPr algn="ctr"/>
            <a:r>
              <a:rPr lang="en-US" dirty="0"/>
              <a:t>And</a:t>
            </a:r>
          </a:p>
          <a:p>
            <a:pPr algn="ctr"/>
            <a:r>
              <a:rPr lang="en-US" dirty="0"/>
              <a:t>Dignity </a:t>
            </a:r>
          </a:p>
        </p:txBody>
      </p:sp>
      <p:sp>
        <p:nvSpPr>
          <p:cNvPr id="6" name="6-point Star 5">
            <a:extLst>
              <a:ext uri="{FF2B5EF4-FFF2-40B4-BE49-F238E27FC236}">
                <a16:creationId xmlns:a16="http://schemas.microsoft.com/office/drawing/2014/main" id="{C60E156D-1F79-CBA4-75AA-C296FB549741}"/>
              </a:ext>
            </a:extLst>
          </p:cNvPr>
          <p:cNvSpPr/>
          <p:nvPr/>
        </p:nvSpPr>
        <p:spPr>
          <a:xfrm>
            <a:off x="5706109" y="3246861"/>
            <a:ext cx="1968101" cy="2225844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Compassion</a:t>
            </a:r>
          </a:p>
        </p:txBody>
      </p:sp>
      <p:sp>
        <p:nvSpPr>
          <p:cNvPr id="7" name="6-point Star 6">
            <a:extLst>
              <a:ext uri="{FF2B5EF4-FFF2-40B4-BE49-F238E27FC236}">
                <a16:creationId xmlns:a16="http://schemas.microsoft.com/office/drawing/2014/main" id="{6110848C-B99D-7FBD-D6F5-2ADF3F62E052}"/>
              </a:ext>
            </a:extLst>
          </p:cNvPr>
          <p:cNvSpPr/>
          <p:nvPr/>
        </p:nvSpPr>
        <p:spPr>
          <a:xfrm>
            <a:off x="8045895" y="4133305"/>
            <a:ext cx="1771093" cy="2255619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Improving </a:t>
            </a:r>
          </a:p>
          <a:p>
            <a:pPr algn="ctr"/>
            <a:r>
              <a:rPr lang="en-US" dirty="0"/>
              <a:t>lives</a:t>
            </a:r>
          </a:p>
        </p:txBody>
      </p:sp>
      <p:sp>
        <p:nvSpPr>
          <p:cNvPr id="8" name="6-point Star 7">
            <a:extLst>
              <a:ext uri="{FF2B5EF4-FFF2-40B4-BE49-F238E27FC236}">
                <a16:creationId xmlns:a16="http://schemas.microsoft.com/office/drawing/2014/main" id="{F122DE7E-4680-3824-EFE1-D32BEB649892}"/>
              </a:ext>
            </a:extLst>
          </p:cNvPr>
          <p:cNvSpPr/>
          <p:nvPr/>
        </p:nvSpPr>
        <p:spPr>
          <a:xfrm>
            <a:off x="9860532" y="3058236"/>
            <a:ext cx="2175821" cy="2413784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Commitment</a:t>
            </a:r>
          </a:p>
          <a:p>
            <a:pPr algn="ctr"/>
            <a:r>
              <a:rPr lang="en-US" dirty="0"/>
              <a:t>of </a:t>
            </a:r>
            <a:r>
              <a:rPr lang="en-US" dirty="0" err="1"/>
              <a:t>quailty</a:t>
            </a:r>
            <a:r>
              <a:rPr lang="en-US" dirty="0"/>
              <a:t> of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9A2D38-EC4E-A62C-FD8D-C99BA750E7F8}"/>
              </a:ext>
            </a:extLst>
          </p:cNvPr>
          <p:cNvSpPr txBox="1"/>
          <p:nvPr/>
        </p:nvSpPr>
        <p:spPr>
          <a:xfrm>
            <a:off x="1389412" y="2173183"/>
            <a:ext cx="89539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In the Hywel </a:t>
            </a:r>
            <a:r>
              <a:rPr lang="en-US" sz="2800" b="1" dirty="0" err="1"/>
              <a:t>Dda</a:t>
            </a:r>
            <a:r>
              <a:rPr lang="en-US" sz="2800" b="1" dirty="0"/>
              <a:t> setting there are six values within the health board that are used everyday.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D910BC-0815-ADCB-E541-5067305EBD3F}"/>
              </a:ext>
            </a:extLst>
          </p:cNvPr>
          <p:cNvSpPr txBox="1"/>
          <p:nvPr/>
        </p:nvSpPr>
        <p:spPr>
          <a:xfrm>
            <a:off x="2731459" y="6505187"/>
            <a:ext cx="1765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(Habeeb, 2022)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B912C2-1023-29FD-6E54-845E2C79F428}"/>
              </a:ext>
            </a:extLst>
          </p:cNvPr>
          <p:cNvSpPr txBox="1"/>
          <p:nvPr/>
        </p:nvSpPr>
        <p:spPr>
          <a:xfrm>
            <a:off x="46250" y="6458337"/>
            <a:ext cx="44888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www.nmc.org.uk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2023)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0472B2-8C25-D652-4291-385475D6BDDE}"/>
              </a:ext>
            </a:extLst>
          </p:cNvPr>
          <p:cNvSpPr txBox="1"/>
          <p:nvPr/>
        </p:nvSpPr>
        <p:spPr>
          <a:xfrm>
            <a:off x="46250" y="6168761"/>
            <a:ext cx="3181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(NHS Professionals,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91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5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16492B-562F-2A3A-2AC2-A22A82233AF3}"/>
              </a:ext>
            </a:extLst>
          </p:cNvPr>
          <p:cNvSpPr/>
          <p:nvPr/>
        </p:nvSpPr>
        <p:spPr>
          <a:xfrm>
            <a:off x="2676637" y="60203"/>
            <a:ext cx="59933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Code of conduct </a:t>
            </a:r>
          </a:p>
        </p:txBody>
      </p:sp>
      <p:sp>
        <p:nvSpPr>
          <p:cNvPr id="2" name="6-point Star 1">
            <a:extLst>
              <a:ext uri="{FF2B5EF4-FFF2-40B4-BE49-F238E27FC236}">
                <a16:creationId xmlns:a16="http://schemas.microsoft.com/office/drawing/2014/main" id="{89CE7DF6-F0F2-1D45-4D67-3F8FB797EF0D}"/>
              </a:ext>
            </a:extLst>
          </p:cNvPr>
          <p:cNvSpPr/>
          <p:nvPr/>
        </p:nvSpPr>
        <p:spPr>
          <a:xfrm>
            <a:off x="204346" y="2926469"/>
            <a:ext cx="2328863" cy="2936082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Honesty</a:t>
            </a:r>
          </a:p>
        </p:txBody>
      </p:sp>
      <p:sp>
        <p:nvSpPr>
          <p:cNvPr id="3" name="6-point Star 2">
            <a:extLst>
              <a:ext uri="{FF2B5EF4-FFF2-40B4-BE49-F238E27FC236}">
                <a16:creationId xmlns:a16="http://schemas.microsoft.com/office/drawing/2014/main" id="{FAE6A0D3-F572-021A-E978-B752094EF2F3}"/>
              </a:ext>
            </a:extLst>
          </p:cNvPr>
          <p:cNvSpPr/>
          <p:nvPr/>
        </p:nvSpPr>
        <p:spPr>
          <a:xfrm>
            <a:off x="2342600" y="1235927"/>
            <a:ext cx="2328863" cy="2800350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Respect</a:t>
            </a:r>
          </a:p>
        </p:txBody>
      </p:sp>
      <p:sp>
        <p:nvSpPr>
          <p:cNvPr id="5" name="6-point Star 4">
            <a:extLst>
              <a:ext uri="{FF2B5EF4-FFF2-40B4-BE49-F238E27FC236}">
                <a16:creationId xmlns:a16="http://schemas.microsoft.com/office/drawing/2014/main" id="{A129F514-26C3-8424-154E-D686E34F6F1F}"/>
              </a:ext>
            </a:extLst>
          </p:cNvPr>
          <p:cNvSpPr/>
          <p:nvPr/>
        </p:nvSpPr>
        <p:spPr>
          <a:xfrm>
            <a:off x="4243387" y="3936205"/>
            <a:ext cx="2643188" cy="2714626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Confidentiality</a:t>
            </a:r>
          </a:p>
        </p:txBody>
      </p:sp>
      <p:sp>
        <p:nvSpPr>
          <p:cNvPr id="6" name="6-point Star 5">
            <a:extLst>
              <a:ext uri="{FF2B5EF4-FFF2-40B4-BE49-F238E27FC236}">
                <a16:creationId xmlns:a16="http://schemas.microsoft.com/office/drawing/2014/main" id="{D3B27BB9-5861-887A-1799-BE49927FCA9F}"/>
              </a:ext>
            </a:extLst>
          </p:cNvPr>
          <p:cNvSpPr/>
          <p:nvPr/>
        </p:nvSpPr>
        <p:spPr>
          <a:xfrm>
            <a:off x="5763846" y="1725573"/>
            <a:ext cx="2179885" cy="2392443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Trust</a:t>
            </a:r>
          </a:p>
        </p:txBody>
      </p:sp>
      <p:sp>
        <p:nvSpPr>
          <p:cNvPr id="7" name="6-point Star 6">
            <a:extLst>
              <a:ext uri="{FF2B5EF4-FFF2-40B4-BE49-F238E27FC236}">
                <a16:creationId xmlns:a16="http://schemas.microsoft.com/office/drawing/2014/main" id="{B4C37E6C-A1FF-A026-4484-4741E2603E98}"/>
              </a:ext>
            </a:extLst>
          </p:cNvPr>
          <p:cNvSpPr/>
          <p:nvPr/>
        </p:nvSpPr>
        <p:spPr>
          <a:xfrm>
            <a:off x="7902100" y="3729035"/>
            <a:ext cx="2643188" cy="2921796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Accountability</a:t>
            </a:r>
          </a:p>
        </p:txBody>
      </p:sp>
      <p:sp>
        <p:nvSpPr>
          <p:cNvPr id="9" name="6-point Star 8">
            <a:extLst>
              <a:ext uri="{FF2B5EF4-FFF2-40B4-BE49-F238E27FC236}">
                <a16:creationId xmlns:a16="http://schemas.microsoft.com/office/drawing/2014/main" id="{DF5DEEF4-0A9A-5CFB-B39F-0B2E3A928A8B}"/>
              </a:ext>
            </a:extLst>
          </p:cNvPr>
          <p:cNvSpPr/>
          <p:nvPr/>
        </p:nvSpPr>
        <p:spPr>
          <a:xfrm>
            <a:off x="8669945" y="1543278"/>
            <a:ext cx="1952481" cy="2254468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Prioritising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CFE74B-D656-4704-C867-90BA9ACA0433}"/>
              </a:ext>
            </a:extLst>
          </p:cNvPr>
          <p:cNvSpPr txBox="1"/>
          <p:nvPr/>
        </p:nvSpPr>
        <p:spPr>
          <a:xfrm>
            <a:off x="-1978" y="5959316"/>
            <a:ext cx="60979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(Health Education England, 2023)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5EF2DA-7651-8610-319F-348F4F9F3191}"/>
              </a:ext>
            </a:extLst>
          </p:cNvPr>
          <p:cNvSpPr txBox="1"/>
          <p:nvPr/>
        </p:nvSpPr>
        <p:spPr>
          <a:xfrm>
            <a:off x="-79116" y="6235607"/>
            <a:ext cx="61264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(Welsh Assembly Government, 2011)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8709DC-E8B4-32DF-A2B5-8E3D925F388B}"/>
              </a:ext>
            </a:extLst>
          </p:cNvPr>
          <p:cNvSpPr txBox="1"/>
          <p:nvPr/>
        </p:nvSpPr>
        <p:spPr>
          <a:xfrm>
            <a:off x="-79116" y="6562930"/>
            <a:ext cx="4314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(Nursing and Midwifery Council,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98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9" grpId="0" animBg="1"/>
      <p:bldP spid="11" grpId="0"/>
      <p:bldP spid="1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F764D71-9AA9-2B89-222F-081829F5DE26}"/>
              </a:ext>
            </a:extLst>
          </p:cNvPr>
          <p:cNvSpPr/>
          <p:nvPr/>
        </p:nvSpPr>
        <p:spPr>
          <a:xfrm>
            <a:off x="2682985" y="230207"/>
            <a:ext cx="609904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Multi disciplinary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00631E-73C7-04B5-82AB-FA2725AF779A}"/>
              </a:ext>
            </a:extLst>
          </p:cNvPr>
          <p:cNvSpPr txBox="1"/>
          <p:nvPr/>
        </p:nvSpPr>
        <p:spPr>
          <a:xfrm>
            <a:off x="111809" y="4353843"/>
            <a:ext cx="43034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                  </a:t>
            </a:r>
            <a:r>
              <a:rPr lang="en-US" sz="2400" b="1" u="sng" dirty="0"/>
              <a:t>Positive</a:t>
            </a:r>
          </a:p>
          <a:p>
            <a:r>
              <a:rPr lang="en-US" sz="2400" b="1" dirty="0"/>
              <a:t>. Good communication</a:t>
            </a:r>
          </a:p>
          <a:p>
            <a:r>
              <a:rPr lang="en-US" sz="2400" b="1" dirty="0"/>
              <a:t>. Improves team work</a:t>
            </a:r>
          </a:p>
          <a:p>
            <a:r>
              <a:rPr lang="en-US" sz="2400" b="1" dirty="0"/>
              <a:t>. Reduces errors in care delivery</a:t>
            </a:r>
          </a:p>
          <a:p>
            <a:r>
              <a:rPr lang="en-US" sz="2400" b="1" dirty="0"/>
              <a:t>. Time saving </a:t>
            </a:r>
          </a:p>
          <a:p>
            <a:r>
              <a:rPr lang="en-US" sz="2400" b="1" dirty="0"/>
              <a:t>. Patient centered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0F1A7F-F904-1787-5290-06D3E237AAA2}"/>
              </a:ext>
            </a:extLst>
          </p:cNvPr>
          <p:cNvSpPr txBox="1"/>
          <p:nvPr/>
        </p:nvSpPr>
        <p:spPr>
          <a:xfrm>
            <a:off x="1309712" y="1971675"/>
            <a:ext cx="6937990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Here are some examples of multi disciplinary</a:t>
            </a:r>
            <a:r>
              <a:rPr lang="en-US" dirty="0"/>
              <a:t>.</a:t>
            </a:r>
          </a:p>
          <a:p>
            <a:endParaRPr lang="en-US" b="1" dirty="0"/>
          </a:p>
          <a:p>
            <a:r>
              <a:rPr lang="en-US" b="1" dirty="0"/>
              <a:t>. Doctor</a:t>
            </a:r>
          </a:p>
          <a:p>
            <a:r>
              <a:rPr lang="en-US" b="1" dirty="0"/>
              <a:t>. Paramedic </a:t>
            </a:r>
          </a:p>
          <a:p>
            <a:r>
              <a:rPr lang="en-US" b="1" dirty="0"/>
              <a:t>. Consultant</a:t>
            </a:r>
          </a:p>
          <a:p>
            <a:r>
              <a:rPr lang="en-US" b="1" dirty="0"/>
              <a:t>. Clinical support worker</a:t>
            </a:r>
          </a:p>
          <a:p>
            <a:r>
              <a:rPr lang="en-US" b="1" dirty="0"/>
              <a:t>. Physiotherapists           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5DB17F-0E7E-C7D0-5CDF-11D82E875F9B}"/>
              </a:ext>
            </a:extLst>
          </p:cNvPr>
          <p:cNvSpPr txBox="1"/>
          <p:nvPr/>
        </p:nvSpPr>
        <p:spPr>
          <a:xfrm>
            <a:off x="4415214" y="4951777"/>
            <a:ext cx="32051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. Time consuming</a:t>
            </a:r>
          </a:p>
          <a:p>
            <a:r>
              <a:rPr lang="en-US" sz="2400" b="1" dirty="0"/>
              <a:t>. Lack of productivity</a:t>
            </a:r>
          </a:p>
          <a:p>
            <a:r>
              <a:rPr lang="en-US" sz="2400" b="1" dirty="0"/>
              <a:t>. Uneven work load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C5575E-0071-C88F-9834-6C9DF0C2A239}"/>
              </a:ext>
            </a:extLst>
          </p:cNvPr>
          <p:cNvSpPr txBox="1"/>
          <p:nvPr/>
        </p:nvSpPr>
        <p:spPr>
          <a:xfrm>
            <a:off x="4733043" y="4293158"/>
            <a:ext cx="1313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/>
              <a:t>Negative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29AE2E8-77D2-0446-1C5D-F58B9A4784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68283" y="2510069"/>
            <a:ext cx="4351204" cy="27288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2182ECB-31F0-2E9F-7D79-D044ED1A7F40}"/>
              </a:ext>
            </a:extLst>
          </p:cNvPr>
          <p:cNvSpPr txBox="1"/>
          <p:nvPr/>
        </p:nvSpPr>
        <p:spPr>
          <a:xfrm rot="10800000" flipV="1">
            <a:off x="7937125" y="5889129"/>
            <a:ext cx="43382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(Kettering General Hospital NHS, 2021)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AE68AE-C3F3-5271-9772-96F340DB8FC4}"/>
              </a:ext>
            </a:extLst>
          </p:cNvPr>
          <p:cNvSpPr txBox="1"/>
          <p:nvPr/>
        </p:nvSpPr>
        <p:spPr>
          <a:xfrm>
            <a:off x="8822445" y="5575262"/>
            <a:ext cx="2319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(NHS England, 2022)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91F4F8-66CF-2097-2C64-6CE5F0C8DEF0}"/>
              </a:ext>
            </a:extLst>
          </p:cNvPr>
          <p:cNvSpPr txBox="1"/>
          <p:nvPr/>
        </p:nvSpPr>
        <p:spPr>
          <a:xfrm>
            <a:off x="6812408" y="6258461"/>
            <a:ext cx="5462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(Harrogate and District NHS Foundation Trust,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6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8B048A-BAA2-5FEB-1AF3-A30A7C30BA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48396" y="140262"/>
            <a:ext cx="8830044" cy="6577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22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44383-02CD-8982-DA63-9E20F8607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148" y="1116281"/>
            <a:ext cx="10510652" cy="5060682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FFFFFF"/>
                </a:solidFill>
                <a:effectLst/>
                <a:latin typeface="system-ui"/>
              </a:rPr>
              <a:t>.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432B174-88B5-BBC6-48A9-BA65C0787C45}"/>
              </a:ext>
            </a:extLst>
          </p:cNvPr>
          <p:cNvSpPr/>
          <p:nvPr/>
        </p:nvSpPr>
        <p:spPr>
          <a:xfrm>
            <a:off x="3122025" y="127039"/>
            <a:ext cx="5007563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Reference list</a:t>
            </a:r>
            <a:endParaRPr lang="en-GB" sz="6600" b="1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D8F544-FFDA-AF36-9485-2336CB31069C}"/>
              </a:ext>
            </a:extLst>
          </p:cNvPr>
          <p:cNvSpPr txBox="1"/>
          <p:nvPr/>
        </p:nvSpPr>
        <p:spPr>
          <a:xfrm>
            <a:off x="210658" y="1116281"/>
            <a:ext cx="1083029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algn="l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Habeeb, S. (2022). Importance of Professional Values in Nursing and Healthcare. (online) 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www.heraldopenaccess.us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3"/>
              </a:rPr>
              <a:t>https://www.heraldopenaccess.us/openaccess/importance-of-professional-values-in-nursing-and-healthcare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endParaRPr lang="en-GB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Health Education England (2023).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Our Values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Health Education England.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4"/>
              </a:rPr>
              <a:t>https://www.hee.nhs.uk/about/our-values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endParaRPr lang="en-GB" b="0" i="0" u="none" strike="noStrike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r>
              <a:rPr lang="en-GB" dirty="0"/>
              <a:t>Kettering General Hospital NHS (2021). </a:t>
            </a:r>
            <a:r>
              <a:rPr lang="en-GB" i="1" dirty="0"/>
              <a:t>Multi-disciplinary Team Meeting (MDT)</a:t>
            </a:r>
            <a:r>
              <a:rPr lang="en-GB" dirty="0"/>
              <a:t>. [online] Kettering General Hospital NHS. Available at: </a:t>
            </a:r>
            <a:r>
              <a:rPr lang="en-GB" dirty="0">
                <a:hlinkClick r:id="rId5"/>
              </a:rPr>
              <a:t>https://www.kgh.nhs.uk/multi-disciplinary-team-meeting/</a:t>
            </a:r>
            <a:r>
              <a:rPr lang="en-GB" dirty="0"/>
              <a:t>.</a:t>
            </a:r>
          </a:p>
          <a:p>
            <a:endParaRPr lang="en-GB" b="0" i="0" u="none" strike="noStrike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Harrogate and District NHS Foundation Trust. (n.d.).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Multidisciplinary Team (MDT)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www.hdft.nhs.uk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/services/multidisciplinary-team-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mdt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/.</a:t>
            </a:r>
          </a:p>
          <a:p>
            <a:endParaRPr lang="en-GB" b="0" i="0" u="none" strike="noStrike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NHS Professionals (2022).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are the NHS values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www.nhsprofessionals.nhs.uk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6"/>
              </a:rPr>
              <a:t>https://www.nhsprofessionals.nhs.uk/nhs-staffing-pool-hub/working-in-healthcare/what-are-the-nhs-values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GB" b="0" i="0" u="none" strike="noStrike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NHS England (2022).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Information sharing in Multidisciplinary Teams (MDTs)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NHS Transformation Directorate.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7"/>
              </a:rPr>
              <a:t>https://transform.england.nhs.uk/information-governance/guidance/information-governance-guidance-support-multidisciplinary-teams-mdts/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pPr algn="l"/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325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7C2ED39-6C9F-75F1-A544-7983B7618D28}"/>
              </a:ext>
            </a:extLst>
          </p:cNvPr>
          <p:cNvSpPr/>
          <p:nvPr/>
        </p:nvSpPr>
        <p:spPr>
          <a:xfrm>
            <a:off x="970671" y="322607"/>
            <a:ext cx="9017390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143041-DB7B-5925-12BB-C72E50289B19}"/>
              </a:ext>
            </a:extLst>
          </p:cNvPr>
          <p:cNvSpPr txBox="1"/>
          <p:nvPr/>
        </p:nvSpPr>
        <p:spPr>
          <a:xfrm>
            <a:off x="495658" y="1430603"/>
            <a:ext cx="10550769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NSW Health (2020). </a:t>
            </a:r>
            <a:r>
              <a:rPr lang="en-GB" i="1" dirty="0"/>
              <a:t>Multidisciplinary team - Integrated Care</a:t>
            </a:r>
            <a:r>
              <a:rPr lang="en-GB" dirty="0"/>
              <a:t>. [online] NSW Government. Available at: </a:t>
            </a:r>
            <a:r>
              <a:rPr lang="en-GB" dirty="0">
                <a:hlinkClick r:id="rId2"/>
              </a:rPr>
              <a:t>https://www.health.nsw.gov.au/integratedcare/Pages/Multidisciplinary-team-care.aspx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Nursing and Midwifery Council (2018). </a:t>
            </a:r>
            <a:r>
              <a:rPr lang="en-GB" i="1" dirty="0"/>
              <a:t>The Code: Professional Standards of Practice and Behaviour for nurses, Midwives and Nursing Associates</a:t>
            </a:r>
            <a:r>
              <a:rPr lang="en-GB" dirty="0"/>
              <a:t>. [online] NMC. Available at: </a:t>
            </a:r>
            <a:r>
              <a:rPr lang="en-GB" dirty="0">
                <a:hlinkClick r:id="rId3"/>
              </a:rPr>
              <a:t>https://www.nmc.org.uk/standards/code/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>
                <a:solidFill>
                  <a:srgbClr val="2C3E50"/>
                </a:solidFill>
                <a:latin typeface="Calibri" panose="020F0502020204030204" pitchFamily="34" charset="0"/>
              </a:rPr>
              <a:t>Nursing and Midwifery Council (2018). Standards for competence for registered nurses. [online] Nursing and Midwifery Council. </a:t>
            </a:r>
            <a:r>
              <a:rPr lang="en-GB" dirty="0" err="1">
                <a:solidFill>
                  <a:srgbClr val="2C3E50"/>
                </a:solidFill>
                <a:latin typeface="Calibri" panose="020F0502020204030204" pitchFamily="34" charset="0"/>
              </a:rPr>
              <a:t>Avabilable</a:t>
            </a:r>
            <a:r>
              <a:rPr lang="en-GB" dirty="0">
                <a:solidFill>
                  <a:srgbClr val="2C3E50"/>
                </a:solidFill>
                <a:latin typeface="Calibri" panose="020F0502020204030204" pitchFamily="34" charset="0"/>
              </a:rPr>
              <a:t> at: </a:t>
            </a:r>
            <a:r>
              <a:rPr lang="en-GB" dirty="0">
                <a:solidFill>
                  <a:srgbClr val="2C3E50"/>
                </a:solidFill>
                <a:latin typeface="Calibri" panose="020F0502020204030204" pitchFamily="34" charset="0"/>
                <a:hlinkClick r:id="rId4"/>
              </a:rPr>
              <a:t>https://www.nmc.org.uk/globalassets/sitedocuments/standards/nmc-standards-for-competence-for-registered-nurses.pdf</a:t>
            </a:r>
            <a:r>
              <a:rPr lang="en-GB" dirty="0">
                <a:solidFill>
                  <a:srgbClr val="2C3E50"/>
                </a:solidFill>
                <a:latin typeface="Calibri" panose="020F0502020204030204" pitchFamily="34" charset="0"/>
              </a:rPr>
              <a:t>.</a:t>
            </a:r>
          </a:p>
          <a:p>
            <a:endParaRPr lang="en-GB" dirty="0"/>
          </a:p>
          <a:p>
            <a:r>
              <a:rPr lang="en-GB" dirty="0"/>
              <a:t>Nursing and Midwifery Council (2018). </a:t>
            </a:r>
            <a:r>
              <a:rPr lang="en-GB" i="1" dirty="0"/>
              <a:t>The Code: Professional Standards of Practice and Behaviour for nurses, Midwives and Nursing Associates</a:t>
            </a:r>
            <a:r>
              <a:rPr lang="en-GB" dirty="0"/>
              <a:t>. [online] NMC. Available at: </a:t>
            </a:r>
            <a:r>
              <a:rPr lang="en-GB" dirty="0">
                <a:hlinkClick r:id="rId3"/>
              </a:rPr>
              <a:t>https://www.nmc.org.uk/standards/code/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Welsh Assembly Government (2011). </a:t>
            </a:r>
            <a:r>
              <a:rPr lang="en-GB" i="1" dirty="0"/>
              <a:t>Code of Conduct for Healthcare Support Workers in Wales</a:t>
            </a:r>
            <a:r>
              <a:rPr lang="en-GB" dirty="0"/>
              <a:t>. [online] Available at: </a:t>
            </a:r>
            <a:r>
              <a:rPr lang="en-GB" dirty="0">
                <a:hlinkClick r:id="rId5"/>
              </a:rPr>
              <a:t>https://heiw.nhs.wales/files/educational-development/code-of-conduct-for-health-support-workers-in-wales-pdf/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GB" b="0" i="0" u="none" strike="noStrike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8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1356</TotalTime>
  <Words>730</Words>
  <Application>Microsoft Macintosh PowerPoint</Application>
  <PresentationFormat>Widescreen</PresentationFormat>
  <Paragraphs>120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 Rounded MT Bold</vt:lpstr>
      <vt:lpstr>Calibri</vt:lpstr>
      <vt:lpstr>Calibri Light</vt:lpstr>
      <vt:lpstr>Roboto</vt:lpstr>
      <vt:lpstr>system-ui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Williams</dc:creator>
  <cp:lastModifiedBy>Sarah Williams</cp:lastModifiedBy>
  <cp:revision>37</cp:revision>
  <cp:lastPrinted>2023-10-25T19:16:51Z</cp:lastPrinted>
  <dcterms:created xsi:type="dcterms:W3CDTF">2023-10-19T18:12:27Z</dcterms:created>
  <dcterms:modified xsi:type="dcterms:W3CDTF">2023-11-30T00:17:30Z</dcterms:modified>
</cp:coreProperties>
</file>