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 id="262" r:id="rId10"/>
    <p:sldId id="263" r:id="rId11"/>
    <p:sldId id="264" r:id="rId12"/>
    <p:sldId id="265" r:id="rId13"/>
    <p:sldId id="266"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2226B-74CD-AF6E-E175-22BF594C07B9}"/>
              </a:ext>
            </a:extLst>
          </p:cNvPr>
          <p:cNvSpPr txBox="1">
            <a:spLocks noGrp="1"/>
          </p:cNvSpPr>
          <p:nvPr>
            <p:ph type="ctrTitle"/>
          </p:nvPr>
        </p:nvSpPr>
        <p:spPr>
          <a:xfrm>
            <a:off x="482602" y="978408"/>
            <a:ext cx="10506995" cy="2531552"/>
          </a:xfrm>
        </p:spPr>
        <p:txBody>
          <a:bodyPr anchor="b"/>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FE02BEE3-9A0D-7572-9BDC-6F4A81C80783}"/>
              </a:ext>
            </a:extLst>
          </p:cNvPr>
          <p:cNvSpPr txBox="1">
            <a:spLocks noGrp="1"/>
          </p:cNvSpPr>
          <p:nvPr>
            <p:ph type="subTitle" idx="1"/>
          </p:nvPr>
        </p:nvSpPr>
        <p:spPr>
          <a:xfrm>
            <a:off x="482602" y="3602041"/>
            <a:ext cx="10506995" cy="2277550"/>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2062DF5-8948-827E-DF7A-90FD8092A23D}"/>
              </a:ext>
            </a:extLst>
          </p:cNvPr>
          <p:cNvSpPr txBox="1">
            <a:spLocks noGrp="1"/>
          </p:cNvSpPr>
          <p:nvPr>
            <p:ph type="dt" sz="half" idx="7"/>
          </p:nvPr>
        </p:nvSpPr>
        <p:spPr/>
        <p:txBody>
          <a:bodyPr/>
          <a:lstStyle>
            <a:lvl1pPr>
              <a:defRPr/>
            </a:lvl1pPr>
          </a:lstStyle>
          <a:p>
            <a:pPr lvl="0"/>
            <a:fld id="{28B77058-CFD8-4B37-84C2-52377AA6B874}" type="datetime1">
              <a:rPr lang="en-US"/>
              <a:pPr lvl="0"/>
              <a:t>11/30/2022</a:t>
            </a:fld>
            <a:endParaRPr lang="en-US"/>
          </a:p>
        </p:txBody>
      </p:sp>
      <p:sp>
        <p:nvSpPr>
          <p:cNvPr id="5" name="Footer Placeholder 4">
            <a:extLst>
              <a:ext uri="{FF2B5EF4-FFF2-40B4-BE49-F238E27FC236}">
                <a16:creationId xmlns:a16="http://schemas.microsoft.com/office/drawing/2014/main" id="{6998E6C2-CA8B-2DAF-FD95-6ADCC8B2CEE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4007287-E79D-6A02-8372-3E32DAB80B70}"/>
              </a:ext>
            </a:extLst>
          </p:cNvPr>
          <p:cNvSpPr txBox="1">
            <a:spLocks noGrp="1"/>
          </p:cNvSpPr>
          <p:nvPr>
            <p:ph type="sldNum" sz="quarter" idx="8"/>
          </p:nvPr>
        </p:nvSpPr>
        <p:spPr/>
        <p:txBody>
          <a:bodyPr/>
          <a:lstStyle>
            <a:lvl1pPr>
              <a:defRPr/>
            </a:lvl1pPr>
          </a:lstStyle>
          <a:p>
            <a:pPr lvl="0"/>
            <a:fld id="{16D87B8B-5DD0-40FB-A658-0C0EB9026AA6}" type="slidenum">
              <a:t>‹#›</a:t>
            </a:fld>
            <a:endParaRPr lang="en-US"/>
          </a:p>
        </p:txBody>
      </p:sp>
      <p:cxnSp>
        <p:nvCxnSpPr>
          <p:cNvPr id="7" name="Straight Connector 9">
            <a:extLst>
              <a:ext uri="{FF2B5EF4-FFF2-40B4-BE49-F238E27FC236}">
                <a16:creationId xmlns:a16="http://schemas.microsoft.com/office/drawing/2014/main" id="{ADF1CD2F-B8FE-035C-1F8C-8A88A3BAD607}"/>
              </a:ext>
            </a:extLst>
          </p:cNvPr>
          <p:cNvCxnSpPr/>
          <p:nvPr/>
        </p:nvCxnSpPr>
        <p:spPr>
          <a:xfrm>
            <a:off x="482602" y="489853"/>
            <a:ext cx="11147066" cy="0"/>
          </a:xfrm>
          <a:prstGeom prst="straightConnector1">
            <a:avLst/>
          </a:prstGeom>
          <a:noFill/>
          <a:ln w="28575" cap="flat">
            <a:solidFill>
              <a:srgbClr val="213B37"/>
            </a:solidFill>
            <a:prstDash val="solid"/>
            <a:miter/>
          </a:ln>
        </p:spPr>
      </p:cxnSp>
    </p:spTree>
    <p:extLst>
      <p:ext uri="{BB962C8B-B14F-4D97-AF65-F5344CB8AC3E}">
        <p14:creationId xmlns:p14="http://schemas.microsoft.com/office/powerpoint/2010/main" val="19708237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38DC9-94A1-85FA-DCD9-6DD0D0D18DAC}"/>
              </a:ext>
            </a:extLst>
          </p:cNvPr>
          <p:cNvSpPr txBox="1">
            <a:spLocks noGrp="1"/>
          </p:cNvSpPr>
          <p:nvPr>
            <p:ph type="title"/>
          </p:nvPr>
        </p:nvSpPr>
        <p:spPr>
          <a:xfrm>
            <a:off x="482602" y="978408"/>
            <a:ext cx="10634472" cy="215798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5CDB722-3DA2-018F-82E3-CD5A8A2234F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B11446-8720-254E-155F-539BBF91A308}"/>
              </a:ext>
            </a:extLst>
          </p:cNvPr>
          <p:cNvSpPr txBox="1">
            <a:spLocks noGrp="1"/>
          </p:cNvSpPr>
          <p:nvPr>
            <p:ph type="dt" sz="half" idx="7"/>
          </p:nvPr>
        </p:nvSpPr>
        <p:spPr/>
        <p:txBody>
          <a:bodyPr/>
          <a:lstStyle>
            <a:lvl1pPr>
              <a:defRPr/>
            </a:lvl1pPr>
          </a:lstStyle>
          <a:p>
            <a:pPr lvl="0"/>
            <a:fld id="{8E348538-3DE2-4AB7-81BF-15247E7FFBA5}" type="datetime1">
              <a:rPr lang="en-US"/>
              <a:pPr lvl="0"/>
              <a:t>11/30/2022</a:t>
            </a:fld>
            <a:endParaRPr lang="en-US"/>
          </a:p>
        </p:txBody>
      </p:sp>
      <p:sp>
        <p:nvSpPr>
          <p:cNvPr id="5" name="Footer Placeholder 4">
            <a:extLst>
              <a:ext uri="{FF2B5EF4-FFF2-40B4-BE49-F238E27FC236}">
                <a16:creationId xmlns:a16="http://schemas.microsoft.com/office/drawing/2014/main" id="{4F4BE9BE-B3F0-5B94-694F-5541A4FCB34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8915219-B851-AB17-1EB5-A955E1CA4A77}"/>
              </a:ext>
            </a:extLst>
          </p:cNvPr>
          <p:cNvSpPr txBox="1">
            <a:spLocks noGrp="1"/>
          </p:cNvSpPr>
          <p:nvPr>
            <p:ph type="sldNum" sz="quarter" idx="8"/>
          </p:nvPr>
        </p:nvSpPr>
        <p:spPr/>
        <p:txBody>
          <a:bodyPr/>
          <a:lstStyle>
            <a:lvl1pPr>
              <a:defRPr/>
            </a:lvl1pPr>
          </a:lstStyle>
          <a:p>
            <a:pPr lvl="0"/>
            <a:fld id="{DCAF0FC3-0A90-4369-9AB4-DA95BD2A4081}" type="slidenum">
              <a:t>‹#›</a:t>
            </a:fld>
            <a:endParaRPr lang="en-US"/>
          </a:p>
        </p:txBody>
      </p:sp>
    </p:spTree>
    <p:extLst>
      <p:ext uri="{BB962C8B-B14F-4D97-AF65-F5344CB8AC3E}">
        <p14:creationId xmlns:p14="http://schemas.microsoft.com/office/powerpoint/2010/main" val="3308069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DBB3E27A-C9FA-C782-2ECF-1A9FD8D2DFBF}"/>
              </a:ext>
            </a:extLst>
          </p:cNvPr>
          <p:cNvSpPr/>
          <p:nvPr/>
        </p:nvSpPr>
        <p:spPr>
          <a:xfrm>
            <a:off x="481010" y="3922236"/>
            <a:ext cx="11147075" cy="2434827"/>
          </a:xfrm>
          <a:prstGeom prst="rect">
            <a:avLst/>
          </a:prstGeom>
          <a:solidFill>
            <a:srgbClr val="7B9DE1">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3C4407D9-D0EF-A097-0A75-721B8C9DAB8F}"/>
              </a:ext>
            </a:extLst>
          </p:cNvPr>
          <p:cNvSpPr txBox="1">
            <a:spLocks noGrp="1"/>
          </p:cNvSpPr>
          <p:nvPr>
            <p:ph type="title"/>
          </p:nvPr>
        </p:nvSpPr>
        <p:spPr>
          <a:xfrm>
            <a:off x="482602" y="978408"/>
            <a:ext cx="10515600" cy="2716764"/>
          </a:xfrm>
        </p:spPr>
        <p:txBody>
          <a:bodyPr anchor="b"/>
          <a:lstStyle>
            <a:lvl1pPr>
              <a:defRPr sz="6000"/>
            </a:lvl1pPr>
          </a:lstStyle>
          <a:p>
            <a:pPr lvl="0"/>
            <a:r>
              <a:rPr lang="en-US"/>
              <a:t>Click to edit Master title style</a:t>
            </a:r>
          </a:p>
        </p:txBody>
      </p:sp>
      <p:sp>
        <p:nvSpPr>
          <p:cNvPr id="4" name="Text Placeholder 2">
            <a:extLst>
              <a:ext uri="{FF2B5EF4-FFF2-40B4-BE49-F238E27FC236}">
                <a16:creationId xmlns:a16="http://schemas.microsoft.com/office/drawing/2014/main" id="{2966B6EB-972E-14FA-8E5D-86AC8AEBC670}"/>
              </a:ext>
            </a:extLst>
          </p:cNvPr>
          <p:cNvSpPr txBox="1">
            <a:spLocks noGrp="1"/>
          </p:cNvSpPr>
          <p:nvPr>
            <p:ph type="body" idx="1"/>
          </p:nvPr>
        </p:nvSpPr>
        <p:spPr>
          <a:xfrm>
            <a:off x="482602" y="4171447"/>
            <a:ext cx="10515600" cy="1918200"/>
          </a:xfrm>
        </p:spPr>
        <p:txBody>
          <a:bodyPr/>
          <a:lstStyle>
            <a:lvl1pPr>
              <a:lnSpc>
                <a:spcPct val="110000"/>
              </a:lnSpc>
              <a:defRPr i="1"/>
            </a:lvl1pPr>
          </a:lstStyle>
          <a:p>
            <a:pPr lvl="0"/>
            <a:r>
              <a:rPr lang="en-US"/>
              <a:t>Click to edit Master text styles</a:t>
            </a:r>
          </a:p>
        </p:txBody>
      </p:sp>
      <p:sp>
        <p:nvSpPr>
          <p:cNvPr id="5" name="Date Placeholder 3">
            <a:extLst>
              <a:ext uri="{FF2B5EF4-FFF2-40B4-BE49-F238E27FC236}">
                <a16:creationId xmlns:a16="http://schemas.microsoft.com/office/drawing/2014/main" id="{254614FD-B6F0-BF2F-9A9C-6B115E77FD73}"/>
              </a:ext>
            </a:extLst>
          </p:cNvPr>
          <p:cNvSpPr txBox="1">
            <a:spLocks noGrp="1"/>
          </p:cNvSpPr>
          <p:nvPr>
            <p:ph type="dt" sz="half" idx="7"/>
          </p:nvPr>
        </p:nvSpPr>
        <p:spPr/>
        <p:txBody>
          <a:bodyPr/>
          <a:lstStyle>
            <a:lvl1pPr>
              <a:defRPr/>
            </a:lvl1pPr>
          </a:lstStyle>
          <a:p>
            <a:pPr lvl="0"/>
            <a:fld id="{9C01DF10-3511-4D85-B2BD-19ADFD15302F}" type="datetime1">
              <a:rPr lang="en-US"/>
              <a:pPr lvl="0"/>
              <a:t>11/30/2022</a:t>
            </a:fld>
            <a:endParaRPr lang="en-US"/>
          </a:p>
        </p:txBody>
      </p:sp>
      <p:sp>
        <p:nvSpPr>
          <p:cNvPr id="6" name="Footer Placeholder 4">
            <a:extLst>
              <a:ext uri="{FF2B5EF4-FFF2-40B4-BE49-F238E27FC236}">
                <a16:creationId xmlns:a16="http://schemas.microsoft.com/office/drawing/2014/main" id="{9787167D-4E35-AC16-1CEE-24990F7F4091}"/>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1509C6C-B0C5-B0A7-CAA2-D242AFE2BB25}"/>
              </a:ext>
            </a:extLst>
          </p:cNvPr>
          <p:cNvSpPr txBox="1">
            <a:spLocks noGrp="1"/>
          </p:cNvSpPr>
          <p:nvPr>
            <p:ph type="sldNum" sz="quarter" idx="8"/>
          </p:nvPr>
        </p:nvSpPr>
        <p:spPr/>
        <p:txBody>
          <a:bodyPr/>
          <a:lstStyle>
            <a:lvl1pPr>
              <a:defRPr/>
            </a:lvl1pPr>
          </a:lstStyle>
          <a:p>
            <a:pPr lvl="0"/>
            <a:fld id="{2D4E8E22-F273-427A-8376-A58AEEA18312}" type="slidenum">
              <a:t>‹#›</a:t>
            </a:fld>
            <a:endParaRPr lang="en-US"/>
          </a:p>
        </p:txBody>
      </p:sp>
      <p:cxnSp>
        <p:nvCxnSpPr>
          <p:cNvPr id="8" name="Straight Connector 10">
            <a:extLst>
              <a:ext uri="{FF2B5EF4-FFF2-40B4-BE49-F238E27FC236}">
                <a16:creationId xmlns:a16="http://schemas.microsoft.com/office/drawing/2014/main" id="{5BD557F9-DB0B-D163-89D2-526DD9E0B98C}"/>
              </a:ext>
            </a:extLst>
          </p:cNvPr>
          <p:cNvCxnSpPr/>
          <p:nvPr/>
        </p:nvCxnSpPr>
        <p:spPr>
          <a:xfrm>
            <a:off x="481010" y="3922236"/>
            <a:ext cx="11147067" cy="0"/>
          </a:xfrm>
          <a:prstGeom prst="straightConnector1">
            <a:avLst/>
          </a:prstGeom>
          <a:noFill/>
          <a:ln w="28575" cap="flat">
            <a:solidFill>
              <a:srgbClr val="000000"/>
            </a:solidFill>
            <a:prstDash val="solid"/>
            <a:miter/>
          </a:ln>
        </p:spPr>
      </p:cxnSp>
      <p:cxnSp>
        <p:nvCxnSpPr>
          <p:cNvPr id="9" name="Straight Connector 14">
            <a:extLst>
              <a:ext uri="{FF2B5EF4-FFF2-40B4-BE49-F238E27FC236}">
                <a16:creationId xmlns:a16="http://schemas.microsoft.com/office/drawing/2014/main" id="{CE85132B-8481-EA02-770D-B79E79182D48}"/>
              </a:ext>
            </a:extLst>
          </p:cNvPr>
          <p:cNvCxnSpPr/>
          <p:nvPr/>
        </p:nvCxnSpPr>
        <p:spPr>
          <a:xfrm>
            <a:off x="482602" y="6368137"/>
            <a:ext cx="11147066" cy="0"/>
          </a:xfrm>
          <a:prstGeom prst="straightConnector1">
            <a:avLst/>
          </a:prstGeom>
          <a:noFill/>
          <a:ln w="28575" cap="flat">
            <a:solidFill>
              <a:srgbClr val="213B37"/>
            </a:solidFill>
            <a:prstDash val="solid"/>
            <a:miter/>
          </a:ln>
        </p:spPr>
      </p:cxnSp>
      <p:cxnSp>
        <p:nvCxnSpPr>
          <p:cNvPr id="10" name="Straight Connector 7">
            <a:extLst>
              <a:ext uri="{FF2B5EF4-FFF2-40B4-BE49-F238E27FC236}">
                <a16:creationId xmlns:a16="http://schemas.microsoft.com/office/drawing/2014/main" id="{D0996801-AE0F-C541-F8D1-5407B36791FD}"/>
              </a:ext>
            </a:extLst>
          </p:cNvPr>
          <p:cNvCxnSpPr/>
          <p:nvPr/>
        </p:nvCxnSpPr>
        <p:spPr>
          <a:xfrm>
            <a:off x="481010" y="6368137"/>
            <a:ext cx="11147067" cy="0"/>
          </a:xfrm>
          <a:prstGeom prst="straightConnector1">
            <a:avLst/>
          </a:prstGeom>
          <a:noFill/>
          <a:ln w="28575" cap="flat">
            <a:solidFill>
              <a:srgbClr val="213B37"/>
            </a:solidFill>
            <a:prstDash val="solid"/>
            <a:miter/>
          </a:ln>
        </p:spPr>
      </p:cxnSp>
    </p:spTree>
    <p:extLst>
      <p:ext uri="{BB962C8B-B14F-4D97-AF65-F5344CB8AC3E}">
        <p14:creationId xmlns:p14="http://schemas.microsoft.com/office/powerpoint/2010/main" val="439609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ED98D6F-5C6E-D826-B123-C4DEE5CB6090}"/>
              </a:ext>
            </a:extLst>
          </p:cNvPr>
          <p:cNvSpPr/>
          <p:nvPr/>
        </p:nvSpPr>
        <p:spPr>
          <a:xfrm>
            <a:off x="481010" y="483580"/>
            <a:ext cx="11147075" cy="2434827"/>
          </a:xfrm>
          <a:prstGeom prst="rect">
            <a:avLst/>
          </a:prstGeom>
          <a:solidFill>
            <a:srgbClr val="7B9DE1">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655337C6-A642-DC19-05B7-2C07D7DC58E9}"/>
              </a:ext>
            </a:extLst>
          </p:cNvPr>
          <p:cNvSpPr txBox="1">
            <a:spLocks noGrp="1"/>
          </p:cNvSpPr>
          <p:nvPr>
            <p:ph type="title"/>
          </p:nvPr>
        </p:nvSpPr>
        <p:spPr>
          <a:xfrm>
            <a:off x="482602" y="978408"/>
            <a:ext cx="11147075" cy="1755263"/>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271CC525-DB8A-983B-0DB9-D58F3B32F3C2}"/>
              </a:ext>
            </a:extLst>
          </p:cNvPr>
          <p:cNvSpPr txBox="1">
            <a:spLocks noGrp="1"/>
          </p:cNvSpPr>
          <p:nvPr>
            <p:ph idx="1"/>
          </p:nvPr>
        </p:nvSpPr>
        <p:spPr>
          <a:xfrm>
            <a:off x="482602"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2AC5741B-1E57-43D6-EBE2-C11E4D6AEAF6}"/>
              </a:ext>
            </a:extLst>
          </p:cNvPr>
          <p:cNvSpPr txBox="1">
            <a:spLocks noGrp="1"/>
          </p:cNvSpPr>
          <p:nvPr>
            <p:ph idx="2"/>
          </p:nvPr>
        </p:nvSpPr>
        <p:spPr>
          <a:xfrm>
            <a:off x="6211116"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D16F46EF-A596-3AED-E760-7F36E44CEDBE}"/>
              </a:ext>
            </a:extLst>
          </p:cNvPr>
          <p:cNvSpPr txBox="1">
            <a:spLocks noGrp="1"/>
          </p:cNvSpPr>
          <p:nvPr>
            <p:ph type="dt" sz="half" idx="7"/>
          </p:nvPr>
        </p:nvSpPr>
        <p:spPr/>
        <p:txBody>
          <a:bodyPr/>
          <a:lstStyle>
            <a:lvl1pPr>
              <a:defRPr/>
            </a:lvl1pPr>
          </a:lstStyle>
          <a:p>
            <a:pPr lvl="0"/>
            <a:fld id="{DBE79F7D-5789-485F-A939-A4781758D235}" type="datetime1">
              <a:rPr lang="en-US"/>
              <a:pPr lvl="0"/>
              <a:t>11/30/2022</a:t>
            </a:fld>
            <a:endParaRPr lang="en-US"/>
          </a:p>
        </p:txBody>
      </p:sp>
      <p:sp>
        <p:nvSpPr>
          <p:cNvPr id="7" name="Footer Placeholder 5">
            <a:extLst>
              <a:ext uri="{FF2B5EF4-FFF2-40B4-BE49-F238E27FC236}">
                <a16:creationId xmlns:a16="http://schemas.microsoft.com/office/drawing/2014/main" id="{81DC9B05-432A-AAC6-6A11-F9F8AB9690E3}"/>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583EB93-675A-B403-B7D4-F946B32AD4AC}"/>
              </a:ext>
            </a:extLst>
          </p:cNvPr>
          <p:cNvSpPr txBox="1">
            <a:spLocks noGrp="1"/>
          </p:cNvSpPr>
          <p:nvPr>
            <p:ph type="sldNum" sz="quarter" idx="8"/>
          </p:nvPr>
        </p:nvSpPr>
        <p:spPr/>
        <p:txBody>
          <a:bodyPr/>
          <a:lstStyle>
            <a:lvl1pPr>
              <a:defRPr/>
            </a:lvl1pPr>
          </a:lstStyle>
          <a:p>
            <a:pPr lvl="0"/>
            <a:fld id="{62E37E8E-2AAF-4DDC-82DE-CBB464EA630D}" type="slidenum">
              <a:t>‹#›</a:t>
            </a:fld>
            <a:endParaRPr lang="en-US"/>
          </a:p>
        </p:txBody>
      </p:sp>
      <p:cxnSp>
        <p:nvCxnSpPr>
          <p:cNvPr id="9" name="Straight Connector 8">
            <a:extLst>
              <a:ext uri="{FF2B5EF4-FFF2-40B4-BE49-F238E27FC236}">
                <a16:creationId xmlns:a16="http://schemas.microsoft.com/office/drawing/2014/main" id="{C799393B-099B-939B-29F3-DF78299BD978}"/>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10" name="Straight Connector 7">
            <a:extLst>
              <a:ext uri="{FF2B5EF4-FFF2-40B4-BE49-F238E27FC236}">
                <a16:creationId xmlns:a16="http://schemas.microsoft.com/office/drawing/2014/main" id="{6AD55FC5-E69D-3B26-E90C-E0ABEAC9CFC4}"/>
              </a:ext>
            </a:extLst>
          </p:cNvPr>
          <p:cNvCxnSpPr/>
          <p:nvPr/>
        </p:nvCxnSpPr>
        <p:spPr>
          <a:xfrm>
            <a:off x="482602" y="489853"/>
            <a:ext cx="11147066" cy="0"/>
          </a:xfrm>
          <a:prstGeom prst="straightConnector1">
            <a:avLst/>
          </a:prstGeom>
          <a:noFill/>
          <a:ln w="28575" cap="flat">
            <a:solidFill>
              <a:srgbClr val="213B37"/>
            </a:solidFill>
            <a:prstDash val="solid"/>
            <a:miter/>
          </a:ln>
        </p:spPr>
      </p:cxnSp>
    </p:spTree>
    <p:extLst>
      <p:ext uri="{BB962C8B-B14F-4D97-AF65-F5344CB8AC3E}">
        <p14:creationId xmlns:p14="http://schemas.microsoft.com/office/powerpoint/2010/main" val="324952930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A6CE5-77F9-A30E-5CE8-B9FC1C1CB323}"/>
              </a:ext>
            </a:extLst>
          </p:cNvPr>
          <p:cNvSpPr txBox="1">
            <a:spLocks noGrp="1"/>
          </p:cNvSpPr>
          <p:nvPr>
            <p:ph type="title"/>
          </p:nvPr>
        </p:nvSpPr>
        <p:spPr>
          <a:xfrm>
            <a:off x="484632" y="978408"/>
            <a:ext cx="11145036" cy="1339586"/>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985E4EA-3961-9A52-3A6C-AA95A8354541}"/>
              </a:ext>
            </a:extLst>
          </p:cNvPr>
          <p:cNvSpPr txBox="1">
            <a:spLocks noGrp="1"/>
          </p:cNvSpPr>
          <p:nvPr>
            <p:ph type="body" idx="1"/>
          </p:nvPr>
        </p:nvSpPr>
        <p:spPr>
          <a:xfrm>
            <a:off x="484632" y="2500920"/>
            <a:ext cx="5346222" cy="823910"/>
          </a:xfrm>
        </p:spPr>
        <p:txBody>
          <a:bodyPr anchor="b"/>
          <a:lstStyle>
            <a:lvl1pPr>
              <a:lnSpc>
                <a:spcPct val="110000"/>
              </a:lnSpc>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AB0C611F-0F01-BCFC-F8B2-94285D15C41C}"/>
              </a:ext>
            </a:extLst>
          </p:cNvPr>
          <p:cNvSpPr txBox="1">
            <a:spLocks noGrp="1"/>
          </p:cNvSpPr>
          <p:nvPr>
            <p:ph idx="2"/>
          </p:nvPr>
        </p:nvSpPr>
        <p:spPr>
          <a:xfrm>
            <a:off x="484632" y="3429000"/>
            <a:ext cx="5346222"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E03CC30-D1DE-C160-C900-3571495CA087}"/>
              </a:ext>
            </a:extLst>
          </p:cNvPr>
          <p:cNvSpPr txBox="1">
            <a:spLocks noGrp="1"/>
          </p:cNvSpPr>
          <p:nvPr>
            <p:ph type="body" idx="3"/>
          </p:nvPr>
        </p:nvSpPr>
        <p:spPr>
          <a:xfrm>
            <a:off x="6257120" y="2500920"/>
            <a:ext cx="5372548" cy="82391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FE52DE5D-1483-F593-EC24-662A4D2476DF}"/>
              </a:ext>
            </a:extLst>
          </p:cNvPr>
          <p:cNvSpPr txBox="1">
            <a:spLocks noGrp="1"/>
          </p:cNvSpPr>
          <p:nvPr>
            <p:ph idx="4"/>
          </p:nvPr>
        </p:nvSpPr>
        <p:spPr>
          <a:xfrm>
            <a:off x="6257120" y="3429000"/>
            <a:ext cx="5372548"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AE5F0C-8502-B930-8C09-9FCE8B1F9CDC}"/>
              </a:ext>
            </a:extLst>
          </p:cNvPr>
          <p:cNvSpPr txBox="1">
            <a:spLocks noGrp="1"/>
          </p:cNvSpPr>
          <p:nvPr>
            <p:ph type="dt" sz="half" idx="7"/>
          </p:nvPr>
        </p:nvSpPr>
        <p:spPr/>
        <p:txBody>
          <a:bodyPr/>
          <a:lstStyle>
            <a:lvl1pPr>
              <a:defRPr/>
            </a:lvl1pPr>
          </a:lstStyle>
          <a:p>
            <a:pPr lvl="0"/>
            <a:fld id="{D0056B3A-7AB2-4662-B635-A25EC0C68DAE}" type="datetime1">
              <a:rPr lang="en-US"/>
              <a:pPr lvl="0"/>
              <a:t>11/30/2022</a:t>
            </a:fld>
            <a:endParaRPr lang="en-US"/>
          </a:p>
        </p:txBody>
      </p:sp>
      <p:sp>
        <p:nvSpPr>
          <p:cNvPr id="8" name="Footer Placeholder 7">
            <a:extLst>
              <a:ext uri="{FF2B5EF4-FFF2-40B4-BE49-F238E27FC236}">
                <a16:creationId xmlns:a16="http://schemas.microsoft.com/office/drawing/2014/main" id="{120C03E6-D6C5-80E0-337E-77479F1C2C0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7BAB094-A525-8233-59BA-6BF099F57AFD}"/>
              </a:ext>
            </a:extLst>
          </p:cNvPr>
          <p:cNvSpPr txBox="1">
            <a:spLocks noGrp="1"/>
          </p:cNvSpPr>
          <p:nvPr>
            <p:ph type="sldNum" sz="quarter" idx="8"/>
          </p:nvPr>
        </p:nvSpPr>
        <p:spPr>
          <a:xfrm>
            <a:off x="10989588" y="-7187"/>
            <a:ext cx="640080" cy="365129"/>
          </a:xfrm>
        </p:spPr>
        <p:txBody>
          <a:bodyPr/>
          <a:lstStyle>
            <a:lvl1pPr>
              <a:defRPr/>
            </a:lvl1pPr>
          </a:lstStyle>
          <a:p>
            <a:pPr lvl="0"/>
            <a:fld id="{0F4317D5-A8B7-4070-A1FD-67508A39F237}" type="slidenum">
              <a:t>‹#›</a:t>
            </a:fld>
            <a:endParaRPr lang="en-US"/>
          </a:p>
        </p:txBody>
      </p:sp>
    </p:spTree>
    <p:extLst>
      <p:ext uri="{BB962C8B-B14F-4D97-AF65-F5344CB8AC3E}">
        <p14:creationId xmlns:p14="http://schemas.microsoft.com/office/powerpoint/2010/main" val="21547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0C38463-CDDE-A72E-AAB3-CC5329C93D89}"/>
              </a:ext>
            </a:extLst>
          </p:cNvPr>
          <p:cNvSpPr/>
          <p:nvPr/>
        </p:nvSpPr>
        <p:spPr>
          <a:xfrm>
            <a:off x="481010" y="3933309"/>
            <a:ext cx="11147075" cy="2434827"/>
          </a:xfrm>
          <a:prstGeom prst="rect">
            <a:avLst/>
          </a:prstGeom>
          <a:solidFill>
            <a:srgbClr val="7B9DE1">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0A314C05-89C5-96EA-66D6-AF0B6C3F1BED}"/>
              </a:ext>
            </a:extLst>
          </p:cNvPr>
          <p:cNvSpPr txBox="1">
            <a:spLocks noGrp="1"/>
          </p:cNvSpPr>
          <p:nvPr>
            <p:ph type="title"/>
          </p:nvPr>
        </p:nvSpPr>
        <p:spPr>
          <a:xfrm>
            <a:off x="482602" y="978408"/>
            <a:ext cx="10634472" cy="2591510"/>
          </a:xfrm>
        </p:spPr>
        <p:txBody>
          <a:bodyPr anchor="b"/>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815375BA-9FDF-CB11-278C-CF898C3626CF}"/>
              </a:ext>
            </a:extLst>
          </p:cNvPr>
          <p:cNvSpPr txBox="1">
            <a:spLocks noGrp="1"/>
          </p:cNvSpPr>
          <p:nvPr>
            <p:ph type="dt" sz="half" idx="7"/>
          </p:nvPr>
        </p:nvSpPr>
        <p:spPr/>
        <p:txBody>
          <a:bodyPr/>
          <a:lstStyle>
            <a:lvl1pPr>
              <a:defRPr/>
            </a:lvl1pPr>
          </a:lstStyle>
          <a:p>
            <a:pPr lvl="0"/>
            <a:fld id="{E38904D7-DAD1-4456-B994-DBCD894A8987}" type="datetime1">
              <a:rPr lang="en-US"/>
              <a:pPr lvl="0"/>
              <a:t>11/30/2022</a:t>
            </a:fld>
            <a:endParaRPr lang="en-US"/>
          </a:p>
        </p:txBody>
      </p:sp>
      <p:sp>
        <p:nvSpPr>
          <p:cNvPr id="5" name="Footer Placeholder 3">
            <a:extLst>
              <a:ext uri="{FF2B5EF4-FFF2-40B4-BE49-F238E27FC236}">
                <a16:creationId xmlns:a16="http://schemas.microsoft.com/office/drawing/2014/main" id="{542A163B-1745-020E-B3D8-4713BBF6528D}"/>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803F8CE2-4E6B-25AB-13C8-BF4B31C0001E}"/>
              </a:ext>
            </a:extLst>
          </p:cNvPr>
          <p:cNvSpPr txBox="1">
            <a:spLocks noGrp="1"/>
          </p:cNvSpPr>
          <p:nvPr>
            <p:ph type="sldNum" sz="quarter" idx="8"/>
          </p:nvPr>
        </p:nvSpPr>
        <p:spPr/>
        <p:txBody>
          <a:bodyPr/>
          <a:lstStyle>
            <a:lvl1pPr>
              <a:defRPr/>
            </a:lvl1pPr>
          </a:lstStyle>
          <a:p>
            <a:pPr lvl="0"/>
            <a:fld id="{C14F74F4-7B4A-4B26-95E8-1C4C9926338E}" type="slidenum">
              <a:t>‹#›</a:t>
            </a:fld>
            <a:endParaRPr lang="en-US"/>
          </a:p>
        </p:txBody>
      </p:sp>
      <p:cxnSp>
        <p:nvCxnSpPr>
          <p:cNvPr id="7" name="Straight Connector 6">
            <a:extLst>
              <a:ext uri="{FF2B5EF4-FFF2-40B4-BE49-F238E27FC236}">
                <a16:creationId xmlns:a16="http://schemas.microsoft.com/office/drawing/2014/main" id="{35312902-DEDB-646A-156C-7DB2D51449A2}"/>
              </a:ext>
            </a:extLst>
          </p:cNvPr>
          <p:cNvCxnSpPr/>
          <p:nvPr/>
        </p:nvCxnSpPr>
        <p:spPr>
          <a:xfrm>
            <a:off x="482602" y="3933309"/>
            <a:ext cx="11147066" cy="0"/>
          </a:xfrm>
          <a:prstGeom prst="straightConnector1">
            <a:avLst/>
          </a:prstGeom>
          <a:noFill/>
          <a:ln w="28575" cap="flat">
            <a:solidFill>
              <a:srgbClr val="000000"/>
            </a:solidFill>
            <a:prstDash val="solid"/>
            <a:miter/>
          </a:ln>
        </p:spPr>
      </p:cxnSp>
      <p:cxnSp>
        <p:nvCxnSpPr>
          <p:cNvPr id="8" name="Straight Connector 10">
            <a:extLst>
              <a:ext uri="{FF2B5EF4-FFF2-40B4-BE49-F238E27FC236}">
                <a16:creationId xmlns:a16="http://schemas.microsoft.com/office/drawing/2014/main" id="{7E7D419B-D1BB-532B-19C7-B5B073533BF5}"/>
              </a:ext>
            </a:extLst>
          </p:cNvPr>
          <p:cNvCxnSpPr/>
          <p:nvPr/>
        </p:nvCxnSpPr>
        <p:spPr>
          <a:xfrm>
            <a:off x="481010" y="6368137"/>
            <a:ext cx="11147067" cy="0"/>
          </a:xfrm>
          <a:prstGeom prst="straightConnector1">
            <a:avLst/>
          </a:prstGeom>
          <a:noFill/>
          <a:ln w="28575" cap="flat">
            <a:solidFill>
              <a:srgbClr val="213B37"/>
            </a:solidFill>
            <a:prstDash val="solid"/>
            <a:miter/>
          </a:ln>
        </p:spPr>
      </p:cxnSp>
    </p:spTree>
    <p:extLst>
      <p:ext uri="{BB962C8B-B14F-4D97-AF65-F5344CB8AC3E}">
        <p14:creationId xmlns:p14="http://schemas.microsoft.com/office/powerpoint/2010/main" val="2499651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F69B15-D612-B2B0-EA2F-2160B08C8AAF}"/>
              </a:ext>
            </a:extLst>
          </p:cNvPr>
          <p:cNvSpPr txBox="1">
            <a:spLocks noGrp="1"/>
          </p:cNvSpPr>
          <p:nvPr>
            <p:ph type="dt" sz="half" idx="7"/>
          </p:nvPr>
        </p:nvSpPr>
        <p:spPr/>
        <p:txBody>
          <a:bodyPr/>
          <a:lstStyle>
            <a:lvl1pPr>
              <a:defRPr/>
            </a:lvl1pPr>
          </a:lstStyle>
          <a:p>
            <a:pPr lvl="0"/>
            <a:fld id="{349DE8C8-9BBC-4828-B2BA-39B53E89FFD8}" type="datetime1">
              <a:rPr lang="en-US"/>
              <a:pPr lvl="0"/>
              <a:t>11/30/2022</a:t>
            </a:fld>
            <a:endParaRPr lang="en-US"/>
          </a:p>
        </p:txBody>
      </p:sp>
      <p:sp>
        <p:nvSpPr>
          <p:cNvPr id="3" name="Footer Placeholder 2">
            <a:extLst>
              <a:ext uri="{FF2B5EF4-FFF2-40B4-BE49-F238E27FC236}">
                <a16:creationId xmlns:a16="http://schemas.microsoft.com/office/drawing/2014/main" id="{24BD741C-67F9-BB2A-6901-1AB8FD6BB86C}"/>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AD143077-C3B0-9570-BE0A-2D55A54B4D71}"/>
              </a:ext>
            </a:extLst>
          </p:cNvPr>
          <p:cNvSpPr txBox="1">
            <a:spLocks noGrp="1"/>
          </p:cNvSpPr>
          <p:nvPr>
            <p:ph type="sldNum" sz="quarter" idx="8"/>
          </p:nvPr>
        </p:nvSpPr>
        <p:spPr/>
        <p:txBody>
          <a:bodyPr/>
          <a:lstStyle>
            <a:lvl1pPr>
              <a:defRPr/>
            </a:lvl1pPr>
          </a:lstStyle>
          <a:p>
            <a:pPr lvl="0"/>
            <a:fld id="{369A6763-413B-4268-A3D2-C87491FA426A}" type="slidenum">
              <a:t>‹#›</a:t>
            </a:fld>
            <a:endParaRPr lang="en-US"/>
          </a:p>
        </p:txBody>
      </p:sp>
    </p:spTree>
    <p:extLst>
      <p:ext uri="{BB962C8B-B14F-4D97-AF65-F5344CB8AC3E}">
        <p14:creationId xmlns:p14="http://schemas.microsoft.com/office/powerpoint/2010/main" val="220567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DC7A-F865-A2A9-E7B6-76F30ADFD793}"/>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Content Placeholder 2">
            <a:extLst>
              <a:ext uri="{FF2B5EF4-FFF2-40B4-BE49-F238E27FC236}">
                <a16:creationId xmlns:a16="http://schemas.microsoft.com/office/drawing/2014/main" id="{196AA565-0456-9E97-177E-BC37B8CB99BA}"/>
              </a:ext>
            </a:extLst>
          </p:cNvPr>
          <p:cNvSpPr txBox="1">
            <a:spLocks noGrp="1"/>
          </p:cNvSpPr>
          <p:nvPr>
            <p:ph idx="1"/>
          </p:nvPr>
        </p:nvSpPr>
        <p:spPr>
          <a:xfrm>
            <a:off x="5183184" y="987423"/>
            <a:ext cx="6446483"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6A38E01-63F5-223A-6E9A-14E3B117C6B1}"/>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5FF68B2C-1D7B-C66E-156A-D3FEBF03A1C1}"/>
              </a:ext>
            </a:extLst>
          </p:cNvPr>
          <p:cNvSpPr txBox="1">
            <a:spLocks noGrp="1"/>
          </p:cNvSpPr>
          <p:nvPr>
            <p:ph type="dt" sz="half" idx="7"/>
          </p:nvPr>
        </p:nvSpPr>
        <p:spPr/>
        <p:txBody>
          <a:bodyPr/>
          <a:lstStyle>
            <a:lvl1pPr>
              <a:defRPr/>
            </a:lvl1pPr>
          </a:lstStyle>
          <a:p>
            <a:pPr lvl="0"/>
            <a:fld id="{BF1FDAF5-A567-4F9A-8147-6E2CED7DC073}" type="datetime1">
              <a:rPr lang="en-US"/>
              <a:pPr lvl="0"/>
              <a:t>11/30/2022</a:t>
            </a:fld>
            <a:endParaRPr lang="en-US"/>
          </a:p>
        </p:txBody>
      </p:sp>
      <p:sp>
        <p:nvSpPr>
          <p:cNvPr id="6" name="Footer Placeholder 5">
            <a:extLst>
              <a:ext uri="{FF2B5EF4-FFF2-40B4-BE49-F238E27FC236}">
                <a16:creationId xmlns:a16="http://schemas.microsoft.com/office/drawing/2014/main" id="{62A05FBF-755A-4BCB-319A-ED87B569038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2086C6F-1996-762C-3878-DBA29DF7CF05}"/>
              </a:ext>
            </a:extLst>
          </p:cNvPr>
          <p:cNvSpPr txBox="1">
            <a:spLocks noGrp="1"/>
          </p:cNvSpPr>
          <p:nvPr>
            <p:ph type="sldNum" sz="quarter" idx="8"/>
          </p:nvPr>
        </p:nvSpPr>
        <p:spPr/>
        <p:txBody>
          <a:bodyPr/>
          <a:lstStyle>
            <a:lvl1pPr>
              <a:defRPr/>
            </a:lvl1pPr>
          </a:lstStyle>
          <a:p>
            <a:pPr lvl="0"/>
            <a:fld id="{DCCC85E6-42AB-448F-9E55-56C1BB48B075}" type="slidenum">
              <a:t>‹#›</a:t>
            </a:fld>
            <a:endParaRPr lang="en-US"/>
          </a:p>
        </p:txBody>
      </p:sp>
    </p:spTree>
    <p:extLst>
      <p:ext uri="{BB962C8B-B14F-4D97-AF65-F5344CB8AC3E}">
        <p14:creationId xmlns:p14="http://schemas.microsoft.com/office/powerpoint/2010/main" val="936052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46B3-D295-C165-4794-12638D710288}"/>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Picture Placeholder 2">
            <a:extLst>
              <a:ext uri="{FF2B5EF4-FFF2-40B4-BE49-F238E27FC236}">
                <a16:creationId xmlns:a16="http://schemas.microsoft.com/office/drawing/2014/main" id="{2690DF71-C224-0EA3-8A54-290375A395C3}"/>
              </a:ext>
            </a:extLst>
          </p:cNvPr>
          <p:cNvSpPr txBox="1">
            <a:spLocks noGrp="1"/>
          </p:cNvSpPr>
          <p:nvPr>
            <p:ph type="pic" idx="1"/>
          </p:nvPr>
        </p:nvSpPr>
        <p:spPr>
          <a:xfrm>
            <a:off x="5183184" y="987423"/>
            <a:ext cx="6446483"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156C0774-617B-FA92-3BE7-F4C185EE2462}"/>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F0AA304D-F3D3-4377-0F6C-223A3BE1451B}"/>
              </a:ext>
            </a:extLst>
          </p:cNvPr>
          <p:cNvSpPr txBox="1">
            <a:spLocks noGrp="1"/>
          </p:cNvSpPr>
          <p:nvPr>
            <p:ph type="dt" sz="half" idx="7"/>
          </p:nvPr>
        </p:nvSpPr>
        <p:spPr/>
        <p:txBody>
          <a:bodyPr/>
          <a:lstStyle>
            <a:lvl1pPr>
              <a:defRPr/>
            </a:lvl1pPr>
          </a:lstStyle>
          <a:p>
            <a:pPr lvl="0"/>
            <a:fld id="{E7797877-A2A0-45ED-AEB1-FBD1980F6131}" type="datetime1">
              <a:rPr lang="en-US"/>
              <a:pPr lvl="0"/>
              <a:t>11/30/2022</a:t>
            </a:fld>
            <a:endParaRPr lang="en-US"/>
          </a:p>
        </p:txBody>
      </p:sp>
      <p:sp>
        <p:nvSpPr>
          <p:cNvPr id="6" name="Footer Placeholder 5">
            <a:extLst>
              <a:ext uri="{FF2B5EF4-FFF2-40B4-BE49-F238E27FC236}">
                <a16:creationId xmlns:a16="http://schemas.microsoft.com/office/drawing/2014/main" id="{05C76795-027C-6DB6-2F36-7515F862D36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75D8257-ED83-775C-49DF-36417875F90C}"/>
              </a:ext>
            </a:extLst>
          </p:cNvPr>
          <p:cNvSpPr txBox="1">
            <a:spLocks noGrp="1"/>
          </p:cNvSpPr>
          <p:nvPr>
            <p:ph type="sldNum" sz="quarter" idx="8"/>
          </p:nvPr>
        </p:nvSpPr>
        <p:spPr/>
        <p:txBody>
          <a:bodyPr/>
          <a:lstStyle>
            <a:lvl1pPr>
              <a:defRPr/>
            </a:lvl1pPr>
          </a:lstStyle>
          <a:p>
            <a:pPr lvl="0"/>
            <a:fld id="{0EBA8088-7095-4DE4-860A-DEFE26CF6694}" type="slidenum">
              <a:t>‹#›</a:t>
            </a:fld>
            <a:endParaRPr lang="en-US"/>
          </a:p>
        </p:txBody>
      </p:sp>
    </p:spTree>
    <p:extLst>
      <p:ext uri="{BB962C8B-B14F-4D97-AF65-F5344CB8AC3E}">
        <p14:creationId xmlns:p14="http://schemas.microsoft.com/office/powerpoint/2010/main" val="1311601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5C355F2-25B0-455B-9A53-6EF14AE3065A}"/>
              </a:ext>
            </a:extLst>
          </p:cNvPr>
          <p:cNvSpPr/>
          <p:nvPr/>
        </p:nvSpPr>
        <p:spPr>
          <a:xfrm>
            <a:off x="482602" y="483580"/>
            <a:ext cx="11147075" cy="2434827"/>
          </a:xfrm>
          <a:prstGeom prst="rect">
            <a:avLst/>
          </a:prstGeom>
          <a:solidFill>
            <a:srgbClr val="7B9DE1">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7BB17225-7B97-5FAF-07BF-FEB7232CC5FD}"/>
              </a:ext>
            </a:extLst>
          </p:cNvPr>
          <p:cNvSpPr txBox="1">
            <a:spLocks noGrp="1"/>
          </p:cNvSpPr>
          <p:nvPr>
            <p:ph type="title"/>
          </p:nvPr>
        </p:nvSpPr>
        <p:spPr>
          <a:xfrm>
            <a:off x="482602" y="978408"/>
            <a:ext cx="10506995" cy="1755263"/>
          </a:xfrm>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AF0FD018-4019-74A5-6631-262385D02E84}"/>
              </a:ext>
            </a:extLst>
          </p:cNvPr>
          <p:cNvSpPr txBox="1">
            <a:spLocks noGrp="1"/>
          </p:cNvSpPr>
          <p:nvPr>
            <p:ph type="body" orient="vert" idx="1"/>
          </p:nvPr>
        </p:nvSpPr>
        <p:spPr>
          <a:xfrm>
            <a:off x="484193" y="3103135"/>
            <a:ext cx="10506995" cy="309294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8D0D7F1-CBC9-DAB6-7C52-42B063A39130}"/>
              </a:ext>
            </a:extLst>
          </p:cNvPr>
          <p:cNvSpPr txBox="1">
            <a:spLocks noGrp="1"/>
          </p:cNvSpPr>
          <p:nvPr>
            <p:ph type="dt" sz="half" idx="7"/>
          </p:nvPr>
        </p:nvSpPr>
        <p:spPr/>
        <p:txBody>
          <a:bodyPr/>
          <a:lstStyle>
            <a:lvl1pPr>
              <a:defRPr/>
            </a:lvl1pPr>
          </a:lstStyle>
          <a:p>
            <a:pPr lvl="0"/>
            <a:fld id="{738CF4D5-31BC-4003-B9A4-EAEFC45F266B}" type="datetime1">
              <a:rPr lang="en-US"/>
              <a:pPr lvl="0"/>
              <a:t>11/30/2022</a:t>
            </a:fld>
            <a:endParaRPr lang="en-US"/>
          </a:p>
        </p:txBody>
      </p:sp>
      <p:sp>
        <p:nvSpPr>
          <p:cNvPr id="6" name="Footer Placeholder 4">
            <a:extLst>
              <a:ext uri="{FF2B5EF4-FFF2-40B4-BE49-F238E27FC236}">
                <a16:creationId xmlns:a16="http://schemas.microsoft.com/office/drawing/2014/main" id="{E4BE4530-1D99-F032-617E-9BE2A94B920C}"/>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01AF6B9-6018-BED3-2F94-76E5D0DBEE57}"/>
              </a:ext>
            </a:extLst>
          </p:cNvPr>
          <p:cNvSpPr txBox="1">
            <a:spLocks noGrp="1"/>
          </p:cNvSpPr>
          <p:nvPr>
            <p:ph type="sldNum" sz="quarter" idx="8"/>
          </p:nvPr>
        </p:nvSpPr>
        <p:spPr/>
        <p:txBody>
          <a:bodyPr/>
          <a:lstStyle>
            <a:lvl1pPr>
              <a:defRPr/>
            </a:lvl1pPr>
          </a:lstStyle>
          <a:p>
            <a:pPr lvl="0"/>
            <a:fld id="{D84E5DF7-E67F-4E9F-858F-FA91AF06AA37}" type="slidenum">
              <a:t>‹#›</a:t>
            </a:fld>
            <a:endParaRPr lang="en-US"/>
          </a:p>
        </p:txBody>
      </p:sp>
      <p:cxnSp>
        <p:nvCxnSpPr>
          <p:cNvPr id="8" name="Straight Connector 7">
            <a:extLst>
              <a:ext uri="{FF2B5EF4-FFF2-40B4-BE49-F238E27FC236}">
                <a16:creationId xmlns:a16="http://schemas.microsoft.com/office/drawing/2014/main" id="{C14FA704-1E5F-E26B-7964-863A1917EB52}"/>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9" name="Straight Connector 13">
            <a:extLst>
              <a:ext uri="{FF2B5EF4-FFF2-40B4-BE49-F238E27FC236}">
                <a16:creationId xmlns:a16="http://schemas.microsoft.com/office/drawing/2014/main" id="{D93B1459-1D33-A7D8-3748-9627CB96821A}"/>
              </a:ext>
            </a:extLst>
          </p:cNvPr>
          <p:cNvCxnSpPr/>
          <p:nvPr/>
        </p:nvCxnSpPr>
        <p:spPr>
          <a:xfrm>
            <a:off x="482602" y="489853"/>
            <a:ext cx="11147066" cy="0"/>
          </a:xfrm>
          <a:prstGeom prst="straightConnector1">
            <a:avLst/>
          </a:prstGeom>
          <a:noFill/>
          <a:ln w="28575" cap="flat">
            <a:solidFill>
              <a:srgbClr val="213B37"/>
            </a:solidFill>
            <a:prstDash val="solid"/>
            <a:miter/>
          </a:ln>
        </p:spPr>
      </p:cxnSp>
    </p:spTree>
    <p:extLst>
      <p:ext uri="{BB962C8B-B14F-4D97-AF65-F5344CB8AC3E}">
        <p14:creationId xmlns:p14="http://schemas.microsoft.com/office/powerpoint/2010/main" val="340250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93008-45F6-C402-330A-95C2052806BC}"/>
              </a:ext>
            </a:extLst>
          </p:cNvPr>
          <p:cNvSpPr txBox="1">
            <a:spLocks noGrp="1"/>
          </p:cNvSpPr>
          <p:nvPr>
            <p:ph type="title" orient="vert"/>
          </p:nvPr>
        </p:nvSpPr>
        <p:spPr>
          <a:xfrm>
            <a:off x="8041709" y="978408"/>
            <a:ext cx="2947879" cy="512477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5F940A4-2795-EBE5-65FB-9680BC17ED37}"/>
              </a:ext>
            </a:extLst>
          </p:cNvPr>
          <p:cNvSpPr txBox="1">
            <a:spLocks noGrp="1"/>
          </p:cNvSpPr>
          <p:nvPr>
            <p:ph type="body" orient="vert" idx="1"/>
          </p:nvPr>
        </p:nvSpPr>
        <p:spPr>
          <a:xfrm>
            <a:off x="484632" y="978408"/>
            <a:ext cx="7256449" cy="512477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BAE37A-E4F5-7B36-D0C6-A7733FF89BF5}"/>
              </a:ext>
            </a:extLst>
          </p:cNvPr>
          <p:cNvSpPr txBox="1">
            <a:spLocks noGrp="1"/>
          </p:cNvSpPr>
          <p:nvPr>
            <p:ph type="dt" sz="half" idx="7"/>
          </p:nvPr>
        </p:nvSpPr>
        <p:spPr/>
        <p:txBody>
          <a:bodyPr/>
          <a:lstStyle>
            <a:lvl1pPr>
              <a:defRPr/>
            </a:lvl1pPr>
          </a:lstStyle>
          <a:p>
            <a:pPr lvl="0"/>
            <a:fld id="{EC461BBA-3176-4AC8-8A34-9CB1400E6D2E}" type="datetime1">
              <a:rPr lang="en-US"/>
              <a:pPr lvl="0"/>
              <a:t>11/30/2022</a:t>
            </a:fld>
            <a:endParaRPr lang="en-US"/>
          </a:p>
        </p:txBody>
      </p:sp>
      <p:sp>
        <p:nvSpPr>
          <p:cNvPr id="5" name="Footer Placeholder 4">
            <a:extLst>
              <a:ext uri="{FF2B5EF4-FFF2-40B4-BE49-F238E27FC236}">
                <a16:creationId xmlns:a16="http://schemas.microsoft.com/office/drawing/2014/main" id="{FCDF804A-6941-46B5-5C1A-2405D1CFBA9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2122C81-9C8A-F48F-49AD-E0984383D41D}"/>
              </a:ext>
            </a:extLst>
          </p:cNvPr>
          <p:cNvSpPr txBox="1">
            <a:spLocks noGrp="1"/>
          </p:cNvSpPr>
          <p:nvPr>
            <p:ph type="sldNum" sz="quarter" idx="8"/>
          </p:nvPr>
        </p:nvSpPr>
        <p:spPr/>
        <p:txBody>
          <a:bodyPr/>
          <a:lstStyle>
            <a:lvl1pPr>
              <a:defRPr/>
            </a:lvl1pPr>
          </a:lstStyle>
          <a:p>
            <a:pPr lvl="0"/>
            <a:fld id="{13681553-6CCC-4EDE-A7B0-6F5B511C20F8}" type="slidenum">
              <a:t>‹#›</a:t>
            </a:fld>
            <a:endParaRPr lang="en-US"/>
          </a:p>
        </p:txBody>
      </p:sp>
    </p:spTree>
    <p:extLst>
      <p:ext uri="{BB962C8B-B14F-4D97-AF65-F5344CB8AC3E}">
        <p14:creationId xmlns:p14="http://schemas.microsoft.com/office/powerpoint/2010/main" val="33124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9FCA6E-E6E2-82B4-396D-7DA3082DA9BA}"/>
              </a:ext>
            </a:extLst>
          </p:cNvPr>
          <p:cNvSpPr txBox="1">
            <a:spLocks noGrp="1"/>
          </p:cNvSpPr>
          <p:nvPr>
            <p:ph type="title"/>
          </p:nvPr>
        </p:nvSpPr>
        <p:spPr>
          <a:xfrm>
            <a:off x="482602" y="978408"/>
            <a:ext cx="10506995" cy="2153101"/>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614C1678-DF9C-0164-E379-EEDAB1D6E61D}"/>
              </a:ext>
            </a:extLst>
          </p:cNvPr>
          <p:cNvSpPr txBox="1">
            <a:spLocks noGrp="1"/>
          </p:cNvSpPr>
          <p:nvPr>
            <p:ph type="body" idx="1"/>
          </p:nvPr>
        </p:nvSpPr>
        <p:spPr>
          <a:xfrm>
            <a:off x="482602" y="3306872"/>
            <a:ext cx="10506995" cy="257271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816276-1970-1739-4225-F834A69A3992}"/>
              </a:ext>
            </a:extLst>
          </p:cNvPr>
          <p:cNvSpPr txBox="1">
            <a:spLocks noGrp="1"/>
          </p:cNvSpPr>
          <p:nvPr>
            <p:ph type="dt" sz="half" idx="2"/>
          </p:nvPr>
        </p:nvSpPr>
        <p:spPr>
          <a:xfrm>
            <a:off x="484632" y="100584"/>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99E8D175-B5C5-40CB-8567-4F61E1E76705}" type="datetime1">
              <a:rPr lang="en-US"/>
              <a:pPr lvl="0"/>
              <a:t>11/30/2022</a:t>
            </a:fld>
            <a:endParaRPr lang="en-US"/>
          </a:p>
        </p:txBody>
      </p:sp>
      <p:sp>
        <p:nvSpPr>
          <p:cNvPr id="5" name="Footer Placeholder 4">
            <a:extLst>
              <a:ext uri="{FF2B5EF4-FFF2-40B4-BE49-F238E27FC236}">
                <a16:creationId xmlns:a16="http://schemas.microsoft.com/office/drawing/2014/main" id="{84861294-5F78-24B1-5E11-572E4E5BCF21}"/>
              </a:ext>
            </a:extLst>
          </p:cNvPr>
          <p:cNvSpPr txBox="1">
            <a:spLocks noGrp="1"/>
          </p:cNvSpPr>
          <p:nvPr>
            <p:ph type="ftr" sz="quarter" idx="3"/>
          </p:nvPr>
        </p:nvSpPr>
        <p:spPr>
          <a:xfrm>
            <a:off x="484632" y="6419088"/>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endParaRPr lang="en-US"/>
          </a:p>
        </p:txBody>
      </p:sp>
      <p:sp>
        <p:nvSpPr>
          <p:cNvPr id="6" name="Slide Number Placeholder 5">
            <a:extLst>
              <a:ext uri="{FF2B5EF4-FFF2-40B4-BE49-F238E27FC236}">
                <a16:creationId xmlns:a16="http://schemas.microsoft.com/office/drawing/2014/main" id="{05D1F3CA-44D3-0704-2D0C-738E3E5F313E}"/>
              </a:ext>
            </a:extLst>
          </p:cNvPr>
          <p:cNvSpPr txBox="1">
            <a:spLocks noGrp="1"/>
          </p:cNvSpPr>
          <p:nvPr>
            <p:ph type="sldNum" sz="quarter" idx="4"/>
          </p:nvPr>
        </p:nvSpPr>
        <p:spPr>
          <a:xfrm>
            <a:off x="10989588" y="100584"/>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83E17474-FC5B-42E2-8252-E44D7A0929B9}" type="slidenum">
              <a:t>‹#›</a:t>
            </a:fld>
            <a:endParaRPr lang="en-US"/>
          </a:p>
        </p:txBody>
      </p:sp>
      <p:cxnSp>
        <p:nvCxnSpPr>
          <p:cNvPr id="7" name="Straight Connector 7">
            <a:extLst>
              <a:ext uri="{FF2B5EF4-FFF2-40B4-BE49-F238E27FC236}">
                <a16:creationId xmlns:a16="http://schemas.microsoft.com/office/drawing/2014/main" id="{F66DCDEF-9A24-45D4-18CF-E4020CB79C43}"/>
              </a:ext>
            </a:extLst>
          </p:cNvPr>
          <p:cNvCxnSpPr/>
          <p:nvPr/>
        </p:nvCxnSpPr>
        <p:spPr>
          <a:xfrm>
            <a:off x="482602" y="489853"/>
            <a:ext cx="11147066" cy="0"/>
          </a:xfrm>
          <a:prstGeom prst="straightConnector1">
            <a:avLst/>
          </a:prstGeom>
          <a:noFill/>
          <a:ln w="28575" cap="flat">
            <a:solidFill>
              <a:srgbClr val="213B37"/>
            </a:solidFill>
            <a:prstDash val="solid"/>
            <a:miter/>
          </a:ln>
        </p:spPr>
      </p:cxnSp>
      <p:cxnSp>
        <p:nvCxnSpPr>
          <p:cNvPr id="8" name="Straight Connector 9">
            <a:extLst>
              <a:ext uri="{FF2B5EF4-FFF2-40B4-BE49-F238E27FC236}">
                <a16:creationId xmlns:a16="http://schemas.microsoft.com/office/drawing/2014/main" id="{3F83DE9B-C601-FBF4-0871-2625142E6E3D}"/>
              </a:ext>
            </a:extLst>
          </p:cNvPr>
          <p:cNvCxnSpPr/>
          <p:nvPr/>
        </p:nvCxnSpPr>
        <p:spPr>
          <a:xfrm>
            <a:off x="482602" y="6368137"/>
            <a:ext cx="11147066" cy="0"/>
          </a:xfrm>
          <a:prstGeom prst="straightConnector1">
            <a:avLst/>
          </a:prstGeom>
          <a:noFill/>
          <a:ln w="28575" cap="flat">
            <a:solidFill>
              <a:srgbClr val="213B37"/>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6600" b="0" i="0" u="none" strike="noStrike" kern="1200" cap="none" spc="0" baseline="0">
          <a:solidFill>
            <a:srgbClr val="000000"/>
          </a:solidFill>
          <a:uFillTx/>
          <a:latin typeface="Seaford"/>
        </a:defRPr>
      </a:lvl1pPr>
    </p:titleStyle>
    <p:bodyStyle>
      <a:lvl1pPr marL="0" marR="0" lvl="0" indent="0" algn="l" defTabSz="914400" rtl="0" fontAlgn="auto" hangingPunct="1">
        <a:lnSpc>
          <a:spcPct val="100000"/>
        </a:lnSpc>
        <a:spcBef>
          <a:spcPts val="1000"/>
        </a:spcBef>
        <a:spcAft>
          <a:spcPts val="0"/>
        </a:spcAft>
        <a:buNone/>
        <a:tabLst/>
        <a:defRPr lang="en-US" sz="2400" b="0" i="0" u="none" strike="noStrike" kern="1200" cap="none" spc="0" baseline="0">
          <a:solidFill>
            <a:srgbClr val="000000"/>
          </a:solidFill>
          <a:uFillTx/>
          <a:latin typeface="Seaford"/>
        </a:defRPr>
      </a:lvl1pPr>
      <a:lvl2pPr marL="685800" marR="0" lvl="1"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Seaford"/>
        </a:defRPr>
      </a:lvl2pPr>
      <a:lvl3pPr marL="914400" marR="0" lvl="2" indent="0" algn="l" defTabSz="914400" rtl="0" fontAlgn="auto" hangingPunct="1">
        <a:lnSpc>
          <a:spcPct val="100000"/>
        </a:lnSpc>
        <a:spcBef>
          <a:spcPts val="500"/>
        </a:spcBef>
        <a:spcAft>
          <a:spcPts val="0"/>
        </a:spcAft>
        <a:buNone/>
        <a:tabLst/>
        <a:defRPr lang="en-US" sz="2000" b="0" i="0" u="none" strike="noStrike" kern="1200" cap="none" spc="0" baseline="0">
          <a:solidFill>
            <a:srgbClr val="000000"/>
          </a:solidFill>
          <a:uFillTx/>
          <a:latin typeface="Seaford"/>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eaford"/>
        </a:defRPr>
      </a:lvl4pPr>
      <a:lvl5pPr marL="1828800" marR="0" lvl="4" indent="0" algn="l" defTabSz="914400" rtl="0" fontAlgn="auto" hangingPunct="1">
        <a:lnSpc>
          <a:spcPct val="100000"/>
        </a:lnSpc>
        <a:spcBef>
          <a:spcPts val="500"/>
        </a:spcBef>
        <a:spcAft>
          <a:spcPts val="0"/>
        </a:spcAft>
        <a:buNone/>
        <a:tabLst/>
        <a:defRPr lang="en-US" sz="1800" b="0" i="0" u="none" strike="noStrike" kern="1200" cap="none" spc="0" baseline="0">
          <a:solidFill>
            <a:srgbClr val="000000"/>
          </a:solidFill>
          <a:uFillTx/>
          <a:latin typeface="Seafor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careers.marriott.com/life-at-marriott/" TargetMode="External"/><Relationship Id="rId3" Type="http://schemas.openxmlformats.org/officeDocument/2006/relationships/hyperlink" Target="https://blog.typsy.com/7-creative-ways-to-engage-hospitality-employees" TargetMode="External"/><Relationship Id="rId7" Type="http://schemas.openxmlformats.org/officeDocument/2006/relationships/hyperlink" Target="https://blog.rewardian.com/why-is-employee-engagement-in-the-hospitality-industry-important#:~:text=In%20order%20to%20increase%20employee%20engagement%20in%20a,give%20employees%20a%20sense%20of%20achievement.%20More%20items" TargetMode="External"/><Relationship Id="rId2" Type="http://schemas.openxmlformats.org/officeDocument/2006/relationships/hyperlink" Target="https://www.clevry.com/insights/employee-engagement-statistics-2022#:~:text=Gallup%E2%80%99s%202022%20State%20of%20the%20Workplace%20Report%20found,fully%20engaged%20or%20actively%20disengaged%20at%20work%20%28Gallup%29" TargetMode="External"/><Relationship Id="rId1" Type="http://schemas.openxmlformats.org/officeDocument/2006/relationships/slideLayout" Target="../slideLayouts/slideLayout2.xml"/><Relationship Id="rId6" Type="http://schemas.openxmlformats.org/officeDocument/2006/relationships/hyperlink" Target="https://www.forbes.com/sites/kevinkruse/2012/06/22/employee-engagement-what-and-why/?sh=f5f4e787f372" TargetMode="External"/><Relationship Id="rId11" Type="http://schemas.openxmlformats.org/officeDocument/2006/relationships/hyperlink" Target="https://sustainabilityadvantage.com/2010/10/12/csr-efforts-correlate-with-employee-engagement/" TargetMode="External"/><Relationship Id="rId5" Type="http://schemas.openxmlformats.org/officeDocument/2006/relationships/hyperlink" Target="https://mambo.io/blog/10-of-the-best-employee-engagement-statistics-for-2022" TargetMode="External"/><Relationship Id="rId10" Type="http://schemas.openxmlformats.org/officeDocument/2006/relationships/hyperlink" Target="https://economictimes.indiatimes.com/jobs/3cs-of-employee-engagement-career-competence-and-care/articleshow/7869859.cms" TargetMode="External"/><Relationship Id="rId4" Type="http://schemas.openxmlformats.org/officeDocument/2006/relationships/hyperlink" Target="https://www.gallup.com/workplace/356063/gallup-q12-employee-engagement-survey.aspx" TargetMode="External"/><Relationship Id="rId9" Type="http://schemas.openxmlformats.org/officeDocument/2006/relationships/hyperlink" Target="https://www.effectory.com/knowledge/five-employee-engagement-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06FE199D-5E82-BEEC-40F2-83A55C77392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pic>
        <p:nvPicPr>
          <p:cNvPr id="3" name="Picture 3">
            <a:extLst>
              <a:ext uri="{FF2B5EF4-FFF2-40B4-BE49-F238E27FC236}">
                <a16:creationId xmlns:a16="http://schemas.microsoft.com/office/drawing/2014/main" id="{27AED56C-CDF1-7454-ABAA-CC55B4D3216E}"/>
              </a:ext>
            </a:extLst>
          </p:cNvPr>
          <p:cNvPicPr>
            <a:picLocks noChangeAspect="1"/>
          </p:cNvPicPr>
          <p:nvPr/>
        </p:nvPicPr>
        <p:blipFill>
          <a:blip r:embed="rId2">
            <a:alphaModFix/>
          </a:blip>
          <a:srcRect t="21062" r="-1" b="1063"/>
          <a:stretch>
            <a:fillRect/>
          </a:stretch>
        </p:blipFill>
        <p:spPr>
          <a:xfrm>
            <a:off x="18" y="9"/>
            <a:ext cx="12188933" cy="6857990"/>
          </a:xfrm>
          <a:prstGeom prst="rect">
            <a:avLst/>
          </a:prstGeom>
          <a:noFill/>
          <a:ln cap="flat">
            <a:noFill/>
          </a:ln>
        </p:spPr>
      </p:pic>
      <p:sp>
        <p:nvSpPr>
          <p:cNvPr id="4" name="Rectangle 21">
            <a:extLst>
              <a:ext uri="{FF2B5EF4-FFF2-40B4-BE49-F238E27FC236}">
                <a16:creationId xmlns:a16="http://schemas.microsoft.com/office/drawing/2014/main" id="{ADFC903B-92E7-7A26-E711-4F993CA479B9}"/>
              </a:ext>
            </a:extLst>
          </p:cNvPr>
          <p:cNvSpPr>
            <a:spLocks noMove="1" noResize="1"/>
          </p:cNvSpPr>
          <p:nvPr/>
        </p:nvSpPr>
        <p:spPr>
          <a:xfrm rot="16200004">
            <a:off x="389237" y="-389237"/>
            <a:ext cx="6858000" cy="7636474"/>
          </a:xfrm>
          <a:prstGeom prst="rect">
            <a:avLst/>
          </a:prstGeom>
          <a:gradFill>
            <a:gsLst>
              <a:gs pos="0">
                <a:srgbClr val="000000"/>
              </a:gs>
              <a:gs pos="100000">
                <a:srgbClr val="000000">
                  <a:alpha val="7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cxnSp>
        <p:nvCxnSpPr>
          <p:cNvPr id="5" name="Straight Connector 23">
            <a:extLst>
              <a:ext uri="{FF2B5EF4-FFF2-40B4-BE49-F238E27FC236}">
                <a16:creationId xmlns:a16="http://schemas.microsoft.com/office/drawing/2014/main" id="{A8873D63-F19B-6B47-5772-036FE6F87CF0}"/>
              </a:ext>
            </a:extLst>
          </p:cNvPr>
          <p:cNvCxnSpPr>
            <a:cxnSpLocks noMove="1" noResize="1"/>
          </p:cNvCxnSpPr>
          <p:nvPr/>
        </p:nvCxnSpPr>
        <p:spPr>
          <a:xfrm>
            <a:off x="482602" y="489853"/>
            <a:ext cx="11147066" cy="0"/>
          </a:xfrm>
          <a:prstGeom prst="straightConnector1">
            <a:avLst/>
          </a:prstGeom>
          <a:noFill/>
          <a:ln w="28575" cap="flat">
            <a:solidFill>
              <a:srgbClr val="FFFFFF"/>
            </a:solidFill>
            <a:prstDash val="solid"/>
            <a:miter/>
          </a:ln>
        </p:spPr>
      </p:cxnSp>
      <p:sp>
        <p:nvSpPr>
          <p:cNvPr id="6" name="Rectangle 25">
            <a:extLst>
              <a:ext uri="{FF2B5EF4-FFF2-40B4-BE49-F238E27FC236}">
                <a16:creationId xmlns:a16="http://schemas.microsoft.com/office/drawing/2014/main" id="{68B8ADE5-22F4-0474-4E0D-F599AD674D76}"/>
              </a:ext>
            </a:extLst>
          </p:cNvPr>
          <p:cNvSpPr>
            <a:spLocks noMove="1" noResize="1"/>
          </p:cNvSpPr>
          <p:nvPr/>
        </p:nvSpPr>
        <p:spPr>
          <a:xfrm rot="10799991">
            <a:off x="1526" y="3205868"/>
            <a:ext cx="12188952" cy="3652122"/>
          </a:xfrm>
          <a:prstGeom prst="rect">
            <a:avLst/>
          </a:prstGeom>
          <a:gradFill>
            <a:gsLst>
              <a:gs pos="0">
                <a:srgbClr val="000000"/>
              </a:gs>
              <a:gs pos="100000">
                <a:srgbClr val="000000">
                  <a:alpha val="7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7" name="Title 1">
            <a:extLst>
              <a:ext uri="{FF2B5EF4-FFF2-40B4-BE49-F238E27FC236}">
                <a16:creationId xmlns:a16="http://schemas.microsoft.com/office/drawing/2014/main" id="{88C8C00E-B321-DB40-4587-C1684134947A}"/>
              </a:ext>
            </a:extLst>
          </p:cNvPr>
          <p:cNvSpPr txBox="1">
            <a:spLocks noGrp="1"/>
          </p:cNvSpPr>
          <p:nvPr>
            <p:ph type="ctrTitle"/>
          </p:nvPr>
        </p:nvSpPr>
        <p:spPr>
          <a:xfrm>
            <a:off x="482602" y="732032"/>
            <a:ext cx="6650870" cy="2736387"/>
          </a:xfrm>
        </p:spPr>
        <p:txBody>
          <a:bodyPr anchor="t">
            <a:normAutofit/>
          </a:bodyPr>
          <a:lstStyle/>
          <a:p>
            <a:pPr lvl="0"/>
            <a:r>
              <a:rPr lang="en-GB" sz="8000">
                <a:solidFill>
                  <a:srgbClr val="FFFFFF"/>
                </a:solidFill>
              </a:rPr>
              <a:t>Employee Engagement</a:t>
            </a:r>
          </a:p>
        </p:txBody>
      </p:sp>
      <p:sp>
        <p:nvSpPr>
          <p:cNvPr id="8" name="Subtitle 2">
            <a:extLst>
              <a:ext uri="{FF2B5EF4-FFF2-40B4-BE49-F238E27FC236}">
                <a16:creationId xmlns:a16="http://schemas.microsoft.com/office/drawing/2014/main" id="{40D49F1B-FD93-57B0-62AE-FBE1A3F4851A}"/>
              </a:ext>
            </a:extLst>
          </p:cNvPr>
          <p:cNvSpPr txBox="1">
            <a:spLocks noGrp="1"/>
          </p:cNvSpPr>
          <p:nvPr>
            <p:ph type="subTitle" idx="1"/>
          </p:nvPr>
        </p:nvSpPr>
        <p:spPr>
          <a:xfrm>
            <a:off x="6596563" y="4201722"/>
            <a:ext cx="4986086" cy="1949811"/>
          </a:xfrm>
        </p:spPr>
        <p:txBody>
          <a:bodyPr anchor="b"/>
          <a:lstStyle/>
          <a:p>
            <a:pPr lvl="0" algn="r"/>
            <a:r>
              <a:rPr lang="en-GB">
                <a:solidFill>
                  <a:srgbClr val="FFFFFF"/>
                </a:solidFill>
              </a:rPr>
              <a:t>BMIH4006 – Operating Hotel Facilities</a:t>
            </a:r>
          </a:p>
          <a:p>
            <a:pPr lvl="0" algn="r"/>
            <a:r>
              <a:rPr lang="en-GB">
                <a:solidFill>
                  <a:srgbClr val="FFFFFF"/>
                </a:solidFill>
              </a:rPr>
              <a:t>Laura Lewis 2120327</a:t>
            </a:r>
          </a:p>
          <a:p>
            <a:pPr lvl="0" algn="r"/>
            <a:r>
              <a:rPr lang="en-GB">
                <a:solidFill>
                  <a:srgbClr val="FFFFFF"/>
                </a:solidFill>
              </a:rPr>
              <a:t>Ffion Cumberpatch</a:t>
            </a:r>
          </a:p>
          <a:p>
            <a:pPr lvl="0" algn="r"/>
            <a:endParaRPr lang="en-GB">
              <a:solidFill>
                <a:srgbClr val="FFFFFF"/>
              </a:solidFill>
            </a:endParaRPr>
          </a:p>
        </p:txBody>
      </p:sp>
      <p:cxnSp>
        <p:nvCxnSpPr>
          <p:cNvPr id="9" name="Straight Connector 27">
            <a:extLst>
              <a:ext uri="{FF2B5EF4-FFF2-40B4-BE49-F238E27FC236}">
                <a16:creationId xmlns:a16="http://schemas.microsoft.com/office/drawing/2014/main" id="{4DE893E7-00BB-D858-7316-11B931400F99}"/>
              </a:ext>
            </a:extLst>
          </p:cNvPr>
          <p:cNvCxnSpPr>
            <a:cxnSpLocks noMove="1" noResize="1"/>
          </p:cNvCxnSpPr>
          <p:nvPr/>
        </p:nvCxnSpPr>
        <p:spPr>
          <a:xfrm>
            <a:off x="482602" y="6368137"/>
            <a:ext cx="11147066" cy="0"/>
          </a:xfrm>
          <a:prstGeom prst="straightConnector1">
            <a:avLst/>
          </a:prstGeom>
          <a:noFill/>
          <a:ln w="28575" cap="flat">
            <a:solidFill>
              <a:srgbClr val="FFFFFF"/>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105D-85C4-BE57-6C4A-01AD8F3BAABA}"/>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6C522F80-51CD-4A90-C691-95202B3FB227}"/>
              </a:ext>
            </a:extLst>
          </p:cNvPr>
          <p:cNvSpPr txBox="1">
            <a:spLocks noGrp="1"/>
          </p:cNvSpPr>
          <p:nvPr>
            <p:ph idx="1"/>
          </p:nvPr>
        </p:nvSpPr>
        <p:spPr/>
        <p:txBody>
          <a:bodyPr/>
          <a:lstStyle/>
          <a:p>
            <a:pPr lvl="0"/>
            <a:r>
              <a:rPr lang="en-GB" sz="1200" b="1">
                <a:latin typeface="Arial" pitchFamily="34"/>
                <a:cs typeface="Arial" pitchFamily="34"/>
              </a:rPr>
              <a:t>What is Employee engagement?</a:t>
            </a:r>
          </a:p>
          <a:p>
            <a:pPr lvl="0"/>
            <a:r>
              <a:rPr lang="en-GB" sz="1200">
                <a:latin typeface="Arial" pitchFamily="34"/>
                <a:cs typeface="Arial" pitchFamily="34"/>
              </a:rPr>
              <a:t>Employee engagement is the emotional commitment employees have towards their organisation and its goals. (Kruse, 2022).</a:t>
            </a:r>
          </a:p>
          <a:p>
            <a:pPr lvl="0"/>
            <a:endParaRPr lang="en-GB" sz="1200">
              <a:latin typeface="Arial" pitchFamily="34"/>
              <a:cs typeface="Arial" pitchFamily="34"/>
            </a:endParaRPr>
          </a:p>
          <a:p>
            <a:pPr lvl="0"/>
            <a:r>
              <a:rPr lang="en-GB" sz="1200">
                <a:latin typeface="Arial" pitchFamily="34"/>
                <a:cs typeface="Arial" pitchFamily="34"/>
              </a:rPr>
              <a:t>Capturing the hearts and minds of employees is the holy grail for managers. Engaged employees: Say, Stay &amp; Strive (Willard, 2010).</a:t>
            </a:r>
          </a:p>
          <a:p>
            <a:pPr lvl="0"/>
            <a:endParaRPr lang="en-GB" sz="1200">
              <a:latin typeface="Arial" pitchFamily="34"/>
              <a:cs typeface="Arial" pitchFamily="34"/>
            </a:endParaRPr>
          </a:p>
          <a:p>
            <a:pPr lvl="0"/>
            <a:r>
              <a:rPr lang="en-GB" sz="1200">
                <a:latin typeface="Arial" pitchFamily="34"/>
                <a:cs typeface="Arial" pitchFamily="34"/>
              </a:rPr>
              <a:t>Businesses that use an employee-focused workplace approach, give every employee a chance to give 100% every day, it allows employees to pursue organisational success whilst looking after their own well being at the same time. (Kanazawa, 2022).</a:t>
            </a:r>
          </a:p>
          <a:p>
            <a:pPr lvl="0"/>
            <a:endParaRPr lang="en-GB" sz="1800">
              <a:latin typeface="Arial" pitchFamily="34"/>
              <a:cs typeface="Arial" pitchFamily="34"/>
            </a:endParaRPr>
          </a:p>
        </p:txBody>
      </p:sp>
      <p:pic>
        <p:nvPicPr>
          <p:cNvPr id="4" name="Content Placeholder 4">
            <a:extLst>
              <a:ext uri="{FF2B5EF4-FFF2-40B4-BE49-F238E27FC236}">
                <a16:creationId xmlns:a16="http://schemas.microsoft.com/office/drawing/2014/main" id="{CDCB2F2D-4B20-C229-217D-473A381D78DC}"/>
              </a:ext>
            </a:extLst>
          </p:cNvPr>
          <p:cNvPicPr>
            <a:picLocks noGrp="1" noChangeAspect="1"/>
          </p:cNvPicPr>
          <p:nvPr>
            <p:ph idx="2"/>
          </p:nvPr>
        </p:nvPicPr>
        <p:blipFill>
          <a:blip r:embed="rId2"/>
          <a:stretch>
            <a:fillRect/>
          </a:stretch>
        </p:blipFill>
        <p:spPr>
          <a:xfrm>
            <a:off x="6690052" y="3429000"/>
            <a:ext cx="3788249" cy="2450592"/>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1EEE7-C4FC-A105-CCA8-CD10EE649523}"/>
              </a:ext>
            </a:extLst>
          </p:cNvPr>
          <p:cNvSpPr txBox="1">
            <a:spLocks noGrp="1"/>
          </p:cNvSpPr>
          <p:nvPr>
            <p:ph type="title"/>
          </p:nvPr>
        </p:nvSpPr>
        <p:spPr/>
        <p:txBody>
          <a:bodyPr/>
          <a:lstStyle/>
          <a:p>
            <a:pPr lvl="0"/>
            <a:r>
              <a:rPr lang="en-GB"/>
              <a:t>How to engage employees</a:t>
            </a:r>
          </a:p>
        </p:txBody>
      </p:sp>
      <p:sp>
        <p:nvSpPr>
          <p:cNvPr id="3" name="Content Placeholder 2">
            <a:extLst>
              <a:ext uri="{FF2B5EF4-FFF2-40B4-BE49-F238E27FC236}">
                <a16:creationId xmlns:a16="http://schemas.microsoft.com/office/drawing/2014/main" id="{A612B599-5171-7356-5EF4-FB758540F31C}"/>
              </a:ext>
            </a:extLst>
          </p:cNvPr>
          <p:cNvSpPr txBox="1">
            <a:spLocks noGrp="1"/>
          </p:cNvSpPr>
          <p:nvPr>
            <p:ph idx="1"/>
          </p:nvPr>
        </p:nvSpPr>
        <p:spPr/>
        <p:txBody>
          <a:bodyPr/>
          <a:lstStyle/>
          <a:p>
            <a:pPr lvl="0"/>
            <a:r>
              <a:rPr lang="en-GB" sz="1200">
                <a:latin typeface="Arial" pitchFamily="34"/>
                <a:cs typeface="Arial" pitchFamily="34"/>
              </a:rPr>
              <a:t>Here are some simple ways companies can engage employees.</a:t>
            </a:r>
          </a:p>
          <a:p>
            <a:pPr marL="171450" lvl="0" indent="-171450">
              <a:buSzPct val="100000"/>
              <a:buFont typeface="Arial" pitchFamily="34"/>
              <a:buChar char="•"/>
            </a:pPr>
            <a:r>
              <a:rPr lang="en-GB" sz="1200">
                <a:latin typeface="Arial" pitchFamily="34"/>
                <a:cs typeface="Arial" pitchFamily="34"/>
              </a:rPr>
              <a:t>Make work a fun environment where employees love their work.</a:t>
            </a:r>
          </a:p>
          <a:p>
            <a:pPr marL="171450" lvl="0" indent="-171450">
              <a:buSzPct val="100000"/>
              <a:buFont typeface="Arial" pitchFamily="34"/>
              <a:buChar char="•"/>
            </a:pPr>
            <a:r>
              <a:rPr lang="en-GB" sz="1200">
                <a:latin typeface="Arial" pitchFamily="34"/>
                <a:cs typeface="Arial" pitchFamily="34"/>
              </a:rPr>
              <a:t>Offer employees recognition and rewards.</a:t>
            </a:r>
          </a:p>
          <a:p>
            <a:pPr marL="171450" lvl="0" indent="-171450">
              <a:buSzPct val="100000"/>
              <a:buFont typeface="Arial" pitchFamily="34"/>
              <a:buChar char="•"/>
            </a:pPr>
            <a:r>
              <a:rPr lang="en-GB" sz="1200">
                <a:latin typeface="Arial" pitchFamily="34"/>
                <a:cs typeface="Arial" pitchFamily="34"/>
              </a:rPr>
              <a:t>Offer ongoing training to staff, being trained gives staff confidence and allows them to go the extra mile for customers.</a:t>
            </a:r>
          </a:p>
          <a:p>
            <a:pPr marL="171450" lvl="0" indent="-171450">
              <a:buSzPct val="100000"/>
              <a:buFont typeface="Arial" pitchFamily="34"/>
              <a:buChar char="•"/>
            </a:pPr>
            <a:r>
              <a:rPr lang="en-GB" sz="1200">
                <a:latin typeface="Arial" pitchFamily="34"/>
                <a:cs typeface="Arial" pitchFamily="34"/>
              </a:rPr>
              <a:t>Set goals to give employees a sense of achievement.</a:t>
            </a:r>
          </a:p>
          <a:p>
            <a:pPr marL="171450" lvl="0" indent="-171450">
              <a:buSzPct val="100000"/>
              <a:buFont typeface="Arial" pitchFamily="34"/>
              <a:buChar char="•"/>
            </a:pPr>
            <a:r>
              <a:rPr lang="en-GB" sz="1200">
                <a:latin typeface="Arial" pitchFamily="34"/>
                <a:cs typeface="Arial" pitchFamily="34"/>
              </a:rPr>
              <a:t>Share the companies successes with employees, so they understand how the company is doing.</a:t>
            </a:r>
          </a:p>
          <a:p>
            <a:pPr marL="171450" lvl="0" indent="-171450">
              <a:buSzPct val="100000"/>
              <a:buFont typeface="Arial" pitchFamily="34"/>
              <a:buChar char="•"/>
            </a:pPr>
            <a:r>
              <a:rPr lang="en-GB" sz="1200">
                <a:latin typeface="Arial" pitchFamily="34"/>
                <a:cs typeface="Arial" pitchFamily="34"/>
              </a:rPr>
              <a:t>Create a strong team environment by holding team building days etc.</a:t>
            </a:r>
          </a:p>
          <a:p>
            <a:pPr marL="171450" lvl="0" indent="-171450">
              <a:buSzPct val="100000"/>
              <a:buFont typeface="Arial" pitchFamily="34"/>
              <a:buChar char="•"/>
            </a:pPr>
            <a:r>
              <a:rPr lang="en-GB" sz="1200">
                <a:latin typeface="Arial" pitchFamily="34"/>
                <a:cs typeface="Arial" pitchFamily="34"/>
              </a:rPr>
              <a:t>Ensure the team has the tools they need to do their job (Kurtzman, 2017).</a:t>
            </a:r>
          </a:p>
        </p:txBody>
      </p:sp>
      <p:pic>
        <p:nvPicPr>
          <p:cNvPr id="4" name="Content Placeholder 4">
            <a:extLst>
              <a:ext uri="{FF2B5EF4-FFF2-40B4-BE49-F238E27FC236}">
                <a16:creationId xmlns:a16="http://schemas.microsoft.com/office/drawing/2014/main" id="{38E35F4E-9652-2190-B668-DFC52FE28CA0}"/>
              </a:ext>
            </a:extLst>
          </p:cNvPr>
          <p:cNvPicPr>
            <a:picLocks noGrp="1" noChangeAspect="1"/>
          </p:cNvPicPr>
          <p:nvPr>
            <p:ph idx="2"/>
          </p:nvPr>
        </p:nvPicPr>
        <p:blipFill>
          <a:blip r:embed="rId2"/>
          <a:stretch>
            <a:fillRect/>
          </a:stretch>
        </p:blipFill>
        <p:spPr>
          <a:xfrm>
            <a:off x="7380515" y="3533314"/>
            <a:ext cx="3825547" cy="2346277"/>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108DD-702A-3C2A-3B84-31CEAA85F351}"/>
              </a:ext>
            </a:extLst>
          </p:cNvPr>
          <p:cNvSpPr txBox="1">
            <a:spLocks noGrp="1"/>
          </p:cNvSpPr>
          <p:nvPr>
            <p:ph type="title"/>
          </p:nvPr>
        </p:nvSpPr>
        <p:spPr/>
        <p:txBody>
          <a:bodyPr/>
          <a:lstStyle/>
          <a:p>
            <a:pPr lvl="0"/>
            <a:r>
              <a:rPr lang="en-GB"/>
              <a:t>Importance of employee engagement</a:t>
            </a:r>
          </a:p>
        </p:txBody>
      </p:sp>
      <p:sp>
        <p:nvSpPr>
          <p:cNvPr id="3" name="Content Placeholder 2">
            <a:extLst>
              <a:ext uri="{FF2B5EF4-FFF2-40B4-BE49-F238E27FC236}">
                <a16:creationId xmlns:a16="http://schemas.microsoft.com/office/drawing/2014/main" id="{3D5F58CD-4A64-CE94-BF23-686EFAE11447}"/>
              </a:ext>
            </a:extLst>
          </p:cNvPr>
          <p:cNvSpPr txBox="1">
            <a:spLocks noGrp="1"/>
          </p:cNvSpPr>
          <p:nvPr>
            <p:ph idx="1"/>
          </p:nvPr>
        </p:nvSpPr>
        <p:spPr/>
        <p:txBody>
          <a:bodyPr/>
          <a:lstStyle/>
          <a:p>
            <a:pPr marL="342900" lvl="0" indent="-342900">
              <a:lnSpc>
                <a:spcPct val="90000"/>
              </a:lnSpc>
              <a:buSzPct val="100000"/>
              <a:buFont typeface="Arial" pitchFamily="34"/>
              <a:buChar char="•"/>
            </a:pPr>
            <a:r>
              <a:rPr lang="en-GB" sz="2200"/>
              <a:t>Employee engagement reduces turnover.</a:t>
            </a:r>
          </a:p>
          <a:p>
            <a:pPr marL="342900" lvl="0" indent="-342900">
              <a:lnSpc>
                <a:spcPct val="90000"/>
              </a:lnSpc>
              <a:buSzPct val="100000"/>
              <a:buFont typeface="Arial" pitchFamily="34"/>
              <a:buChar char="•"/>
            </a:pPr>
            <a:endParaRPr lang="en-GB" sz="2200"/>
          </a:p>
          <a:p>
            <a:pPr marL="342900" lvl="0" indent="-342900">
              <a:lnSpc>
                <a:spcPct val="90000"/>
              </a:lnSpc>
              <a:buSzPct val="100000"/>
              <a:buFont typeface="Arial" pitchFamily="34"/>
              <a:buChar char="•"/>
            </a:pPr>
            <a:r>
              <a:rPr lang="en-GB" sz="2200"/>
              <a:t>Engaged employees are more productive.</a:t>
            </a:r>
          </a:p>
          <a:p>
            <a:pPr marL="342900" lvl="0" indent="-342900">
              <a:lnSpc>
                <a:spcPct val="90000"/>
              </a:lnSpc>
              <a:buSzPct val="100000"/>
              <a:buFont typeface="Arial" pitchFamily="34"/>
              <a:buChar char="•"/>
            </a:pPr>
            <a:endParaRPr lang="en-GB" sz="2200"/>
          </a:p>
          <a:p>
            <a:pPr marL="342900" lvl="0" indent="-342900">
              <a:lnSpc>
                <a:spcPct val="90000"/>
              </a:lnSpc>
              <a:buSzPct val="100000"/>
              <a:buFont typeface="Arial" pitchFamily="34"/>
              <a:buChar char="•"/>
            </a:pPr>
            <a:r>
              <a:rPr lang="en-GB" sz="2200"/>
              <a:t>Engaged employees increase profits.</a:t>
            </a:r>
          </a:p>
          <a:p>
            <a:pPr lvl="0">
              <a:lnSpc>
                <a:spcPct val="90000"/>
              </a:lnSpc>
            </a:pPr>
            <a:r>
              <a:rPr lang="en-GB" sz="1200">
                <a:latin typeface="Arial" pitchFamily="34"/>
                <a:cs typeface="Arial" pitchFamily="34"/>
              </a:rPr>
              <a:t>        (Cvetkovic, 2020).</a:t>
            </a:r>
          </a:p>
        </p:txBody>
      </p:sp>
      <p:pic>
        <p:nvPicPr>
          <p:cNvPr id="4" name="Content Placeholder 4">
            <a:extLst>
              <a:ext uri="{FF2B5EF4-FFF2-40B4-BE49-F238E27FC236}">
                <a16:creationId xmlns:a16="http://schemas.microsoft.com/office/drawing/2014/main" id="{75C602C1-F205-8BDA-7E65-AD4A971D88AD}"/>
              </a:ext>
            </a:extLst>
          </p:cNvPr>
          <p:cNvPicPr>
            <a:picLocks noGrp="1" noChangeAspect="1"/>
          </p:cNvPicPr>
          <p:nvPr>
            <p:ph idx="2"/>
          </p:nvPr>
        </p:nvPicPr>
        <p:blipFill>
          <a:blip r:embed="rId2"/>
          <a:stretch>
            <a:fillRect/>
          </a:stretch>
        </p:blipFill>
        <p:spPr>
          <a:xfrm>
            <a:off x="6693764" y="3429000"/>
            <a:ext cx="4021586" cy="2243827"/>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B02B-C619-A900-B88E-93D56C27E02E}"/>
              </a:ext>
            </a:extLst>
          </p:cNvPr>
          <p:cNvSpPr txBox="1">
            <a:spLocks noGrp="1"/>
          </p:cNvSpPr>
          <p:nvPr>
            <p:ph type="title"/>
          </p:nvPr>
        </p:nvSpPr>
        <p:spPr/>
        <p:txBody>
          <a:bodyPr/>
          <a:lstStyle/>
          <a:p>
            <a:pPr lvl="0"/>
            <a:r>
              <a:rPr lang="en-GB"/>
              <a:t>3 C’s of employee engagement</a:t>
            </a:r>
          </a:p>
        </p:txBody>
      </p:sp>
      <p:sp>
        <p:nvSpPr>
          <p:cNvPr id="3" name="Content Placeholder 2">
            <a:extLst>
              <a:ext uri="{FF2B5EF4-FFF2-40B4-BE49-F238E27FC236}">
                <a16:creationId xmlns:a16="http://schemas.microsoft.com/office/drawing/2014/main" id="{824B55FA-7F5B-6493-231B-A1129D9EF4C3}"/>
              </a:ext>
            </a:extLst>
          </p:cNvPr>
          <p:cNvSpPr txBox="1">
            <a:spLocks noGrp="1"/>
          </p:cNvSpPr>
          <p:nvPr>
            <p:ph idx="1"/>
          </p:nvPr>
        </p:nvSpPr>
        <p:spPr/>
        <p:txBody>
          <a:bodyPr/>
          <a:lstStyle/>
          <a:p>
            <a:pPr marL="342900" lvl="0" indent="-342900">
              <a:buSzPct val="100000"/>
              <a:buFont typeface="Arial" pitchFamily="34"/>
              <a:buChar char="•"/>
            </a:pPr>
            <a:r>
              <a:rPr lang="en-GB">
                <a:latin typeface="Arial" pitchFamily="34"/>
                <a:cs typeface="Arial" pitchFamily="34"/>
              </a:rPr>
              <a:t>Career</a:t>
            </a:r>
          </a:p>
          <a:p>
            <a:pPr lvl="0"/>
            <a:endParaRPr lang="en-GB">
              <a:latin typeface="Arial" pitchFamily="34"/>
              <a:cs typeface="Arial" pitchFamily="34"/>
            </a:endParaRPr>
          </a:p>
          <a:p>
            <a:pPr marL="342900" lvl="0" indent="-342900">
              <a:buSzPct val="100000"/>
              <a:buFont typeface="Arial" pitchFamily="34"/>
              <a:buChar char="•"/>
            </a:pPr>
            <a:r>
              <a:rPr lang="en-GB">
                <a:latin typeface="Arial" pitchFamily="34"/>
                <a:cs typeface="Arial" pitchFamily="34"/>
              </a:rPr>
              <a:t>Competence</a:t>
            </a:r>
          </a:p>
          <a:p>
            <a:pPr lvl="0"/>
            <a:endParaRPr lang="en-GB">
              <a:latin typeface="Arial" pitchFamily="34"/>
              <a:cs typeface="Arial" pitchFamily="34"/>
            </a:endParaRPr>
          </a:p>
          <a:p>
            <a:pPr marL="342900" lvl="0" indent="-342900">
              <a:buSzPct val="100000"/>
              <a:buFont typeface="Arial" pitchFamily="34"/>
              <a:buChar char="•"/>
            </a:pPr>
            <a:r>
              <a:rPr lang="en-GB">
                <a:latin typeface="Arial" pitchFamily="34"/>
                <a:cs typeface="Arial" pitchFamily="34"/>
              </a:rPr>
              <a:t>Caring</a:t>
            </a:r>
          </a:p>
          <a:p>
            <a:pPr lvl="0"/>
            <a:r>
              <a:rPr lang="en-GB" sz="1200">
                <a:latin typeface="Arial" pitchFamily="34"/>
                <a:cs typeface="Arial" pitchFamily="34"/>
              </a:rPr>
              <a:t>(Sripada, 2011)</a:t>
            </a:r>
          </a:p>
        </p:txBody>
      </p:sp>
      <p:pic>
        <p:nvPicPr>
          <p:cNvPr id="4" name="Content Placeholder 7">
            <a:extLst>
              <a:ext uri="{FF2B5EF4-FFF2-40B4-BE49-F238E27FC236}">
                <a16:creationId xmlns:a16="http://schemas.microsoft.com/office/drawing/2014/main" id="{48D91790-0A69-E94D-FAD7-0AF8406606F4}"/>
              </a:ext>
            </a:extLst>
          </p:cNvPr>
          <p:cNvPicPr>
            <a:picLocks noGrp="1" noChangeAspect="1"/>
          </p:cNvPicPr>
          <p:nvPr>
            <p:ph idx="2"/>
          </p:nvPr>
        </p:nvPicPr>
        <p:blipFill>
          <a:blip r:embed="rId2"/>
          <a:stretch>
            <a:fillRect/>
          </a:stretch>
        </p:blipFill>
        <p:spPr>
          <a:xfrm>
            <a:off x="6365284" y="3178207"/>
            <a:ext cx="4598636" cy="2565641"/>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98547-11BC-3ED9-E6F7-8170A4881CC7}"/>
              </a:ext>
            </a:extLst>
          </p:cNvPr>
          <p:cNvSpPr txBox="1">
            <a:spLocks noGrp="1"/>
          </p:cNvSpPr>
          <p:nvPr>
            <p:ph type="title"/>
          </p:nvPr>
        </p:nvSpPr>
        <p:spPr/>
        <p:txBody>
          <a:bodyPr/>
          <a:lstStyle/>
          <a:p>
            <a:pPr lvl="0"/>
            <a:r>
              <a:rPr lang="en-GB"/>
              <a:t>Employee engagement models</a:t>
            </a:r>
          </a:p>
        </p:txBody>
      </p:sp>
      <p:sp>
        <p:nvSpPr>
          <p:cNvPr id="3" name="Content Placeholder 2">
            <a:extLst>
              <a:ext uri="{FF2B5EF4-FFF2-40B4-BE49-F238E27FC236}">
                <a16:creationId xmlns:a16="http://schemas.microsoft.com/office/drawing/2014/main" id="{3C9D03DA-7769-F59C-83EB-D0D22CD19FDE}"/>
              </a:ext>
            </a:extLst>
          </p:cNvPr>
          <p:cNvSpPr txBox="1">
            <a:spLocks noGrp="1"/>
          </p:cNvSpPr>
          <p:nvPr>
            <p:ph idx="1"/>
          </p:nvPr>
        </p:nvSpPr>
        <p:spPr>
          <a:xfrm>
            <a:off x="482602" y="2956264"/>
            <a:ext cx="6273305" cy="3220699"/>
          </a:xfrm>
        </p:spPr>
        <p:txBody>
          <a:bodyPr>
            <a:noAutofit/>
          </a:bodyPr>
          <a:lstStyle/>
          <a:p>
            <a:pPr lvl="0"/>
            <a:r>
              <a:rPr lang="en-GB" sz="1200">
                <a:latin typeface="Arial" pitchFamily="34"/>
                <a:cs typeface="Arial" pitchFamily="34"/>
              </a:rPr>
              <a:t>There are several different models companies use to help with employee engagement.</a:t>
            </a:r>
          </a:p>
          <a:p>
            <a:pPr lvl="0"/>
            <a:r>
              <a:rPr lang="en-GB" sz="1200">
                <a:latin typeface="Arial" pitchFamily="34"/>
                <a:cs typeface="Arial" pitchFamily="34"/>
              </a:rPr>
              <a:t>The model I am going to focus on is The Gallup Employee Engagement Model.</a:t>
            </a:r>
          </a:p>
          <a:p>
            <a:pPr lvl="0"/>
            <a:r>
              <a:rPr lang="en-GB" sz="1200">
                <a:latin typeface="Arial" pitchFamily="34"/>
                <a:cs typeface="Arial" pitchFamily="34"/>
              </a:rPr>
              <a:t>To develop their model , Gallup surveyed millions of participants from all around the world including 50 years of research to come up with the Q12 pyramid which is a model that focusses on productivity in relation to employee engagement.</a:t>
            </a:r>
          </a:p>
          <a:p>
            <a:pPr lvl="0"/>
            <a:r>
              <a:rPr lang="en-GB" sz="1200">
                <a:latin typeface="Arial" pitchFamily="34"/>
                <a:cs typeface="Arial" pitchFamily="34"/>
              </a:rPr>
              <a:t>The Q12 model consists of a 12 question engagement survey and an accompanying pyramid.</a:t>
            </a:r>
          </a:p>
          <a:p>
            <a:pPr lvl="0"/>
            <a:r>
              <a:rPr lang="en-GB" sz="1200">
                <a:latin typeface="Arial" pitchFamily="34"/>
                <a:cs typeface="Arial" pitchFamily="34"/>
              </a:rPr>
              <a:t>The pyramid is divided into 4 sections: basic needs, individual needs, teamwork and growth, growth being the goal of the Q12 model.</a:t>
            </a:r>
          </a:p>
          <a:p>
            <a:pPr lvl="0"/>
            <a:r>
              <a:rPr lang="en-GB" sz="1200">
                <a:latin typeface="Arial" pitchFamily="34"/>
                <a:cs typeface="Arial" pitchFamily="34"/>
              </a:rPr>
              <a:t>The survey questions have been designed to evaluate 12 elements of employee engagement, the feedback businesses get from the questionnaire provide a guideline for managers and team leaders so that they can identify obstructions to employee engagement and find opportunities for improvement.</a:t>
            </a:r>
          </a:p>
          <a:p>
            <a:pPr lvl="0"/>
            <a:r>
              <a:rPr lang="en-GB" sz="1200">
                <a:latin typeface="Arial" pitchFamily="34"/>
                <a:cs typeface="Arial" pitchFamily="34"/>
              </a:rPr>
              <a:t>(Pellikaan, 2021).</a:t>
            </a:r>
          </a:p>
        </p:txBody>
      </p:sp>
      <p:pic>
        <p:nvPicPr>
          <p:cNvPr id="4" name="Content Placeholder 4">
            <a:extLst>
              <a:ext uri="{FF2B5EF4-FFF2-40B4-BE49-F238E27FC236}">
                <a16:creationId xmlns:a16="http://schemas.microsoft.com/office/drawing/2014/main" id="{4414F54E-EF28-3AF4-D486-8375BE56DF49}"/>
              </a:ext>
            </a:extLst>
          </p:cNvPr>
          <p:cNvPicPr>
            <a:picLocks noGrp="1" noChangeAspect="1"/>
          </p:cNvPicPr>
          <p:nvPr>
            <p:ph idx="2"/>
          </p:nvPr>
        </p:nvPicPr>
        <p:blipFill>
          <a:blip r:embed="rId2"/>
          <a:stretch>
            <a:fillRect/>
          </a:stretch>
        </p:blipFill>
        <p:spPr>
          <a:xfrm>
            <a:off x="7004477" y="3103565"/>
            <a:ext cx="4012707" cy="307339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D79BC-4A97-0B67-5098-9F47876EBDDF}"/>
              </a:ext>
            </a:extLst>
          </p:cNvPr>
          <p:cNvSpPr txBox="1">
            <a:spLocks noGrp="1"/>
          </p:cNvSpPr>
          <p:nvPr>
            <p:ph type="title"/>
          </p:nvPr>
        </p:nvSpPr>
        <p:spPr/>
        <p:txBody>
          <a:bodyPr/>
          <a:lstStyle/>
          <a:p>
            <a:pPr lvl="0"/>
            <a:r>
              <a:rPr lang="en-GB"/>
              <a:t>The Gallup employee engagement model</a:t>
            </a:r>
          </a:p>
        </p:txBody>
      </p:sp>
      <p:sp>
        <p:nvSpPr>
          <p:cNvPr id="3" name="Content Placeholder 2">
            <a:extLst>
              <a:ext uri="{FF2B5EF4-FFF2-40B4-BE49-F238E27FC236}">
                <a16:creationId xmlns:a16="http://schemas.microsoft.com/office/drawing/2014/main" id="{392714C5-2ABD-9929-6241-AD8241000767}"/>
              </a:ext>
            </a:extLst>
          </p:cNvPr>
          <p:cNvSpPr txBox="1">
            <a:spLocks noGrp="1"/>
          </p:cNvSpPr>
          <p:nvPr>
            <p:ph idx="1"/>
          </p:nvPr>
        </p:nvSpPr>
        <p:spPr>
          <a:xfrm>
            <a:off x="482602" y="2965143"/>
            <a:ext cx="6015855" cy="3382393"/>
          </a:xfrm>
        </p:spPr>
        <p:txBody>
          <a:bodyPr/>
          <a:lstStyle/>
          <a:p>
            <a:pPr marL="228600" lvl="0" indent="-228600">
              <a:lnSpc>
                <a:spcPct val="90000"/>
              </a:lnSpc>
              <a:buSzPct val="100000"/>
              <a:buAutoNum type="arabicPeriod"/>
            </a:pPr>
            <a:r>
              <a:rPr lang="en-GB" sz="1100">
                <a:latin typeface="Arial" pitchFamily="34"/>
                <a:cs typeface="Arial" pitchFamily="34"/>
              </a:rPr>
              <a:t>I know what is expected of me at work.</a:t>
            </a:r>
          </a:p>
          <a:p>
            <a:pPr marL="228600" lvl="0" indent="-228600">
              <a:lnSpc>
                <a:spcPct val="90000"/>
              </a:lnSpc>
              <a:buSzPct val="100000"/>
              <a:buAutoNum type="arabicPeriod"/>
            </a:pPr>
            <a:r>
              <a:rPr lang="en-GB" sz="1100">
                <a:latin typeface="Arial" pitchFamily="34"/>
                <a:cs typeface="Arial" pitchFamily="34"/>
              </a:rPr>
              <a:t> I have the materials &amp; equipment I need to do my work right.</a:t>
            </a:r>
          </a:p>
          <a:p>
            <a:pPr marL="228600" lvl="0" indent="-228600">
              <a:lnSpc>
                <a:spcPct val="90000"/>
              </a:lnSpc>
              <a:buSzPct val="100000"/>
              <a:buAutoNum type="arabicPeriod"/>
            </a:pPr>
            <a:r>
              <a:rPr lang="en-GB" sz="1100">
                <a:latin typeface="Arial" pitchFamily="34"/>
                <a:cs typeface="Arial" pitchFamily="34"/>
              </a:rPr>
              <a:t>At work, I have the opportunity to do what I do best everyday.</a:t>
            </a:r>
          </a:p>
          <a:p>
            <a:pPr marL="228600" lvl="0" indent="-228600">
              <a:lnSpc>
                <a:spcPct val="90000"/>
              </a:lnSpc>
              <a:buSzPct val="100000"/>
              <a:buAutoNum type="arabicPeriod"/>
            </a:pPr>
            <a:r>
              <a:rPr lang="en-GB" sz="1100">
                <a:latin typeface="Arial" pitchFamily="34"/>
                <a:cs typeface="Arial" pitchFamily="34"/>
              </a:rPr>
              <a:t>In the last 7 days, I have received recognition or praise for doing good at work.</a:t>
            </a:r>
          </a:p>
          <a:p>
            <a:pPr marL="228600" lvl="0" indent="-228600">
              <a:lnSpc>
                <a:spcPct val="90000"/>
              </a:lnSpc>
              <a:buSzPct val="100000"/>
              <a:buAutoNum type="arabicPeriod"/>
            </a:pPr>
            <a:r>
              <a:rPr lang="en-GB" sz="1100">
                <a:latin typeface="Arial" pitchFamily="34"/>
                <a:cs typeface="Arial" pitchFamily="34"/>
              </a:rPr>
              <a:t>My supervisor, or someone at work, seems to care about me as a person.</a:t>
            </a:r>
          </a:p>
          <a:p>
            <a:pPr marL="228600" lvl="0" indent="-228600">
              <a:lnSpc>
                <a:spcPct val="90000"/>
              </a:lnSpc>
              <a:buSzPct val="100000"/>
              <a:buAutoNum type="arabicPeriod"/>
            </a:pPr>
            <a:r>
              <a:rPr lang="en-GB" sz="1100">
                <a:latin typeface="Arial" pitchFamily="34"/>
                <a:cs typeface="Arial" pitchFamily="34"/>
              </a:rPr>
              <a:t>There is someone at work who encourages my development.</a:t>
            </a:r>
          </a:p>
          <a:p>
            <a:pPr marL="228600" lvl="0" indent="-228600">
              <a:lnSpc>
                <a:spcPct val="90000"/>
              </a:lnSpc>
              <a:buSzPct val="100000"/>
              <a:buAutoNum type="arabicPeriod"/>
            </a:pPr>
            <a:r>
              <a:rPr lang="en-GB" sz="1100">
                <a:latin typeface="Arial" pitchFamily="34"/>
                <a:cs typeface="Arial" pitchFamily="34"/>
              </a:rPr>
              <a:t>At work, my opinions seem to count.</a:t>
            </a:r>
          </a:p>
          <a:p>
            <a:pPr marL="228600" lvl="0" indent="-228600">
              <a:lnSpc>
                <a:spcPct val="90000"/>
              </a:lnSpc>
              <a:buSzPct val="100000"/>
              <a:buAutoNum type="arabicPeriod"/>
            </a:pPr>
            <a:r>
              <a:rPr lang="en-GB" sz="1100">
                <a:latin typeface="Arial" pitchFamily="34"/>
                <a:cs typeface="Arial" pitchFamily="34"/>
              </a:rPr>
              <a:t>The mission or purpose of my company makes me feel my job is important.</a:t>
            </a:r>
          </a:p>
          <a:p>
            <a:pPr marL="228600" lvl="0" indent="-228600">
              <a:lnSpc>
                <a:spcPct val="90000"/>
              </a:lnSpc>
              <a:buSzPct val="100000"/>
              <a:buAutoNum type="arabicPeriod"/>
            </a:pPr>
            <a:r>
              <a:rPr lang="en-GB" sz="1100">
                <a:latin typeface="Arial" pitchFamily="34"/>
                <a:cs typeface="Arial" pitchFamily="34"/>
              </a:rPr>
              <a:t>My associates or fellow employees are committed to doing quality work.</a:t>
            </a:r>
          </a:p>
          <a:p>
            <a:pPr marL="228600" lvl="0" indent="-228600">
              <a:lnSpc>
                <a:spcPct val="90000"/>
              </a:lnSpc>
              <a:buSzPct val="100000"/>
              <a:buAutoNum type="arabicPeriod"/>
            </a:pPr>
            <a:r>
              <a:rPr lang="en-GB" sz="1100">
                <a:latin typeface="Arial" pitchFamily="34"/>
                <a:cs typeface="Arial" pitchFamily="34"/>
              </a:rPr>
              <a:t>I have a best friend at work.</a:t>
            </a:r>
          </a:p>
          <a:p>
            <a:pPr marL="228600" lvl="0" indent="-228600">
              <a:lnSpc>
                <a:spcPct val="90000"/>
              </a:lnSpc>
              <a:buSzPct val="100000"/>
              <a:buAutoNum type="arabicPeriod"/>
            </a:pPr>
            <a:r>
              <a:rPr lang="en-GB" sz="1100">
                <a:latin typeface="Arial" pitchFamily="34"/>
                <a:cs typeface="Arial" pitchFamily="34"/>
              </a:rPr>
              <a:t> In the last 6 months, someone at work has talked to me about progress.</a:t>
            </a:r>
          </a:p>
          <a:p>
            <a:pPr marL="228600" lvl="0" indent="-228600">
              <a:lnSpc>
                <a:spcPct val="90000"/>
              </a:lnSpc>
              <a:buSzPct val="100000"/>
              <a:buAutoNum type="arabicPeriod"/>
            </a:pPr>
            <a:r>
              <a:rPr lang="en-GB" sz="1100">
                <a:latin typeface="Arial" pitchFamily="34"/>
                <a:cs typeface="Arial" pitchFamily="34"/>
              </a:rPr>
              <a:t>This last year, I have had opportunities at work to learn &amp; grow (GALLUP, 2022).</a:t>
            </a:r>
          </a:p>
          <a:p>
            <a:pPr marL="228600" lvl="0" indent="-228600">
              <a:lnSpc>
                <a:spcPct val="90000"/>
              </a:lnSpc>
              <a:buSzPct val="100000"/>
              <a:buAutoNum type="arabicPeriod"/>
            </a:pPr>
            <a:endParaRPr lang="en-GB" sz="1100">
              <a:latin typeface="Arial" pitchFamily="34"/>
              <a:cs typeface="Arial" pitchFamily="34"/>
            </a:endParaRPr>
          </a:p>
        </p:txBody>
      </p:sp>
      <p:pic>
        <p:nvPicPr>
          <p:cNvPr id="4" name="Content Placeholder 4">
            <a:extLst>
              <a:ext uri="{FF2B5EF4-FFF2-40B4-BE49-F238E27FC236}">
                <a16:creationId xmlns:a16="http://schemas.microsoft.com/office/drawing/2014/main" id="{7226E9FA-EEBC-57DA-C3BE-C2596F48B0CD}"/>
              </a:ext>
            </a:extLst>
          </p:cNvPr>
          <p:cNvPicPr>
            <a:picLocks noGrp="1" noChangeAspect="1"/>
          </p:cNvPicPr>
          <p:nvPr>
            <p:ph idx="2"/>
          </p:nvPr>
        </p:nvPicPr>
        <p:blipFill>
          <a:blip r:embed="rId2"/>
          <a:stretch>
            <a:fillRect/>
          </a:stretch>
        </p:blipFill>
        <p:spPr>
          <a:xfrm>
            <a:off x="6986729" y="3103565"/>
            <a:ext cx="4163628" cy="307339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FCBEA-7C21-AE16-8D80-B2C29D55278D}"/>
              </a:ext>
            </a:extLst>
          </p:cNvPr>
          <p:cNvSpPr txBox="1">
            <a:spLocks noGrp="1"/>
          </p:cNvSpPr>
          <p:nvPr>
            <p:ph type="title"/>
          </p:nvPr>
        </p:nvSpPr>
        <p:spPr/>
        <p:txBody>
          <a:bodyPr/>
          <a:lstStyle/>
          <a:p>
            <a:pPr lvl="0"/>
            <a:r>
              <a:rPr lang="en-GB"/>
              <a:t>Data &amp; statistics</a:t>
            </a:r>
          </a:p>
        </p:txBody>
      </p:sp>
      <p:sp>
        <p:nvSpPr>
          <p:cNvPr id="3" name="Content Placeholder 2">
            <a:extLst>
              <a:ext uri="{FF2B5EF4-FFF2-40B4-BE49-F238E27FC236}">
                <a16:creationId xmlns:a16="http://schemas.microsoft.com/office/drawing/2014/main" id="{6058DC17-345E-189B-776E-ACEA659704C7}"/>
              </a:ext>
            </a:extLst>
          </p:cNvPr>
          <p:cNvSpPr txBox="1">
            <a:spLocks noGrp="1"/>
          </p:cNvSpPr>
          <p:nvPr>
            <p:ph idx="1"/>
          </p:nvPr>
        </p:nvSpPr>
        <p:spPr/>
        <p:txBody>
          <a:bodyPr/>
          <a:lstStyle/>
          <a:p>
            <a:pPr marL="171450" lvl="0" indent="-171450">
              <a:buSzPct val="100000"/>
              <a:buFont typeface="Arial" pitchFamily="34"/>
              <a:buChar char="•"/>
            </a:pPr>
            <a:r>
              <a:rPr lang="en-GB" sz="1200">
                <a:latin typeface="Arial" pitchFamily="34"/>
                <a:cs typeface="Arial" pitchFamily="34"/>
              </a:rPr>
              <a:t>Gallup’s 2022 state of the workplace report found that only 21% of employees around the world were engaged at work. With women being slightly more engaged than men.</a:t>
            </a:r>
          </a:p>
          <a:p>
            <a:pPr marL="171450" lvl="0" indent="-171450">
              <a:buSzPct val="100000"/>
              <a:buFont typeface="Arial" pitchFamily="34"/>
              <a:buChar char="•"/>
            </a:pPr>
            <a:r>
              <a:rPr lang="en-GB" sz="1200">
                <a:latin typeface="Arial" pitchFamily="34"/>
                <a:cs typeface="Arial" pitchFamily="34"/>
              </a:rPr>
              <a:t>Only 33% of employees around the world said they were thriving in their overall wellbeing at work.</a:t>
            </a:r>
          </a:p>
          <a:p>
            <a:pPr marL="171450" lvl="0" indent="-171450">
              <a:buSzPct val="100000"/>
              <a:buFont typeface="Arial" pitchFamily="34"/>
              <a:buChar char="•"/>
            </a:pPr>
            <a:r>
              <a:rPr lang="en-GB" sz="1200">
                <a:latin typeface="Arial" pitchFamily="34"/>
                <a:cs typeface="Arial" pitchFamily="34"/>
              </a:rPr>
              <a:t>Poor employee engagement globally is estimated to cost $7 trillion in lost productivity (clevry, 2022).</a:t>
            </a:r>
          </a:p>
          <a:p>
            <a:pPr lvl="0"/>
            <a:endParaRPr lang="en-GB" sz="1200">
              <a:latin typeface="Arial" pitchFamily="34"/>
              <a:cs typeface="Arial" pitchFamily="34"/>
            </a:endParaRPr>
          </a:p>
          <a:p>
            <a:pPr lvl="0"/>
            <a:r>
              <a:rPr lang="en-GB" sz="1200">
                <a:latin typeface="Arial" pitchFamily="34"/>
                <a:cs typeface="Arial" pitchFamily="34"/>
              </a:rPr>
              <a:t>These findings stress the importance of employee engagement and how businesses must consider this an important topic so that they are able to take their business to the next level of success.</a:t>
            </a:r>
          </a:p>
        </p:txBody>
      </p:sp>
      <p:pic>
        <p:nvPicPr>
          <p:cNvPr id="4" name="Content Placeholder 4">
            <a:extLst>
              <a:ext uri="{FF2B5EF4-FFF2-40B4-BE49-F238E27FC236}">
                <a16:creationId xmlns:a16="http://schemas.microsoft.com/office/drawing/2014/main" id="{48619D8E-BBC4-C698-E99E-864C4DB43D4C}"/>
              </a:ext>
            </a:extLst>
          </p:cNvPr>
          <p:cNvPicPr>
            <a:picLocks noGrp="1" noChangeAspect="1"/>
          </p:cNvPicPr>
          <p:nvPr>
            <p:ph idx="2"/>
          </p:nvPr>
        </p:nvPicPr>
        <p:blipFill>
          <a:blip r:embed="rId2"/>
          <a:stretch>
            <a:fillRect/>
          </a:stretch>
        </p:blipFill>
        <p:spPr>
          <a:xfrm>
            <a:off x="6693764" y="3169328"/>
            <a:ext cx="4412199" cy="2530135"/>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59501-A62C-DC04-5635-C78FEF1BC936}"/>
              </a:ext>
            </a:extLst>
          </p:cNvPr>
          <p:cNvSpPr txBox="1">
            <a:spLocks noGrp="1"/>
          </p:cNvSpPr>
          <p:nvPr>
            <p:ph type="title"/>
          </p:nvPr>
        </p:nvSpPr>
        <p:spPr/>
        <p:txBody>
          <a:bodyPr/>
          <a:lstStyle/>
          <a:p>
            <a:pPr lvl="0"/>
            <a:r>
              <a:rPr lang="en-GB"/>
              <a:t>Industry examples</a:t>
            </a:r>
          </a:p>
        </p:txBody>
      </p:sp>
      <p:sp>
        <p:nvSpPr>
          <p:cNvPr id="3" name="Content Placeholder 2">
            <a:extLst>
              <a:ext uri="{FF2B5EF4-FFF2-40B4-BE49-F238E27FC236}">
                <a16:creationId xmlns:a16="http://schemas.microsoft.com/office/drawing/2014/main" id="{9B1AFBDC-ED6E-709F-9D51-13BDD21C029F}"/>
              </a:ext>
            </a:extLst>
          </p:cNvPr>
          <p:cNvSpPr txBox="1">
            <a:spLocks noGrp="1"/>
          </p:cNvSpPr>
          <p:nvPr>
            <p:ph idx="1"/>
          </p:nvPr>
        </p:nvSpPr>
        <p:spPr/>
        <p:txBody>
          <a:bodyPr/>
          <a:lstStyle/>
          <a:p>
            <a:pPr lvl="0"/>
            <a:r>
              <a:rPr lang="en-GB" sz="1100">
                <a:latin typeface="Arial" pitchFamily="34"/>
                <a:cs typeface="Arial" pitchFamily="34"/>
              </a:rPr>
              <a:t>A lot of businesses in the hospitality industry are doing great in engaging employees as they understand that their employees are the key to bringing the business profit.</a:t>
            </a:r>
          </a:p>
          <a:p>
            <a:pPr lvl="0"/>
            <a:r>
              <a:rPr lang="en-GB" sz="1100">
                <a:latin typeface="Arial" pitchFamily="34"/>
                <a:cs typeface="Arial" pitchFamily="34"/>
              </a:rPr>
              <a:t>A great example of this is Marriott, their careers page is full of inspirational quotes which would make you want to work their and be a part of the team.</a:t>
            </a:r>
          </a:p>
          <a:p>
            <a:pPr lvl="0"/>
            <a:r>
              <a:rPr lang="en-GB" sz="1100">
                <a:latin typeface="Arial" pitchFamily="34"/>
                <a:cs typeface="Arial" pitchFamily="34"/>
              </a:rPr>
              <a:t>Here are some examples:</a:t>
            </a:r>
          </a:p>
          <a:p>
            <a:pPr lvl="0"/>
            <a:r>
              <a:rPr lang="en-GB" sz="1100">
                <a:latin typeface="Arial" pitchFamily="34"/>
                <a:cs typeface="Arial" pitchFamily="34"/>
              </a:rPr>
              <a:t>Arne Sorenson former president and CEO says “In a business like ours, where the hospitality we provide is essential, we simply cannot succeed unless our people love their work”</a:t>
            </a:r>
          </a:p>
          <a:p>
            <a:pPr lvl="0"/>
            <a:r>
              <a:rPr lang="en-GB" sz="1100">
                <a:latin typeface="Arial" pitchFamily="34"/>
                <a:cs typeface="Arial" pitchFamily="34"/>
              </a:rPr>
              <a:t>At Marriott we believe the foundation for our success depends on your wellbeing.</a:t>
            </a:r>
          </a:p>
          <a:p>
            <a:pPr lvl="0"/>
            <a:r>
              <a:rPr lang="en-GB" sz="1100">
                <a:latin typeface="Arial" pitchFamily="34"/>
                <a:cs typeface="Arial" pitchFamily="34"/>
              </a:rPr>
              <a:t>Your emotional and physical wellbeing is our priority and we offer plentiful resources for a balanced life (Marriott, 2022).</a:t>
            </a:r>
          </a:p>
          <a:p>
            <a:pPr lvl="0"/>
            <a:r>
              <a:rPr lang="en-GB" sz="1100">
                <a:latin typeface="Arial" pitchFamily="34"/>
                <a:cs typeface="Arial" pitchFamily="34"/>
              </a:rPr>
              <a:t>Statements like these, make an emotional connection with employees and create an enjoyable place to work.</a:t>
            </a:r>
          </a:p>
        </p:txBody>
      </p:sp>
      <p:pic>
        <p:nvPicPr>
          <p:cNvPr id="4" name="Content Placeholder 4">
            <a:extLst>
              <a:ext uri="{FF2B5EF4-FFF2-40B4-BE49-F238E27FC236}">
                <a16:creationId xmlns:a16="http://schemas.microsoft.com/office/drawing/2014/main" id="{7B7741C0-B1D6-42D7-A10A-589914D58355}"/>
              </a:ext>
            </a:extLst>
          </p:cNvPr>
          <p:cNvPicPr>
            <a:picLocks noGrp="1" noChangeAspect="1"/>
          </p:cNvPicPr>
          <p:nvPr>
            <p:ph idx="2"/>
          </p:nvPr>
        </p:nvPicPr>
        <p:blipFill>
          <a:blip r:embed="rId2"/>
          <a:stretch>
            <a:fillRect/>
          </a:stretch>
        </p:blipFill>
        <p:spPr>
          <a:xfrm>
            <a:off x="6933456" y="3258107"/>
            <a:ext cx="3425772" cy="253901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73071-7C6B-5863-731E-7F921582DD5B}"/>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A8B7E688-19CF-8636-55B5-214874AC2DA3}"/>
              </a:ext>
            </a:extLst>
          </p:cNvPr>
          <p:cNvSpPr txBox="1">
            <a:spLocks noGrp="1"/>
          </p:cNvSpPr>
          <p:nvPr>
            <p:ph idx="1"/>
          </p:nvPr>
        </p:nvSpPr>
        <p:spPr/>
        <p:txBody>
          <a:bodyPr/>
          <a:lstStyle/>
          <a:p>
            <a:pPr marL="171450" lvl="0" indent="-171450">
              <a:buSzPct val="100000"/>
              <a:buFont typeface="Arial" pitchFamily="34"/>
              <a:buChar char="•"/>
            </a:pPr>
            <a:r>
              <a:rPr lang="en-GB" sz="1200">
                <a:latin typeface="Arial" pitchFamily="34"/>
                <a:cs typeface="Arial" pitchFamily="34"/>
              </a:rPr>
              <a:t>Employee engagement is so important, especially in the hospitality industry as there is such a high turnover in staff, its important staff feel valued and receive recognition. </a:t>
            </a:r>
          </a:p>
          <a:p>
            <a:pPr marL="171450" lvl="0" indent="-171450">
              <a:buSzPct val="100000"/>
              <a:buFont typeface="Arial" pitchFamily="34"/>
              <a:buChar char="•"/>
            </a:pPr>
            <a:r>
              <a:rPr lang="en-GB" sz="1200">
                <a:latin typeface="Arial" pitchFamily="34"/>
                <a:cs typeface="Arial" pitchFamily="34"/>
              </a:rPr>
              <a:t>Businesses should use a model, such as the Gallup employee engagement model so they can understand how their employees are feeling and use the feedback to create a better working environment and increase productivity and profit.</a:t>
            </a:r>
          </a:p>
          <a:p>
            <a:pPr marL="171450" lvl="0" indent="-171450">
              <a:buSzPct val="100000"/>
              <a:buFont typeface="Arial" pitchFamily="34"/>
              <a:buChar char="•"/>
            </a:pPr>
            <a:r>
              <a:rPr lang="en-GB" sz="1200">
                <a:latin typeface="Arial" pitchFamily="34"/>
                <a:cs typeface="Arial" pitchFamily="34"/>
              </a:rPr>
              <a:t>The end result of a business is profitability, invest in your employees, ensure they are happy in their job and they will take care of the customers and increase profitability.</a:t>
            </a:r>
          </a:p>
          <a:p>
            <a:pPr marL="171450" lvl="0" indent="-171450">
              <a:buSzPct val="100000"/>
              <a:buFont typeface="Arial" pitchFamily="34"/>
              <a:buChar char="•"/>
            </a:pPr>
            <a:endParaRPr lang="en-GB" sz="1200">
              <a:latin typeface="Arial" pitchFamily="34"/>
              <a:cs typeface="Arial" pitchFamily="34"/>
            </a:endParaRPr>
          </a:p>
          <a:p>
            <a:pPr marL="171450" lvl="0" indent="-171450">
              <a:buSzPct val="100000"/>
              <a:buFont typeface="Arial" pitchFamily="34"/>
              <a:buChar char="•"/>
            </a:pPr>
            <a:endParaRPr lang="en-GB" sz="1200">
              <a:latin typeface="Arial" pitchFamily="34"/>
              <a:cs typeface="Arial" pitchFamily="34"/>
            </a:endParaRPr>
          </a:p>
          <a:p>
            <a:pPr lvl="0"/>
            <a:endParaRPr lang="en-GB" sz="1200">
              <a:latin typeface="Arial" pitchFamily="34"/>
              <a:cs typeface="Arial" pitchFamily="34"/>
            </a:endParaRPr>
          </a:p>
        </p:txBody>
      </p:sp>
      <p:pic>
        <p:nvPicPr>
          <p:cNvPr id="4" name="Content Placeholder 4">
            <a:extLst>
              <a:ext uri="{FF2B5EF4-FFF2-40B4-BE49-F238E27FC236}">
                <a16:creationId xmlns:a16="http://schemas.microsoft.com/office/drawing/2014/main" id="{05687F95-A0A6-234D-881A-1913CD2BE0A5}"/>
              </a:ext>
            </a:extLst>
          </p:cNvPr>
          <p:cNvPicPr>
            <a:picLocks noGrp="1" noChangeAspect="1"/>
          </p:cNvPicPr>
          <p:nvPr>
            <p:ph idx="2"/>
          </p:nvPr>
        </p:nvPicPr>
        <p:blipFill>
          <a:blip r:embed="rId2"/>
          <a:stretch>
            <a:fillRect/>
          </a:stretch>
        </p:blipFill>
        <p:spPr>
          <a:xfrm>
            <a:off x="6480700" y="3178207"/>
            <a:ext cx="4252408" cy="2592278"/>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7C8E0-B7D8-FB90-37C4-ECF2FB337260}"/>
              </a:ext>
            </a:extLst>
          </p:cNvPr>
          <p:cNvSpPr txBox="1">
            <a:spLocks noGrp="1"/>
          </p:cNvSpPr>
          <p:nvPr>
            <p:ph type="title"/>
          </p:nvPr>
        </p:nvSpPr>
        <p:spPr>
          <a:xfrm>
            <a:off x="482602" y="513179"/>
            <a:ext cx="10634472" cy="2623212"/>
          </a:xfrm>
        </p:spPr>
        <p:txBody>
          <a:bodyPr/>
          <a:lstStyle/>
          <a:p>
            <a:pPr lvl="0"/>
            <a:r>
              <a:rPr lang="en-GB"/>
              <a:t>Reference list</a:t>
            </a:r>
          </a:p>
        </p:txBody>
      </p:sp>
      <p:sp>
        <p:nvSpPr>
          <p:cNvPr id="3" name="Content Placeholder 2">
            <a:extLst>
              <a:ext uri="{FF2B5EF4-FFF2-40B4-BE49-F238E27FC236}">
                <a16:creationId xmlns:a16="http://schemas.microsoft.com/office/drawing/2014/main" id="{BF553813-3A8F-AC58-3665-3998032FAC05}"/>
              </a:ext>
            </a:extLst>
          </p:cNvPr>
          <p:cNvSpPr txBox="1">
            <a:spLocks noGrp="1"/>
          </p:cNvSpPr>
          <p:nvPr>
            <p:ph idx="1"/>
          </p:nvPr>
        </p:nvSpPr>
        <p:spPr>
          <a:xfrm>
            <a:off x="482602" y="2612568"/>
            <a:ext cx="10506995" cy="3557409"/>
          </a:xfrm>
        </p:spPr>
        <p:txBody>
          <a:bodyPr>
            <a:noAutofit/>
          </a:bodyPr>
          <a:lstStyle/>
          <a:p>
            <a:pPr lvl="0"/>
            <a:r>
              <a:rPr lang="en-GB" sz="1000">
                <a:latin typeface="Arial" pitchFamily="34"/>
                <a:cs typeface="Arial" pitchFamily="34"/>
              </a:rPr>
              <a:t>clevry (2022) </a:t>
            </a:r>
            <a:r>
              <a:rPr lang="en-GB" sz="1000" i="1">
                <a:latin typeface="Arial" pitchFamily="34"/>
                <a:cs typeface="Arial" pitchFamily="34"/>
              </a:rPr>
              <a:t>Employee engagement statistics I 32 stats &amp; trends for 2022. </a:t>
            </a:r>
            <a:r>
              <a:rPr lang="en-GB" sz="1000">
                <a:latin typeface="Arial" pitchFamily="34"/>
                <a:cs typeface="Arial" pitchFamily="34"/>
              </a:rPr>
              <a:t>Available at: </a:t>
            </a:r>
            <a:r>
              <a:rPr lang="en-GB" sz="1000">
                <a:latin typeface="Arial" pitchFamily="34"/>
                <a:cs typeface="Arial" pitchFamily="34"/>
                <a:hlinkClick r:id="rId2"/>
              </a:rPr>
              <a:t>Employee engagement statistics | 32 Stats &amp; Trends for 2022 (clevry.com)</a:t>
            </a:r>
            <a:r>
              <a:rPr lang="en-GB" sz="1000">
                <a:latin typeface="Arial" pitchFamily="34"/>
                <a:cs typeface="Arial" pitchFamily="34"/>
              </a:rPr>
              <a:t> (Accessed: 28/11/22).</a:t>
            </a:r>
          </a:p>
          <a:p>
            <a:pPr lvl="0"/>
            <a:r>
              <a:rPr lang="en-GB" sz="1000">
                <a:latin typeface="Arial" pitchFamily="34"/>
                <a:cs typeface="Arial" pitchFamily="34"/>
              </a:rPr>
              <a:t>Cvetkovic, A. (2020) </a:t>
            </a:r>
            <a:r>
              <a:rPr lang="en-GB" sz="1000" i="1">
                <a:latin typeface="Arial" pitchFamily="34"/>
                <a:cs typeface="Arial" pitchFamily="34"/>
              </a:rPr>
              <a:t>7 creative ways to engage hospitality employees. </a:t>
            </a:r>
            <a:r>
              <a:rPr lang="en-GB" sz="1000">
                <a:latin typeface="Arial" pitchFamily="34"/>
                <a:cs typeface="Arial" pitchFamily="34"/>
              </a:rPr>
              <a:t>Available at: </a:t>
            </a:r>
            <a:r>
              <a:rPr lang="en-GB" sz="1000">
                <a:latin typeface="Arial" pitchFamily="34"/>
                <a:cs typeface="Arial" pitchFamily="34"/>
                <a:hlinkClick r:id="rId3"/>
              </a:rPr>
              <a:t>7 creative ways to engage hospitality employees (typsy.com)</a:t>
            </a:r>
            <a:r>
              <a:rPr lang="en-GB" sz="1000">
                <a:latin typeface="Arial" pitchFamily="34"/>
                <a:cs typeface="Arial" pitchFamily="34"/>
              </a:rPr>
              <a:t> (Accessed: 28/11/22).</a:t>
            </a:r>
          </a:p>
          <a:p>
            <a:pPr lvl="0"/>
            <a:r>
              <a:rPr lang="en-GB" sz="1000">
                <a:latin typeface="Arial" pitchFamily="34"/>
                <a:cs typeface="Arial" pitchFamily="34"/>
              </a:rPr>
              <a:t>GALLUP (2022) </a:t>
            </a:r>
            <a:r>
              <a:rPr lang="en-GB" sz="1000" i="1">
                <a:latin typeface="Arial" pitchFamily="34"/>
                <a:cs typeface="Arial" pitchFamily="34"/>
              </a:rPr>
              <a:t>Gallup’s Employee Engagement Survey: Ask the Right Questions With the Q12 Survey. </a:t>
            </a:r>
            <a:r>
              <a:rPr lang="en-GB" sz="1000">
                <a:latin typeface="Arial" pitchFamily="34"/>
                <a:cs typeface="Arial" pitchFamily="34"/>
              </a:rPr>
              <a:t>Available at: </a:t>
            </a:r>
            <a:r>
              <a:rPr lang="en-GB" sz="1000">
                <a:latin typeface="Arial" pitchFamily="34"/>
                <a:cs typeface="Arial" pitchFamily="34"/>
                <a:hlinkClick r:id="rId4"/>
              </a:rPr>
              <a:t>Gallup's Q12 Employee Engagement Survey – Gallup</a:t>
            </a:r>
            <a:r>
              <a:rPr lang="en-GB" sz="1000">
                <a:latin typeface="Arial" pitchFamily="34"/>
                <a:cs typeface="Arial" pitchFamily="34"/>
              </a:rPr>
              <a:t> (Accessed: 28/11/22).</a:t>
            </a:r>
          </a:p>
          <a:p>
            <a:pPr lvl="0"/>
            <a:r>
              <a:rPr lang="en-GB" sz="1000">
                <a:latin typeface="Arial" pitchFamily="34"/>
                <a:cs typeface="Arial" pitchFamily="34"/>
              </a:rPr>
              <a:t>Kanazawa, M. (2022) </a:t>
            </a:r>
            <a:r>
              <a:rPr lang="en-GB" sz="1000" i="1">
                <a:latin typeface="Arial" pitchFamily="34"/>
                <a:cs typeface="Arial" pitchFamily="34"/>
              </a:rPr>
              <a:t>10 Of the Best Employee Engagement Statistics for 2022. </a:t>
            </a:r>
            <a:r>
              <a:rPr lang="en-GB" sz="1000">
                <a:latin typeface="Arial" pitchFamily="34"/>
                <a:cs typeface="Arial" pitchFamily="34"/>
              </a:rPr>
              <a:t>Available at: </a:t>
            </a:r>
            <a:r>
              <a:rPr lang="en-GB" sz="1000">
                <a:latin typeface="Arial" pitchFamily="34"/>
                <a:cs typeface="Arial" pitchFamily="34"/>
                <a:hlinkClick r:id="rId5"/>
              </a:rPr>
              <a:t>10 of the Best Employee Engagement Statistics for 2022 (mambo.io)</a:t>
            </a:r>
            <a:r>
              <a:rPr lang="en-GB" sz="1000">
                <a:latin typeface="Arial" pitchFamily="34"/>
                <a:cs typeface="Arial" pitchFamily="34"/>
              </a:rPr>
              <a:t> (Accessed: 28/11/22).</a:t>
            </a:r>
          </a:p>
          <a:p>
            <a:pPr lvl="0"/>
            <a:r>
              <a:rPr lang="en-GB" sz="1000">
                <a:latin typeface="Arial" pitchFamily="34"/>
                <a:cs typeface="Arial" pitchFamily="34"/>
              </a:rPr>
              <a:t>Kruse, K. (2022) </a:t>
            </a:r>
            <a:r>
              <a:rPr lang="en-GB" sz="1000" i="1">
                <a:latin typeface="Arial" pitchFamily="34"/>
                <a:cs typeface="Arial" pitchFamily="34"/>
              </a:rPr>
              <a:t>What Is Employee Engagement. </a:t>
            </a:r>
            <a:r>
              <a:rPr lang="en-GB" sz="1000">
                <a:latin typeface="Arial" pitchFamily="34"/>
                <a:cs typeface="Arial" pitchFamily="34"/>
              </a:rPr>
              <a:t>Available at: </a:t>
            </a:r>
            <a:r>
              <a:rPr lang="en-GB" sz="1000">
                <a:latin typeface="Arial" pitchFamily="34"/>
                <a:cs typeface="Arial" pitchFamily="34"/>
                <a:hlinkClick r:id="rId6"/>
              </a:rPr>
              <a:t>What Is Employee Engagement (forbes.com)</a:t>
            </a:r>
            <a:r>
              <a:rPr lang="en-GB" sz="1000">
                <a:latin typeface="Arial" pitchFamily="34"/>
                <a:cs typeface="Arial" pitchFamily="34"/>
              </a:rPr>
              <a:t> (Accessed: 27/11/22). </a:t>
            </a:r>
          </a:p>
          <a:p>
            <a:pPr lvl="0"/>
            <a:r>
              <a:rPr lang="en-GB" sz="1000">
                <a:latin typeface="Arial" pitchFamily="34"/>
                <a:cs typeface="Arial" pitchFamily="34"/>
              </a:rPr>
              <a:t>Kurtzman, J. (2017) </a:t>
            </a:r>
            <a:r>
              <a:rPr lang="en-GB" sz="1000" i="1">
                <a:latin typeface="Arial" pitchFamily="34"/>
                <a:cs typeface="Arial" pitchFamily="34"/>
              </a:rPr>
              <a:t>Why is employee engagement in the hospitality industry important? </a:t>
            </a:r>
            <a:r>
              <a:rPr lang="en-GB" sz="1000">
                <a:latin typeface="Arial" pitchFamily="34"/>
                <a:cs typeface="Arial" pitchFamily="34"/>
              </a:rPr>
              <a:t>Available at: </a:t>
            </a:r>
            <a:r>
              <a:rPr lang="en-GB" sz="1000">
                <a:latin typeface="Arial" pitchFamily="34"/>
                <a:cs typeface="Arial" pitchFamily="34"/>
                <a:hlinkClick r:id="rId7"/>
              </a:rPr>
              <a:t>Why is employee engagement in the hospitality industry important? (rewardian.com)</a:t>
            </a:r>
            <a:r>
              <a:rPr lang="en-GB" sz="1000">
                <a:latin typeface="Arial" pitchFamily="34"/>
                <a:cs typeface="Arial" pitchFamily="34"/>
              </a:rPr>
              <a:t> (Accessed: 27/11/22).</a:t>
            </a:r>
          </a:p>
          <a:p>
            <a:pPr lvl="0"/>
            <a:r>
              <a:rPr lang="en-GB" sz="1000">
                <a:latin typeface="Arial" pitchFamily="34"/>
                <a:cs typeface="Arial" pitchFamily="34"/>
              </a:rPr>
              <a:t>Marriott (2022) </a:t>
            </a:r>
            <a:r>
              <a:rPr lang="en-GB" sz="1000" i="1">
                <a:latin typeface="Arial" pitchFamily="34"/>
                <a:cs typeface="Arial" pitchFamily="34"/>
              </a:rPr>
              <a:t>Marriott careers. </a:t>
            </a:r>
            <a:r>
              <a:rPr lang="en-GB" sz="1000">
                <a:latin typeface="Arial" pitchFamily="34"/>
                <a:cs typeface="Arial" pitchFamily="34"/>
              </a:rPr>
              <a:t>Available at: </a:t>
            </a:r>
            <a:r>
              <a:rPr lang="en-GB" sz="1000">
                <a:latin typeface="Arial" pitchFamily="34"/>
                <a:cs typeface="Arial" pitchFamily="34"/>
                <a:hlinkClick r:id="rId8"/>
              </a:rPr>
              <a:t>Life at Marriott | Marriott International Careers</a:t>
            </a:r>
            <a:r>
              <a:rPr lang="en-GB" sz="1000">
                <a:latin typeface="Arial" pitchFamily="34"/>
                <a:cs typeface="Arial" pitchFamily="34"/>
              </a:rPr>
              <a:t> (Accessed: 28/11/22).</a:t>
            </a:r>
          </a:p>
          <a:p>
            <a:pPr lvl="0"/>
            <a:r>
              <a:rPr lang="en-GB" sz="1000">
                <a:latin typeface="Arial" pitchFamily="34"/>
                <a:cs typeface="Arial" pitchFamily="34"/>
              </a:rPr>
              <a:t>Pellikaan, M. (2021) </a:t>
            </a:r>
            <a:r>
              <a:rPr lang="en-GB" sz="1000" i="1">
                <a:latin typeface="Arial" pitchFamily="34"/>
                <a:cs typeface="Arial" pitchFamily="34"/>
              </a:rPr>
              <a:t>Five employee engagement models every HR professional need to know. </a:t>
            </a:r>
            <a:r>
              <a:rPr lang="en-GB" sz="1000">
                <a:latin typeface="Arial" pitchFamily="34"/>
                <a:cs typeface="Arial" pitchFamily="34"/>
              </a:rPr>
              <a:t>Available at: </a:t>
            </a:r>
            <a:r>
              <a:rPr lang="en-GB" sz="1000">
                <a:latin typeface="Arial" pitchFamily="34"/>
                <a:cs typeface="Arial" pitchFamily="34"/>
                <a:hlinkClick r:id="rId9"/>
              </a:rPr>
              <a:t>Five employee engagement models – Effectory</a:t>
            </a:r>
            <a:r>
              <a:rPr lang="en-GB" sz="1000">
                <a:latin typeface="Arial" pitchFamily="34"/>
                <a:cs typeface="Arial" pitchFamily="34"/>
              </a:rPr>
              <a:t> (Accessed: 28/11/22).</a:t>
            </a:r>
          </a:p>
          <a:p>
            <a:pPr lvl="0"/>
            <a:r>
              <a:rPr lang="en-GB" sz="1000">
                <a:latin typeface="Arial" pitchFamily="34"/>
                <a:cs typeface="Arial" pitchFamily="34"/>
              </a:rPr>
              <a:t>Sripada, C. (2011) </a:t>
            </a:r>
            <a:r>
              <a:rPr lang="en-GB" sz="1000" i="1">
                <a:latin typeface="Arial" pitchFamily="34"/>
                <a:cs typeface="Arial" pitchFamily="34"/>
              </a:rPr>
              <a:t>3Cs of employee engagement: Career, Competence and Care. </a:t>
            </a:r>
            <a:r>
              <a:rPr lang="en-GB" sz="1000">
                <a:latin typeface="Arial" pitchFamily="34"/>
                <a:cs typeface="Arial" pitchFamily="34"/>
              </a:rPr>
              <a:t>Available at: </a:t>
            </a:r>
            <a:r>
              <a:rPr lang="en-GB" sz="1000">
                <a:latin typeface="Arial" pitchFamily="34"/>
                <a:cs typeface="Arial" pitchFamily="34"/>
                <a:hlinkClick r:id="rId10"/>
              </a:rPr>
              <a:t>3Cs of employee engagement: Career, competence and care (indiatimes.com)</a:t>
            </a:r>
            <a:r>
              <a:rPr lang="en-GB" sz="1000">
                <a:latin typeface="Arial" pitchFamily="34"/>
                <a:cs typeface="Arial" pitchFamily="34"/>
              </a:rPr>
              <a:t> (Accessed: 28/11/22).</a:t>
            </a:r>
          </a:p>
          <a:p>
            <a:pPr lvl="0"/>
            <a:r>
              <a:rPr lang="en-GB" sz="1000">
                <a:latin typeface="Arial" pitchFamily="34"/>
                <a:cs typeface="Arial" pitchFamily="34"/>
              </a:rPr>
              <a:t>Willard, B. (2010) </a:t>
            </a:r>
            <a:r>
              <a:rPr lang="en-GB" sz="1000" i="1">
                <a:latin typeface="Arial" pitchFamily="34"/>
                <a:cs typeface="Arial" pitchFamily="34"/>
              </a:rPr>
              <a:t>CSR Efforts Correlate with Employee Engagement. </a:t>
            </a:r>
            <a:r>
              <a:rPr lang="en-GB" sz="1000">
                <a:latin typeface="Arial" pitchFamily="34"/>
                <a:cs typeface="Arial" pitchFamily="34"/>
              </a:rPr>
              <a:t>Available at: </a:t>
            </a:r>
            <a:r>
              <a:rPr lang="en-GB" sz="1000">
                <a:latin typeface="Arial" pitchFamily="34"/>
                <a:cs typeface="Arial" pitchFamily="34"/>
                <a:hlinkClick r:id="rId11"/>
              </a:rPr>
              <a:t>CSR Efforts Correlate with Employee Engagement | Sustainability Advantage</a:t>
            </a:r>
            <a:r>
              <a:rPr lang="en-GB" sz="1000">
                <a:latin typeface="Arial" pitchFamily="34"/>
                <a:cs typeface="Arial" pitchFamily="34"/>
              </a:rPr>
              <a:t> (Accessed: 28/11/22).</a:t>
            </a:r>
          </a:p>
        </p:txBody>
      </p:sp>
    </p:spTree>
  </p:cSld>
  <p:clrMapOvr>
    <a:masterClrMapping/>
  </p:clrMapOvr>
</p:sld>
</file>

<file path=ppt/theme/theme1.xml><?xml version="1.0" encoding="utf-8"?>
<a:theme xmlns:a="http://schemas.openxmlformats.org/drawingml/2006/main" name="Leve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9" ma:contentTypeDescription="Create a new document." ma:contentTypeScope="" ma:versionID="01a9903ed1c14e31eccbb2cf0aa68ca1">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9b71d967e2f0a67b616a4f47474d136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_activity"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3BE54D6F-0911-4E8A-98C7-2974B4FDCC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220779-7273-48BD-A875-A09F9FB607E8}">
  <ds:schemaRefs>
    <ds:schemaRef ds:uri="http://schemas.microsoft.com/sharepoint/v3/contenttype/forms"/>
  </ds:schemaRefs>
</ds:datastoreItem>
</file>

<file path=customXml/itemProps3.xml><?xml version="1.0" encoding="utf-8"?>
<ds:datastoreItem xmlns:ds="http://schemas.openxmlformats.org/officeDocument/2006/customXml" ds:itemID="{ADFBA635-BA29-4835-BBB8-FD43F6EA928D}">
  <ds:schemaRefs>
    <ds:schemaRef ds:uri="http://purl.org/dc/elements/1.1/"/>
    <ds:schemaRef ds:uri="http://www.w3.org/XML/1998/namespace"/>
    <ds:schemaRef ds:uri="http://purl.org/dc/terms/"/>
    <ds:schemaRef ds:uri="http://schemas.openxmlformats.org/package/2006/metadata/core-properties"/>
    <ds:schemaRef ds:uri="http://purl.org/dc/dcmitype/"/>
    <ds:schemaRef ds:uri="4eb0a523-77d0-454a-93a8-50ca111d3c44"/>
    <ds:schemaRef ds:uri="http://schemas.microsoft.com/office/2006/documentManagement/types"/>
    <ds:schemaRef ds:uri="http://schemas.microsoft.com/office/infopath/2007/PartnerControls"/>
    <ds:schemaRef ds:uri="0e7fbce4-8ae7-4085-8b0a-9efa4c7cae6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820</TotalTime>
  <Words>1293</Words>
  <Application>Microsoft Office PowerPoint</Application>
  <PresentationFormat>Widescreen</PresentationFormat>
  <Paragraphs>85</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Seaford</vt:lpstr>
      <vt:lpstr>LevelVTI</vt:lpstr>
      <vt:lpstr>Employee Engagement</vt:lpstr>
      <vt:lpstr>Introduction</vt:lpstr>
      <vt:lpstr>How to engage employees</vt:lpstr>
      <vt:lpstr>Importance of employee engagement</vt:lpstr>
      <vt:lpstr>3 C’s of employee engagement</vt:lpstr>
      <vt:lpstr>Employee engagement models</vt:lpstr>
      <vt:lpstr>The Gallup employee engagement model</vt:lpstr>
      <vt:lpstr>Data &amp; statistics</vt:lpstr>
      <vt:lpstr>Industry examples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Laura Lewis (2120327)</dc:creator>
  <cp:lastModifiedBy>Laura Lewis (2120327)</cp:lastModifiedBy>
  <cp:revision>20</cp:revision>
  <dcterms:created xsi:type="dcterms:W3CDTF">2022-11-27T16:44:05Z</dcterms:created>
  <dcterms:modified xsi:type="dcterms:W3CDTF">2022-11-30T17:39:45Z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