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23"/>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81" d="100"/>
          <a:sy n="81" d="100"/>
        </p:scale>
        <p:origin x="75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F8A71D-96D5-4DF1-992A-E32CEA351EDD}" type="datetimeFigureOut">
              <a:rPr lang="en-IN" smtClean="0"/>
              <a:t>10-12-2021</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AFF894-F02A-48AB-95E8-BE38F4772CE3}" type="slidenum">
              <a:rPr lang="en-IN" smtClean="0"/>
              <a:t>‹#›</a:t>
            </a:fld>
            <a:endParaRPr lang="en-IN"/>
          </a:p>
        </p:txBody>
      </p:sp>
    </p:spTree>
    <p:extLst>
      <p:ext uri="{BB962C8B-B14F-4D97-AF65-F5344CB8AC3E}">
        <p14:creationId xmlns:p14="http://schemas.microsoft.com/office/powerpoint/2010/main" val="18588257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err="1">
                <a:solidFill>
                  <a:srgbClr val="000000"/>
                </a:solidFill>
                <a:effectLst/>
                <a:latin typeface="Arial" panose="020B0604020202020204" pitchFamily="34" charset="0"/>
              </a:rPr>
              <a:t>Delloite</a:t>
            </a:r>
            <a:r>
              <a:rPr lang="en-US" sz="1800" b="0" i="0" u="none" strike="noStrike" dirty="0">
                <a:solidFill>
                  <a:srgbClr val="000000"/>
                </a:solidFill>
                <a:effectLst/>
                <a:latin typeface="Arial" panose="020B0604020202020204" pitchFamily="34" charset="0"/>
              </a:rPr>
              <a:t>, a multinational consultant company in the UK, offers consultant services to different companies looking forward to introducing teamwork to their business. The company states a few qualities related to effective team processes and the ways to become an effective team player. </a:t>
            </a:r>
            <a:endParaRPr lang="en-IN" dirty="0"/>
          </a:p>
        </p:txBody>
      </p:sp>
      <p:sp>
        <p:nvSpPr>
          <p:cNvPr id="4" name="Slide Number Placeholder 3"/>
          <p:cNvSpPr>
            <a:spLocks noGrp="1"/>
          </p:cNvSpPr>
          <p:nvPr>
            <p:ph type="sldNum" sz="quarter" idx="5"/>
          </p:nvPr>
        </p:nvSpPr>
        <p:spPr/>
        <p:txBody>
          <a:bodyPr/>
          <a:lstStyle/>
          <a:p>
            <a:fld id="{A4AFF894-F02A-48AB-95E8-BE38F4772CE3}" type="slidenum">
              <a:rPr lang="en-IN" smtClean="0"/>
              <a:t>2</a:t>
            </a:fld>
            <a:endParaRPr lang="en-IN"/>
          </a:p>
        </p:txBody>
      </p:sp>
    </p:spTree>
    <p:extLst>
      <p:ext uri="{BB962C8B-B14F-4D97-AF65-F5344CB8AC3E}">
        <p14:creationId xmlns:p14="http://schemas.microsoft.com/office/powerpoint/2010/main" val="15659520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Teamwork is believed to be one of the best ways to engage employees and encourage them to socialize, and communicate openly, which creates a bond between them.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A4AFF894-F02A-48AB-95E8-BE38F4772CE3}" type="slidenum">
              <a:rPr lang="en-IN" smtClean="0"/>
              <a:t>3</a:t>
            </a:fld>
            <a:endParaRPr lang="en-IN"/>
          </a:p>
        </p:txBody>
      </p:sp>
    </p:spTree>
    <p:extLst>
      <p:ext uri="{BB962C8B-B14F-4D97-AF65-F5344CB8AC3E}">
        <p14:creationId xmlns:p14="http://schemas.microsoft.com/office/powerpoint/2010/main" val="1033235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Arial" panose="020B0604020202020204" pitchFamily="34" charset="0"/>
              </a:rPr>
              <a:t>The service level of a business improves through effective team performance. This improves customer service as the combined effort of a team increases customer experience. </a:t>
            </a:r>
            <a:endParaRPr lang="en-IN" dirty="0"/>
          </a:p>
        </p:txBody>
      </p:sp>
      <p:sp>
        <p:nvSpPr>
          <p:cNvPr id="4" name="Slide Number Placeholder 3"/>
          <p:cNvSpPr>
            <a:spLocks noGrp="1"/>
          </p:cNvSpPr>
          <p:nvPr>
            <p:ph type="sldNum" sz="quarter" idx="5"/>
          </p:nvPr>
        </p:nvSpPr>
        <p:spPr/>
        <p:txBody>
          <a:bodyPr/>
          <a:lstStyle/>
          <a:p>
            <a:fld id="{A4AFF894-F02A-48AB-95E8-BE38F4772CE3}" type="slidenum">
              <a:rPr lang="en-IN" smtClean="0"/>
              <a:t>4</a:t>
            </a:fld>
            <a:endParaRPr lang="en-IN"/>
          </a:p>
        </p:txBody>
      </p:sp>
    </p:spTree>
    <p:extLst>
      <p:ext uri="{BB962C8B-B14F-4D97-AF65-F5344CB8AC3E}">
        <p14:creationId xmlns:p14="http://schemas.microsoft.com/office/powerpoint/2010/main" val="39348475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Arial" panose="020B0604020202020204" pitchFamily="34" charset="0"/>
              </a:rPr>
              <a:t>Teamwork makes an organization more resilient and due to this, the company is able to meet deadlines more effectively. </a:t>
            </a:r>
            <a:endParaRPr lang="en-IN" dirty="0"/>
          </a:p>
        </p:txBody>
      </p:sp>
      <p:sp>
        <p:nvSpPr>
          <p:cNvPr id="4" name="Slide Number Placeholder 3"/>
          <p:cNvSpPr>
            <a:spLocks noGrp="1"/>
          </p:cNvSpPr>
          <p:nvPr>
            <p:ph type="sldNum" sz="quarter" idx="5"/>
          </p:nvPr>
        </p:nvSpPr>
        <p:spPr/>
        <p:txBody>
          <a:bodyPr/>
          <a:lstStyle/>
          <a:p>
            <a:fld id="{A4AFF894-F02A-48AB-95E8-BE38F4772CE3}" type="slidenum">
              <a:rPr lang="en-IN" smtClean="0"/>
              <a:t>5</a:t>
            </a:fld>
            <a:endParaRPr lang="en-IN"/>
          </a:p>
        </p:txBody>
      </p:sp>
    </p:spTree>
    <p:extLst>
      <p:ext uri="{BB962C8B-B14F-4D97-AF65-F5344CB8AC3E}">
        <p14:creationId xmlns:p14="http://schemas.microsoft.com/office/powerpoint/2010/main" val="41894702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The first two stages in Tuckman’s team development model are rather confusing. The team members are introduced to one another and they are still focused on their individual goals rather than achieving a common organizational goal.  They are yet to gain the trust of one another.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A4AFF894-F02A-48AB-95E8-BE38F4772CE3}" type="slidenum">
              <a:rPr lang="en-IN" smtClean="0"/>
              <a:t>6</a:t>
            </a:fld>
            <a:endParaRPr lang="en-IN"/>
          </a:p>
        </p:txBody>
      </p:sp>
    </p:spTree>
    <p:extLst>
      <p:ext uri="{BB962C8B-B14F-4D97-AF65-F5344CB8AC3E}">
        <p14:creationId xmlns:p14="http://schemas.microsoft.com/office/powerpoint/2010/main" val="27294792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In the third and the fourth stages, the team members begin to establish a bond. They are able to trust one another and focus on resolving conflict. They begin to perform towards the shared organizational goals. In these stages, the members are also able to identify their roles and responsibilities more effectively.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A4AFF894-F02A-48AB-95E8-BE38F4772CE3}" type="slidenum">
              <a:rPr lang="en-IN" smtClean="0"/>
              <a:t>7</a:t>
            </a:fld>
            <a:endParaRPr lang="en-IN"/>
          </a:p>
        </p:txBody>
      </p:sp>
    </p:spTree>
    <p:extLst>
      <p:ext uri="{BB962C8B-B14F-4D97-AF65-F5344CB8AC3E}">
        <p14:creationId xmlns:p14="http://schemas.microsoft.com/office/powerpoint/2010/main" val="13589583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In the final stage of Tuckman’s team development model, the team is disbanded. This means they have to part with one another and join another team. </a:t>
            </a:r>
            <a:endParaRPr lang="en-US" b="0" dirty="0">
              <a:effectLst/>
            </a:endParaRPr>
          </a:p>
          <a:p>
            <a:pPr algn="just" rtl="0">
              <a:spcBef>
                <a:spcPts val="0"/>
              </a:spcBef>
              <a:spcAft>
                <a:spcPts val="0"/>
              </a:spcAft>
            </a:pPr>
            <a:r>
              <a:rPr lang="en-US" sz="1800" b="0" i="0" u="none" strike="noStrike" dirty="0">
                <a:solidFill>
                  <a:srgbClr val="000000"/>
                </a:solidFill>
                <a:effectLst/>
                <a:latin typeface="Arial" panose="020B0604020202020204" pitchFamily="34" charset="0"/>
              </a:rPr>
              <a:t>The team development model is significantly important for understanding the ways in which a team is expected to form and perform gradually. As the team members begin to gain the trust of each other, they become less dependent on authority and begin to work more independently. They are able to work towards the shared organizational goals while driving the overall organizational performance.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A4AFF894-F02A-48AB-95E8-BE38F4772CE3}" type="slidenum">
              <a:rPr lang="en-IN" smtClean="0"/>
              <a:t>8</a:t>
            </a:fld>
            <a:endParaRPr lang="en-IN"/>
          </a:p>
        </p:txBody>
      </p:sp>
    </p:spTree>
    <p:extLst>
      <p:ext uri="{BB962C8B-B14F-4D97-AF65-F5344CB8AC3E}">
        <p14:creationId xmlns:p14="http://schemas.microsoft.com/office/powerpoint/2010/main" val="5484334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Arial" panose="020B0604020202020204" pitchFamily="34" charset="0"/>
              </a:rPr>
              <a:t>This model was developed by Meredith Belbin in the year 198. This model was especially designed to predict and define the potential abilities and success of team members. These three team roles are described as action-oriented roles.</a:t>
            </a:r>
            <a:endParaRPr lang="en-IN" dirty="0"/>
          </a:p>
        </p:txBody>
      </p:sp>
      <p:sp>
        <p:nvSpPr>
          <p:cNvPr id="4" name="Slide Number Placeholder 3"/>
          <p:cNvSpPr>
            <a:spLocks noGrp="1"/>
          </p:cNvSpPr>
          <p:nvPr>
            <p:ph type="sldNum" sz="quarter" idx="5"/>
          </p:nvPr>
        </p:nvSpPr>
        <p:spPr/>
        <p:txBody>
          <a:bodyPr/>
          <a:lstStyle/>
          <a:p>
            <a:fld id="{A4AFF894-F02A-48AB-95E8-BE38F4772CE3}" type="slidenum">
              <a:rPr lang="en-IN" smtClean="0"/>
              <a:t>9</a:t>
            </a:fld>
            <a:endParaRPr lang="en-IN"/>
          </a:p>
        </p:txBody>
      </p:sp>
    </p:spTree>
    <p:extLst>
      <p:ext uri="{BB962C8B-B14F-4D97-AF65-F5344CB8AC3E}">
        <p14:creationId xmlns:p14="http://schemas.microsoft.com/office/powerpoint/2010/main" val="28540006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It is important to acknowledge that all the members exhibiting different characteristics are necessary in the team. It cannot be said one is more important than the other. This is because each contributes to teamwork and group projects in a diverse way.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A4AFF894-F02A-48AB-95E8-BE38F4772CE3}" type="slidenum">
              <a:rPr lang="en-IN" smtClean="0"/>
              <a:t>10</a:t>
            </a:fld>
            <a:endParaRPr lang="en-IN"/>
          </a:p>
        </p:txBody>
      </p:sp>
    </p:spTree>
    <p:extLst>
      <p:ext uri="{BB962C8B-B14F-4D97-AF65-F5344CB8AC3E}">
        <p14:creationId xmlns:p14="http://schemas.microsoft.com/office/powerpoint/2010/main" val="17982119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Belbin’s team role helps to describe and indicate an individual’s preferred role that is often carried out unconsciously and instinctively. However, each member is expected to exhibit a set of characteristics different from the others always. The model is specifically designed to indicate how a team member should ideally operate and behave in a group environment. </a:t>
            </a:r>
            <a:endParaRPr lang="en-US" b="0" dirty="0">
              <a:effectLst/>
            </a:endParaRPr>
          </a:p>
          <a:p>
            <a:br>
              <a:rPr lang="en-US" b="0" dirty="0">
                <a:effectLst/>
              </a:rPr>
            </a:br>
            <a:endParaRPr lang="en-IN" dirty="0"/>
          </a:p>
        </p:txBody>
      </p:sp>
      <p:sp>
        <p:nvSpPr>
          <p:cNvPr id="4" name="Slide Number Placeholder 3"/>
          <p:cNvSpPr>
            <a:spLocks noGrp="1"/>
          </p:cNvSpPr>
          <p:nvPr>
            <p:ph type="sldNum" sz="quarter" idx="5"/>
          </p:nvPr>
        </p:nvSpPr>
        <p:spPr/>
        <p:txBody>
          <a:bodyPr/>
          <a:lstStyle/>
          <a:p>
            <a:fld id="{A4AFF894-F02A-48AB-95E8-BE38F4772CE3}" type="slidenum">
              <a:rPr lang="en-IN" smtClean="0"/>
              <a:t>11</a:t>
            </a:fld>
            <a:endParaRPr lang="en-IN"/>
          </a:p>
        </p:txBody>
      </p:sp>
    </p:spTree>
    <p:extLst>
      <p:ext uri="{BB962C8B-B14F-4D97-AF65-F5344CB8AC3E}">
        <p14:creationId xmlns:p14="http://schemas.microsoft.com/office/powerpoint/2010/main" val="8960545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The aim of managing conflicts within the workplace is to enhance group outcome and learning, including performance and effectiveness within an organization. Deloitte suggests that conflict resolution should also aim at the termination, elimination and reduction of all types and kinds of conflicts that generally occur in a workplace. Conflict mostly occurs when people are working in a team and due to the incompatibility of thoughts between two or more parties.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A4AFF894-F02A-48AB-95E8-BE38F4772CE3}" type="slidenum">
              <a:rPr lang="en-IN" smtClean="0"/>
              <a:t>12</a:t>
            </a:fld>
            <a:endParaRPr lang="en-IN"/>
          </a:p>
        </p:txBody>
      </p:sp>
    </p:spTree>
    <p:extLst>
      <p:ext uri="{BB962C8B-B14F-4D97-AF65-F5344CB8AC3E}">
        <p14:creationId xmlns:p14="http://schemas.microsoft.com/office/powerpoint/2010/main" val="40248058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Each of the strategies identified by the theorist has its own specific benefits and there is no right or wrong style of conflict management. It involves the understanding of how one should respond instinctively to a conflict situation as well as having a thorough understanding of the other styles of management that could be used for approaching a specific scenario.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A4AFF894-F02A-48AB-95E8-BE38F4772CE3}" type="slidenum">
              <a:rPr lang="en-IN" smtClean="0"/>
              <a:t>13</a:t>
            </a:fld>
            <a:endParaRPr lang="en-IN"/>
          </a:p>
        </p:txBody>
      </p:sp>
    </p:spTree>
    <p:extLst>
      <p:ext uri="{BB962C8B-B14F-4D97-AF65-F5344CB8AC3E}">
        <p14:creationId xmlns:p14="http://schemas.microsoft.com/office/powerpoint/2010/main" val="15376428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It is incredibly necessary to respond to conflict situations by controlling emotions instead of being afraid. It not only improves the corporate culture but also establishes a greater </a:t>
            </a:r>
            <a:r>
              <a:rPr lang="en-US" sz="1800" b="0" i="0" u="none" strike="noStrike" dirty="0" err="1">
                <a:solidFill>
                  <a:srgbClr val="000000"/>
                </a:solidFill>
                <a:effectLst/>
                <a:latin typeface="Arial" panose="020B0604020202020204" pitchFamily="34" charset="0"/>
              </a:rPr>
              <a:t>bottomline</a:t>
            </a:r>
            <a:r>
              <a:rPr lang="en-US" sz="1800" b="0" i="0" u="none" strike="noStrike" dirty="0">
                <a:solidFill>
                  <a:srgbClr val="000000"/>
                </a:solidFill>
                <a:effectLst/>
                <a:latin typeface="Arial" panose="020B0604020202020204" pitchFamily="34" charset="0"/>
              </a:rPr>
              <a:t> (</a:t>
            </a:r>
            <a:r>
              <a:rPr lang="en-US" sz="1800" b="0" i="0" u="none" strike="noStrike" dirty="0" err="1">
                <a:solidFill>
                  <a:srgbClr val="222222"/>
                </a:solidFill>
                <a:effectLst/>
                <a:latin typeface="Arial" panose="020B0604020202020204" pitchFamily="34" charset="0"/>
              </a:rPr>
              <a:t>Piryani</a:t>
            </a:r>
            <a:r>
              <a:rPr lang="en-US" sz="1800" b="0" i="0" u="none" strike="noStrike" dirty="0">
                <a:solidFill>
                  <a:srgbClr val="222222"/>
                </a:solidFill>
                <a:effectLst/>
                <a:latin typeface="Arial" panose="020B0604020202020204" pitchFamily="34" charset="0"/>
              </a:rPr>
              <a:t> and </a:t>
            </a:r>
            <a:r>
              <a:rPr lang="en-US" sz="1800" b="0" i="0" u="none" strike="noStrike" dirty="0" err="1">
                <a:solidFill>
                  <a:srgbClr val="222222"/>
                </a:solidFill>
                <a:effectLst/>
                <a:latin typeface="Arial" panose="020B0604020202020204" pitchFamily="34" charset="0"/>
              </a:rPr>
              <a:t>Piryani</a:t>
            </a:r>
            <a:r>
              <a:rPr lang="en-US" sz="1800" b="0" i="0" u="none" strike="noStrike" dirty="0">
                <a:solidFill>
                  <a:srgbClr val="222222"/>
                </a:solidFill>
                <a:effectLst/>
                <a:latin typeface="Arial" panose="020B0604020202020204" pitchFamily="34" charset="0"/>
              </a:rPr>
              <a:t>, 2018</a:t>
            </a:r>
            <a:r>
              <a:rPr lang="en-US" sz="1800" b="0" i="0" u="none" strike="noStrike" dirty="0">
                <a:solidFill>
                  <a:srgbClr val="000000"/>
                </a:solidFill>
                <a:effectLst/>
                <a:latin typeface="Arial" panose="020B0604020202020204" pitchFamily="34" charset="0"/>
              </a:rPr>
              <a:t>).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A4AFF894-F02A-48AB-95E8-BE38F4772CE3}" type="slidenum">
              <a:rPr lang="en-IN" smtClean="0"/>
              <a:t>14</a:t>
            </a:fld>
            <a:endParaRPr lang="en-IN"/>
          </a:p>
        </p:txBody>
      </p:sp>
    </p:spTree>
    <p:extLst>
      <p:ext uri="{BB962C8B-B14F-4D97-AF65-F5344CB8AC3E}">
        <p14:creationId xmlns:p14="http://schemas.microsoft.com/office/powerpoint/2010/main" val="14113639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Arial" panose="020B0604020202020204" pitchFamily="34" charset="0"/>
              </a:rPr>
              <a:t>Successful development of a team is achieved when the opinions and interests of all the involved members are identified and recognized. There should not be any conflict of interests and all members should work together to accomplish the common goal. Good teamwork benefits the involved individuals by offering added opportunities and support for development. </a:t>
            </a:r>
            <a:endParaRPr lang="en-IN" dirty="0"/>
          </a:p>
        </p:txBody>
      </p:sp>
      <p:sp>
        <p:nvSpPr>
          <p:cNvPr id="4" name="Slide Number Placeholder 3"/>
          <p:cNvSpPr>
            <a:spLocks noGrp="1"/>
          </p:cNvSpPr>
          <p:nvPr>
            <p:ph type="sldNum" sz="quarter" idx="5"/>
          </p:nvPr>
        </p:nvSpPr>
        <p:spPr/>
        <p:txBody>
          <a:bodyPr/>
          <a:lstStyle/>
          <a:p>
            <a:fld id="{A4AFF894-F02A-48AB-95E8-BE38F4772CE3}" type="slidenum">
              <a:rPr lang="en-IN" smtClean="0"/>
              <a:t>15</a:t>
            </a:fld>
            <a:endParaRPr lang="en-IN"/>
          </a:p>
        </p:txBody>
      </p:sp>
    </p:spTree>
    <p:extLst>
      <p:ext uri="{BB962C8B-B14F-4D97-AF65-F5344CB8AC3E}">
        <p14:creationId xmlns:p14="http://schemas.microsoft.com/office/powerpoint/2010/main" val="7113810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According to Soni (2020), the development of a successful team depends on a number of factors, the most important of which is having a shared goal.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A4AFF894-F02A-48AB-95E8-BE38F4772CE3}" type="slidenum">
              <a:rPr lang="en-IN" smtClean="0"/>
              <a:t>16</a:t>
            </a:fld>
            <a:endParaRPr lang="en-IN"/>
          </a:p>
        </p:txBody>
      </p:sp>
    </p:spTree>
    <p:extLst>
      <p:ext uri="{BB962C8B-B14F-4D97-AF65-F5344CB8AC3E}">
        <p14:creationId xmlns:p14="http://schemas.microsoft.com/office/powerpoint/2010/main" val="17360521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Effective and successful team development results in lower rate of turnover and establishes a strong corporate culture. Through the correct strategies of team development the members are granted with the opportunity to build a strong rapport with a common acceptance foundation. Teamwork enables decision-making abilities, problem-solving capabilities and strategizing potentially.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A4AFF894-F02A-48AB-95E8-BE38F4772CE3}" type="slidenum">
              <a:rPr lang="en-IN" smtClean="0"/>
              <a:t>17</a:t>
            </a:fld>
            <a:endParaRPr lang="en-IN"/>
          </a:p>
        </p:txBody>
      </p:sp>
    </p:spTree>
    <p:extLst>
      <p:ext uri="{BB962C8B-B14F-4D97-AF65-F5344CB8AC3E}">
        <p14:creationId xmlns:p14="http://schemas.microsoft.com/office/powerpoint/2010/main" val="5337287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Arial" panose="020B0604020202020204" pitchFamily="34" charset="0"/>
              </a:rPr>
              <a:t>Team development is an integral part of management that mitigates conflicts, increases collaboration and encourages communication. It creates an environment in which the diverse ideas and the different mind-sets are encouraged and identified.   </a:t>
            </a:r>
            <a:endParaRPr lang="en-IN" dirty="0"/>
          </a:p>
        </p:txBody>
      </p:sp>
      <p:sp>
        <p:nvSpPr>
          <p:cNvPr id="4" name="Slide Number Placeholder 3"/>
          <p:cNvSpPr>
            <a:spLocks noGrp="1"/>
          </p:cNvSpPr>
          <p:nvPr>
            <p:ph type="sldNum" sz="quarter" idx="5"/>
          </p:nvPr>
        </p:nvSpPr>
        <p:spPr/>
        <p:txBody>
          <a:bodyPr/>
          <a:lstStyle/>
          <a:p>
            <a:fld id="{A4AFF894-F02A-48AB-95E8-BE38F4772CE3}" type="slidenum">
              <a:rPr lang="en-IN" smtClean="0"/>
              <a:t>18</a:t>
            </a:fld>
            <a:endParaRPr lang="en-IN"/>
          </a:p>
        </p:txBody>
      </p:sp>
    </p:spTree>
    <p:extLst>
      <p:ext uri="{BB962C8B-B14F-4D97-AF65-F5344CB8AC3E}">
        <p14:creationId xmlns:p14="http://schemas.microsoft.com/office/powerpoint/2010/main" val="33819429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endParaRPr lang="en-IN" dirty="0"/>
          </a:p>
        </p:txBody>
      </p:sp>
      <p:sp>
        <p:nvSpPr>
          <p:cNvPr id="4" name="Slide Number Placeholder 3"/>
          <p:cNvSpPr>
            <a:spLocks noGrp="1"/>
          </p:cNvSpPr>
          <p:nvPr>
            <p:ph type="sldNum" sz="quarter" idx="5"/>
          </p:nvPr>
        </p:nvSpPr>
        <p:spPr/>
        <p:txBody>
          <a:bodyPr/>
          <a:lstStyle/>
          <a:p>
            <a:fld id="{A4AFF894-F02A-48AB-95E8-BE38F4772CE3}" type="slidenum">
              <a:rPr lang="en-IN" smtClean="0"/>
              <a:t>19</a:t>
            </a:fld>
            <a:endParaRPr lang="en-IN"/>
          </a:p>
        </p:txBody>
      </p:sp>
    </p:spTree>
    <p:extLst>
      <p:ext uri="{BB962C8B-B14F-4D97-AF65-F5344CB8AC3E}">
        <p14:creationId xmlns:p14="http://schemas.microsoft.com/office/powerpoint/2010/main" val="8328990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87A5E-22B4-477B-8D04-DC377520C93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FA67DA4-78B1-4B00-888F-48165215B2E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152B6A7-65EA-4037-88C7-F91ED9CF5160}"/>
              </a:ext>
            </a:extLst>
          </p:cNvPr>
          <p:cNvSpPr>
            <a:spLocks noGrp="1"/>
          </p:cNvSpPr>
          <p:nvPr>
            <p:ph type="dt" sz="half" idx="10"/>
          </p:nvPr>
        </p:nvSpPr>
        <p:spPr/>
        <p:txBody>
          <a:bodyPr/>
          <a:lstStyle/>
          <a:p>
            <a:fld id="{162CF978-7601-42AA-B7B2-9329AA7BD8D3}" type="datetimeFigureOut">
              <a:rPr lang="en-IN" smtClean="0"/>
              <a:t>10-12-2021</a:t>
            </a:fld>
            <a:endParaRPr lang="en-IN"/>
          </a:p>
        </p:txBody>
      </p:sp>
      <p:sp>
        <p:nvSpPr>
          <p:cNvPr id="5" name="Footer Placeholder 4">
            <a:extLst>
              <a:ext uri="{FF2B5EF4-FFF2-40B4-BE49-F238E27FC236}">
                <a16:creationId xmlns:a16="http://schemas.microsoft.com/office/drawing/2014/main" id="{342A8AF5-0653-425D-8064-812023A0A6CF}"/>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D3A746B-55D2-4C55-8EC6-F7EF1D7AE78F}"/>
              </a:ext>
            </a:extLst>
          </p:cNvPr>
          <p:cNvSpPr>
            <a:spLocks noGrp="1"/>
          </p:cNvSpPr>
          <p:nvPr>
            <p:ph type="sldNum" sz="quarter" idx="12"/>
          </p:nvPr>
        </p:nvSpPr>
        <p:spPr/>
        <p:txBody>
          <a:bodyPr/>
          <a:lstStyle/>
          <a:p>
            <a:fld id="{C3CF96FC-7D8F-4432-9BEC-DFA7B9AA1AD7}" type="slidenum">
              <a:rPr lang="en-IN" smtClean="0"/>
              <a:t>‹#›</a:t>
            </a:fld>
            <a:endParaRPr lang="en-IN"/>
          </a:p>
        </p:txBody>
      </p:sp>
    </p:spTree>
    <p:extLst>
      <p:ext uri="{BB962C8B-B14F-4D97-AF65-F5344CB8AC3E}">
        <p14:creationId xmlns:p14="http://schemas.microsoft.com/office/powerpoint/2010/main" val="30908477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F5FDA-8F38-4940-8F2C-E2338C335A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CB01364-3E9F-4E84-A3CE-EB0161F70E1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CD209C-D6D3-478D-9AB1-A60F2B40D679}"/>
              </a:ext>
            </a:extLst>
          </p:cNvPr>
          <p:cNvSpPr>
            <a:spLocks noGrp="1"/>
          </p:cNvSpPr>
          <p:nvPr>
            <p:ph type="dt" sz="half" idx="10"/>
          </p:nvPr>
        </p:nvSpPr>
        <p:spPr/>
        <p:txBody>
          <a:bodyPr/>
          <a:lstStyle/>
          <a:p>
            <a:fld id="{162CF978-7601-42AA-B7B2-9329AA7BD8D3}" type="datetimeFigureOut">
              <a:rPr lang="en-IN" smtClean="0"/>
              <a:t>10-12-2021</a:t>
            </a:fld>
            <a:endParaRPr lang="en-IN"/>
          </a:p>
        </p:txBody>
      </p:sp>
      <p:sp>
        <p:nvSpPr>
          <p:cNvPr id="5" name="Footer Placeholder 4">
            <a:extLst>
              <a:ext uri="{FF2B5EF4-FFF2-40B4-BE49-F238E27FC236}">
                <a16:creationId xmlns:a16="http://schemas.microsoft.com/office/drawing/2014/main" id="{8D7FEE5A-C366-40A5-ADE4-903293C275C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9B4F4B0-8CE9-4EDC-B05B-1137E85A511C}"/>
              </a:ext>
            </a:extLst>
          </p:cNvPr>
          <p:cNvSpPr>
            <a:spLocks noGrp="1"/>
          </p:cNvSpPr>
          <p:nvPr>
            <p:ph type="sldNum" sz="quarter" idx="12"/>
          </p:nvPr>
        </p:nvSpPr>
        <p:spPr/>
        <p:txBody>
          <a:bodyPr/>
          <a:lstStyle/>
          <a:p>
            <a:fld id="{C3CF96FC-7D8F-4432-9BEC-DFA7B9AA1AD7}" type="slidenum">
              <a:rPr lang="en-IN" smtClean="0"/>
              <a:t>‹#›</a:t>
            </a:fld>
            <a:endParaRPr lang="en-IN"/>
          </a:p>
        </p:txBody>
      </p:sp>
    </p:spTree>
    <p:extLst>
      <p:ext uri="{BB962C8B-B14F-4D97-AF65-F5344CB8AC3E}">
        <p14:creationId xmlns:p14="http://schemas.microsoft.com/office/powerpoint/2010/main" val="4372972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8F1E7-017B-4E87-96C1-8DFEC8DC49C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87F5158-19BF-4AF2-861F-F8A59886065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62F3501-BC5A-4792-B5A9-632D18A68318}"/>
              </a:ext>
            </a:extLst>
          </p:cNvPr>
          <p:cNvSpPr>
            <a:spLocks noGrp="1"/>
          </p:cNvSpPr>
          <p:nvPr>
            <p:ph type="dt" sz="half" idx="10"/>
          </p:nvPr>
        </p:nvSpPr>
        <p:spPr/>
        <p:txBody>
          <a:bodyPr/>
          <a:lstStyle/>
          <a:p>
            <a:fld id="{162CF978-7601-42AA-B7B2-9329AA7BD8D3}" type="datetimeFigureOut">
              <a:rPr lang="en-IN" smtClean="0"/>
              <a:t>10-12-2021</a:t>
            </a:fld>
            <a:endParaRPr lang="en-IN"/>
          </a:p>
        </p:txBody>
      </p:sp>
      <p:sp>
        <p:nvSpPr>
          <p:cNvPr id="5" name="Footer Placeholder 4">
            <a:extLst>
              <a:ext uri="{FF2B5EF4-FFF2-40B4-BE49-F238E27FC236}">
                <a16:creationId xmlns:a16="http://schemas.microsoft.com/office/drawing/2014/main" id="{5E1378F4-8662-4B25-836B-09B46A388F1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CA41D5B-C025-4BF8-B7C5-03774A7B7AA9}"/>
              </a:ext>
            </a:extLst>
          </p:cNvPr>
          <p:cNvSpPr>
            <a:spLocks noGrp="1"/>
          </p:cNvSpPr>
          <p:nvPr>
            <p:ph type="sldNum" sz="quarter" idx="12"/>
          </p:nvPr>
        </p:nvSpPr>
        <p:spPr/>
        <p:txBody>
          <a:bodyPr/>
          <a:lstStyle/>
          <a:p>
            <a:fld id="{C3CF96FC-7D8F-4432-9BEC-DFA7B9AA1AD7}" type="slidenum">
              <a:rPr lang="en-IN" smtClean="0"/>
              <a:t>‹#›</a:t>
            </a:fld>
            <a:endParaRPr lang="en-IN"/>
          </a:p>
        </p:txBody>
      </p:sp>
    </p:spTree>
    <p:extLst>
      <p:ext uri="{BB962C8B-B14F-4D97-AF65-F5344CB8AC3E}">
        <p14:creationId xmlns:p14="http://schemas.microsoft.com/office/powerpoint/2010/main" val="3853140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91780-C8AE-400C-98C1-8C40A0B1873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71C74E1-151C-4BDD-9236-842CE5DB612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72929D0-007B-4A11-BEAD-609855F0C99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DC1D7E4-DE80-44AB-A717-6DC48B3DEBDE}"/>
              </a:ext>
            </a:extLst>
          </p:cNvPr>
          <p:cNvSpPr>
            <a:spLocks noGrp="1"/>
          </p:cNvSpPr>
          <p:nvPr>
            <p:ph type="dt" sz="half" idx="10"/>
          </p:nvPr>
        </p:nvSpPr>
        <p:spPr/>
        <p:txBody>
          <a:bodyPr/>
          <a:lstStyle/>
          <a:p>
            <a:fld id="{162CF978-7601-42AA-B7B2-9329AA7BD8D3}" type="datetimeFigureOut">
              <a:rPr lang="en-IN" smtClean="0"/>
              <a:t>10-12-2021</a:t>
            </a:fld>
            <a:endParaRPr lang="en-IN"/>
          </a:p>
        </p:txBody>
      </p:sp>
      <p:sp>
        <p:nvSpPr>
          <p:cNvPr id="6" name="Footer Placeholder 5">
            <a:extLst>
              <a:ext uri="{FF2B5EF4-FFF2-40B4-BE49-F238E27FC236}">
                <a16:creationId xmlns:a16="http://schemas.microsoft.com/office/drawing/2014/main" id="{8DD3BD7A-792F-4D97-AC93-EE20C593D93C}"/>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3604FAF7-BCE2-4B4D-802A-A24F423AD9CC}"/>
              </a:ext>
            </a:extLst>
          </p:cNvPr>
          <p:cNvSpPr>
            <a:spLocks noGrp="1"/>
          </p:cNvSpPr>
          <p:nvPr>
            <p:ph type="sldNum" sz="quarter" idx="12"/>
          </p:nvPr>
        </p:nvSpPr>
        <p:spPr/>
        <p:txBody>
          <a:bodyPr/>
          <a:lstStyle/>
          <a:p>
            <a:fld id="{C3CF96FC-7D8F-4432-9BEC-DFA7B9AA1AD7}" type="slidenum">
              <a:rPr lang="en-IN" smtClean="0"/>
              <a:t>‹#›</a:t>
            </a:fld>
            <a:endParaRPr lang="en-IN"/>
          </a:p>
        </p:txBody>
      </p:sp>
    </p:spTree>
    <p:extLst>
      <p:ext uri="{BB962C8B-B14F-4D97-AF65-F5344CB8AC3E}">
        <p14:creationId xmlns:p14="http://schemas.microsoft.com/office/powerpoint/2010/main" val="6353430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823FC-FABC-408D-9EBB-24D494B2C1A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CFE603E-644B-44FF-8AE6-3FD58C7CC1E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73B3197-142E-4241-A8F5-D77BF1D9AB9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C1E0738-0B88-469C-9C7D-8DE71644CA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5719B0C-1448-48DA-9C00-F1392B7CD6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E8CC02A-E552-4CB2-9250-3D3C8CC83D4E}"/>
              </a:ext>
            </a:extLst>
          </p:cNvPr>
          <p:cNvSpPr>
            <a:spLocks noGrp="1"/>
          </p:cNvSpPr>
          <p:nvPr>
            <p:ph type="dt" sz="half" idx="10"/>
          </p:nvPr>
        </p:nvSpPr>
        <p:spPr/>
        <p:txBody>
          <a:bodyPr/>
          <a:lstStyle/>
          <a:p>
            <a:fld id="{162CF978-7601-42AA-B7B2-9329AA7BD8D3}" type="datetimeFigureOut">
              <a:rPr lang="en-IN" smtClean="0"/>
              <a:t>10-12-2021</a:t>
            </a:fld>
            <a:endParaRPr lang="en-IN"/>
          </a:p>
        </p:txBody>
      </p:sp>
      <p:sp>
        <p:nvSpPr>
          <p:cNvPr id="8" name="Footer Placeholder 7">
            <a:extLst>
              <a:ext uri="{FF2B5EF4-FFF2-40B4-BE49-F238E27FC236}">
                <a16:creationId xmlns:a16="http://schemas.microsoft.com/office/drawing/2014/main" id="{43536D42-0103-4720-ABB3-0DEDE794BB06}"/>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0D783630-E27A-46CE-B503-ED93DB1B95AC}"/>
              </a:ext>
            </a:extLst>
          </p:cNvPr>
          <p:cNvSpPr>
            <a:spLocks noGrp="1"/>
          </p:cNvSpPr>
          <p:nvPr>
            <p:ph type="sldNum" sz="quarter" idx="12"/>
          </p:nvPr>
        </p:nvSpPr>
        <p:spPr/>
        <p:txBody>
          <a:bodyPr/>
          <a:lstStyle/>
          <a:p>
            <a:fld id="{C3CF96FC-7D8F-4432-9BEC-DFA7B9AA1AD7}" type="slidenum">
              <a:rPr lang="en-IN" smtClean="0"/>
              <a:t>‹#›</a:t>
            </a:fld>
            <a:endParaRPr lang="en-IN"/>
          </a:p>
        </p:txBody>
      </p:sp>
    </p:spTree>
    <p:extLst>
      <p:ext uri="{BB962C8B-B14F-4D97-AF65-F5344CB8AC3E}">
        <p14:creationId xmlns:p14="http://schemas.microsoft.com/office/powerpoint/2010/main" val="1471836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0E2D0-DCF9-4377-85B5-E9AE219D541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7CD75A7-04DE-40E7-AD15-DCD7CB8531CC}"/>
              </a:ext>
            </a:extLst>
          </p:cNvPr>
          <p:cNvSpPr>
            <a:spLocks noGrp="1"/>
          </p:cNvSpPr>
          <p:nvPr>
            <p:ph type="dt" sz="half" idx="10"/>
          </p:nvPr>
        </p:nvSpPr>
        <p:spPr/>
        <p:txBody>
          <a:bodyPr/>
          <a:lstStyle/>
          <a:p>
            <a:fld id="{162CF978-7601-42AA-B7B2-9329AA7BD8D3}" type="datetimeFigureOut">
              <a:rPr lang="en-IN" smtClean="0"/>
              <a:t>10-12-2021</a:t>
            </a:fld>
            <a:endParaRPr lang="en-IN"/>
          </a:p>
        </p:txBody>
      </p:sp>
      <p:sp>
        <p:nvSpPr>
          <p:cNvPr id="4" name="Footer Placeholder 3">
            <a:extLst>
              <a:ext uri="{FF2B5EF4-FFF2-40B4-BE49-F238E27FC236}">
                <a16:creationId xmlns:a16="http://schemas.microsoft.com/office/drawing/2014/main" id="{21568479-98B4-43B4-A743-D19852D6E02E}"/>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ACFF920F-A9D7-435F-B699-517C320001E5}"/>
              </a:ext>
            </a:extLst>
          </p:cNvPr>
          <p:cNvSpPr>
            <a:spLocks noGrp="1"/>
          </p:cNvSpPr>
          <p:nvPr>
            <p:ph type="sldNum" sz="quarter" idx="12"/>
          </p:nvPr>
        </p:nvSpPr>
        <p:spPr/>
        <p:txBody>
          <a:bodyPr/>
          <a:lstStyle/>
          <a:p>
            <a:fld id="{C3CF96FC-7D8F-4432-9BEC-DFA7B9AA1AD7}" type="slidenum">
              <a:rPr lang="en-IN" smtClean="0"/>
              <a:t>‹#›</a:t>
            </a:fld>
            <a:endParaRPr lang="en-IN"/>
          </a:p>
        </p:txBody>
      </p:sp>
    </p:spTree>
    <p:extLst>
      <p:ext uri="{BB962C8B-B14F-4D97-AF65-F5344CB8AC3E}">
        <p14:creationId xmlns:p14="http://schemas.microsoft.com/office/powerpoint/2010/main" val="20815266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ACAEF7C-5D62-4C12-84E1-68E6D7B7F165}"/>
              </a:ext>
            </a:extLst>
          </p:cNvPr>
          <p:cNvSpPr>
            <a:spLocks noGrp="1"/>
          </p:cNvSpPr>
          <p:nvPr>
            <p:ph type="dt" sz="half" idx="10"/>
          </p:nvPr>
        </p:nvSpPr>
        <p:spPr/>
        <p:txBody>
          <a:bodyPr/>
          <a:lstStyle/>
          <a:p>
            <a:fld id="{162CF978-7601-42AA-B7B2-9329AA7BD8D3}" type="datetimeFigureOut">
              <a:rPr lang="en-IN" smtClean="0"/>
              <a:t>10-12-2021</a:t>
            </a:fld>
            <a:endParaRPr lang="en-IN"/>
          </a:p>
        </p:txBody>
      </p:sp>
      <p:sp>
        <p:nvSpPr>
          <p:cNvPr id="3" name="Footer Placeholder 2">
            <a:extLst>
              <a:ext uri="{FF2B5EF4-FFF2-40B4-BE49-F238E27FC236}">
                <a16:creationId xmlns:a16="http://schemas.microsoft.com/office/drawing/2014/main" id="{0A4CE067-6699-4EA5-BAE0-38597C7A6B18}"/>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DD5B2A66-B90A-4D1A-B9CE-D450F3926D7E}"/>
              </a:ext>
            </a:extLst>
          </p:cNvPr>
          <p:cNvSpPr>
            <a:spLocks noGrp="1"/>
          </p:cNvSpPr>
          <p:nvPr>
            <p:ph type="sldNum" sz="quarter" idx="12"/>
          </p:nvPr>
        </p:nvSpPr>
        <p:spPr/>
        <p:txBody>
          <a:bodyPr/>
          <a:lstStyle/>
          <a:p>
            <a:fld id="{C3CF96FC-7D8F-4432-9BEC-DFA7B9AA1AD7}" type="slidenum">
              <a:rPr lang="en-IN" smtClean="0"/>
              <a:t>‹#›</a:t>
            </a:fld>
            <a:endParaRPr lang="en-IN"/>
          </a:p>
        </p:txBody>
      </p:sp>
    </p:spTree>
    <p:extLst>
      <p:ext uri="{BB962C8B-B14F-4D97-AF65-F5344CB8AC3E}">
        <p14:creationId xmlns:p14="http://schemas.microsoft.com/office/powerpoint/2010/main" val="20959154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B087E-076C-40F2-9A72-5002435FDB5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4AE2CE4-EF7C-499A-9005-D63C9080909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1C25906-1C56-434B-A9ED-1149FF06B5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F4B368-8155-46E9-8A36-3C4D142394F6}"/>
              </a:ext>
            </a:extLst>
          </p:cNvPr>
          <p:cNvSpPr>
            <a:spLocks noGrp="1"/>
          </p:cNvSpPr>
          <p:nvPr>
            <p:ph type="dt" sz="half" idx="10"/>
          </p:nvPr>
        </p:nvSpPr>
        <p:spPr/>
        <p:txBody>
          <a:bodyPr/>
          <a:lstStyle/>
          <a:p>
            <a:fld id="{162CF978-7601-42AA-B7B2-9329AA7BD8D3}" type="datetimeFigureOut">
              <a:rPr lang="en-IN" smtClean="0"/>
              <a:t>10-12-2021</a:t>
            </a:fld>
            <a:endParaRPr lang="en-IN"/>
          </a:p>
        </p:txBody>
      </p:sp>
      <p:sp>
        <p:nvSpPr>
          <p:cNvPr id="6" name="Footer Placeholder 5">
            <a:extLst>
              <a:ext uri="{FF2B5EF4-FFF2-40B4-BE49-F238E27FC236}">
                <a16:creationId xmlns:a16="http://schemas.microsoft.com/office/drawing/2014/main" id="{DDEB5465-D1D9-4B45-9669-378C90645038}"/>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4D1B4E28-65E2-43A9-8BD4-BAF82B4EE3F7}"/>
              </a:ext>
            </a:extLst>
          </p:cNvPr>
          <p:cNvSpPr>
            <a:spLocks noGrp="1"/>
          </p:cNvSpPr>
          <p:nvPr>
            <p:ph type="sldNum" sz="quarter" idx="12"/>
          </p:nvPr>
        </p:nvSpPr>
        <p:spPr/>
        <p:txBody>
          <a:bodyPr/>
          <a:lstStyle/>
          <a:p>
            <a:fld id="{C3CF96FC-7D8F-4432-9BEC-DFA7B9AA1AD7}" type="slidenum">
              <a:rPr lang="en-IN" smtClean="0"/>
              <a:t>‹#›</a:t>
            </a:fld>
            <a:endParaRPr lang="en-IN"/>
          </a:p>
        </p:txBody>
      </p:sp>
    </p:spTree>
    <p:extLst>
      <p:ext uri="{BB962C8B-B14F-4D97-AF65-F5344CB8AC3E}">
        <p14:creationId xmlns:p14="http://schemas.microsoft.com/office/powerpoint/2010/main" val="15987806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3756A-D872-4366-A52D-FC4CA8B679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81D6061-EFA3-4CB5-AF4C-FFBA19A4D01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B04F594-C0F5-41D1-A0BA-A7D6D2E404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2EDDAEE-EFC3-4799-8713-8555C14710FE}"/>
              </a:ext>
            </a:extLst>
          </p:cNvPr>
          <p:cNvSpPr>
            <a:spLocks noGrp="1"/>
          </p:cNvSpPr>
          <p:nvPr>
            <p:ph type="dt" sz="half" idx="10"/>
          </p:nvPr>
        </p:nvSpPr>
        <p:spPr/>
        <p:txBody>
          <a:bodyPr/>
          <a:lstStyle/>
          <a:p>
            <a:fld id="{162CF978-7601-42AA-B7B2-9329AA7BD8D3}" type="datetimeFigureOut">
              <a:rPr lang="en-IN" smtClean="0"/>
              <a:t>10-12-2021</a:t>
            </a:fld>
            <a:endParaRPr lang="en-IN"/>
          </a:p>
        </p:txBody>
      </p:sp>
      <p:sp>
        <p:nvSpPr>
          <p:cNvPr id="6" name="Footer Placeholder 5">
            <a:extLst>
              <a:ext uri="{FF2B5EF4-FFF2-40B4-BE49-F238E27FC236}">
                <a16:creationId xmlns:a16="http://schemas.microsoft.com/office/drawing/2014/main" id="{0790335A-B634-4E93-ABB2-8EBCBE041D15}"/>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6038B0BA-8CAF-4C76-8566-FF5FBADD89A4}"/>
              </a:ext>
            </a:extLst>
          </p:cNvPr>
          <p:cNvSpPr>
            <a:spLocks noGrp="1"/>
          </p:cNvSpPr>
          <p:nvPr>
            <p:ph type="sldNum" sz="quarter" idx="12"/>
          </p:nvPr>
        </p:nvSpPr>
        <p:spPr/>
        <p:txBody>
          <a:bodyPr/>
          <a:lstStyle/>
          <a:p>
            <a:fld id="{C3CF96FC-7D8F-4432-9BEC-DFA7B9AA1AD7}" type="slidenum">
              <a:rPr lang="en-IN" smtClean="0"/>
              <a:t>‹#›</a:t>
            </a:fld>
            <a:endParaRPr lang="en-IN"/>
          </a:p>
        </p:txBody>
      </p:sp>
    </p:spTree>
    <p:extLst>
      <p:ext uri="{BB962C8B-B14F-4D97-AF65-F5344CB8AC3E}">
        <p14:creationId xmlns:p14="http://schemas.microsoft.com/office/powerpoint/2010/main" val="12350789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7AFD9-204B-4CDE-B4D0-D17BBD12DBF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5332BC0-4136-4F20-8E76-081062087C7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F89B8F-80E7-48C0-A8F6-5F9D93BAD798}"/>
              </a:ext>
            </a:extLst>
          </p:cNvPr>
          <p:cNvSpPr>
            <a:spLocks noGrp="1"/>
          </p:cNvSpPr>
          <p:nvPr>
            <p:ph type="dt" sz="half" idx="10"/>
          </p:nvPr>
        </p:nvSpPr>
        <p:spPr/>
        <p:txBody>
          <a:bodyPr/>
          <a:lstStyle/>
          <a:p>
            <a:fld id="{162CF978-7601-42AA-B7B2-9329AA7BD8D3}" type="datetimeFigureOut">
              <a:rPr lang="en-IN" smtClean="0"/>
              <a:t>10-12-2021</a:t>
            </a:fld>
            <a:endParaRPr lang="en-IN"/>
          </a:p>
        </p:txBody>
      </p:sp>
      <p:sp>
        <p:nvSpPr>
          <p:cNvPr id="5" name="Footer Placeholder 4">
            <a:extLst>
              <a:ext uri="{FF2B5EF4-FFF2-40B4-BE49-F238E27FC236}">
                <a16:creationId xmlns:a16="http://schemas.microsoft.com/office/drawing/2014/main" id="{393D087E-3FE8-458F-A35E-5BAF0DB0F03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8199980-82D1-446C-93D8-8DFC9305F5A3}"/>
              </a:ext>
            </a:extLst>
          </p:cNvPr>
          <p:cNvSpPr>
            <a:spLocks noGrp="1"/>
          </p:cNvSpPr>
          <p:nvPr>
            <p:ph type="sldNum" sz="quarter" idx="12"/>
          </p:nvPr>
        </p:nvSpPr>
        <p:spPr/>
        <p:txBody>
          <a:bodyPr/>
          <a:lstStyle/>
          <a:p>
            <a:fld id="{C3CF96FC-7D8F-4432-9BEC-DFA7B9AA1AD7}" type="slidenum">
              <a:rPr lang="en-IN" smtClean="0"/>
              <a:t>‹#›</a:t>
            </a:fld>
            <a:endParaRPr lang="en-IN"/>
          </a:p>
        </p:txBody>
      </p:sp>
    </p:spTree>
    <p:extLst>
      <p:ext uri="{BB962C8B-B14F-4D97-AF65-F5344CB8AC3E}">
        <p14:creationId xmlns:p14="http://schemas.microsoft.com/office/powerpoint/2010/main" val="11374901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69A049A-81A7-4B01-8A31-B22A0577811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DC3FAE0-001B-4183-A2DD-1FDDB854C16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30DEC8-4730-489D-8C36-95AA09AAC2C8}"/>
              </a:ext>
            </a:extLst>
          </p:cNvPr>
          <p:cNvSpPr>
            <a:spLocks noGrp="1"/>
          </p:cNvSpPr>
          <p:nvPr>
            <p:ph type="dt" sz="half" idx="10"/>
          </p:nvPr>
        </p:nvSpPr>
        <p:spPr/>
        <p:txBody>
          <a:bodyPr/>
          <a:lstStyle/>
          <a:p>
            <a:fld id="{162CF978-7601-42AA-B7B2-9329AA7BD8D3}" type="datetimeFigureOut">
              <a:rPr lang="en-IN" smtClean="0"/>
              <a:t>10-12-2021</a:t>
            </a:fld>
            <a:endParaRPr lang="en-IN"/>
          </a:p>
        </p:txBody>
      </p:sp>
      <p:sp>
        <p:nvSpPr>
          <p:cNvPr id="5" name="Footer Placeholder 4">
            <a:extLst>
              <a:ext uri="{FF2B5EF4-FFF2-40B4-BE49-F238E27FC236}">
                <a16:creationId xmlns:a16="http://schemas.microsoft.com/office/drawing/2014/main" id="{0A941CE7-D7B8-47BB-9898-841C5C3FDFB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640CD77-E42A-45CB-AE2E-0C4DEDA38114}"/>
              </a:ext>
            </a:extLst>
          </p:cNvPr>
          <p:cNvSpPr>
            <a:spLocks noGrp="1"/>
          </p:cNvSpPr>
          <p:nvPr>
            <p:ph type="sldNum" sz="quarter" idx="12"/>
          </p:nvPr>
        </p:nvSpPr>
        <p:spPr/>
        <p:txBody>
          <a:bodyPr/>
          <a:lstStyle/>
          <a:p>
            <a:fld id="{C3CF96FC-7D8F-4432-9BEC-DFA7B9AA1AD7}" type="slidenum">
              <a:rPr lang="en-IN" smtClean="0"/>
              <a:t>‹#›</a:t>
            </a:fld>
            <a:endParaRPr lang="en-IN"/>
          </a:p>
        </p:txBody>
      </p:sp>
    </p:spTree>
    <p:extLst>
      <p:ext uri="{BB962C8B-B14F-4D97-AF65-F5344CB8AC3E}">
        <p14:creationId xmlns:p14="http://schemas.microsoft.com/office/powerpoint/2010/main" val="4869779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344CD1-BCAC-4AA9-B7E0-4D30A57D5FD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860945A-8EDA-4686-9597-0A07AD6524E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C61E11-823D-4AA7-8B35-D2EB052497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2CF978-7601-42AA-B7B2-9329AA7BD8D3}" type="datetimeFigureOut">
              <a:rPr lang="en-IN" smtClean="0"/>
              <a:t>10-12-2021</a:t>
            </a:fld>
            <a:endParaRPr lang="en-IN"/>
          </a:p>
        </p:txBody>
      </p:sp>
      <p:sp>
        <p:nvSpPr>
          <p:cNvPr id="5" name="Footer Placeholder 4">
            <a:extLst>
              <a:ext uri="{FF2B5EF4-FFF2-40B4-BE49-F238E27FC236}">
                <a16:creationId xmlns:a16="http://schemas.microsoft.com/office/drawing/2014/main" id="{D6B0F5C0-7055-4633-AF95-AB31C47B3C1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A9384AEB-5C3B-4FB9-A8DF-0A61F3E74F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3CF96FC-7D8F-4432-9BEC-DFA7B9AA1AD7}" type="slidenum">
              <a:rPr lang="en-IN" smtClean="0"/>
              <a:t>‹#›</a:t>
            </a:fld>
            <a:endParaRPr lang="en-IN"/>
          </a:p>
        </p:txBody>
      </p:sp>
    </p:spTree>
    <p:extLst>
      <p:ext uri="{BB962C8B-B14F-4D97-AF65-F5344CB8AC3E}">
        <p14:creationId xmlns:p14="http://schemas.microsoft.com/office/powerpoint/2010/main" val="181257381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academia.edu/download/60069384/Effect_of_Teamwork__Employee_Empowerment_and_Training_on_Employee_Performance20190721-119894-txjost.pdf"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s://www.researchgate.net/profile/Leodoro-Labrague/publication/319743474_An_integrative_review_on_conflict_management_styles_among_nursing_students_Implications_for_nurse_education/links/5f3a1042458515b729276384/An-integrative-review-on-conflict-management-styles-among-nursing-students-Implications-for-nurse-education.pdf" TargetMode="External"/><Relationship Id="rId5" Type="http://schemas.openxmlformats.org/officeDocument/2006/relationships/hyperlink" Target="http://www.wiete.com.au/journals/GJEE/Publish/vol19no3/11-Kim-MS.pdf" TargetMode="External"/><Relationship Id="rId4" Type="http://schemas.openxmlformats.org/officeDocument/2006/relationships/hyperlink" Target="https://www.researchgate.net/profile/Alex-Jones-20/publication/335176254_THE_TUCKMAN'S_MODEL_IMPLEMENTATION_EFFECT_AND_ANALYSIS_THE_NEW_DEVELOPMENT_OF_JONES_LSI_MODEL_ON_A_SMALL_GROUP/links/5d55427e92851cb74c6cd2df/THE-TUCKMANS-MODEL-IMPLEMENTATION-EFFECT-AND-ANALYSIS-THE-NEW-DEVELOPMENT-OF-JONES-LSI-MODEL-ON-A-SMALL-GROUP.pdf"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nepmed.nhrc.gov.np/index.php/jnhrc/article/download/29/275" TargetMode="External"/><Relationship Id="rId7" Type="http://schemas.openxmlformats.org/officeDocument/2006/relationships/hyperlink" Target="https://uxplanet.org/building-effective-teams-with-design-sprints-819375070168" TargetMode="External"/><Relationship Id="rId2" Type="http://schemas.openxmlformats.org/officeDocument/2006/relationships/hyperlink" Target="https://www.theseus.fi/bitstream/handle/10024/155248/Essi.Paulamaki.BBIBM17A7.final.thesis.pdf?sequence=1" TargetMode="External"/><Relationship Id="rId1" Type="http://schemas.openxmlformats.org/officeDocument/2006/relationships/slideLayout" Target="../slideLayouts/slideLayout2.xml"/><Relationship Id="rId6" Type="http://schemas.openxmlformats.org/officeDocument/2006/relationships/hyperlink" Target="https://www.ifm.eng.cam.ac.uk/research/dmg/tools-and-techniques/belbins-team-roles/" TargetMode="External"/><Relationship Id="rId5" Type="http://schemas.openxmlformats.org/officeDocument/2006/relationships/hyperlink" Target="https://www.researchgate.net/profile/Vishal-Dineshkumar-Soni-2/publication/342571600_Importance_and_Strategic_Planning_of_Team_Management/links/5efbfc78a6fdcc4ca44085b5/Importance-and-Strategic-Planning-of-Team-Management.pdf" TargetMode="External"/><Relationship Id="rId4" Type="http://schemas.openxmlformats.org/officeDocument/2006/relationships/hyperlink" Target="http://irc.queensu.ca/wp-content/uploads/articles/articles_creating-a-collaborative-workplace-amplifying-teamwork-in-your-organization.pdf"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715EC2C5-FE05-4843-A0F1-067A94D75CB5}"/>
              </a:ext>
            </a:extLst>
          </p:cNvPr>
          <p:cNvSpPr>
            <a:spLocks noGrp="1"/>
          </p:cNvSpPr>
          <p:nvPr>
            <p:ph type="ctrTitle"/>
          </p:nvPr>
        </p:nvSpPr>
        <p:spPr>
          <a:xfrm>
            <a:off x="4053830" y="1638250"/>
            <a:ext cx="5782716" cy="3303356"/>
          </a:xfrm>
          <a:noFill/>
        </p:spPr>
        <p:txBody>
          <a:bodyPr anchor="ctr">
            <a:normAutofit fontScale="90000"/>
          </a:bodyPr>
          <a:lstStyle/>
          <a:p>
            <a:pPr lvl="0" algn="l" fontAlgn="base">
              <a:lnSpc>
                <a:spcPct val="100000"/>
              </a:lnSpc>
              <a:spcBef>
                <a:spcPct val="20000"/>
              </a:spcBef>
              <a:spcAft>
                <a:spcPct val="0"/>
              </a:spcAft>
              <a:defRPr/>
            </a:pPr>
            <a:br>
              <a:rPr lang="en-IN" sz="1700" b="0" dirty="0">
                <a:solidFill>
                  <a:srgbClr val="080808"/>
                </a:solidFill>
                <a:effectLst/>
              </a:rPr>
            </a:br>
            <a:br>
              <a:rPr lang="en-IN" sz="1700" b="0" dirty="0">
                <a:solidFill>
                  <a:srgbClr val="080808"/>
                </a:solidFill>
                <a:effectLst/>
              </a:rPr>
            </a:br>
            <a:br>
              <a:rPr lang="en-IN" sz="1700" b="0" dirty="0">
                <a:solidFill>
                  <a:srgbClr val="080808"/>
                </a:solidFill>
                <a:effectLst/>
              </a:rPr>
            </a:br>
            <a:br>
              <a:rPr lang="en-IN" sz="1700" b="0" dirty="0">
                <a:solidFill>
                  <a:srgbClr val="080808"/>
                </a:solidFill>
                <a:effectLst/>
              </a:rPr>
            </a:br>
            <a:br>
              <a:rPr lang="en-IN" sz="1700" b="0" dirty="0">
                <a:solidFill>
                  <a:srgbClr val="080808"/>
                </a:solidFill>
                <a:effectLst/>
              </a:rPr>
            </a:br>
            <a:r>
              <a:rPr lang="en-IN" sz="1700" b="1" i="0" u="none" strike="noStrike" dirty="0">
                <a:solidFill>
                  <a:srgbClr val="080808"/>
                </a:solidFill>
                <a:effectLst/>
                <a:latin typeface="Arial" panose="020B0604020202020204" pitchFamily="34" charset="0"/>
              </a:rPr>
              <a:t>EFFECTIVE TEAMWORK AND COMMUNICATION</a:t>
            </a:r>
            <a:br>
              <a:rPr lang="en-IN" sz="1700" b="1" i="0" u="none" strike="noStrike" dirty="0">
                <a:solidFill>
                  <a:srgbClr val="080808"/>
                </a:solidFill>
                <a:effectLst/>
                <a:latin typeface="Arial" panose="020B0604020202020204" pitchFamily="34" charset="0"/>
              </a:rPr>
            </a:br>
            <a:r>
              <a:rPr lang="en-IN" sz="1700" b="1" dirty="0">
                <a:solidFill>
                  <a:srgbClr val="080808"/>
                </a:solidFill>
                <a:latin typeface="Arial" panose="020B0604020202020204" pitchFamily="34" charset="0"/>
              </a:rPr>
              <a:t>ASSESTMENT 2</a:t>
            </a:r>
            <a:br>
              <a:rPr lang="en-IN" sz="1700" b="1" dirty="0">
                <a:solidFill>
                  <a:srgbClr val="080808"/>
                </a:solidFill>
                <a:latin typeface="Arial" panose="020B0604020202020204" pitchFamily="34" charset="0"/>
              </a:rPr>
            </a:br>
            <a:br>
              <a:rPr lang="en-IN" sz="1700" b="1" i="0" u="none" strike="noStrike" dirty="0">
                <a:solidFill>
                  <a:srgbClr val="080808"/>
                </a:solidFill>
                <a:effectLst/>
                <a:latin typeface="Arial" panose="020B0604020202020204" pitchFamily="34" charset="0"/>
              </a:rPr>
            </a:br>
            <a:r>
              <a:rPr lang="en-IN" sz="1700" b="1" dirty="0">
                <a:solidFill>
                  <a:srgbClr val="080808"/>
                </a:solidFill>
                <a:latin typeface="Arial" panose="020B0604020202020204" pitchFamily="34" charset="0"/>
              </a:rPr>
              <a:t>NAME AND NUMBERS OF THE GROUP MEMBERS:</a:t>
            </a:r>
            <a:br>
              <a:rPr lang="en-IN" sz="1700" b="1" dirty="0">
                <a:solidFill>
                  <a:srgbClr val="080808"/>
                </a:solidFill>
                <a:latin typeface="Arial" panose="020B0604020202020204" pitchFamily="34" charset="0"/>
              </a:rPr>
            </a:br>
            <a:br>
              <a:rPr lang="en-GB" sz="2000" b="1" dirty="0">
                <a:solidFill>
                  <a:prstClr val="black"/>
                </a:solidFill>
                <a:latin typeface="Myriad Pro"/>
                <a:ea typeface="ＭＳ Ｐゴシック" charset="0"/>
                <a:cs typeface="+mn-cs"/>
              </a:rPr>
            </a:br>
            <a:r>
              <a:rPr lang="en-GB" sz="2000" b="1" dirty="0">
                <a:solidFill>
                  <a:prstClr val="black"/>
                </a:solidFill>
                <a:latin typeface="Myriad Pro"/>
                <a:ea typeface="ＭＳ Ｐゴシック" charset="0"/>
                <a:cs typeface="+mn-cs"/>
              </a:rPr>
              <a:t>1.DHIRENDRA NARAYAN JADHAV (2026171) </a:t>
            </a:r>
            <a:br>
              <a:rPr lang="en-GB" sz="2000" b="1" dirty="0">
                <a:solidFill>
                  <a:prstClr val="black"/>
                </a:solidFill>
                <a:latin typeface="Myriad Pro"/>
                <a:ea typeface="ＭＳ Ｐゴシック" charset="0"/>
                <a:cs typeface="+mn-cs"/>
              </a:rPr>
            </a:br>
            <a:r>
              <a:rPr lang="en-GB" sz="2000" b="1" dirty="0">
                <a:solidFill>
                  <a:prstClr val="black"/>
                </a:solidFill>
                <a:latin typeface="Myriad Pro"/>
                <a:ea typeface="ＭＳ Ｐゴシック" charset="0"/>
                <a:cs typeface="+mn-cs"/>
              </a:rPr>
              <a:t>2.FLORENTINA PAVALUSCA (2028438)</a:t>
            </a:r>
            <a:br>
              <a:rPr lang="en-GB" sz="2000" b="1" dirty="0">
                <a:solidFill>
                  <a:prstClr val="black"/>
                </a:solidFill>
                <a:latin typeface="Myriad Pro"/>
                <a:ea typeface="ＭＳ Ｐゴシック" charset="0"/>
                <a:cs typeface="+mn-cs"/>
              </a:rPr>
            </a:br>
            <a:r>
              <a:rPr lang="en-GB" sz="2000" b="1" dirty="0">
                <a:solidFill>
                  <a:prstClr val="black"/>
                </a:solidFill>
                <a:latin typeface="Myriad Pro"/>
                <a:ea typeface="ＭＳ Ｐゴシック" charset="0"/>
                <a:cs typeface="+mn-cs"/>
              </a:rPr>
              <a:t>3.</a:t>
            </a:r>
            <a:r>
              <a:rPr lang="it-IT" sz="2000" b="1" dirty="0">
                <a:solidFill>
                  <a:prstClr val="black"/>
                </a:solidFill>
                <a:latin typeface="Myriad Pro"/>
                <a:ea typeface="ＭＳ Ｐゴシック" charset="0"/>
                <a:cs typeface="+mn-cs"/>
              </a:rPr>
              <a:t>AURELIA-ELENA DICU (2027950) </a:t>
            </a:r>
            <a:br>
              <a:rPr lang="it-IT" sz="2000" b="1" dirty="0">
                <a:solidFill>
                  <a:prstClr val="black"/>
                </a:solidFill>
                <a:latin typeface="Myriad Pro"/>
                <a:ea typeface="ＭＳ Ｐゴシック" charset="0"/>
                <a:cs typeface="+mn-cs"/>
              </a:rPr>
            </a:br>
            <a:r>
              <a:rPr lang="it-IT" sz="2000" b="1" dirty="0">
                <a:solidFill>
                  <a:prstClr val="black"/>
                </a:solidFill>
                <a:latin typeface="Myriad Pro"/>
                <a:ea typeface="ＭＳ Ｐゴシック" charset="0"/>
                <a:cs typeface="+mn-cs"/>
              </a:rPr>
              <a:t>4.STAVRI KASARSKI (2022849) </a:t>
            </a:r>
            <a:br>
              <a:rPr lang="it-IT" sz="2000" b="1" dirty="0">
                <a:solidFill>
                  <a:prstClr val="black"/>
                </a:solidFill>
                <a:latin typeface="Myriad Pro"/>
                <a:ea typeface="ＭＳ Ｐゴシック" charset="0"/>
                <a:cs typeface="+mn-cs"/>
              </a:rPr>
            </a:br>
            <a:br>
              <a:rPr lang="it-IT" sz="2000" b="1" dirty="0">
                <a:solidFill>
                  <a:prstClr val="black"/>
                </a:solidFill>
                <a:latin typeface="Myriad Pro"/>
                <a:ea typeface="ＭＳ Ｐゴシック" charset="0"/>
                <a:cs typeface="+mn-cs"/>
              </a:rPr>
            </a:br>
            <a:r>
              <a:rPr lang="it-IT" sz="2000" b="1" dirty="0">
                <a:solidFill>
                  <a:prstClr val="black"/>
                </a:solidFill>
                <a:latin typeface="Myriad Pro"/>
                <a:ea typeface="ＭＳ Ｐゴシック" charset="0"/>
                <a:cs typeface="+mn-cs"/>
              </a:rPr>
              <a:t>LECTURER: SAQIB SHAMIM</a:t>
            </a:r>
            <a:br>
              <a:rPr lang="it-IT" sz="2000" b="1" dirty="0">
                <a:solidFill>
                  <a:prstClr val="black"/>
                </a:solidFill>
                <a:latin typeface="Myriad Pro"/>
                <a:ea typeface="ＭＳ Ｐゴシック" charset="0"/>
                <a:cs typeface="+mn-cs"/>
              </a:rPr>
            </a:br>
            <a:br>
              <a:rPr lang="it-IT" sz="2000" b="1" dirty="0">
                <a:solidFill>
                  <a:prstClr val="black"/>
                </a:solidFill>
                <a:latin typeface="Myriad Pro"/>
                <a:ea typeface="ＭＳ Ｐゴシック" charset="0"/>
                <a:cs typeface="+mn-cs"/>
              </a:rPr>
            </a:br>
            <a:r>
              <a:rPr lang="it-IT" sz="2000" b="1" dirty="0">
                <a:solidFill>
                  <a:prstClr val="black"/>
                </a:solidFill>
                <a:latin typeface="Myriad Pro"/>
                <a:ea typeface="ＭＳ Ｐゴシック" charset="0"/>
                <a:cs typeface="+mn-cs"/>
              </a:rPr>
              <a:t>MODULE CODE: BMSW4002_LON</a:t>
            </a:r>
            <a:br>
              <a:rPr lang="it-IT" sz="2000" b="1" dirty="0">
                <a:solidFill>
                  <a:prstClr val="black"/>
                </a:solidFill>
                <a:latin typeface="Myriad Pro"/>
                <a:ea typeface="ＭＳ Ｐゴシック" charset="0"/>
                <a:cs typeface="+mn-cs"/>
              </a:rPr>
            </a:br>
            <a:br>
              <a:rPr lang="en-IN" sz="1700" dirty="0">
                <a:solidFill>
                  <a:srgbClr val="080808"/>
                </a:solidFill>
              </a:rPr>
            </a:br>
            <a:endParaRPr lang="en-IN" sz="1700" dirty="0">
              <a:solidFill>
                <a:srgbClr val="080808"/>
              </a:solidFill>
            </a:endParaRP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907472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0FC413C-249F-4A5F-9CA5-05D7E8C4BD7E}"/>
              </a:ext>
            </a:extLst>
          </p:cNvPr>
          <p:cNvSpPr>
            <a:spLocks noGrp="1"/>
          </p:cNvSpPr>
          <p:nvPr>
            <p:ph type="title"/>
          </p:nvPr>
        </p:nvSpPr>
        <p:spPr>
          <a:xfrm>
            <a:off x="643467" y="321734"/>
            <a:ext cx="10905066" cy="1135737"/>
          </a:xfrm>
        </p:spPr>
        <p:txBody>
          <a:bodyPr>
            <a:normAutofit/>
          </a:bodyPr>
          <a:lstStyle/>
          <a:p>
            <a:r>
              <a:rPr lang="en-IN" sz="3600" b="1" i="0" u="none" strike="noStrike">
                <a:effectLst/>
                <a:latin typeface="Arial" panose="020B0604020202020204" pitchFamily="34" charset="0"/>
              </a:rPr>
              <a:t>Introduction</a:t>
            </a:r>
            <a:endParaRPr lang="en-IN" sz="3600"/>
          </a:p>
        </p:txBody>
      </p:sp>
      <p:sp>
        <p:nvSpPr>
          <p:cNvPr id="3" name="Content Placeholder 2">
            <a:extLst>
              <a:ext uri="{FF2B5EF4-FFF2-40B4-BE49-F238E27FC236}">
                <a16:creationId xmlns:a16="http://schemas.microsoft.com/office/drawing/2014/main" id="{5A89567E-24D5-4875-BB6C-B000F85A6870}"/>
              </a:ext>
            </a:extLst>
          </p:cNvPr>
          <p:cNvSpPr>
            <a:spLocks noGrp="1"/>
          </p:cNvSpPr>
          <p:nvPr>
            <p:ph idx="1"/>
          </p:nvPr>
        </p:nvSpPr>
        <p:spPr>
          <a:xfrm>
            <a:off x="643469" y="1782981"/>
            <a:ext cx="4008384" cy="4393982"/>
          </a:xfrm>
        </p:spPr>
        <p:txBody>
          <a:bodyPr>
            <a:normAutofit/>
          </a:bodyPr>
          <a:lstStyle/>
          <a:p>
            <a:pPr rtl="0" fontAlgn="base">
              <a:spcBef>
                <a:spcPts val="0"/>
              </a:spcBef>
              <a:spcAft>
                <a:spcPts val="0"/>
              </a:spcAft>
              <a:buFont typeface="Arial" panose="020B0604020202020204" pitchFamily="34" charset="0"/>
              <a:buChar char="•"/>
            </a:pPr>
            <a:r>
              <a:rPr lang="en-US" sz="1700" b="0" i="0" u="none" strike="noStrike">
                <a:effectLst/>
                <a:latin typeface="Arial" panose="020B0604020202020204" pitchFamily="34" charset="0"/>
              </a:rPr>
              <a:t>Teamwork refers to the collaborative effort of people in a group to accomplish a task or achieve a common organizational goal.</a:t>
            </a:r>
          </a:p>
          <a:p>
            <a:pPr rtl="0" fontAlgn="base">
              <a:spcBef>
                <a:spcPts val="0"/>
              </a:spcBef>
              <a:spcAft>
                <a:spcPts val="0"/>
              </a:spcAft>
              <a:buFont typeface="Arial" panose="020B0604020202020204" pitchFamily="34" charset="0"/>
              <a:buChar char="•"/>
            </a:pPr>
            <a:r>
              <a:rPr lang="en-US" sz="1700" b="0" i="0" u="none" strike="noStrike">
                <a:effectLst/>
                <a:latin typeface="Arial" panose="020B0604020202020204" pitchFamily="34" charset="0"/>
              </a:rPr>
              <a:t>Open communication is encouraged in a team in order to manage and avoid conflict. </a:t>
            </a:r>
          </a:p>
          <a:p>
            <a:pPr rtl="0" fontAlgn="base">
              <a:spcBef>
                <a:spcPts val="0"/>
              </a:spcBef>
              <a:spcAft>
                <a:spcPts val="0"/>
              </a:spcAft>
              <a:buFont typeface="Arial" panose="020B0604020202020204" pitchFamily="34" charset="0"/>
              <a:buChar char="•"/>
            </a:pPr>
            <a:r>
              <a:rPr lang="en-US" sz="1700" b="0" i="0" u="none" strike="noStrike">
                <a:effectLst/>
                <a:latin typeface="Arial" panose="020B0604020202020204" pitchFamily="34" charset="0"/>
              </a:rPr>
              <a:t>Team dynamics includes effective coordination among group members to avoid confusion. </a:t>
            </a:r>
          </a:p>
          <a:p>
            <a:pPr rtl="0" fontAlgn="base">
              <a:spcBef>
                <a:spcPts val="0"/>
              </a:spcBef>
              <a:spcAft>
                <a:spcPts val="0"/>
              </a:spcAft>
              <a:buFont typeface="Arial" panose="020B0604020202020204" pitchFamily="34" charset="0"/>
              <a:buChar char="•"/>
            </a:pPr>
            <a:r>
              <a:rPr lang="en-US" sz="1700" b="0" i="0" u="none" strike="noStrike">
                <a:effectLst/>
                <a:latin typeface="Arial" panose="020B0604020202020204" pitchFamily="34" charset="0"/>
              </a:rPr>
              <a:t>Group cohesion is believed to be one of the most important characteristics of teamwork besides communication, accountability and commitment. </a:t>
            </a:r>
          </a:p>
          <a:p>
            <a:endParaRPr lang="en-IN" sz="1700"/>
          </a:p>
        </p:txBody>
      </p:sp>
      <p:grpSp>
        <p:nvGrpSpPr>
          <p:cNvPr id="16" name="Group 15">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7" name="Isosceles Triangle 16">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9" name="Picture 8">
            <a:extLst>
              <a:ext uri="{FF2B5EF4-FFF2-40B4-BE49-F238E27FC236}">
                <a16:creationId xmlns:a16="http://schemas.microsoft.com/office/drawing/2014/main" id="{D76EC5EC-C233-4B15-B1DB-8C9D2A861455}"/>
              </a:ext>
            </a:extLst>
          </p:cNvPr>
          <p:cNvPicPr>
            <a:picLocks noChangeAspect="1"/>
          </p:cNvPicPr>
          <p:nvPr/>
        </p:nvPicPr>
        <p:blipFill>
          <a:blip r:embed="rId3"/>
          <a:stretch>
            <a:fillRect/>
          </a:stretch>
        </p:blipFill>
        <p:spPr>
          <a:xfrm>
            <a:off x="5295320" y="2072330"/>
            <a:ext cx="6253212" cy="3783193"/>
          </a:xfrm>
          <a:prstGeom prst="rect">
            <a:avLst/>
          </a:prstGeom>
        </p:spPr>
      </p:pic>
      <p:grpSp>
        <p:nvGrpSpPr>
          <p:cNvPr id="20" name="Group 19">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21" name="Rectangle 20">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Isosceles Triangle 21">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0366430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7F39A-3E3C-4D95-9E85-AF990E1A3191}"/>
              </a:ext>
            </a:extLst>
          </p:cNvPr>
          <p:cNvSpPr>
            <a:spLocks noGrp="1"/>
          </p:cNvSpPr>
          <p:nvPr>
            <p:ph type="title"/>
          </p:nvPr>
        </p:nvSpPr>
        <p:spPr>
          <a:xfrm>
            <a:off x="481013" y="3752849"/>
            <a:ext cx="3290887" cy="2452687"/>
          </a:xfrm>
        </p:spPr>
        <p:txBody>
          <a:bodyPr anchor="ctr">
            <a:normAutofit/>
          </a:bodyPr>
          <a:lstStyle/>
          <a:p>
            <a:r>
              <a:rPr lang="en-IN" sz="3600" b="1" i="0" u="none" strike="noStrike">
                <a:effectLst/>
                <a:latin typeface="Arial" panose="020B0604020202020204" pitchFamily="34" charset="0"/>
              </a:rPr>
              <a:t>Benefits of teamwork</a:t>
            </a:r>
            <a:endParaRPr lang="en-IN" sz="3600"/>
          </a:p>
        </p:txBody>
      </p:sp>
      <p:pic>
        <p:nvPicPr>
          <p:cNvPr id="4" name="Picture 3">
            <a:extLst>
              <a:ext uri="{FF2B5EF4-FFF2-40B4-BE49-F238E27FC236}">
                <a16:creationId xmlns:a16="http://schemas.microsoft.com/office/drawing/2014/main" id="{8FAB97EB-AF27-4B49-B814-A9C62CE783F6}"/>
              </a:ext>
            </a:extLst>
          </p:cNvPr>
          <p:cNvPicPr>
            <a:picLocks noChangeAspect="1"/>
          </p:cNvPicPr>
          <p:nvPr/>
        </p:nvPicPr>
        <p:blipFill rotWithShape="1">
          <a:blip r:embed="rId3"/>
          <a:srcRect t="1734" b="41379"/>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E35A13FC-D828-4C4B-9087-C8ED9AC6D8F0}"/>
              </a:ext>
            </a:extLst>
          </p:cNvPr>
          <p:cNvSpPr>
            <a:spLocks noGrp="1"/>
          </p:cNvSpPr>
          <p:nvPr>
            <p:ph idx="1"/>
          </p:nvPr>
        </p:nvSpPr>
        <p:spPr>
          <a:xfrm>
            <a:off x="4223982" y="3752850"/>
            <a:ext cx="7485413" cy="2452687"/>
          </a:xfrm>
        </p:spPr>
        <p:txBody>
          <a:bodyPr anchor="ctr">
            <a:normAutofit/>
          </a:bodyPr>
          <a:lstStyle/>
          <a:p>
            <a:pPr rtl="0" fontAlgn="base">
              <a:spcBef>
                <a:spcPts val="0"/>
              </a:spcBef>
              <a:spcAft>
                <a:spcPts val="0"/>
              </a:spcAft>
              <a:buFont typeface="Arial" panose="020B0604020202020204" pitchFamily="34" charset="0"/>
              <a:buChar char="•"/>
            </a:pPr>
            <a:r>
              <a:rPr lang="en-US" sz="1800" b="0" i="0" u="none" strike="noStrike">
                <a:effectLst/>
                <a:latin typeface="Arial" panose="020B0604020202020204" pitchFamily="34" charset="0"/>
              </a:rPr>
              <a:t>Teamwork is beneficial to an organization as it improves productivity by increasing engagement and motivating people to work towards a common goal. </a:t>
            </a:r>
          </a:p>
          <a:p>
            <a:pPr rtl="0" fontAlgn="base">
              <a:spcBef>
                <a:spcPts val="0"/>
              </a:spcBef>
              <a:spcAft>
                <a:spcPts val="0"/>
              </a:spcAft>
              <a:buFont typeface="Arial" panose="020B0604020202020204" pitchFamily="34" charset="0"/>
              <a:buChar char="•"/>
            </a:pPr>
            <a:r>
              <a:rPr lang="en-US" sz="1800" b="0" i="0" u="none" strike="noStrike">
                <a:effectLst/>
                <a:latin typeface="Arial" panose="020B0604020202020204" pitchFamily="34" charset="0"/>
              </a:rPr>
              <a:t>Teamwork is important in  an organization for greater synergy. It increases cooperation among the team members as each of them use their diverse skill set to achieve a common organizational goal (Scott and Queen’s, 2017). </a:t>
            </a:r>
          </a:p>
          <a:p>
            <a:pPr rtl="0" fontAlgn="base">
              <a:spcBef>
                <a:spcPts val="0"/>
              </a:spcBef>
              <a:spcAft>
                <a:spcPts val="0"/>
              </a:spcAft>
              <a:buFont typeface="Arial" panose="020B0604020202020204" pitchFamily="34" charset="0"/>
              <a:buChar char="•"/>
            </a:pPr>
            <a:r>
              <a:rPr lang="en-US" sz="1800" b="0" i="0" u="none" strike="noStrike">
                <a:effectLst/>
                <a:latin typeface="Arial" panose="020B0604020202020204" pitchFamily="34" charset="0"/>
              </a:rPr>
              <a:t>Teamwork is beneficial to a business because it enhances innovation as the team members are able to share their ideas with one another. </a:t>
            </a:r>
          </a:p>
          <a:p>
            <a:endParaRPr lang="en-IN" sz="1800"/>
          </a:p>
        </p:txBody>
      </p:sp>
    </p:spTree>
    <p:extLst>
      <p:ext uri="{BB962C8B-B14F-4D97-AF65-F5344CB8AC3E}">
        <p14:creationId xmlns:p14="http://schemas.microsoft.com/office/powerpoint/2010/main" val="25854651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D32C4-545E-463F-BE02-15AE5FE80E58}"/>
              </a:ext>
            </a:extLst>
          </p:cNvPr>
          <p:cNvSpPr>
            <a:spLocks noGrp="1"/>
          </p:cNvSpPr>
          <p:nvPr>
            <p:ph type="title"/>
          </p:nvPr>
        </p:nvSpPr>
        <p:spPr>
          <a:xfrm>
            <a:off x="6234330" y="803325"/>
            <a:ext cx="5314536" cy="1325563"/>
          </a:xfrm>
        </p:spPr>
        <p:txBody>
          <a:bodyPr>
            <a:normAutofit/>
          </a:bodyPr>
          <a:lstStyle/>
          <a:p>
            <a:r>
              <a:rPr lang="en-IN" b="1" i="0" u="none" strike="noStrike">
                <a:effectLst/>
                <a:latin typeface="Arial" panose="020B0604020202020204" pitchFamily="34" charset="0"/>
              </a:rPr>
              <a:t>Benefits of teamwork</a:t>
            </a:r>
            <a:endParaRPr lang="en-IN"/>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71B9AFA4-EE2F-440B-BA12-3B02895D6277}"/>
              </a:ext>
            </a:extLst>
          </p:cNvPr>
          <p:cNvPicPr>
            <a:picLocks noChangeAspect="1"/>
          </p:cNvPicPr>
          <p:nvPr/>
        </p:nvPicPr>
        <p:blipFill rotWithShape="1">
          <a:blip r:embed="rId3"/>
          <a:srcRect l="2581" r="1187"/>
          <a:stretch/>
        </p:blipFill>
        <p:spPr>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sp>
        <p:nvSpPr>
          <p:cNvPr id="3" name="Content Placeholder 2">
            <a:extLst>
              <a:ext uri="{FF2B5EF4-FFF2-40B4-BE49-F238E27FC236}">
                <a16:creationId xmlns:a16="http://schemas.microsoft.com/office/drawing/2014/main" id="{B204D756-126F-44B2-B23A-2E12A7559F14}"/>
              </a:ext>
            </a:extLst>
          </p:cNvPr>
          <p:cNvSpPr>
            <a:spLocks noGrp="1"/>
          </p:cNvSpPr>
          <p:nvPr>
            <p:ph idx="1"/>
          </p:nvPr>
        </p:nvSpPr>
        <p:spPr>
          <a:xfrm>
            <a:off x="6234329" y="2279018"/>
            <a:ext cx="5314543" cy="3375920"/>
          </a:xfrm>
        </p:spPr>
        <p:txBody>
          <a:bodyPr anchor="t">
            <a:normAutofit/>
          </a:bodyPr>
          <a:lstStyle/>
          <a:p>
            <a:pPr rtl="0" fontAlgn="base">
              <a:spcBef>
                <a:spcPts val="0"/>
              </a:spcBef>
              <a:spcAft>
                <a:spcPts val="0"/>
              </a:spcAft>
              <a:buFont typeface="Arial" panose="020B0604020202020204" pitchFamily="34" charset="0"/>
              <a:buChar char="•"/>
            </a:pPr>
            <a:r>
              <a:rPr lang="en-US" sz="1800" b="0" i="0" u="none" strike="noStrike">
                <a:effectLst/>
                <a:latin typeface="Arial" panose="020B0604020202020204" pitchFamily="34" charset="0"/>
              </a:rPr>
              <a:t>Teamwork is believed to be essential for increasing flexibility. This is important for creating an adaptive team that is ready for any challenges at all. </a:t>
            </a:r>
          </a:p>
          <a:p>
            <a:pPr rtl="0" fontAlgn="base">
              <a:spcBef>
                <a:spcPts val="0"/>
              </a:spcBef>
              <a:spcAft>
                <a:spcPts val="0"/>
              </a:spcAft>
              <a:buFont typeface="Arial" panose="020B0604020202020204" pitchFamily="34" charset="0"/>
              <a:buChar char="•"/>
            </a:pPr>
            <a:r>
              <a:rPr lang="en-US" sz="1800" b="0" i="0" u="none" strike="noStrike">
                <a:effectLst/>
                <a:latin typeface="Arial" panose="020B0604020202020204" pitchFamily="34" charset="0"/>
              </a:rPr>
              <a:t>Each team member is aware of their individual roles and responsibilities and is able to support the team during challenging situations (Scott and Queen’s, 2017). </a:t>
            </a:r>
          </a:p>
          <a:p>
            <a:pPr rtl="0" fontAlgn="base">
              <a:spcBef>
                <a:spcPts val="0"/>
              </a:spcBef>
              <a:spcAft>
                <a:spcPts val="0"/>
              </a:spcAft>
              <a:buFont typeface="Arial" panose="020B0604020202020204" pitchFamily="34" charset="0"/>
              <a:buChar char="•"/>
            </a:pPr>
            <a:r>
              <a:rPr lang="en-US" sz="1800" b="0" i="0" u="none" strike="noStrike">
                <a:effectLst/>
                <a:latin typeface="Arial" panose="020B0604020202020204" pitchFamily="34" charset="0"/>
              </a:rPr>
              <a:t>Teamwork is beneficial to an organization as it helps the business to overcome obstacles. The team members are able to propose multiple solutions in order to manage the issue. </a:t>
            </a:r>
          </a:p>
          <a:p>
            <a:endParaRPr lang="en-IN" sz="1800"/>
          </a:p>
        </p:txBody>
      </p:sp>
    </p:spTree>
    <p:extLst>
      <p:ext uri="{BB962C8B-B14F-4D97-AF65-F5344CB8AC3E}">
        <p14:creationId xmlns:p14="http://schemas.microsoft.com/office/powerpoint/2010/main" val="71464550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C7D7A-AAE9-413E-A5DC-D96319FB62A6}"/>
              </a:ext>
            </a:extLst>
          </p:cNvPr>
          <p:cNvSpPr>
            <a:spLocks noGrp="1"/>
          </p:cNvSpPr>
          <p:nvPr>
            <p:ph type="title"/>
          </p:nvPr>
        </p:nvSpPr>
        <p:spPr>
          <a:xfrm>
            <a:off x="6289158" y="803325"/>
            <a:ext cx="5259707" cy="1325563"/>
          </a:xfrm>
        </p:spPr>
        <p:txBody>
          <a:bodyPr>
            <a:normAutofit/>
          </a:bodyPr>
          <a:lstStyle/>
          <a:p>
            <a:r>
              <a:rPr lang="en-IN" b="1" i="0" u="none" strike="noStrike">
                <a:effectLst/>
                <a:latin typeface="Arial" panose="020B0604020202020204" pitchFamily="34" charset="0"/>
              </a:rPr>
              <a:t>Benefits of teamwork</a:t>
            </a:r>
            <a:endParaRPr lang="en-IN"/>
          </a:p>
        </p:txBody>
      </p:sp>
      <p:sp>
        <p:nvSpPr>
          <p:cNvPr id="1038" name="Freeform: Shape 80">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036" name="Picture 12" descr="Download Team Work Download Png HQ PNG Image | FreePNGImg">
            <a:extLst>
              <a:ext uri="{FF2B5EF4-FFF2-40B4-BE49-F238E27FC236}">
                <a16:creationId xmlns:a16="http://schemas.microsoft.com/office/drawing/2014/main" id="{37D9059F-F3AB-45FD-A28B-8F633214D1F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501" r="9080" b="1"/>
          <a:stretch/>
        </p:blipFill>
        <p:spPr bwMode="auto">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AD3BFE7-6A33-44ED-B9A2-6D27DF301DB9}"/>
              </a:ext>
            </a:extLst>
          </p:cNvPr>
          <p:cNvSpPr>
            <a:spLocks noGrp="1"/>
          </p:cNvSpPr>
          <p:nvPr>
            <p:ph idx="1"/>
          </p:nvPr>
        </p:nvSpPr>
        <p:spPr>
          <a:xfrm>
            <a:off x="6289158" y="2279018"/>
            <a:ext cx="5259714" cy="3375920"/>
          </a:xfrm>
        </p:spPr>
        <p:txBody>
          <a:bodyPr anchor="t">
            <a:normAutofit/>
          </a:bodyPr>
          <a:lstStyle/>
          <a:p>
            <a:pPr rtl="0" fontAlgn="base">
              <a:spcBef>
                <a:spcPts val="0"/>
              </a:spcBef>
              <a:spcAft>
                <a:spcPts val="0"/>
              </a:spcAft>
              <a:buFont typeface="Arial" panose="020B0604020202020204" pitchFamily="34" charset="0"/>
              <a:buChar char="•"/>
            </a:pPr>
            <a:r>
              <a:rPr lang="en-US" sz="1500" b="0" i="0" u="none" strike="noStrike">
                <a:effectLst/>
                <a:latin typeface="Arial" panose="020B0604020202020204" pitchFamily="34" charset="0"/>
              </a:rPr>
              <a:t>Teamwork is beneficial to a business as it promotes a healthy working environment and reduces stress. </a:t>
            </a:r>
          </a:p>
          <a:p>
            <a:pPr rtl="0" fontAlgn="base">
              <a:spcBef>
                <a:spcPts val="0"/>
              </a:spcBef>
              <a:spcAft>
                <a:spcPts val="0"/>
              </a:spcAft>
              <a:buFont typeface="Arial" panose="020B0604020202020204" pitchFamily="34" charset="0"/>
              <a:buChar char="•"/>
            </a:pPr>
            <a:r>
              <a:rPr lang="en-US" sz="1500" b="0" i="0" u="none" strike="noStrike">
                <a:effectLst/>
                <a:latin typeface="Arial" panose="020B0604020202020204" pitchFamily="34" charset="0"/>
              </a:rPr>
              <a:t>Team members are able to engage in communication beyond work and this creates a healthy relationship between them. </a:t>
            </a:r>
          </a:p>
          <a:p>
            <a:pPr rtl="0" fontAlgn="base">
              <a:spcBef>
                <a:spcPts val="0"/>
              </a:spcBef>
              <a:spcAft>
                <a:spcPts val="0"/>
              </a:spcAft>
              <a:buFont typeface="Arial" panose="020B0604020202020204" pitchFamily="34" charset="0"/>
              <a:buChar char="•"/>
            </a:pPr>
            <a:r>
              <a:rPr lang="en-US" sz="1500" b="0" i="0" u="none" strike="noStrike">
                <a:effectLst/>
                <a:latin typeface="Arial" panose="020B0604020202020204" pitchFamily="34" charset="0"/>
              </a:rPr>
              <a:t>Effective team working creates growth opportunities for individual members and this enables the business to retain employees and reduce the turnover rate (Ahmad and Manzoor, 2017). </a:t>
            </a:r>
          </a:p>
          <a:p>
            <a:pPr rtl="0" fontAlgn="base">
              <a:spcBef>
                <a:spcPts val="0"/>
              </a:spcBef>
              <a:spcAft>
                <a:spcPts val="0"/>
              </a:spcAft>
              <a:buFont typeface="Arial" panose="020B0604020202020204" pitchFamily="34" charset="0"/>
              <a:buChar char="•"/>
            </a:pPr>
            <a:r>
              <a:rPr lang="en-US" sz="1500" b="0" i="0" u="none" strike="noStrike">
                <a:effectLst/>
                <a:latin typeface="Arial" panose="020B0604020202020204" pitchFamily="34" charset="0"/>
              </a:rPr>
              <a:t>Teamwork promotes diversity as well in terms of ethnicity, experience, skills, knowledge, expertise. This is believed to be essential for building a strong team. </a:t>
            </a:r>
          </a:p>
          <a:p>
            <a:endParaRPr lang="en-IN" sz="1500"/>
          </a:p>
        </p:txBody>
      </p:sp>
    </p:spTree>
    <p:extLst>
      <p:ext uri="{BB962C8B-B14F-4D97-AF65-F5344CB8AC3E}">
        <p14:creationId xmlns:p14="http://schemas.microsoft.com/office/powerpoint/2010/main" val="3663807299"/>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494C6F">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3F67028-F397-4C9D-99F5-FF621AAC5155}"/>
              </a:ext>
            </a:extLst>
          </p:cNvPr>
          <p:cNvSpPr>
            <a:spLocks noGrp="1"/>
          </p:cNvSpPr>
          <p:nvPr>
            <p:ph type="title"/>
          </p:nvPr>
        </p:nvSpPr>
        <p:spPr>
          <a:xfrm>
            <a:off x="524256" y="491260"/>
            <a:ext cx="6594189" cy="1625210"/>
          </a:xfrm>
        </p:spPr>
        <p:txBody>
          <a:bodyPr>
            <a:normAutofit/>
          </a:bodyPr>
          <a:lstStyle/>
          <a:p>
            <a:r>
              <a:rPr lang="en-IN" b="1" i="0" u="none" strike="noStrike">
                <a:solidFill>
                  <a:srgbClr val="FFFFFF"/>
                </a:solidFill>
                <a:effectLst/>
                <a:latin typeface="Arial" panose="020B0604020202020204" pitchFamily="34" charset="0"/>
              </a:rPr>
              <a:t>Stages of team development</a:t>
            </a:r>
            <a:endParaRPr lang="en-IN">
              <a:solidFill>
                <a:srgbClr val="FFFFFF"/>
              </a:solidFill>
            </a:endParaRPr>
          </a:p>
        </p:txBody>
      </p:sp>
      <p:pic>
        <p:nvPicPr>
          <p:cNvPr id="4" name="Picture 3">
            <a:extLst>
              <a:ext uri="{FF2B5EF4-FFF2-40B4-BE49-F238E27FC236}">
                <a16:creationId xmlns:a16="http://schemas.microsoft.com/office/drawing/2014/main" id="{36AF9966-08E7-417D-A2AE-C73B65263A6F}"/>
              </a:ext>
            </a:extLst>
          </p:cNvPr>
          <p:cNvPicPr>
            <a:picLocks noChangeAspect="1"/>
          </p:cNvPicPr>
          <p:nvPr/>
        </p:nvPicPr>
        <p:blipFill rotWithShape="1">
          <a:blip r:embed="rId3"/>
          <a:srcRect r="2692" b="-3"/>
          <a:stretch/>
        </p:blipFill>
        <p:spPr>
          <a:xfrm>
            <a:off x="327547" y="2454903"/>
            <a:ext cx="7058306" cy="4080254"/>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65F001A-E92F-4655-AA6E-809DC1640367}"/>
              </a:ext>
            </a:extLst>
          </p:cNvPr>
          <p:cNvSpPr>
            <a:spLocks noGrp="1"/>
          </p:cNvSpPr>
          <p:nvPr>
            <p:ph idx="1"/>
          </p:nvPr>
        </p:nvSpPr>
        <p:spPr>
          <a:xfrm>
            <a:off x="8029319" y="917725"/>
            <a:ext cx="3424739" cy="4852362"/>
          </a:xfrm>
        </p:spPr>
        <p:txBody>
          <a:bodyPr anchor="ctr">
            <a:normAutofit/>
          </a:bodyPr>
          <a:lstStyle/>
          <a:p>
            <a:pPr rtl="0" fontAlgn="base">
              <a:spcBef>
                <a:spcPts val="0"/>
              </a:spcBef>
              <a:spcAft>
                <a:spcPts val="0"/>
              </a:spcAft>
              <a:buFont typeface="Arial" panose="020B0604020202020204" pitchFamily="34" charset="0"/>
              <a:buChar char="•"/>
            </a:pPr>
            <a:r>
              <a:rPr lang="en-US" sz="1700" b="1" i="0" u="none" strike="noStrike">
                <a:solidFill>
                  <a:srgbClr val="FFFFFF"/>
                </a:solidFill>
                <a:effectLst/>
                <a:latin typeface="Arial" panose="020B0604020202020204" pitchFamily="34" charset="0"/>
              </a:rPr>
              <a:t>Forming:</a:t>
            </a:r>
            <a:r>
              <a:rPr lang="en-US" sz="1700" b="0" i="0" u="none" strike="noStrike">
                <a:solidFill>
                  <a:srgbClr val="FFFFFF"/>
                </a:solidFill>
                <a:effectLst/>
                <a:latin typeface="Arial" panose="020B0604020202020204" pitchFamily="34" charset="0"/>
              </a:rPr>
              <a:t> This is the first phase where the team is involved in the process of orientation. This is the phase when they get acquainted with one another. This stage is characterized by uncertainty and the team is depended on authority and leadership and needs guidance (uxplanet.org, 2021). </a:t>
            </a:r>
          </a:p>
          <a:p>
            <a:pPr rtl="0" fontAlgn="base">
              <a:spcBef>
                <a:spcPts val="0"/>
              </a:spcBef>
              <a:spcAft>
                <a:spcPts val="0"/>
              </a:spcAft>
              <a:buFont typeface="Arial" panose="020B0604020202020204" pitchFamily="34" charset="0"/>
              <a:buChar char="•"/>
            </a:pPr>
            <a:r>
              <a:rPr lang="en-US" sz="1700" b="1" i="0" u="none" strike="noStrike">
                <a:solidFill>
                  <a:srgbClr val="FFFFFF"/>
                </a:solidFill>
                <a:effectLst/>
                <a:latin typeface="Arial" panose="020B0604020202020204" pitchFamily="34" charset="0"/>
              </a:rPr>
              <a:t>Storming</a:t>
            </a:r>
            <a:r>
              <a:rPr lang="en-US" sz="1700" b="0" i="0" u="none" strike="noStrike">
                <a:solidFill>
                  <a:srgbClr val="FFFFFF"/>
                </a:solidFill>
                <a:effectLst/>
                <a:latin typeface="Arial" panose="020B0604020202020204" pitchFamily="34" charset="0"/>
              </a:rPr>
              <a:t>: This is the second stage of team development. This phase is characterized by competition and conflict among the team members. The team members are unable to agree on a point. </a:t>
            </a:r>
          </a:p>
          <a:p>
            <a:endParaRPr lang="en-IN" sz="1700">
              <a:solidFill>
                <a:srgbClr val="FFFFFF"/>
              </a:solidFill>
            </a:endParaRPr>
          </a:p>
        </p:txBody>
      </p:sp>
    </p:spTree>
    <p:extLst>
      <p:ext uri="{BB962C8B-B14F-4D97-AF65-F5344CB8AC3E}">
        <p14:creationId xmlns:p14="http://schemas.microsoft.com/office/powerpoint/2010/main" val="6268210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7564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D156B7F-C8F8-4C92-AD78-64596D988D36}"/>
              </a:ext>
            </a:extLst>
          </p:cNvPr>
          <p:cNvSpPr>
            <a:spLocks noGrp="1"/>
          </p:cNvSpPr>
          <p:nvPr>
            <p:ph type="title"/>
          </p:nvPr>
        </p:nvSpPr>
        <p:spPr>
          <a:xfrm>
            <a:off x="524256" y="516804"/>
            <a:ext cx="6594189" cy="1625210"/>
          </a:xfrm>
        </p:spPr>
        <p:txBody>
          <a:bodyPr>
            <a:normAutofit/>
          </a:bodyPr>
          <a:lstStyle/>
          <a:p>
            <a:r>
              <a:rPr lang="en-IN" b="1" i="0" u="none" strike="noStrike">
                <a:solidFill>
                  <a:srgbClr val="FFFFFF"/>
                </a:solidFill>
                <a:effectLst/>
                <a:latin typeface="Arial" panose="020B0604020202020204" pitchFamily="34" charset="0"/>
              </a:rPr>
              <a:t>Stages of team development</a:t>
            </a:r>
            <a:endParaRPr lang="en-IN">
              <a:solidFill>
                <a:srgbClr val="FFFFFF"/>
              </a:solidFill>
            </a:endParaRPr>
          </a:p>
        </p:txBody>
      </p:sp>
      <p:sp>
        <p:nvSpPr>
          <p:cNvPr id="11" name="Rectangle 10">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4B990F8-E4F9-4B99-B71A-A2A08D874701}"/>
              </a:ext>
            </a:extLst>
          </p:cNvPr>
          <p:cNvPicPr>
            <a:picLocks noChangeAspect="1"/>
          </p:cNvPicPr>
          <p:nvPr/>
        </p:nvPicPr>
        <p:blipFill>
          <a:blip r:embed="rId3"/>
          <a:stretch>
            <a:fillRect/>
          </a:stretch>
        </p:blipFill>
        <p:spPr>
          <a:xfrm>
            <a:off x="671644" y="2660287"/>
            <a:ext cx="6370109" cy="3646887"/>
          </a:xfrm>
          <a:prstGeom prst="rect">
            <a:avLst/>
          </a:prstGeom>
        </p:spPr>
      </p:pic>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E653B1C-BBDB-4C8F-8E4A-EAF01A4376A7}"/>
              </a:ext>
            </a:extLst>
          </p:cNvPr>
          <p:cNvSpPr>
            <a:spLocks noGrp="1"/>
          </p:cNvSpPr>
          <p:nvPr>
            <p:ph idx="1"/>
          </p:nvPr>
        </p:nvSpPr>
        <p:spPr>
          <a:xfrm>
            <a:off x="8029319" y="917725"/>
            <a:ext cx="3424739" cy="4852362"/>
          </a:xfrm>
        </p:spPr>
        <p:txBody>
          <a:bodyPr anchor="ctr">
            <a:normAutofit/>
          </a:bodyPr>
          <a:lstStyle/>
          <a:p>
            <a:pPr rtl="0" fontAlgn="base">
              <a:spcBef>
                <a:spcPts val="0"/>
              </a:spcBef>
              <a:spcAft>
                <a:spcPts val="0"/>
              </a:spcAft>
              <a:buFont typeface="Arial" panose="020B0604020202020204" pitchFamily="34" charset="0"/>
              <a:buChar char="•"/>
            </a:pPr>
            <a:r>
              <a:rPr lang="en-US" sz="1900" b="1" i="0" u="none" strike="noStrike" dirty="0">
                <a:solidFill>
                  <a:srgbClr val="FFFFFF"/>
                </a:solidFill>
                <a:effectLst/>
                <a:latin typeface="Arial" panose="020B0604020202020204" pitchFamily="34" charset="0"/>
              </a:rPr>
              <a:t>Norming: </a:t>
            </a:r>
            <a:r>
              <a:rPr lang="en-US" sz="1900" b="0" i="0" u="none" strike="noStrike" dirty="0">
                <a:solidFill>
                  <a:srgbClr val="FFFFFF"/>
                </a:solidFill>
                <a:effectLst/>
                <a:latin typeface="Arial" panose="020B0604020202020204" pitchFamily="34" charset="0"/>
              </a:rPr>
              <a:t>This is the third stage of the team development model, and the team members are able to manage conflict and begin to establish a bond. They are able to identify their individual roles within the team. </a:t>
            </a:r>
          </a:p>
          <a:p>
            <a:pPr rtl="0" fontAlgn="base">
              <a:spcBef>
                <a:spcPts val="0"/>
              </a:spcBef>
              <a:spcAft>
                <a:spcPts val="0"/>
              </a:spcAft>
              <a:buFont typeface="Arial" panose="020B0604020202020204" pitchFamily="34" charset="0"/>
              <a:buChar char="•"/>
            </a:pPr>
            <a:r>
              <a:rPr lang="en-US" sz="1900" b="1" i="0" u="none" strike="noStrike" dirty="0">
                <a:solidFill>
                  <a:srgbClr val="FFFFFF"/>
                </a:solidFill>
                <a:effectLst/>
                <a:latin typeface="Arial" panose="020B0604020202020204" pitchFamily="34" charset="0"/>
              </a:rPr>
              <a:t>Performing:</a:t>
            </a:r>
            <a:r>
              <a:rPr lang="en-US" sz="1900" b="0" i="0" u="none" strike="noStrike" dirty="0">
                <a:solidFill>
                  <a:srgbClr val="FFFFFF"/>
                </a:solidFill>
                <a:effectLst/>
                <a:latin typeface="Arial" panose="020B0604020202020204" pitchFamily="34" charset="0"/>
              </a:rPr>
              <a:t> The fourth stage is characterized by cooperation and consensus and therefore, the team is more organized, mature and well-functioning (Jones, 2019). The organizational goals and missions are clear to them. </a:t>
            </a:r>
          </a:p>
          <a:p>
            <a:endParaRPr lang="en-IN" sz="1900" dirty="0">
              <a:solidFill>
                <a:srgbClr val="FFFFFF"/>
              </a:solidFill>
            </a:endParaRPr>
          </a:p>
        </p:txBody>
      </p:sp>
    </p:spTree>
    <p:extLst>
      <p:ext uri="{BB962C8B-B14F-4D97-AF65-F5344CB8AC3E}">
        <p14:creationId xmlns:p14="http://schemas.microsoft.com/office/powerpoint/2010/main" val="36066006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321732"/>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Building effective teams with Design Sprints | by Leow Hou Teng | UX Planet">
            <a:extLst>
              <a:ext uri="{FF2B5EF4-FFF2-40B4-BE49-F238E27FC236}">
                <a16:creationId xmlns:a16="http://schemas.microsoft.com/office/drawing/2014/main" id="{1BEE70A7-51A4-44D9-A5F3-22F02C71555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66744" y="950252"/>
            <a:ext cx="6579910" cy="2845810"/>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0891"/>
            <a:ext cx="7058307" cy="1964266"/>
          </a:xfrm>
          <a:prstGeom prst="rect">
            <a:avLst/>
          </a:prstGeom>
          <a:solidFill>
            <a:srgbClr val="3A4D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052A91B-E755-459E-8C79-519F17C049E8}"/>
              </a:ext>
            </a:extLst>
          </p:cNvPr>
          <p:cNvSpPr>
            <a:spLocks noGrp="1"/>
          </p:cNvSpPr>
          <p:nvPr>
            <p:ph type="title"/>
          </p:nvPr>
        </p:nvSpPr>
        <p:spPr>
          <a:xfrm>
            <a:off x="524256" y="4765963"/>
            <a:ext cx="6594189" cy="1625210"/>
          </a:xfrm>
        </p:spPr>
        <p:txBody>
          <a:bodyPr>
            <a:normAutofit/>
          </a:bodyPr>
          <a:lstStyle/>
          <a:p>
            <a:r>
              <a:rPr lang="en-IN" b="1" i="0" u="none" strike="noStrike">
                <a:solidFill>
                  <a:srgbClr val="FFFFFF"/>
                </a:solidFill>
                <a:effectLst/>
                <a:latin typeface="Arial" panose="020B0604020202020204" pitchFamily="34" charset="0"/>
              </a:rPr>
              <a:t>Stages of team development</a:t>
            </a:r>
            <a:endParaRPr lang="en-IN">
              <a:solidFill>
                <a:srgbClr val="FFFFFF"/>
              </a:solidFill>
            </a:endParaRPr>
          </a:p>
        </p:txBody>
      </p:sp>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8F55BA7-F6E7-457E-A718-0BC96E7BAF39}"/>
              </a:ext>
            </a:extLst>
          </p:cNvPr>
          <p:cNvSpPr>
            <a:spLocks noGrp="1"/>
          </p:cNvSpPr>
          <p:nvPr>
            <p:ph idx="1"/>
          </p:nvPr>
        </p:nvSpPr>
        <p:spPr>
          <a:xfrm>
            <a:off x="8029319" y="917725"/>
            <a:ext cx="3424739" cy="4852362"/>
          </a:xfrm>
        </p:spPr>
        <p:txBody>
          <a:bodyPr anchor="ctr">
            <a:normAutofit/>
          </a:bodyPr>
          <a:lstStyle/>
          <a:p>
            <a:r>
              <a:rPr lang="en-US" sz="2000" b="1" i="0" u="none" strike="noStrike" dirty="0">
                <a:solidFill>
                  <a:srgbClr val="FFFFFF"/>
                </a:solidFill>
                <a:effectLst/>
                <a:latin typeface="Arial" panose="020B0604020202020204" pitchFamily="34" charset="0"/>
              </a:rPr>
              <a:t>Adjourning:</a:t>
            </a:r>
            <a:r>
              <a:rPr lang="en-US" sz="2000" b="0" i="0" u="none" strike="noStrike" dirty="0">
                <a:solidFill>
                  <a:srgbClr val="FFFFFF"/>
                </a:solidFill>
                <a:effectLst/>
                <a:latin typeface="Arial" panose="020B0604020202020204" pitchFamily="34" charset="0"/>
              </a:rPr>
              <a:t> This is the final step of Tuckman’s team development model. In this stage, the team members are able to achieve the common organizational goal. The combined effort of the team enables the organization to accomplish a task within the deadline (Jones, 2019). </a:t>
            </a:r>
            <a:endParaRPr lang="en-IN" sz="2000" dirty="0">
              <a:solidFill>
                <a:srgbClr val="FFFFFF"/>
              </a:solidFill>
            </a:endParaRPr>
          </a:p>
        </p:txBody>
      </p:sp>
    </p:spTree>
    <p:extLst>
      <p:ext uri="{BB962C8B-B14F-4D97-AF65-F5344CB8AC3E}">
        <p14:creationId xmlns:p14="http://schemas.microsoft.com/office/powerpoint/2010/main" val="20310099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DFDA7FC-0517-428C-92E2-DB744E673846}"/>
              </a:ext>
            </a:extLst>
          </p:cNvPr>
          <p:cNvSpPr>
            <a:spLocks noGrp="1"/>
          </p:cNvSpPr>
          <p:nvPr>
            <p:ph type="title"/>
          </p:nvPr>
        </p:nvSpPr>
        <p:spPr>
          <a:xfrm>
            <a:off x="643467" y="321734"/>
            <a:ext cx="10905066" cy="1135737"/>
          </a:xfrm>
        </p:spPr>
        <p:txBody>
          <a:bodyPr>
            <a:normAutofit/>
          </a:bodyPr>
          <a:lstStyle/>
          <a:p>
            <a:r>
              <a:rPr lang="en-IN" sz="3600" b="1" i="0" u="none" strike="noStrike">
                <a:effectLst/>
                <a:latin typeface="Arial" panose="020B0604020202020204" pitchFamily="34" charset="0"/>
              </a:rPr>
              <a:t>Team roles</a:t>
            </a:r>
            <a:endParaRPr lang="en-IN" sz="3600"/>
          </a:p>
        </p:txBody>
      </p:sp>
      <p:sp>
        <p:nvSpPr>
          <p:cNvPr id="3" name="Content Placeholder 2">
            <a:extLst>
              <a:ext uri="{FF2B5EF4-FFF2-40B4-BE49-F238E27FC236}">
                <a16:creationId xmlns:a16="http://schemas.microsoft.com/office/drawing/2014/main" id="{3C6FE8EE-F51B-4CAE-89CA-B2D4291F2C79}"/>
              </a:ext>
            </a:extLst>
          </p:cNvPr>
          <p:cNvSpPr>
            <a:spLocks noGrp="1"/>
          </p:cNvSpPr>
          <p:nvPr>
            <p:ph idx="1"/>
          </p:nvPr>
        </p:nvSpPr>
        <p:spPr>
          <a:xfrm>
            <a:off x="643469" y="1782981"/>
            <a:ext cx="4008384" cy="4393982"/>
          </a:xfrm>
        </p:spPr>
        <p:txBody>
          <a:bodyPr>
            <a:normAutofit/>
          </a:bodyPr>
          <a:lstStyle/>
          <a:p>
            <a:pPr marL="0" indent="0" rtl="0" fontAlgn="base">
              <a:spcBef>
                <a:spcPts val="0"/>
              </a:spcBef>
              <a:spcAft>
                <a:spcPts val="0"/>
              </a:spcAft>
              <a:buNone/>
            </a:pPr>
            <a:r>
              <a:rPr lang="en-US" sz="1400" b="1" i="0" u="none" strike="noStrike" dirty="0">
                <a:effectLst/>
                <a:latin typeface="Arial" panose="020B0604020202020204" pitchFamily="34" charset="0"/>
              </a:rPr>
              <a:t>Shaper: </a:t>
            </a:r>
          </a:p>
          <a:p>
            <a:pPr marL="457200" rtl="0" fontAlgn="base">
              <a:spcBef>
                <a:spcPts val="0"/>
              </a:spcBef>
              <a:spcAft>
                <a:spcPts val="0"/>
              </a:spcAft>
              <a:buFont typeface="Arial" panose="020B0604020202020204" pitchFamily="34" charset="0"/>
              <a:buChar char="•"/>
            </a:pPr>
            <a:r>
              <a:rPr lang="en-US" sz="1400" b="1" i="0" u="none" strike="noStrike" dirty="0">
                <a:effectLst/>
                <a:latin typeface="Arial" panose="020B0604020202020204" pitchFamily="34" charset="0"/>
              </a:rPr>
              <a:t>Strength:</a:t>
            </a:r>
            <a:r>
              <a:rPr lang="en-US" sz="1400" b="0" i="0" u="none" strike="noStrike" dirty="0">
                <a:effectLst/>
                <a:latin typeface="Arial" panose="020B0604020202020204" pitchFamily="34" charset="0"/>
              </a:rPr>
              <a:t> These team members are challenging, thrive on pressure, and are dynamic. They are able to overcome challenges effectively. </a:t>
            </a:r>
          </a:p>
          <a:p>
            <a:pPr marL="457200" rtl="0" fontAlgn="base">
              <a:spcBef>
                <a:spcPts val="0"/>
              </a:spcBef>
              <a:spcAft>
                <a:spcPts val="0"/>
              </a:spcAft>
              <a:buFont typeface="Arial" panose="020B0604020202020204" pitchFamily="34" charset="0"/>
              <a:buChar char="•"/>
            </a:pPr>
            <a:r>
              <a:rPr lang="en-US" sz="1400" b="1" i="0" u="none" strike="noStrike" dirty="0">
                <a:effectLst/>
                <a:latin typeface="Arial" panose="020B0604020202020204" pitchFamily="34" charset="0"/>
              </a:rPr>
              <a:t>Weakness:</a:t>
            </a:r>
            <a:r>
              <a:rPr lang="en-US" sz="1400" b="0" i="0" u="none" strike="noStrike" dirty="0">
                <a:effectLst/>
                <a:latin typeface="Arial" panose="020B0604020202020204" pitchFamily="34" charset="0"/>
              </a:rPr>
              <a:t>  They are known for offending the feelings of other team members (ifm.eng.cam.ac.uk, 2021). </a:t>
            </a:r>
          </a:p>
          <a:p>
            <a:pPr marL="0" indent="0" rtl="0" fontAlgn="base">
              <a:spcBef>
                <a:spcPts val="0"/>
              </a:spcBef>
              <a:spcAft>
                <a:spcPts val="0"/>
              </a:spcAft>
              <a:buNone/>
            </a:pPr>
            <a:r>
              <a:rPr lang="en-US" sz="1400" b="1" i="0" u="none" strike="noStrike" dirty="0">
                <a:effectLst/>
                <a:latin typeface="Arial" panose="020B0604020202020204" pitchFamily="34" charset="0"/>
              </a:rPr>
              <a:t>Implementer:</a:t>
            </a:r>
          </a:p>
          <a:p>
            <a:pPr marL="457200" rtl="0" fontAlgn="base">
              <a:spcBef>
                <a:spcPts val="0"/>
              </a:spcBef>
              <a:spcAft>
                <a:spcPts val="0"/>
              </a:spcAft>
              <a:buFont typeface="Arial" panose="020B0604020202020204" pitchFamily="34" charset="0"/>
              <a:buChar char="•"/>
            </a:pPr>
            <a:r>
              <a:rPr lang="en-US" sz="1400" b="1" i="0" u="none" strike="noStrike" dirty="0">
                <a:effectLst/>
                <a:latin typeface="Arial" panose="020B0604020202020204" pitchFamily="34" charset="0"/>
              </a:rPr>
              <a:t>Strength: </a:t>
            </a:r>
            <a:r>
              <a:rPr lang="en-US" sz="1400" b="0" i="0" u="none" strike="noStrike" dirty="0">
                <a:effectLst/>
                <a:latin typeface="Arial" panose="020B0604020202020204" pitchFamily="34" charset="0"/>
              </a:rPr>
              <a:t>These team members are disciplined, reliable, conservative. These people are able to transform their ideas into actions. </a:t>
            </a:r>
            <a:endParaRPr lang="en-US" sz="1400" b="1" i="0" u="none" strike="noStrike" dirty="0">
              <a:effectLst/>
              <a:latin typeface="Arial" panose="020B0604020202020204" pitchFamily="34" charset="0"/>
            </a:endParaRPr>
          </a:p>
          <a:p>
            <a:pPr marL="457200" rtl="0" fontAlgn="base">
              <a:spcBef>
                <a:spcPts val="0"/>
              </a:spcBef>
              <a:spcAft>
                <a:spcPts val="0"/>
              </a:spcAft>
              <a:buFont typeface="Arial" panose="020B0604020202020204" pitchFamily="34" charset="0"/>
              <a:buChar char="•"/>
            </a:pPr>
            <a:r>
              <a:rPr lang="en-US" sz="1400" b="1" i="0" u="none" strike="noStrike" dirty="0">
                <a:effectLst/>
                <a:latin typeface="Arial" panose="020B0604020202020204" pitchFamily="34" charset="0"/>
              </a:rPr>
              <a:t>Weakness: </a:t>
            </a:r>
            <a:r>
              <a:rPr lang="en-US" sz="1400" b="0" i="0" u="none" strike="noStrike" dirty="0">
                <a:effectLst/>
                <a:latin typeface="Arial" panose="020B0604020202020204" pitchFamily="34" charset="0"/>
              </a:rPr>
              <a:t>These team members are flexible in nature. </a:t>
            </a:r>
            <a:endParaRPr lang="en-US" sz="1400" b="1" i="0" u="none" strike="noStrike" dirty="0">
              <a:effectLst/>
              <a:latin typeface="Arial" panose="020B0604020202020204" pitchFamily="34" charset="0"/>
            </a:endParaRPr>
          </a:p>
          <a:p>
            <a:pPr marL="0" indent="0" rtl="0" fontAlgn="base">
              <a:spcBef>
                <a:spcPts val="0"/>
              </a:spcBef>
              <a:spcAft>
                <a:spcPts val="0"/>
              </a:spcAft>
              <a:buNone/>
            </a:pPr>
            <a:r>
              <a:rPr lang="en-US" sz="1400" b="1" i="0" u="none" strike="noStrike" dirty="0">
                <a:effectLst/>
                <a:latin typeface="Arial" panose="020B0604020202020204" pitchFamily="34" charset="0"/>
              </a:rPr>
              <a:t>Finisher:</a:t>
            </a:r>
          </a:p>
          <a:p>
            <a:pPr marL="457200" rtl="0" fontAlgn="base">
              <a:spcBef>
                <a:spcPts val="0"/>
              </a:spcBef>
              <a:spcAft>
                <a:spcPts val="0"/>
              </a:spcAft>
              <a:buFont typeface="Arial" panose="020B0604020202020204" pitchFamily="34" charset="0"/>
              <a:buChar char="•"/>
            </a:pPr>
            <a:r>
              <a:rPr lang="en-US" sz="1400" b="1" i="0" u="none" strike="noStrike" dirty="0">
                <a:effectLst/>
                <a:latin typeface="Arial" panose="020B0604020202020204" pitchFamily="34" charset="0"/>
              </a:rPr>
              <a:t>Strength: </a:t>
            </a:r>
            <a:r>
              <a:rPr lang="en-US" sz="1400" b="0" i="0" u="none" strike="noStrike" dirty="0">
                <a:effectLst/>
                <a:latin typeface="Arial" panose="020B0604020202020204" pitchFamily="34" charset="0"/>
              </a:rPr>
              <a:t>These team members are able to resolve errors and identify mistakes. They are able to deliver a project on time. </a:t>
            </a:r>
            <a:endParaRPr lang="en-US" sz="1400" b="1" i="0" u="none" strike="noStrike" dirty="0">
              <a:effectLst/>
              <a:latin typeface="Arial" panose="020B0604020202020204" pitchFamily="34" charset="0"/>
            </a:endParaRPr>
          </a:p>
          <a:p>
            <a:pPr marL="457200" rtl="0" fontAlgn="base">
              <a:spcBef>
                <a:spcPts val="0"/>
              </a:spcBef>
              <a:spcAft>
                <a:spcPts val="0"/>
              </a:spcAft>
              <a:buFont typeface="Arial" panose="020B0604020202020204" pitchFamily="34" charset="0"/>
              <a:buChar char="•"/>
            </a:pPr>
            <a:r>
              <a:rPr lang="en-US" sz="1400" b="1" i="0" u="none" strike="noStrike" dirty="0">
                <a:effectLst/>
                <a:latin typeface="Arial" panose="020B0604020202020204" pitchFamily="34" charset="0"/>
              </a:rPr>
              <a:t>Weakness: </a:t>
            </a:r>
            <a:r>
              <a:rPr lang="en-US" sz="1400" b="0" i="0" u="none" strike="noStrike" dirty="0">
                <a:effectLst/>
                <a:latin typeface="Arial" panose="020B0604020202020204" pitchFamily="34" charset="0"/>
              </a:rPr>
              <a:t>They are unable to delegate a task in an effective manner. </a:t>
            </a:r>
            <a:endParaRPr lang="en-US" sz="1400" b="1" i="0" u="none" strike="noStrike" dirty="0">
              <a:effectLst/>
              <a:latin typeface="Arial" panose="020B0604020202020204" pitchFamily="34" charset="0"/>
            </a:endParaRPr>
          </a:p>
          <a:p>
            <a:endParaRPr lang="en-IN" sz="1400" dirty="0"/>
          </a:p>
        </p:txBody>
      </p:sp>
      <p:grpSp>
        <p:nvGrpSpPr>
          <p:cNvPr id="11" name="Group 10">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2" name="Isosceles Triangle 11">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AA6AD4EB-1777-4862-9B42-6C6F8542775A}"/>
              </a:ext>
            </a:extLst>
          </p:cNvPr>
          <p:cNvPicPr>
            <a:picLocks noChangeAspect="1"/>
          </p:cNvPicPr>
          <p:nvPr/>
        </p:nvPicPr>
        <p:blipFill>
          <a:blip r:embed="rId3"/>
          <a:stretch>
            <a:fillRect/>
          </a:stretch>
        </p:blipFill>
        <p:spPr>
          <a:xfrm>
            <a:off x="5513998" y="1782981"/>
            <a:ext cx="5815856" cy="4361892"/>
          </a:xfrm>
          <a:prstGeom prst="rect">
            <a:avLst/>
          </a:prstGeom>
        </p:spPr>
      </p:pic>
      <p:grpSp>
        <p:nvGrpSpPr>
          <p:cNvPr id="15" name="Group 14">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6" name="Rectangle 15">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6">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6270332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59443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71F46A4-76DB-4340-B203-5FE5B5907EF3}"/>
              </a:ext>
            </a:extLst>
          </p:cNvPr>
          <p:cNvSpPr>
            <a:spLocks noGrp="1"/>
          </p:cNvSpPr>
          <p:nvPr>
            <p:ph type="title"/>
          </p:nvPr>
        </p:nvSpPr>
        <p:spPr>
          <a:xfrm>
            <a:off x="524256" y="516804"/>
            <a:ext cx="6594189" cy="1625210"/>
          </a:xfrm>
        </p:spPr>
        <p:txBody>
          <a:bodyPr>
            <a:normAutofit/>
          </a:bodyPr>
          <a:lstStyle/>
          <a:p>
            <a:r>
              <a:rPr lang="en-IN" b="1" i="0" u="none" strike="noStrike">
                <a:solidFill>
                  <a:srgbClr val="FFFFFF"/>
                </a:solidFill>
                <a:effectLst/>
                <a:latin typeface="Arial" panose="020B0604020202020204" pitchFamily="34" charset="0"/>
              </a:rPr>
              <a:t>Team roles</a:t>
            </a:r>
            <a:endParaRPr lang="en-IN">
              <a:solidFill>
                <a:srgbClr val="FFFFFF"/>
              </a:solidFill>
            </a:endParaRPr>
          </a:p>
        </p:txBody>
      </p:sp>
      <p:sp>
        <p:nvSpPr>
          <p:cNvPr id="11" name="Rectangle 10">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231514A-DC1C-4CBB-B183-5F0CC3673A4F}"/>
              </a:ext>
            </a:extLst>
          </p:cNvPr>
          <p:cNvPicPr>
            <a:picLocks noChangeAspect="1"/>
          </p:cNvPicPr>
          <p:nvPr/>
        </p:nvPicPr>
        <p:blipFill>
          <a:blip r:embed="rId3"/>
          <a:stretch>
            <a:fillRect/>
          </a:stretch>
        </p:blipFill>
        <p:spPr>
          <a:xfrm>
            <a:off x="1374221" y="2660287"/>
            <a:ext cx="4964956" cy="3646887"/>
          </a:xfrm>
          <a:prstGeom prst="rect">
            <a:avLst/>
          </a:prstGeom>
        </p:spPr>
      </p:pic>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A00FB7C-0292-4567-BE01-02569CC1D51C}"/>
              </a:ext>
            </a:extLst>
          </p:cNvPr>
          <p:cNvSpPr>
            <a:spLocks noGrp="1"/>
          </p:cNvSpPr>
          <p:nvPr>
            <p:ph idx="1"/>
          </p:nvPr>
        </p:nvSpPr>
        <p:spPr>
          <a:xfrm>
            <a:off x="8029319" y="917725"/>
            <a:ext cx="3424739" cy="4852362"/>
          </a:xfrm>
        </p:spPr>
        <p:txBody>
          <a:bodyPr anchor="ctr">
            <a:normAutofit/>
          </a:bodyPr>
          <a:lstStyle/>
          <a:p>
            <a:pPr marL="0" indent="0" rtl="0" fontAlgn="base">
              <a:spcBef>
                <a:spcPts val="0"/>
              </a:spcBef>
              <a:spcAft>
                <a:spcPts val="0"/>
              </a:spcAft>
              <a:buNone/>
            </a:pPr>
            <a:r>
              <a:rPr lang="en-US" sz="1400" b="1" i="0" u="none" strike="noStrike">
                <a:solidFill>
                  <a:srgbClr val="FFFFFF"/>
                </a:solidFill>
                <a:effectLst/>
                <a:latin typeface="Arial" panose="020B0604020202020204" pitchFamily="34" charset="0"/>
              </a:rPr>
              <a:t>Plant:</a:t>
            </a:r>
          </a:p>
          <a:p>
            <a:pPr marL="457200" rtl="0" fontAlgn="base">
              <a:spcBef>
                <a:spcPts val="0"/>
              </a:spcBef>
              <a:spcAft>
                <a:spcPts val="0"/>
              </a:spcAft>
              <a:buFont typeface="Arial" panose="020B0604020202020204" pitchFamily="34" charset="0"/>
              <a:buChar char="•"/>
            </a:pPr>
            <a:r>
              <a:rPr lang="en-US" sz="1400" b="1" i="0" u="none" strike="noStrike">
                <a:solidFill>
                  <a:srgbClr val="FFFFFF"/>
                </a:solidFill>
                <a:effectLst/>
                <a:latin typeface="Arial" panose="020B0604020202020204" pitchFamily="34" charset="0"/>
              </a:rPr>
              <a:t>Strength- </a:t>
            </a:r>
            <a:r>
              <a:rPr lang="en-US" sz="1400" b="0" i="0" u="none" strike="noStrike">
                <a:solidFill>
                  <a:srgbClr val="FFFFFF"/>
                </a:solidFill>
                <a:effectLst/>
                <a:latin typeface="Arial" panose="020B0604020202020204" pitchFamily="34" charset="0"/>
              </a:rPr>
              <a:t>These members in a team are unorthodox, creative and imaginative and solve complex issues (Paulamäki, 2018).</a:t>
            </a:r>
            <a:endParaRPr lang="en-US" sz="1400" b="1" i="0" u="none" strike="noStrike">
              <a:solidFill>
                <a:srgbClr val="FFFFFF"/>
              </a:solidFill>
              <a:effectLst/>
              <a:latin typeface="Arial" panose="020B0604020202020204" pitchFamily="34" charset="0"/>
            </a:endParaRPr>
          </a:p>
          <a:p>
            <a:pPr marL="457200" rtl="0" fontAlgn="base">
              <a:spcBef>
                <a:spcPts val="0"/>
              </a:spcBef>
              <a:spcAft>
                <a:spcPts val="0"/>
              </a:spcAft>
              <a:buFont typeface="Arial" panose="020B0604020202020204" pitchFamily="34" charset="0"/>
              <a:buChar char="•"/>
            </a:pPr>
            <a:r>
              <a:rPr lang="en-US" sz="1400" b="1" i="0" u="none" strike="noStrike">
                <a:solidFill>
                  <a:srgbClr val="FFFFFF"/>
                </a:solidFill>
                <a:effectLst/>
                <a:latin typeface="Arial" panose="020B0604020202020204" pitchFamily="34" charset="0"/>
              </a:rPr>
              <a:t>Weakness- </a:t>
            </a:r>
            <a:r>
              <a:rPr lang="en-US" sz="1400" b="0" i="0" u="none" strike="noStrike">
                <a:solidFill>
                  <a:srgbClr val="FFFFFF"/>
                </a:solidFill>
                <a:effectLst/>
                <a:latin typeface="Arial" panose="020B0604020202020204" pitchFamily="34" charset="0"/>
              </a:rPr>
              <a:t>At times these members could be too preoccupied to communicate effectively with others and they ignore incidentals.</a:t>
            </a:r>
            <a:endParaRPr lang="en-US" sz="1400" b="1" i="0" u="none" strike="noStrike">
              <a:solidFill>
                <a:srgbClr val="FFFFFF"/>
              </a:solidFill>
              <a:effectLst/>
              <a:latin typeface="Arial" panose="020B0604020202020204" pitchFamily="34" charset="0"/>
            </a:endParaRPr>
          </a:p>
          <a:p>
            <a:pPr marL="0" indent="0" rtl="0" fontAlgn="base">
              <a:spcBef>
                <a:spcPts val="0"/>
              </a:spcBef>
              <a:spcAft>
                <a:spcPts val="0"/>
              </a:spcAft>
              <a:buNone/>
            </a:pPr>
            <a:r>
              <a:rPr lang="en-US" sz="1400" b="1" i="0" u="none" strike="noStrike">
                <a:solidFill>
                  <a:srgbClr val="FFFFFF"/>
                </a:solidFill>
                <a:effectLst/>
                <a:latin typeface="Arial" panose="020B0604020202020204" pitchFamily="34" charset="0"/>
              </a:rPr>
              <a:t>Evaluator/monitor-</a:t>
            </a:r>
          </a:p>
          <a:p>
            <a:pPr marL="457200" rtl="0" fontAlgn="base">
              <a:spcBef>
                <a:spcPts val="0"/>
              </a:spcBef>
              <a:spcAft>
                <a:spcPts val="0"/>
              </a:spcAft>
              <a:buFont typeface="Arial" panose="020B0604020202020204" pitchFamily="34" charset="0"/>
              <a:buChar char="•"/>
            </a:pPr>
            <a:r>
              <a:rPr lang="en-US" sz="1400" b="1" i="0" u="none" strike="noStrike">
                <a:solidFill>
                  <a:srgbClr val="FFFFFF"/>
                </a:solidFill>
                <a:effectLst/>
                <a:latin typeface="Arial" panose="020B0604020202020204" pitchFamily="34" charset="0"/>
              </a:rPr>
              <a:t>Strength- </a:t>
            </a:r>
            <a:r>
              <a:rPr lang="en-US" sz="1400" b="0" i="0" u="none" strike="noStrike">
                <a:solidFill>
                  <a:srgbClr val="FFFFFF"/>
                </a:solidFill>
                <a:effectLst/>
                <a:latin typeface="Arial" panose="020B0604020202020204" pitchFamily="34" charset="0"/>
              </a:rPr>
              <a:t>These members are strategic, discerning and sober and judge all options accurately.</a:t>
            </a:r>
            <a:endParaRPr lang="en-US" sz="1400" b="1" i="0" u="none" strike="noStrike">
              <a:solidFill>
                <a:srgbClr val="FFFFFF"/>
              </a:solidFill>
              <a:effectLst/>
              <a:latin typeface="Arial" panose="020B0604020202020204" pitchFamily="34" charset="0"/>
            </a:endParaRPr>
          </a:p>
          <a:p>
            <a:pPr marL="457200" rtl="0" fontAlgn="base">
              <a:spcBef>
                <a:spcPts val="0"/>
              </a:spcBef>
              <a:spcAft>
                <a:spcPts val="0"/>
              </a:spcAft>
              <a:buFont typeface="Arial" panose="020B0604020202020204" pitchFamily="34" charset="0"/>
              <a:buChar char="•"/>
            </a:pPr>
            <a:r>
              <a:rPr lang="en-US" sz="1400" b="1" i="0" u="none" strike="noStrike">
                <a:solidFill>
                  <a:srgbClr val="FFFFFF"/>
                </a:solidFill>
                <a:effectLst/>
                <a:latin typeface="Arial" panose="020B0604020202020204" pitchFamily="34" charset="0"/>
              </a:rPr>
              <a:t>Weakness- </a:t>
            </a:r>
            <a:r>
              <a:rPr lang="en-US" sz="1400" b="0" i="0" u="none" strike="noStrike">
                <a:solidFill>
                  <a:srgbClr val="FFFFFF"/>
                </a:solidFill>
                <a:effectLst/>
                <a:latin typeface="Arial" panose="020B0604020202020204" pitchFamily="34" charset="0"/>
              </a:rPr>
              <a:t>These members however lack the ability and drive to motivate others in the team. </a:t>
            </a:r>
            <a:endParaRPr lang="en-US" sz="1400" b="1" i="0" u="none" strike="noStrike">
              <a:solidFill>
                <a:srgbClr val="FFFFFF"/>
              </a:solidFill>
              <a:effectLst/>
              <a:latin typeface="Arial" panose="020B0604020202020204" pitchFamily="34" charset="0"/>
            </a:endParaRPr>
          </a:p>
          <a:p>
            <a:pPr marL="0" indent="0" rtl="0" fontAlgn="base">
              <a:spcBef>
                <a:spcPts val="0"/>
              </a:spcBef>
              <a:spcAft>
                <a:spcPts val="0"/>
              </a:spcAft>
              <a:buNone/>
            </a:pPr>
            <a:r>
              <a:rPr lang="en-US" sz="1400" b="1" i="0" u="none" strike="noStrike">
                <a:solidFill>
                  <a:srgbClr val="FFFFFF"/>
                </a:solidFill>
                <a:effectLst/>
                <a:latin typeface="Arial" panose="020B0604020202020204" pitchFamily="34" charset="0"/>
              </a:rPr>
              <a:t>Specialist</a:t>
            </a:r>
          </a:p>
          <a:p>
            <a:pPr marL="457200" rtl="0" fontAlgn="base">
              <a:spcBef>
                <a:spcPts val="0"/>
              </a:spcBef>
              <a:spcAft>
                <a:spcPts val="0"/>
              </a:spcAft>
              <a:buFont typeface="Arial" panose="020B0604020202020204" pitchFamily="34" charset="0"/>
              <a:buChar char="•"/>
            </a:pPr>
            <a:r>
              <a:rPr lang="en-US" sz="1400" b="1" i="0" u="none" strike="noStrike">
                <a:solidFill>
                  <a:srgbClr val="FFFFFF"/>
                </a:solidFill>
                <a:effectLst/>
                <a:latin typeface="Arial" panose="020B0604020202020204" pitchFamily="34" charset="0"/>
              </a:rPr>
              <a:t>Strength- </a:t>
            </a:r>
            <a:r>
              <a:rPr lang="en-US" sz="1400" b="0" i="0" u="none" strike="noStrike">
                <a:solidFill>
                  <a:srgbClr val="FFFFFF"/>
                </a:solidFill>
                <a:effectLst/>
                <a:latin typeface="Arial" panose="020B0604020202020204" pitchFamily="34" charset="0"/>
              </a:rPr>
              <a:t>These members are single minded, dedicated and self-starting and exhibit strong skills and knowledge (Paulamäki, 2018).</a:t>
            </a:r>
            <a:endParaRPr lang="en-US" sz="1400" b="1" i="0" u="none" strike="noStrike">
              <a:solidFill>
                <a:srgbClr val="FFFFFF"/>
              </a:solidFill>
              <a:effectLst/>
              <a:latin typeface="Arial" panose="020B0604020202020204" pitchFamily="34" charset="0"/>
            </a:endParaRPr>
          </a:p>
          <a:p>
            <a:pPr marL="457200" rtl="0" fontAlgn="base">
              <a:spcBef>
                <a:spcPts val="0"/>
              </a:spcBef>
              <a:spcAft>
                <a:spcPts val="0"/>
              </a:spcAft>
              <a:buFont typeface="Arial" panose="020B0604020202020204" pitchFamily="34" charset="0"/>
              <a:buChar char="•"/>
            </a:pPr>
            <a:r>
              <a:rPr lang="en-US" sz="1400" b="1" i="0" u="none" strike="noStrike">
                <a:solidFill>
                  <a:srgbClr val="FFFFFF"/>
                </a:solidFill>
                <a:effectLst/>
                <a:latin typeface="Arial" panose="020B0604020202020204" pitchFamily="34" charset="0"/>
              </a:rPr>
              <a:t>Weakness- </a:t>
            </a:r>
            <a:r>
              <a:rPr lang="en-US" sz="1400" b="0" i="0" u="none" strike="noStrike">
                <a:solidFill>
                  <a:srgbClr val="FFFFFF"/>
                </a:solidFill>
                <a:effectLst/>
                <a:latin typeface="Arial" panose="020B0604020202020204" pitchFamily="34" charset="0"/>
              </a:rPr>
              <a:t>They only contribute on a rather narrow front.</a:t>
            </a:r>
            <a:endParaRPr lang="en-US" sz="1400" b="1" i="0" u="none" strike="noStrike">
              <a:solidFill>
                <a:srgbClr val="FFFFFF"/>
              </a:solidFill>
              <a:effectLst/>
              <a:latin typeface="Arial" panose="020B0604020202020204" pitchFamily="34" charset="0"/>
            </a:endParaRPr>
          </a:p>
          <a:p>
            <a:endParaRPr lang="en-IN" sz="1400">
              <a:solidFill>
                <a:srgbClr val="FFFFFF"/>
              </a:solidFill>
            </a:endParaRPr>
          </a:p>
        </p:txBody>
      </p:sp>
    </p:spTree>
    <p:extLst>
      <p:ext uri="{BB962C8B-B14F-4D97-AF65-F5344CB8AC3E}">
        <p14:creationId xmlns:p14="http://schemas.microsoft.com/office/powerpoint/2010/main" val="34765159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4" name="Rectangle 72">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9F766E-1B9C-4CC4-BC06-E149595B0651}"/>
              </a:ext>
            </a:extLst>
          </p:cNvPr>
          <p:cNvSpPr>
            <a:spLocks noGrp="1"/>
          </p:cNvSpPr>
          <p:nvPr>
            <p:ph type="title"/>
          </p:nvPr>
        </p:nvSpPr>
        <p:spPr>
          <a:xfrm>
            <a:off x="589560" y="856180"/>
            <a:ext cx="4560584" cy="1128068"/>
          </a:xfrm>
        </p:spPr>
        <p:txBody>
          <a:bodyPr anchor="ctr">
            <a:normAutofit/>
          </a:bodyPr>
          <a:lstStyle/>
          <a:p>
            <a:r>
              <a:rPr lang="en-IN" sz="4000" b="1" i="0" u="none" strike="noStrike">
                <a:effectLst/>
                <a:latin typeface="Arial" panose="020B0604020202020204" pitchFamily="34" charset="0"/>
              </a:rPr>
              <a:t>Team roles</a:t>
            </a:r>
            <a:endParaRPr lang="en-IN" sz="4000"/>
          </a:p>
        </p:txBody>
      </p:sp>
      <p:grpSp>
        <p:nvGrpSpPr>
          <p:cNvPr id="2055" name="Group 74">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6" name="Rectangle 75">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6" name="Rectangle 76">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57" name="Rectangle 78">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503C64-0BAA-410A-A605-A82E4EF7A9FB}"/>
              </a:ext>
            </a:extLst>
          </p:cNvPr>
          <p:cNvSpPr>
            <a:spLocks noGrp="1"/>
          </p:cNvSpPr>
          <p:nvPr>
            <p:ph idx="1"/>
          </p:nvPr>
        </p:nvSpPr>
        <p:spPr>
          <a:xfrm>
            <a:off x="590719" y="2330505"/>
            <a:ext cx="4559425" cy="3979585"/>
          </a:xfrm>
        </p:spPr>
        <p:txBody>
          <a:bodyPr anchor="ctr">
            <a:normAutofit/>
          </a:bodyPr>
          <a:lstStyle/>
          <a:p>
            <a:pPr marL="0" indent="0" rtl="0" fontAlgn="base">
              <a:spcBef>
                <a:spcPts val="0"/>
              </a:spcBef>
              <a:spcAft>
                <a:spcPts val="0"/>
              </a:spcAft>
              <a:buNone/>
            </a:pPr>
            <a:r>
              <a:rPr lang="en-US" sz="1400" b="1" i="0" u="none" strike="noStrike">
                <a:effectLst/>
                <a:latin typeface="Arial" panose="020B0604020202020204" pitchFamily="34" charset="0"/>
              </a:rPr>
              <a:t>Coordinator:</a:t>
            </a:r>
          </a:p>
          <a:p>
            <a:pPr marL="457200" rtl="0" fontAlgn="base">
              <a:spcBef>
                <a:spcPts val="0"/>
              </a:spcBef>
              <a:spcAft>
                <a:spcPts val="0"/>
              </a:spcAft>
              <a:buFont typeface="Arial" panose="020B0604020202020204" pitchFamily="34" charset="0"/>
              <a:buChar char="•"/>
            </a:pPr>
            <a:r>
              <a:rPr lang="en-US" sz="1400" b="1" i="0" u="none" strike="noStrike">
                <a:effectLst/>
                <a:latin typeface="Arial" panose="020B0604020202020204" pitchFamily="34" charset="0"/>
              </a:rPr>
              <a:t>Strength: </a:t>
            </a:r>
            <a:r>
              <a:rPr lang="en-US" sz="1400" b="0" i="0" u="none" strike="noStrike">
                <a:effectLst/>
                <a:latin typeface="Arial" panose="020B0604020202020204" pitchFamily="34" charset="0"/>
              </a:rPr>
              <a:t>These team members are mature, confident and an efficient chairperson. They are able to clarify goals and promote decision making. </a:t>
            </a:r>
            <a:endParaRPr lang="en-US" sz="1400" b="1" i="0" u="none" strike="noStrike">
              <a:effectLst/>
              <a:latin typeface="Arial" panose="020B0604020202020204" pitchFamily="34" charset="0"/>
            </a:endParaRPr>
          </a:p>
          <a:p>
            <a:pPr marL="457200" rtl="0" fontAlgn="base">
              <a:spcBef>
                <a:spcPts val="0"/>
              </a:spcBef>
              <a:spcAft>
                <a:spcPts val="0"/>
              </a:spcAft>
              <a:buFont typeface="Arial" panose="020B0604020202020204" pitchFamily="34" charset="0"/>
              <a:buChar char="•"/>
            </a:pPr>
            <a:r>
              <a:rPr lang="en-US" sz="1400" b="1" i="0" u="none" strike="noStrike">
                <a:effectLst/>
                <a:latin typeface="Arial" panose="020B0604020202020204" pitchFamily="34" charset="0"/>
              </a:rPr>
              <a:t>Weakness: </a:t>
            </a:r>
            <a:r>
              <a:rPr lang="en-US" sz="1400" b="0" i="0" u="none" strike="noStrike">
                <a:effectLst/>
                <a:latin typeface="Arial" panose="020B0604020202020204" pitchFamily="34" charset="0"/>
              </a:rPr>
              <a:t>These team members are believed to be manipulative in nature. </a:t>
            </a:r>
            <a:endParaRPr lang="en-US" sz="1400" b="1" i="0" u="none" strike="noStrike">
              <a:effectLst/>
              <a:latin typeface="Arial" panose="020B0604020202020204" pitchFamily="34" charset="0"/>
            </a:endParaRPr>
          </a:p>
          <a:p>
            <a:pPr marL="0" indent="0" rtl="0" fontAlgn="base">
              <a:spcBef>
                <a:spcPts val="0"/>
              </a:spcBef>
              <a:spcAft>
                <a:spcPts val="0"/>
              </a:spcAft>
              <a:buNone/>
            </a:pPr>
            <a:r>
              <a:rPr lang="en-US" sz="1400" b="1" i="0" u="none" strike="noStrike">
                <a:effectLst/>
                <a:latin typeface="Arial" panose="020B0604020202020204" pitchFamily="34" charset="0"/>
              </a:rPr>
              <a:t>Team Worker:</a:t>
            </a:r>
          </a:p>
          <a:p>
            <a:pPr marL="457200" rtl="0" fontAlgn="base">
              <a:spcBef>
                <a:spcPts val="0"/>
              </a:spcBef>
              <a:spcAft>
                <a:spcPts val="0"/>
              </a:spcAft>
              <a:buFont typeface="Arial" panose="020B0604020202020204" pitchFamily="34" charset="0"/>
              <a:buChar char="•"/>
            </a:pPr>
            <a:r>
              <a:rPr lang="en-US" sz="1400" b="1" i="0" u="none" strike="noStrike">
                <a:effectLst/>
                <a:latin typeface="Arial" panose="020B0604020202020204" pitchFamily="34" charset="0"/>
              </a:rPr>
              <a:t>Strength: </a:t>
            </a:r>
            <a:r>
              <a:rPr lang="en-US" sz="1400" b="0" i="0" u="none" strike="noStrike">
                <a:effectLst/>
                <a:latin typeface="Arial" panose="020B0604020202020204" pitchFamily="34" charset="0"/>
              </a:rPr>
              <a:t>These team members are cooperative and diplomatic. They have the ability to listen to others (ifm.eng.cam.ac.uk, 2021). </a:t>
            </a:r>
            <a:endParaRPr lang="en-US" sz="1400" b="1" i="0" u="none" strike="noStrike">
              <a:effectLst/>
              <a:latin typeface="Arial" panose="020B0604020202020204" pitchFamily="34" charset="0"/>
            </a:endParaRPr>
          </a:p>
          <a:p>
            <a:pPr marL="457200" rtl="0" fontAlgn="base">
              <a:spcBef>
                <a:spcPts val="0"/>
              </a:spcBef>
              <a:spcAft>
                <a:spcPts val="0"/>
              </a:spcAft>
              <a:buFont typeface="Arial" panose="020B0604020202020204" pitchFamily="34" charset="0"/>
              <a:buChar char="•"/>
            </a:pPr>
            <a:r>
              <a:rPr lang="en-US" sz="1400" b="1" i="0" u="none" strike="noStrike">
                <a:effectLst/>
                <a:latin typeface="Arial" panose="020B0604020202020204" pitchFamily="34" charset="0"/>
              </a:rPr>
              <a:t>Weakness: </a:t>
            </a:r>
            <a:r>
              <a:rPr lang="en-US" sz="1400" b="0" i="0" u="none" strike="noStrike">
                <a:effectLst/>
                <a:latin typeface="Arial" panose="020B0604020202020204" pitchFamily="34" charset="0"/>
              </a:rPr>
              <a:t>These people are characterized as indecisive. </a:t>
            </a:r>
            <a:endParaRPr lang="en-US" sz="1400" b="1" i="0" u="none" strike="noStrike">
              <a:effectLst/>
              <a:latin typeface="Arial" panose="020B0604020202020204" pitchFamily="34" charset="0"/>
            </a:endParaRPr>
          </a:p>
          <a:p>
            <a:pPr marL="0" indent="0" rtl="0" fontAlgn="base">
              <a:spcBef>
                <a:spcPts val="0"/>
              </a:spcBef>
              <a:spcAft>
                <a:spcPts val="0"/>
              </a:spcAft>
              <a:buNone/>
            </a:pPr>
            <a:r>
              <a:rPr lang="en-US" sz="1400" b="1" i="0" u="none" strike="noStrike">
                <a:effectLst/>
                <a:latin typeface="Arial" panose="020B0604020202020204" pitchFamily="34" charset="0"/>
              </a:rPr>
              <a:t>Resource investigator:</a:t>
            </a:r>
          </a:p>
          <a:p>
            <a:pPr marL="457200" rtl="0" fontAlgn="base">
              <a:spcBef>
                <a:spcPts val="0"/>
              </a:spcBef>
              <a:spcAft>
                <a:spcPts val="0"/>
              </a:spcAft>
              <a:buFont typeface="Arial" panose="020B0604020202020204" pitchFamily="34" charset="0"/>
              <a:buChar char="•"/>
            </a:pPr>
            <a:r>
              <a:rPr lang="en-US" sz="1400" b="1" i="0" u="none" strike="noStrike">
                <a:effectLst/>
                <a:latin typeface="Arial" panose="020B0604020202020204" pitchFamily="34" charset="0"/>
              </a:rPr>
              <a:t>Strength: </a:t>
            </a:r>
            <a:r>
              <a:rPr lang="en-US" sz="1400" b="0" i="0" u="none" strike="noStrike">
                <a:effectLst/>
                <a:latin typeface="Arial" panose="020B0604020202020204" pitchFamily="34" charset="0"/>
              </a:rPr>
              <a:t>These team members are extroverted, communicative and enthusiastic. </a:t>
            </a:r>
            <a:endParaRPr lang="en-US" sz="1400" b="1" i="0" u="none" strike="noStrike">
              <a:effectLst/>
              <a:latin typeface="Arial" panose="020B0604020202020204" pitchFamily="34" charset="0"/>
            </a:endParaRPr>
          </a:p>
          <a:p>
            <a:pPr marL="457200" rtl="0" fontAlgn="base">
              <a:spcBef>
                <a:spcPts val="0"/>
              </a:spcBef>
              <a:spcAft>
                <a:spcPts val="0"/>
              </a:spcAft>
              <a:buFont typeface="Arial" panose="020B0604020202020204" pitchFamily="34" charset="0"/>
              <a:buChar char="•"/>
            </a:pPr>
            <a:r>
              <a:rPr lang="en-US" sz="1400" b="1" i="0" u="none" strike="noStrike">
                <a:effectLst/>
                <a:latin typeface="Arial" panose="020B0604020202020204" pitchFamily="34" charset="0"/>
              </a:rPr>
              <a:t>Weakness: </a:t>
            </a:r>
            <a:r>
              <a:rPr lang="en-US" sz="1400" b="0" i="0" u="none" strike="noStrike">
                <a:effectLst/>
                <a:latin typeface="Arial" panose="020B0604020202020204" pitchFamily="34" charset="0"/>
              </a:rPr>
              <a:t>These people are described as over optimistic. </a:t>
            </a:r>
            <a:endParaRPr lang="en-US" sz="1400" b="1" i="0" u="none" strike="noStrike">
              <a:effectLst/>
              <a:latin typeface="Arial" panose="020B0604020202020204" pitchFamily="34" charset="0"/>
            </a:endParaRPr>
          </a:p>
          <a:p>
            <a:endParaRPr lang="en-IN" sz="1400"/>
          </a:p>
        </p:txBody>
      </p:sp>
      <p:sp>
        <p:nvSpPr>
          <p:cNvPr id="2058" name="Rectangle 80">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How to Use Team Roles to Boost Performance | Smartsheet">
            <a:extLst>
              <a:ext uri="{FF2B5EF4-FFF2-40B4-BE49-F238E27FC236}">
                <a16:creationId xmlns:a16="http://schemas.microsoft.com/office/drawing/2014/main" id="{138EB150-E72D-4355-8EF2-A9B361CEFF6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387" r="-3" b="3065"/>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0059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9">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in clothing&#10;&#10;Description automatically generated with low confidence">
            <a:extLst>
              <a:ext uri="{FF2B5EF4-FFF2-40B4-BE49-F238E27FC236}">
                <a16:creationId xmlns:a16="http://schemas.microsoft.com/office/drawing/2014/main" id="{8742D062-84F9-4813-9F7C-E953A18C821D}"/>
              </a:ext>
            </a:extLst>
          </p:cNvPr>
          <p:cNvPicPr>
            <a:picLocks noChangeAspect="1"/>
          </p:cNvPicPr>
          <p:nvPr/>
        </p:nvPicPr>
        <p:blipFill rotWithShape="1">
          <a:blip r:embed="rId3"/>
          <a:srcRect r="-2" b="18151"/>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4" name="Picture 3">
            <a:extLst>
              <a:ext uri="{FF2B5EF4-FFF2-40B4-BE49-F238E27FC236}">
                <a16:creationId xmlns:a16="http://schemas.microsoft.com/office/drawing/2014/main" id="{BE0EE3CC-361C-4359-BE2D-90991F266BBF}"/>
              </a:ext>
            </a:extLst>
          </p:cNvPr>
          <p:cNvPicPr>
            <a:picLocks noChangeAspect="1"/>
          </p:cNvPicPr>
          <p:nvPr/>
        </p:nvPicPr>
        <p:blipFill rotWithShape="1">
          <a:blip r:embed="rId4"/>
          <a:srcRect t="2743" r="-2" b="11997"/>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17" name="Freeform: Shape 11">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9BE22F1B-A56C-49AB-93F6-A525D742DF90}"/>
              </a:ext>
            </a:extLst>
          </p:cNvPr>
          <p:cNvSpPr>
            <a:spLocks noGrp="1"/>
          </p:cNvSpPr>
          <p:nvPr>
            <p:ph type="title"/>
          </p:nvPr>
        </p:nvSpPr>
        <p:spPr>
          <a:xfrm>
            <a:off x="448056" y="859536"/>
            <a:ext cx="4832802" cy="1243584"/>
          </a:xfrm>
        </p:spPr>
        <p:txBody>
          <a:bodyPr>
            <a:normAutofit/>
          </a:bodyPr>
          <a:lstStyle/>
          <a:p>
            <a:r>
              <a:rPr lang="en-IN" sz="3400" b="1" i="0" u="none" strike="noStrike">
                <a:effectLst/>
                <a:latin typeface="Arial" panose="020B0604020202020204" pitchFamily="34" charset="0"/>
              </a:rPr>
              <a:t>Conflict management</a:t>
            </a:r>
            <a:endParaRPr lang="en-IN" sz="3400"/>
          </a:p>
        </p:txBody>
      </p:sp>
      <p:sp>
        <p:nvSpPr>
          <p:cNvPr id="16" name="Rectangle 15">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8" name="Rectangle 17">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8240E6A5-E028-4071-9875-9A023B5BE7F8}"/>
              </a:ext>
            </a:extLst>
          </p:cNvPr>
          <p:cNvSpPr>
            <a:spLocks noGrp="1"/>
          </p:cNvSpPr>
          <p:nvPr>
            <p:ph idx="1"/>
          </p:nvPr>
        </p:nvSpPr>
        <p:spPr>
          <a:xfrm>
            <a:off x="448056" y="2512611"/>
            <a:ext cx="4832803" cy="3664351"/>
          </a:xfrm>
        </p:spPr>
        <p:txBody>
          <a:bodyPr>
            <a:normAutofit/>
          </a:bodyPr>
          <a:lstStyle/>
          <a:p>
            <a:pPr rtl="0" fontAlgn="base">
              <a:spcBef>
                <a:spcPts val="0"/>
              </a:spcBef>
              <a:spcAft>
                <a:spcPts val="0"/>
              </a:spcAft>
              <a:buFont typeface="Arial" panose="020B0604020202020204" pitchFamily="34" charset="0"/>
              <a:buChar char="•"/>
            </a:pPr>
            <a:r>
              <a:rPr lang="en-US" sz="1700" b="0" i="0" u="none" strike="noStrike">
                <a:effectLst/>
                <a:latin typeface="Arial" panose="020B0604020202020204" pitchFamily="34" charset="0"/>
              </a:rPr>
              <a:t>Conflict management refers to the process of restricting the negative factors of conflict and encouraging the positive aspects.</a:t>
            </a:r>
          </a:p>
          <a:p>
            <a:pPr rtl="0" fontAlgn="base">
              <a:spcBef>
                <a:spcPts val="0"/>
              </a:spcBef>
              <a:spcAft>
                <a:spcPts val="0"/>
              </a:spcAft>
              <a:buFont typeface="Arial" panose="020B0604020202020204" pitchFamily="34" charset="0"/>
              <a:buChar char="•"/>
            </a:pPr>
            <a:r>
              <a:rPr lang="en-US" sz="1700" b="0" i="0" u="none" strike="noStrike">
                <a:effectLst/>
                <a:latin typeface="Arial" panose="020B0604020202020204" pitchFamily="34" charset="0"/>
              </a:rPr>
              <a:t>It also refers to the strategies that are geared towards the accomplishment of fruitful resolution amongst the people involved in a matter of conflict. </a:t>
            </a:r>
          </a:p>
          <a:p>
            <a:pPr rtl="0" fontAlgn="base">
              <a:spcBef>
                <a:spcPts val="0"/>
              </a:spcBef>
              <a:spcAft>
                <a:spcPts val="0"/>
              </a:spcAft>
              <a:buFont typeface="Arial" panose="020B0604020202020204" pitchFamily="34" charset="0"/>
              <a:buChar char="•"/>
            </a:pPr>
            <a:r>
              <a:rPr lang="en-US" sz="1700" b="0" i="0" u="none" strike="noStrike">
                <a:effectLst/>
                <a:latin typeface="Arial" panose="020B0604020202020204" pitchFamily="34" charset="0"/>
              </a:rPr>
              <a:t>Conflict in most cases results from workplace incivility (Piryani and Piryani, 2018).</a:t>
            </a:r>
          </a:p>
          <a:p>
            <a:pPr rtl="0" fontAlgn="base">
              <a:spcBef>
                <a:spcPts val="0"/>
              </a:spcBef>
              <a:spcAft>
                <a:spcPts val="0"/>
              </a:spcAft>
              <a:buFont typeface="Arial" panose="020B0604020202020204" pitchFamily="34" charset="0"/>
              <a:buChar char="•"/>
            </a:pPr>
            <a:r>
              <a:rPr lang="en-US" sz="1700" b="0" i="0" u="none" strike="noStrike">
                <a:effectLst/>
                <a:latin typeface="Arial" panose="020B0604020202020204" pitchFamily="34" charset="0"/>
              </a:rPr>
              <a:t>There are many approaches that are used for managing conflicts in the workplace.</a:t>
            </a:r>
          </a:p>
          <a:p>
            <a:endParaRPr lang="en-IN" sz="1700"/>
          </a:p>
        </p:txBody>
      </p:sp>
    </p:spTree>
    <p:extLst>
      <p:ext uri="{BB962C8B-B14F-4D97-AF65-F5344CB8AC3E}">
        <p14:creationId xmlns:p14="http://schemas.microsoft.com/office/powerpoint/2010/main" val="2652005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7AD5C0-8D3F-4A59-8505-BC999A7CFD62}"/>
              </a:ext>
            </a:extLst>
          </p:cNvPr>
          <p:cNvSpPr>
            <a:spLocks noGrp="1"/>
          </p:cNvSpPr>
          <p:nvPr>
            <p:ph type="title"/>
          </p:nvPr>
        </p:nvSpPr>
        <p:spPr>
          <a:xfrm>
            <a:off x="793662" y="386930"/>
            <a:ext cx="10066122" cy="1298448"/>
          </a:xfrm>
        </p:spPr>
        <p:txBody>
          <a:bodyPr anchor="b">
            <a:normAutofit/>
          </a:bodyPr>
          <a:lstStyle/>
          <a:p>
            <a:r>
              <a:rPr lang="en-IN" sz="4800" b="1" i="0" u="none" strike="noStrike">
                <a:effectLst/>
                <a:latin typeface="Arial" panose="020B0604020202020204" pitchFamily="34" charset="0"/>
              </a:rPr>
              <a:t>Conflict management</a:t>
            </a:r>
            <a:endParaRPr lang="en-IN" sz="4800"/>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19FB179-8F21-4FEA-A743-2071D6A86902}"/>
              </a:ext>
            </a:extLst>
          </p:cNvPr>
          <p:cNvSpPr>
            <a:spLocks noGrp="1"/>
          </p:cNvSpPr>
          <p:nvPr>
            <p:ph idx="1"/>
          </p:nvPr>
        </p:nvSpPr>
        <p:spPr>
          <a:xfrm>
            <a:off x="793661" y="2599509"/>
            <a:ext cx="4530898" cy="3639450"/>
          </a:xfrm>
        </p:spPr>
        <p:txBody>
          <a:bodyPr anchor="ctr">
            <a:normAutofit/>
          </a:bodyPr>
          <a:lstStyle/>
          <a:p>
            <a:pPr rtl="0" fontAlgn="base">
              <a:spcBef>
                <a:spcPts val="0"/>
              </a:spcBef>
              <a:spcAft>
                <a:spcPts val="0"/>
              </a:spcAft>
              <a:buFont typeface="Arial" panose="020B0604020202020204" pitchFamily="34" charset="0"/>
              <a:buChar char="•"/>
            </a:pPr>
            <a:r>
              <a:rPr lang="en-US" sz="1700" b="0" i="0" u="none" strike="noStrike" dirty="0">
                <a:effectLst/>
                <a:latin typeface="Arial" panose="020B0604020202020204" pitchFamily="34" charset="0"/>
              </a:rPr>
              <a:t>The stages of conflict management can be explained by using Thomas Kilman’s model of conflict management.</a:t>
            </a:r>
          </a:p>
          <a:p>
            <a:pPr rtl="0" fontAlgn="base">
              <a:spcBef>
                <a:spcPts val="0"/>
              </a:spcBef>
              <a:spcAft>
                <a:spcPts val="0"/>
              </a:spcAft>
              <a:buFont typeface="Arial" panose="020B0604020202020204" pitchFamily="34" charset="0"/>
              <a:buChar char="•"/>
            </a:pPr>
            <a:r>
              <a:rPr lang="en-US" sz="1700" b="0" i="0" u="none" strike="noStrike" dirty="0">
                <a:effectLst/>
                <a:latin typeface="Arial" panose="020B0604020202020204" pitchFamily="34" charset="0"/>
              </a:rPr>
              <a:t>This model is used by human resources professionals for managing and resolving conflicts in the workplace. </a:t>
            </a:r>
          </a:p>
          <a:p>
            <a:pPr rtl="0" fontAlgn="base">
              <a:spcBef>
                <a:spcPts val="0"/>
              </a:spcBef>
              <a:spcAft>
                <a:spcPts val="0"/>
              </a:spcAft>
              <a:buFont typeface="Arial" panose="020B0604020202020204" pitchFamily="34" charset="0"/>
              <a:buChar char="•"/>
            </a:pPr>
            <a:r>
              <a:rPr lang="en-US" sz="1700" b="0" i="0" u="none" strike="noStrike" dirty="0">
                <a:effectLst/>
                <a:latin typeface="Arial" panose="020B0604020202020204" pitchFamily="34" charset="0"/>
              </a:rPr>
              <a:t>According to the theorist there are five strategies of conflict management, and these are accommodating, avoiding, collaborating, competing and compromising (Labrague and McEnroe–Petitte, 2017). </a:t>
            </a:r>
          </a:p>
          <a:p>
            <a:pPr rtl="0" fontAlgn="base">
              <a:spcBef>
                <a:spcPts val="0"/>
              </a:spcBef>
              <a:spcAft>
                <a:spcPts val="0"/>
              </a:spcAft>
              <a:buFont typeface="Arial" panose="020B0604020202020204" pitchFamily="34" charset="0"/>
              <a:buChar char="•"/>
            </a:pPr>
            <a:r>
              <a:rPr lang="en-US" sz="1700" b="0" i="0" u="none" strike="noStrike" dirty="0">
                <a:effectLst/>
                <a:latin typeface="Arial" panose="020B0604020202020204" pitchFamily="34" charset="0"/>
              </a:rPr>
              <a:t>One must know how and when to use each strategy.</a:t>
            </a:r>
          </a:p>
          <a:p>
            <a:endParaRPr lang="en-IN" sz="1700" dirty="0"/>
          </a:p>
        </p:txBody>
      </p:sp>
      <p:pic>
        <p:nvPicPr>
          <p:cNvPr id="4" name="Picture 3">
            <a:extLst>
              <a:ext uri="{FF2B5EF4-FFF2-40B4-BE49-F238E27FC236}">
                <a16:creationId xmlns:a16="http://schemas.microsoft.com/office/drawing/2014/main" id="{D2E74CA5-8ED7-499C-8858-9CAF9B3DCB31}"/>
              </a:ext>
            </a:extLst>
          </p:cNvPr>
          <p:cNvPicPr>
            <a:picLocks noChangeAspect="1"/>
          </p:cNvPicPr>
          <p:nvPr/>
        </p:nvPicPr>
        <p:blipFill>
          <a:blip r:embed="rId3"/>
          <a:stretch>
            <a:fillRect/>
          </a:stretch>
        </p:blipFill>
        <p:spPr>
          <a:xfrm>
            <a:off x="5911532" y="2622472"/>
            <a:ext cx="5150277" cy="3437809"/>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364310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D40BC-D764-437F-9BDE-8188D6F60FDD}"/>
              </a:ext>
            </a:extLst>
          </p:cNvPr>
          <p:cNvSpPr>
            <a:spLocks noGrp="1"/>
          </p:cNvSpPr>
          <p:nvPr>
            <p:ph type="title"/>
          </p:nvPr>
        </p:nvSpPr>
        <p:spPr/>
        <p:txBody>
          <a:bodyPr>
            <a:normAutofit/>
          </a:bodyPr>
          <a:lstStyle/>
          <a:p>
            <a:pPr algn="ctr"/>
            <a:r>
              <a:rPr lang="en-IN" sz="3200" b="1" i="0" u="none" strike="noStrike" dirty="0">
                <a:solidFill>
                  <a:srgbClr val="000000"/>
                </a:solidFill>
                <a:effectLst/>
                <a:latin typeface="Arial" panose="020B0604020202020204" pitchFamily="34" charset="0"/>
              </a:rPr>
              <a:t>Conflict management</a:t>
            </a:r>
            <a:endParaRPr lang="en-IN" sz="3200" dirty="0"/>
          </a:p>
        </p:txBody>
      </p:sp>
      <p:sp>
        <p:nvSpPr>
          <p:cNvPr id="3" name="Content Placeholder 2">
            <a:extLst>
              <a:ext uri="{FF2B5EF4-FFF2-40B4-BE49-F238E27FC236}">
                <a16:creationId xmlns:a16="http://schemas.microsoft.com/office/drawing/2014/main" id="{2DB8D8DB-7C40-4E6F-BE58-8EA5A643B99D}"/>
              </a:ext>
            </a:extLst>
          </p:cNvPr>
          <p:cNvSpPr>
            <a:spLocks noGrp="1"/>
          </p:cNvSpPr>
          <p:nvPr>
            <p:ph idx="1"/>
          </p:nvPr>
        </p:nvSpPr>
        <p:spPr>
          <a:xfrm>
            <a:off x="838200" y="1825625"/>
            <a:ext cx="4976191" cy="4351338"/>
          </a:xfrm>
        </p:spPr>
        <p:txBody>
          <a:bodyPr>
            <a:normAutofit fontScale="62500" lnSpcReduction="20000"/>
          </a:bodyPr>
          <a:lstStyle/>
          <a:p>
            <a:pPr algn="just" rtl="0" fontAlgn="base">
              <a:lnSpc>
                <a:spcPct val="150000"/>
              </a:lnSpc>
              <a:spcBef>
                <a:spcPts val="0"/>
              </a:spcBef>
              <a:spcAft>
                <a:spcPts val="0"/>
              </a:spcAft>
              <a:buFont typeface="Arial" panose="020B0604020202020204" pitchFamily="34" charset="0"/>
              <a:buChar char="•"/>
            </a:pPr>
            <a:r>
              <a:rPr lang="en-US" sz="2000" b="1" i="0" u="none" strike="noStrike" dirty="0">
                <a:solidFill>
                  <a:srgbClr val="000000"/>
                </a:solidFill>
                <a:effectLst/>
                <a:latin typeface="Arial" panose="020B0604020202020204" pitchFamily="34" charset="0"/>
              </a:rPr>
              <a:t>Accommodating- </a:t>
            </a:r>
            <a:r>
              <a:rPr lang="en-US" sz="2000" b="0" i="0" u="none" strike="noStrike" dirty="0">
                <a:solidFill>
                  <a:srgbClr val="000000"/>
                </a:solidFill>
                <a:effectLst/>
                <a:latin typeface="Arial" panose="020B0604020202020204" pitchFamily="34" charset="0"/>
              </a:rPr>
              <a:t>This style of conflict management involves the acceptance of one another’s opinion. </a:t>
            </a:r>
            <a:endParaRPr lang="en-US" sz="2000" b="1" i="0" u="none" strike="noStrike" dirty="0">
              <a:solidFill>
                <a:srgbClr val="000000"/>
              </a:solidFill>
              <a:effectLst/>
              <a:latin typeface="Arial" panose="020B0604020202020204" pitchFamily="34" charset="0"/>
            </a:endParaRPr>
          </a:p>
          <a:p>
            <a:pPr algn="just" rtl="0" fontAlgn="base">
              <a:lnSpc>
                <a:spcPct val="150000"/>
              </a:lnSpc>
              <a:spcBef>
                <a:spcPts val="0"/>
              </a:spcBef>
              <a:spcAft>
                <a:spcPts val="0"/>
              </a:spcAft>
              <a:buFont typeface="Arial" panose="020B0604020202020204" pitchFamily="34" charset="0"/>
              <a:buChar char="•"/>
            </a:pPr>
            <a:r>
              <a:rPr lang="en-US" sz="2000" b="1" i="0" u="none" strike="noStrike" dirty="0">
                <a:solidFill>
                  <a:srgbClr val="000000"/>
                </a:solidFill>
                <a:effectLst/>
                <a:latin typeface="Arial" panose="020B0604020202020204" pitchFamily="34" charset="0"/>
              </a:rPr>
              <a:t>Avoiding- </a:t>
            </a:r>
            <a:r>
              <a:rPr lang="en-US" sz="2000" b="0" i="0" u="none" strike="noStrike" dirty="0">
                <a:solidFill>
                  <a:srgbClr val="000000"/>
                </a:solidFill>
                <a:effectLst/>
                <a:latin typeface="Arial" panose="020B0604020202020204" pitchFamily="34" charset="0"/>
              </a:rPr>
              <a:t>This conflict resolution strategy is employed when the involved parties ignore the conflict thinking the issue will be resolved over time. </a:t>
            </a:r>
            <a:endParaRPr lang="en-US" sz="2000" b="1" i="0" u="none" strike="noStrike" dirty="0">
              <a:solidFill>
                <a:srgbClr val="000000"/>
              </a:solidFill>
              <a:effectLst/>
              <a:latin typeface="Arial" panose="020B0604020202020204" pitchFamily="34" charset="0"/>
            </a:endParaRPr>
          </a:p>
          <a:p>
            <a:pPr algn="just" rtl="0" fontAlgn="base">
              <a:lnSpc>
                <a:spcPct val="150000"/>
              </a:lnSpc>
              <a:spcBef>
                <a:spcPts val="0"/>
              </a:spcBef>
              <a:spcAft>
                <a:spcPts val="0"/>
              </a:spcAft>
              <a:buFont typeface="Arial" panose="020B0604020202020204" pitchFamily="34" charset="0"/>
              <a:buChar char="•"/>
            </a:pPr>
            <a:r>
              <a:rPr lang="en-US" sz="2000" b="1" i="0" u="none" strike="noStrike" dirty="0">
                <a:solidFill>
                  <a:srgbClr val="000000"/>
                </a:solidFill>
                <a:effectLst/>
                <a:latin typeface="Arial" panose="020B0604020202020204" pitchFamily="34" charset="0"/>
              </a:rPr>
              <a:t>Collaborating- </a:t>
            </a:r>
            <a:r>
              <a:rPr lang="en-US" sz="2000" b="0" i="0" u="none" strike="noStrike" dirty="0">
                <a:solidFill>
                  <a:srgbClr val="000000"/>
                </a:solidFill>
                <a:effectLst/>
                <a:latin typeface="Arial" panose="020B0604020202020204" pitchFamily="34" charset="0"/>
              </a:rPr>
              <a:t>When due to the difference in knowledge or ideologies cause a potential rift, the involved parties tend to integrate their ideas to reach a common ground of acceptance. </a:t>
            </a:r>
            <a:endParaRPr lang="en-US" sz="2000" b="1" i="0" u="none" strike="noStrike" dirty="0">
              <a:solidFill>
                <a:srgbClr val="000000"/>
              </a:solidFill>
              <a:effectLst/>
              <a:latin typeface="Arial" panose="020B0604020202020204" pitchFamily="34" charset="0"/>
            </a:endParaRPr>
          </a:p>
          <a:p>
            <a:pPr algn="just" rtl="0" fontAlgn="base">
              <a:lnSpc>
                <a:spcPct val="150000"/>
              </a:lnSpc>
              <a:spcBef>
                <a:spcPts val="0"/>
              </a:spcBef>
              <a:spcAft>
                <a:spcPts val="0"/>
              </a:spcAft>
              <a:buFont typeface="Arial" panose="020B0604020202020204" pitchFamily="34" charset="0"/>
              <a:buChar char="•"/>
            </a:pPr>
            <a:r>
              <a:rPr lang="en-US" sz="2000" b="1" i="0" u="none" strike="noStrike" dirty="0">
                <a:solidFill>
                  <a:srgbClr val="000000"/>
                </a:solidFill>
                <a:effectLst/>
                <a:latin typeface="Arial" panose="020B0604020202020204" pitchFamily="34" charset="0"/>
              </a:rPr>
              <a:t>Competing- </a:t>
            </a:r>
            <a:r>
              <a:rPr lang="en-US" sz="2000" b="0" i="0" u="none" strike="noStrike" dirty="0">
                <a:solidFill>
                  <a:srgbClr val="000000"/>
                </a:solidFill>
                <a:effectLst/>
                <a:latin typeface="Arial" panose="020B0604020202020204" pitchFamily="34" charset="0"/>
              </a:rPr>
              <a:t>This is a kind of resolution in which the assertive member having the spirit to fight wins and the other loses. </a:t>
            </a:r>
            <a:endParaRPr lang="en-US" sz="2000" b="1" i="0" u="none" strike="noStrike" dirty="0">
              <a:solidFill>
                <a:srgbClr val="000000"/>
              </a:solidFill>
              <a:effectLst/>
              <a:latin typeface="Arial" panose="020B0604020202020204" pitchFamily="34" charset="0"/>
            </a:endParaRPr>
          </a:p>
          <a:p>
            <a:pPr algn="just">
              <a:lnSpc>
                <a:spcPct val="150000"/>
              </a:lnSpc>
            </a:pPr>
            <a:r>
              <a:rPr lang="en-US" sz="2000" b="1" i="0" u="none" strike="noStrike" dirty="0">
                <a:solidFill>
                  <a:srgbClr val="000000"/>
                </a:solidFill>
                <a:effectLst/>
                <a:latin typeface="Arial" panose="020B0604020202020204" pitchFamily="34" charset="0"/>
              </a:rPr>
              <a:t>Compromising- </a:t>
            </a:r>
            <a:r>
              <a:rPr lang="en-US" sz="2000" b="0" i="0" u="none" strike="noStrike" dirty="0">
                <a:solidFill>
                  <a:srgbClr val="000000"/>
                </a:solidFill>
                <a:effectLst/>
                <a:latin typeface="Arial" panose="020B0604020202020204" pitchFamily="34" charset="0"/>
              </a:rPr>
              <a:t>The aim of this style is to find an acceptable, mutually and expedient solution that partially serves the interest of both parties.</a:t>
            </a:r>
            <a:endParaRPr lang="en-IN" sz="2000" dirty="0"/>
          </a:p>
        </p:txBody>
      </p:sp>
      <p:pic>
        <p:nvPicPr>
          <p:cNvPr id="4" name="Picture 3">
            <a:extLst>
              <a:ext uri="{FF2B5EF4-FFF2-40B4-BE49-F238E27FC236}">
                <a16:creationId xmlns:a16="http://schemas.microsoft.com/office/drawing/2014/main" id="{95599309-014A-4310-BD26-D556ACCC7ACB}"/>
              </a:ext>
            </a:extLst>
          </p:cNvPr>
          <p:cNvPicPr>
            <a:picLocks noChangeAspect="1"/>
          </p:cNvPicPr>
          <p:nvPr/>
        </p:nvPicPr>
        <p:blipFill>
          <a:blip r:embed="rId3"/>
          <a:stretch>
            <a:fillRect/>
          </a:stretch>
        </p:blipFill>
        <p:spPr>
          <a:xfrm>
            <a:off x="6096000" y="1451525"/>
            <a:ext cx="5544615" cy="4725438"/>
          </a:xfrm>
          <a:prstGeom prst="rect">
            <a:avLst/>
          </a:prstGeom>
        </p:spPr>
      </p:pic>
    </p:spTree>
    <p:extLst>
      <p:ext uri="{BB962C8B-B14F-4D97-AF65-F5344CB8AC3E}">
        <p14:creationId xmlns:p14="http://schemas.microsoft.com/office/powerpoint/2010/main" val="1355295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6345D-622C-4303-ACDD-F59066B8BAE0}"/>
              </a:ext>
            </a:extLst>
          </p:cNvPr>
          <p:cNvSpPr>
            <a:spLocks noGrp="1"/>
          </p:cNvSpPr>
          <p:nvPr>
            <p:ph type="title"/>
          </p:nvPr>
        </p:nvSpPr>
        <p:spPr/>
        <p:txBody>
          <a:bodyPr>
            <a:normAutofit/>
          </a:bodyPr>
          <a:lstStyle/>
          <a:p>
            <a:pPr algn="ctr"/>
            <a:r>
              <a:rPr lang="en-IN" sz="3200" b="1" i="0" u="none" strike="noStrike" dirty="0">
                <a:solidFill>
                  <a:srgbClr val="000000"/>
                </a:solidFill>
                <a:effectLst/>
                <a:latin typeface="Arial" panose="020B0604020202020204" pitchFamily="34" charset="0"/>
              </a:rPr>
              <a:t>Successful development of team</a:t>
            </a:r>
            <a:endParaRPr lang="en-IN" sz="3200" dirty="0"/>
          </a:p>
        </p:txBody>
      </p:sp>
      <p:sp>
        <p:nvSpPr>
          <p:cNvPr id="3" name="Content Placeholder 2">
            <a:extLst>
              <a:ext uri="{FF2B5EF4-FFF2-40B4-BE49-F238E27FC236}">
                <a16:creationId xmlns:a16="http://schemas.microsoft.com/office/drawing/2014/main" id="{2A1A2144-1FBD-4605-897B-76209E001B8D}"/>
              </a:ext>
            </a:extLst>
          </p:cNvPr>
          <p:cNvSpPr>
            <a:spLocks noGrp="1"/>
          </p:cNvSpPr>
          <p:nvPr>
            <p:ph idx="1"/>
          </p:nvPr>
        </p:nvSpPr>
        <p:spPr>
          <a:xfrm>
            <a:off x="838200" y="1825625"/>
            <a:ext cx="5450840" cy="4758055"/>
          </a:xfrm>
        </p:spPr>
        <p:txBody>
          <a:bodyPr>
            <a:normAutofit fontScale="85000" lnSpcReduction="10000"/>
          </a:bodyPr>
          <a:lstStyle/>
          <a:p>
            <a:pPr marL="0" indent="0" algn="just" rtl="0" fontAlgn="base">
              <a:lnSpc>
                <a:spcPct val="150000"/>
              </a:lnSpc>
              <a:spcBef>
                <a:spcPts val="0"/>
              </a:spcBef>
              <a:spcAft>
                <a:spcPts val="0"/>
              </a:spcAft>
              <a:buNone/>
            </a:pPr>
            <a:r>
              <a:rPr lang="en-US" sz="2000" b="0" i="0" u="none" strike="noStrike" dirty="0">
                <a:solidFill>
                  <a:srgbClr val="000000"/>
                </a:solidFill>
                <a:effectLst/>
                <a:latin typeface="Arial" panose="020B0604020202020204" pitchFamily="34" charset="0"/>
              </a:rPr>
              <a:t>Successful teams in a workplace encourage the members to share insights and ideas, solve problems and consider solutions together (</a:t>
            </a:r>
            <a:r>
              <a:rPr lang="en-US" sz="2000" b="0" i="0" u="none" strike="noStrike" dirty="0">
                <a:solidFill>
                  <a:srgbClr val="222222"/>
                </a:solidFill>
                <a:effectLst/>
                <a:latin typeface="Arial" panose="020B0604020202020204" pitchFamily="34" charset="0"/>
              </a:rPr>
              <a:t>Kim, 2017</a:t>
            </a:r>
            <a:r>
              <a:rPr lang="en-US" sz="2000" b="0" i="0" u="none" strike="noStrike" dirty="0">
                <a:solidFill>
                  <a:srgbClr val="000000"/>
                </a:solidFill>
                <a:effectLst/>
                <a:latin typeface="Arial" panose="020B0604020202020204" pitchFamily="34" charset="0"/>
              </a:rPr>
              <a:t>). Some strategies are discussed henceforth. </a:t>
            </a:r>
          </a:p>
          <a:p>
            <a:pPr algn="just" rtl="0" fontAlgn="base">
              <a:lnSpc>
                <a:spcPct val="150000"/>
              </a:lnSpc>
              <a:spcBef>
                <a:spcPts val="0"/>
              </a:spcBef>
              <a:spcAft>
                <a:spcPts val="0"/>
              </a:spcAft>
              <a:buFont typeface="Arial" panose="020B0604020202020204" pitchFamily="34" charset="0"/>
              <a:buChar char="•"/>
            </a:pPr>
            <a:r>
              <a:rPr lang="en-US" sz="2000" b="1" i="0" u="none" strike="noStrike" dirty="0">
                <a:solidFill>
                  <a:srgbClr val="000000"/>
                </a:solidFill>
                <a:effectLst/>
                <a:latin typeface="Arial" panose="020B0604020202020204" pitchFamily="34" charset="0"/>
              </a:rPr>
              <a:t>Goal-oriented mindset: </a:t>
            </a:r>
            <a:r>
              <a:rPr lang="en-US" sz="2000" b="0" i="0" u="none" strike="noStrike" dirty="0">
                <a:solidFill>
                  <a:srgbClr val="000000"/>
                </a:solidFill>
                <a:effectLst/>
                <a:latin typeface="Arial" panose="020B0604020202020204" pitchFamily="34" charset="0"/>
              </a:rPr>
              <a:t>Successful teams implement, track and set goals and objectives together for improving and increasing productivity and efficiency.</a:t>
            </a:r>
            <a:endParaRPr lang="en-US" sz="2000" b="1" i="0" u="none" strike="noStrike" dirty="0">
              <a:solidFill>
                <a:srgbClr val="000000"/>
              </a:solidFill>
              <a:effectLst/>
              <a:latin typeface="Arial" panose="020B0604020202020204" pitchFamily="34" charset="0"/>
            </a:endParaRPr>
          </a:p>
          <a:p>
            <a:pPr algn="just" rtl="0" fontAlgn="base">
              <a:lnSpc>
                <a:spcPct val="150000"/>
              </a:lnSpc>
              <a:spcBef>
                <a:spcPts val="0"/>
              </a:spcBef>
              <a:spcAft>
                <a:spcPts val="0"/>
              </a:spcAft>
              <a:buFont typeface="Arial" panose="020B0604020202020204" pitchFamily="34" charset="0"/>
              <a:buChar char="•"/>
            </a:pPr>
            <a:r>
              <a:rPr lang="en-US" sz="2000" b="1" i="0" u="none" strike="noStrike" dirty="0">
                <a:solidFill>
                  <a:srgbClr val="000000"/>
                </a:solidFill>
                <a:effectLst/>
                <a:latin typeface="Arial" panose="020B0604020202020204" pitchFamily="34" charset="0"/>
              </a:rPr>
              <a:t>Commitment to job roles: </a:t>
            </a:r>
            <a:r>
              <a:rPr lang="en-US" sz="2000" b="0" i="0" u="none" strike="noStrike" dirty="0">
                <a:solidFill>
                  <a:srgbClr val="000000"/>
                </a:solidFill>
                <a:effectLst/>
                <a:latin typeface="Arial" panose="020B0604020202020204" pitchFamily="34" charset="0"/>
              </a:rPr>
              <a:t>The individuals in the team are encouraged to take up responsibilities based on their expertise and strengths. </a:t>
            </a:r>
            <a:endParaRPr lang="en-US" sz="2000" b="1" i="0" u="none" strike="noStrike" dirty="0">
              <a:solidFill>
                <a:srgbClr val="000000"/>
              </a:solidFill>
              <a:effectLst/>
              <a:latin typeface="Arial" panose="020B0604020202020204" pitchFamily="34" charset="0"/>
            </a:endParaRPr>
          </a:p>
          <a:p>
            <a:endParaRPr lang="en-IN" dirty="0"/>
          </a:p>
        </p:txBody>
      </p:sp>
      <p:pic>
        <p:nvPicPr>
          <p:cNvPr id="4102" name="Picture 6" descr="Team Work Free Png Image PNG Image">
            <a:extLst>
              <a:ext uri="{FF2B5EF4-FFF2-40B4-BE49-F238E27FC236}">
                <a16:creationId xmlns:a16="http://schemas.microsoft.com/office/drawing/2014/main" id="{0FF1FC1D-10BA-4871-A2DC-3E1DAB31EE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83680" y="1825625"/>
            <a:ext cx="5105918" cy="40794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79726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595E6-B6CC-4EF6-8CE6-C0F2946789AB}"/>
              </a:ext>
            </a:extLst>
          </p:cNvPr>
          <p:cNvSpPr>
            <a:spLocks noGrp="1"/>
          </p:cNvSpPr>
          <p:nvPr>
            <p:ph type="title"/>
          </p:nvPr>
        </p:nvSpPr>
        <p:spPr/>
        <p:txBody>
          <a:bodyPr>
            <a:normAutofit/>
          </a:bodyPr>
          <a:lstStyle/>
          <a:p>
            <a:pPr algn="ctr"/>
            <a:r>
              <a:rPr lang="en-IN" sz="3200" b="1" i="0" u="none" strike="noStrike" dirty="0">
                <a:solidFill>
                  <a:srgbClr val="000000"/>
                </a:solidFill>
                <a:effectLst/>
                <a:latin typeface="Arial" panose="020B0604020202020204" pitchFamily="34" charset="0"/>
              </a:rPr>
              <a:t>Successful development of team</a:t>
            </a:r>
            <a:endParaRPr lang="en-IN" sz="3200" dirty="0"/>
          </a:p>
        </p:txBody>
      </p:sp>
      <p:sp>
        <p:nvSpPr>
          <p:cNvPr id="3" name="Content Placeholder 2">
            <a:extLst>
              <a:ext uri="{FF2B5EF4-FFF2-40B4-BE49-F238E27FC236}">
                <a16:creationId xmlns:a16="http://schemas.microsoft.com/office/drawing/2014/main" id="{7E298A8D-CD88-4CC4-97C1-64FE363AC101}"/>
              </a:ext>
            </a:extLst>
          </p:cNvPr>
          <p:cNvSpPr>
            <a:spLocks noGrp="1"/>
          </p:cNvSpPr>
          <p:nvPr>
            <p:ph idx="1"/>
          </p:nvPr>
        </p:nvSpPr>
        <p:spPr>
          <a:xfrm>
            <a:off x="838199" y="1825624"/>
            <a:ext cx="5257801" cy="4493895"/>
          </a:xfrm>
        </p:spPr>
        <p:txBody>
          <a:bodyPr>
            <a:normAutofit fontScale="70000" lnSpcReduction="20000"/>
          </a:bodyPr>
          <a:lstStyle/>
          <a:p>
            <a:pPr algn="just" rtl="0" fontAlgn="base">
              <a:lnSpc>
                <a:spcPct val="150000"/>
              </a:lnSpc>
              <a:spcBef>
                <a:spcPts val="0"/>
              </a:spcBef>
              <a:spcAft>
                <a:spcPts val="0"/>
              </a:spcAft>
              <a:buFont typeface="Arial" panose="020B0604020202020204" pitchFamily="34" charset="0"/>
              <a:buChar char="•"/>
            </a:pPr>
            <a:r>
              <a:rPr lang="en-US" sz="2000" b="1" i="0" u="none" strike="noStrike" dirty="0">
                <a:solidFill>
                  <a:srgbClr val="000000"/>
                </a:solidFill>
                <a:effectLst/>
                <a:latin typeface="Arial" panose="020B0604020202020204" pitchFamily="34" charset="0"/>
              </a:rPr>
              <a:t>Open to development and learning: </a:t>
            </a:r>
            <a:r>
              <a:rPr lang="en-US" sz="2000" b="0" i="0" u="none" strike="noStrike" dirty="0">
                <a:solidFill>
                  <a:srgbClr val="000000"/>
                </a:solidFill>
                <a:effectLst/>
                <a:latin typeface="Arial" panose="020B0604020202020204" pitchFamily="34" charset="0"/>
              </a:rPr>
              <a:t>The members of a team may adjust responsibilities and roles according to the project requirements. The members who challenge their learning and skills in task implementation encourage and foster professional growth. </a:t>
            </a:r>
            <a:endParaRPr lang="en-US" sz="2000" b="1" i="0" u="none" strike="noStrike" dirty="0">
              <a:solidFill>
                <a:srgbClr val="000000"/>
              </a:solidFill>
              <a:effectLst/>
              <a:latin typeface="Arial" panose="020B0604020202020204" pitchFamily="34" charset="0"/>
            </a:endParaRPr>
          </a:p>
          <a:p>
            <a:pPr algn="just" rtl="0" fontAlgn="base">
              <a:lnSpc>
                <a:spcPct val="150000"/>
              </a:lnSpc>
              <a:spcBef>
                <a:spcPts val="0"/>
              </a:spcBef>
              <a:spcAft>
                <a:spcPts val="0"/>
              </a:spcAft>
              <a:buFont typeface="Arial" panose="020B0604020202020204" pitchFamily="34" charset="0"/>
              <a:buChar char="•"/>
            </a:pPr>
            <a:r>
              <a:rPr lang="en-US" sz="2000" b="1" i="0" u="none" strike="noStrike" dirty="0">
                <a:solidFill>
                  <a:srgbClr val="000000"/>
                </a:solidFill>
                <a:effectLst/>
                <a:latin typeface="Arial" panose="020B0604020202020204" pitchFamily="34" charset="0"/>
              </a:rPr>
              <a:t>Diverse experiences and perspectives: </a:t>
            </a:r>
            <a:r>
              <a:rPr lang="en-US" sz="2000" b="0" i="0" u="none" strike="noStrike" dirty="0">
                <a:solidFill>
                  <a:srgbClr val="000000"/>
                </a:solidFill>
                <a:effectLst/>
                <a:latin typeface="Arial" panose="020B0604020202020204" pitchFamily="34" charset="0"/>
              </a:rPr>
              <a:t>Because diversity encourages innovation and creativity, teams that have a great spectrum of opinions and experiences have the capacity to give their best to a task (</a:t>
            </a:r>
            <a:r>
              <a:rPr lang="en-US" sz="2000" b="0" i="0" u="none" strike="noStrike" dirty="0">
                <a:solidFill>
                  <a:srgbClr val="222222"/>
                </a:solidFill>
                <a:effectLst/>
                <a:latin typeface="Arial" panose="020B0604020202020204" pitchFamily="34" charset="0"/>
              </a:rPr>
              <a:t>Kim, 2017</a:t>
            </a:r>
            <a:r>
              <a:rPr lang="en-US" sz="2000" b="0" i="0" u="none" strike="noStrike" dirty="0">
                <a:solidFill>
                  <a:srgbClr val="000000"/>
                </a:solidFill>
                <a:effectLst/>
                <a:latin typeface="Arial" panose="020B0604020202020204" pitchFamily="34" charset="0"/>
              </a:rPr>
              <a:t>). </a:t>
            </a:r>
            <a:endParaRPr lang="en-US" sz="2000" b="1" i="0" u="none" strike="noStrike" dirty="0">
              <a:solidFill>
                <a:srgbClr val="000000"/>
              </a:solidFill>
              <a:effectLst/>
              <a:latin typeface="Arial" panose="020B0604020202020204" pitchFamily="34" charset="0"/>
            </a:endParaRPr>
          </a:p>
          <a:p>
            <a:pPr algn="just" rtl="0" fontAlgn="base">
              <a:lnSpc>
                <a:spcPct val="150000"/>
              </a:lnSpc>
              <a:spcBef>
                <a:spcPts val="0"/>
              </a:spcBef>
              <a:spcAft>
                <a:spcPts val="0"/>
              </a:spcAft>
              <a:buFont typeface="Arial" panose="020B0604020202020204" pitchFamily="34" charset="0"/>
              <a:buChar char="•"/>
            </a:pPr>
            <a:r>
              <a:rPr lang="en-US" sz="2000" b="1" i="0" u="none" strike="noStrike" dirty="0">
                <a:solidFill>
                  <a:srgbClr val="000000"/>
                </a:solidFill>
                <a:effectLst/>
                <a:latin typeface="Arial" panose="020B0604020202020204" pitchFamily="34" charset="0"/>
              </a:rPr>
              <a:t>Shared culture: </a:t>
            </a:r>
            <a:r>
              <a:rPr lang="en-US" sz="2000" b="0" i="0" u="none" strike="noStrike" dirty="0">
                <a:solidFill>
                  <a:srgbClr val="000000"/>
                </a:solidFill>
                <a:effectLst/>
                <a:latin typeface="Arial" panose="020B0604020202020204" pitchFamily="34" charset="0"/>
              </a:rPr>
              <a:t>Whether it is group or company culture, the teams that are specifically united by a common goal, a singular mission are able to work successfully and often are motivated. </a:t>
            </a:r>
            <a:endParaRPr lang="en-US" sz="2000" b="1" i="0" u="none" strike="noStrike" dirty="0">
              <a:solidFill>
                <a:srgbClr val="000000"/>
              </a:solidFill>
              <a:effectLst/>
              <a:latin typeface="Arial" panose="020B0604020202020204" pitchFamily="34" charset="0"/>
            </a:endParaRPr>
          </a:p>
          <a:p>
            <a:endParaRPr lang="en-IN" dirty="0"/>
          </a:p>
        </p:txBody>
      </p:sp>
      <p:pic>
        <p:nvPicPr>
          <p:cNvPr id="5150" name="Picture 30" descr="Team Work Png Pic PNG Image">
            <a:extLst>
              <a:ext uri="{FF2B5EF4-FFF2-40B4-BE49-F238E27FC236}">
                <a16:creationId xmlns:a16="http://schemas.microsoft.com/office/drawing/2014/main" id="{05F82EFE-541D-4E2D-9DA5-C382B04FFA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10396" y="2360295"/>
            <a:ext cx="5305425" cy="2933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00686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5" name="Group 74">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76"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6146" name="Picture 2" descr="Team Work PNG Image">
            <a:extLst>
              <a:ext uri="{FF2B5EF4-FFF2-40B4-BE49-F238E27FC236}">
                <a16:creationId xmlns:a16="http://schemas.microsoft.com/office/drawing/2014/main" id="{5067CC8A-2EA8-454D-8536-DA189D89539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805030" y="1065276"/>
            <a:ext cx="4727448" cy="4727448"/>
          </a:xfrm>
          <a:prstGeom prst="rect">
            <a:avLst/>
          </a:prstGeom>
          <a:noFill/>
          <a:extLst>
            <a:ext uri="{909E8E84-426E-40DD-AFC4-6F175D3DCCD1}">
              <a14:hiddenFill xmlns:a14="http://schemas.microsoft.com/office/drawing/2010/main">
                <a:solidFill>
                  <a:srgbClr val="FFFFFF"/>
                </a:solidFill>
              </a14:hiddenFill>
            </a:ext>
          </a:extLst>
        </p:spPr>
      </p:pic>
      <p:grpSp>
        <p:nvGrpSpPr>
          <p:cNvPr id="79" name="Group 78">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80" name="Freeform: Shape 79">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1" name="Freeform: Shape 80">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2" name="Freeform: Shape 81">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3" name="Freeform: Shape 82">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4" name="Freeform: Shape 83">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5" name="Freeform: Shape 84">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6" name="Freeform: Shape 85">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7A77700-F530-47D1-8384-448D4398F27B}"/>
              </a:ext>
            </a:extLst>
          </p:cNvPr>
          <p:cNvSpPr>
            <a:spLocks noGrp="1"/>
          </p:cNvSpPr>
          <p:nvPr>
            <p:ph type="title"/>
          </p:nvPr>
        </p:nvSpPr>
        <p:spPr>
          <a:xfrm>
            <a:off x="786384" y="841249"/>
            <a:ext cx="5692953" cy="2587131"/>
          </a:xfrm>
        </p:spPr>
        <p:txBody>
          <a:bodyPr anchor="b">
            <a:normAutofit/>
          </a:bodyPr>
          <a:lstStyle/>
          <a:p>
            <a:r>
              <a:rPr lang="en-IN" sz="4800" b="1" i="0" u="none" strike="noStrike">
                <a:solidFill>
                  <a:schemeClr val="bg1"/>
                </a:solidFill>
                <a:effectLst/>
                <a:latin typeface="Arial" panose="020B0604020202020204" pitchFamily="34" charset="0"/>
              </a:rPr>
              <a:t>Successful development of team</a:t>
            </a:r>
            <a:endParaRPr lang="en-IN" sz="4800">
              <a:solidFill>
                <a:schemeClr val="bg1"/>
              </a:solidFill>
            </a:endParaRPr>
          </a:p>
        </p:txBody>
      </p:sp>
      <p:sp>
        <p:nvSpPr>
          <p:cNvPr id="3" name="Content Placeholder 2">
            <a:extLst>
              <a:ext uri="{FF2B5EF4-FFF2-40B4-BE49-F238E27FC236}">
                <a16:creationId xmlns:a16="http://schemas.microsoft.com/office/drawing/2014/main" id="{CB4DA170-9DA9-413D-A5DE-90BB6C1127EA}"/>
              </a:ext>
            </a:extLst>
          </p:cNvPr>
          <p:cNvSpPr>
            <a:spLocks noGrp="1"/>
          </p:cNvSpPr>
          <p:nvPr>
            <p:ph idx="1"/>
          </p:nvPr>
        </p:nvSpPr>
        <p:spPr>
          <a:xfrm>
            <a:off x="786383" y="3785724"/>
            <a:ext cx="5692953" cy="2651110"/>
          </a:xfrm>
        </p:spPr>
        <p:txBody>
          <a:bodyPr anchor="ctr">
            <a:normAutofit/>
          </a:bodyPr>
          <a:lstStyle/>
          <a:p>
            <a:pPr rtl="0" fontAlgn="base">
              <a:spcBef>
                <a:spcPts val="0"/>
              </a:spcBef>
              <a:spcAft>
                <a:spcPts val="0"/>
              </a:spcAft>
              <a:buFont typeface="Arial" panose="020B0604020202020204" pitchFamily="34" charset="0"/>
              <a:buChar char="•"/>
            </a:pPr>
            <a:r>
              <a:rPr lang="en-US" sz="1800" b="1" i="0" u="none" strike="noStrike" dirty="0">
                <a:solidFill>
                  <a:schemeClr val="tx2"/>
                </a:solidFill>
                <a:effectLst/>
                <a:latin typeface="Arial" panose="020B0604020202020204" pitchFamily="34" charset="0"/>
              </a:rPr>
              <a:t>Accountability and responsibility: </a:t>
            </a:r>
            <a:r>
              <a:rPr lang="en-US" sz="1800" b="0" i="0" u="none" strike="noStrike" dirty="0">
                <a:solidFill>
                  <a:schemeClr val="tx2"/>
                </a:solidFill>
                <a:effectLst/>
                <a:latin typeface="Arial" panose="020B0604020202020204" pitchFamily="34" charset="0"/>
              </a:rPr>
              <a:t>Successful teams are encouraged to share goals and values and each member is accountable and held to the same level as others.</a:t>
            </a:r>
            <a:endParaRPr lang="en-US" sz="1800" b="1" i="0" u="none" strike="noStrike" dirty="0">
              <a:solidFill>
                <a:schemeClr val="tx2"/>
              </a:solidFill>
              <a:effectLst/>
              <a:latin typeface="Arial" panose="020B0604020202020204" pitchFamily="34" charset="0"/>
            </a:endParaRPr>
          </a:p>
          <a:p>
            <a:pPr rtl="0" fontAlgn="base">
              <a:spcBef>
                <a:spcPts val="0"/>
              </a:spcBef>
              <a:spcAft>
                <a:spcPts val="0"/>
              </a:spcAft>
              <a:buFont typeface="Arial" panose="020B0604020202020204" pitchFamily="34" charset="0"/>
              <a:buChar char="•"/>
            </a:pPr>
            <a:r>
              <a:rPr lang="en-US" sz="1800" b="1" i="0" u="none" strike="noStrike" dirty="0">
                <a:solidFill>
                  <a:schemeClr val="tx2"/>
                </a:solidFill>
                <a:effectLst/>
                <a:latin typeface="Arial" panose="020B0604020202020204" pitchFamily="34" charset="0"/>
              </a:rPr>
              <a:t>Communication: </a:t>
            </a:r>
            <a:r>
              <a:rPr lang="en-US" sz="1800" b="0" i="0" u="none" strike="noStrike" dirty="0">
                <a:solidFill>
                  <a:schemeClr val="tx2"/>
                </a:solidFill>
                <a:effectLst/>
                <a:latin typeface="Arial" panose="020B0604020202020204" pitchFamily="34" charset="0"/>
              </a:rPr>
              <a:t>Through clear communication, good teams complete tasks, provide work updates and brainstorm solutions.</a:t>
            </a:r>
            <a:endParaRPr lang="en-US" sz="1800" b="1" i="0" u="none" strike="noStrike" dirty="0">
              <a:solidFill>
                <a:schemeClr val="tx2"/>
              </a:solidFill>
              <a:effectLst/>
              <a:latin typeface="Arial" panose="020B0604020202020204" pitchFamily="34" charset="0"/>
            </a:endParaRPr>
          </a:p>
          <a:p>
            <a:pPr rtl="0" fontAlgn="base">
              <a:spcBef>
                <a:spcPts val="0"/>
              </a:spcBef>
              <a:spcAft>
                <a:spcPts val="0"/>
              </a:spcAft>
              <a:buFont typeface="Arial" panose="020B0604020202020204" pitchFamily="34" charset="0"/>
              <a:buChar char="•"/>
            </a:pPr>
            <a:r>
              <a:rPr lang="en-US" sz="1800" b="1" i="0" u="none" strike="noStrike" dirty="0">
                <a:solidFill>
                  <a:schemeClr val="tx2"/>
                </a:solidFill>
                <a:effectLst/>
                <a:latin typeface="Arial" panose="020B0604020202020204" pitchFamily="34" charset="0"/>
              </a:rPr>
              <a:t>Leadership: </a:t>
            </a:r>
            <a:r>
              <a:rPr lang="en-US" sz="1800" b="0" i="0" u="none" strike="noStrike" dirty="0">
                <a:solidFill>
                  <a:schemeClr val="tx2"/>
                </a:solidFill>
                <a:effectLst/>
                <a:latin typeface="Arial" panose="020B0604020202020204" pitchFamily="34" charset="0"/>
              </a:rPr>
              <a:t>Leaders who are able to provide directions and motivate the members in a team, build successful teams (Soni, 2020). </a:t>
            </a:r>
            <a:endParaRPr lang="en-US" sz="1800" b="1" i="0" u="none" strike="noStrike" dirty="0">
              <a:solidFill>
                <a:schemeClr val="tx2"/>
              </a:solidFill>
              <a:effectLst/>
              <a:latin typeface="Arial" panose="020B0604020202020204" pitchFamily="34" charset="0"/>
            </a:endParaRPr>
          </a:p>
          <a:p>
            <a:endParaRPr lang="en-IN" sz="1800" dirty="0">
              <a:solidFill>
                <a:schemeClr val="tx2"/>
              </a:solidFill>
            </a:endParaRPr>
          </a:p>
        </p:txBody>
      </p:sp>
    </p:spTree>
    <p:extLst>
      <p:ext uri="{BB962C8B-B14F-4D97-AF65-F5344CB8AC3E}">
        <p14:creationId xmlns:p14="http://schemas.microsoft.com/office/powerpoint/2010/main" val="20770146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2"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6"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a:extLst>
              <a:ext uri="{FF2B5EF4-FFF2-40B4-BE49-F238E27FC236}">
                <a16:creationId xmlns:a16="http://schemas.microsoft.com/office/drawing/2014/main" id="{6571AE50-5A84-47FF-B630-9F6FEFE13F13}"/>
              </a:ext>
            </a:extLst>
          </p:cNvPr>
          <p:cNvPicPr>
            <a:picLocks noChangeAspect="1"/>
          </p:cNvPicPr>
          <p:nvPr/>
        </p:nvPicPr>
        <p:blipFill>
          <a:blip r:embed="rId3"/>
          <a:stretch>
            <a:fillRect/>
          </a:stretch>
        </p:blipFill>
        <p:spPr>
          <a:xfrm>
            <a:off x="6677026" y="1862883"/>
            <a:ext cx="4571936" cy="3108916"/>
          </a:xfrm>
          <a:prstGeom prst="rect">
            <a:avLst/>
          </a:prstGeom>
        </p:spPr>
      </p:pic>
      <p:grpSp>
        <p:nvGrpSpPr>
          <p:cNvPr id="19" name="Group 18">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0" name="Freeform: Shape 19">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9626291A-45DD-4831-B157-6DCAD0343D02}"/>
              </a:ext>
            </a:extLst>
          </p:cNvPr>
          <p:cNvSpPr>
            <a:spLocks noGrp="1"/>
          </p:cNvSpPr>
          <p:nvPr>
            <p:ph type="title"/>
          </p:nvPr>
        </p:nvSpPr>
        <p:spPr>
          <a:xfrm>
            <a:off x="1014985" y="819015"/>
            <a:ext cx="5501548" cy="2353362"/>
          </a:xfrm>
        </p:spPr>
        <p:txBody>
          <a:bodyPr anchor="b">
            <a:normAutofit/>
          </a:bodyPr>
          <a:lstStyle/>
          <a:p>
            <a:r>
              <a:rPr lang="en-IN" sz="4800" b="1" i="0" u="none" strike="noStrike">
                <a:solidFill>
                  <a:schemeClr val="bg1"/>
                </a:solidFill>
                <a:effectLst/>
                <a:latin typeface="Arial" panose="020B0604020202020204" pitchFamily="34" charset="0"/>
              </a:rPr>
              <a:t>Conclusion</a:t>
            </a:r>
            <a:endParaRPr lang="en-IN" sz="4800">
              <a:solidFill>
                <a:schemeClr val="bg1"/>
              </a:solidFill>
            </a:endParaRPr>
          </a:p>
        </p:txBody>
      </p:sp>
      <p:sp>
        <p:nvSpPr>
          <p:cNvPr id="3" name="Content Placeholder 2">
            <a:extLst>
              <a:ext uri="{FF2B5EF4-FFF2-40B4-BE49-F238E27FC236}">
                <a16:creationId xmlns:a16="http://schemas.microsoft.com/office/drawing/2014/main" id="{C716A872-F6E7-4BC7-B34D-420878AE615D}"/>
              </a:ext>
            </a:extLst>
          </p:cNvPr>
          <p:cNvSpPr>
            <a:spLocks noGrp="1"/>
          </p:cNvSpPr>
          <p:nvPr>
            <p:ph idx="1"/>
          </p:nvPr>
        </p:nvSpPr>
        <p:spPr>
          <a:xfrm>
            <a:off x="1014985" y="3442089"/>
            <a:ext cx="5501548" cy="2573579"/>
          </a:xfrm>
        </p:spPr>
        <p:txBody>
          <a:bodyPr anchor="t">
            <a:normAutofit/>
          </a:bodyPr>
          <a:lstStyle/>
          <a:p>
            <a:pPr rtl="0" fontAlgn="base">
              <a:spcBef>
                <a:spcPts val="0"/>
              </a:spcBef>
              <a:spcAft>
                <a:spcPts val="0"/>
              </a:spcAft>
              <a:buFont typeface="Arial" panose="020B0604020202020204" pitchFamily="34" charset="0"/>
              <a:buChar char="•"/>
            </a:pPr>
            <a:r>
              <a:rPr lang="en-US" sz="1800" b="0" i="0" u="none" strike="noStrike" dirty="0">
                <a:solidFill>
                  <a:schemeClr val="bg1"/>
                </a:solidFill>
                <a:effectLst/>
                <a:latin typeface="Arial" panose="020B0604020202020204" pitchFamily="34" charset="0"/>
              </a:rPr>
              <a:t>Deloitte suggests to organizations that they should encourage teamwork for enhancing the overall organizational performance.</a:t>
            </a:r>
          </a:p>
          <a:p>
            <a:pPr rtl="0" fontAlgn="base">
              <a:spcBef>
                <a:spcPts val="0"/>
              </a:spcBef>
              <a:spcAft>
                <a:spcPts val="0"/>
              </a:spcAft>
              <a:buFont typeface="Arial" panose="020B0604020202020204" pitchFamily="34" charset="0"/>
              <a:buChar char="•"/>
            </a:pPr>
            <a:r>
              <a:rPr lang="en-US" sz="1800" b="0" i="0" u="none" strike="noStrike" dirty="0">
                <a:solidFill>
                  <a:schemeClr val="bg1"/>
                </a:solidFill>
                <a:effectLst/>
                <a:latin typeface="Arial" panose="020B0604020202020204" pitchFamily="34" charset="0"/>
              </a:rPr>
              <a:t>Good teamwork fosters a positive workplace culture and enables members to share insights and ideas.</a:t>
            </a:r>
          </a:p>
          <a:p>
            <a:pPr rtl="0" fontAlgn="base">
              <a:spcBef>
                <a:spcPts val="0"/>
              </a:spcBef>
              <a:spcAft>
                <a:spcPts val="0"/>
              </a:spcAft>
              <a:buFont typeface="Arial" panose="020B0604020202020204" pitchFamily="34" charset="0"/>
              <a:buChar char="•"/>
            </a:pPr>
            <a:r>
              <a:rPr lang="en-US" sz="1800" b="0" i="0" u="none" strike="noStrike" dirty="0">
                <a:solidFill>
                  <a:schemeClr val="bg1"/>
                </a:solidFill>
                <a:effectLst/>
                <a:latin typeface="Arial" panose="020B0604020202020204" pitchFamily="34" charset="0"/>
              </a:rPr>
              <a:t>Team development is explained with a range of theories such as Belbin's team role, Tuckman’s team development and Kilman’s model of conflict management.</a:t>
            </a:r>
          </a:p>
          <a:p>
            <a:endParaRPr lang="en-IN" sz="1800" dirty="0">
              <a:solidFill>
                <a:schemeClr val="bg1"/>
              </a:solidFill>
            </a:endParaRPr>
          </a:p>
        </p:txBody>
      </p:sp>
    </p:spTree>
    <p:extLst>
      <p:ext uri="{BB962C8B-B14F-4D97-AF65-F5344CB8AC3E}">
        <p14:creationId xmlns:p14="http://schemas.microsoft.com/office/powerpoint/2010/main" val="1579266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5E187-F89B-41B8-9389-419A4C57BB45}"/>
              </a:ext>
            </a:extLst>
          </p:cNvPr>
          <p:cNvSpPr>
            <a:spLocks noGrp="1"/>
          </p:cNvSpPr>
          <p:nvPr>
            <p:ph type="title"/>
          </p:nvPr>
        </p:nvSpPr>
        <p:spPr/>
        <p:txBody>
          <a:bodyPr>
            <a:normAutofit/>
          </a:bodyPr>
          <a:lstStyle/>
          <a:p>
            <a:pPr algn="ctr"/>
            <a:r>
              <a:rPr lang="en-IN" sz="3200" b="1" i="0" u="none" strike="noStrike" dirty="0">
                <a:solidFill>
                  <a:srgbClr val="000000"/>
                </a:solidFill>
                <a:effectLst/>
                <a:latin typeface="Arial" panose="020B0604020202020204" pitchFamily="34" charset="0"/>
              </a:rPr>
              <a:t>Reference list</a:t>
            </a:r>
            <a:endParaRPr lang="en-IN" sz="3200" dirty="0"/>
          </a:p>
        </p:txBody>
      </p:sp>
      <p:sp>
        <p:nvSpPr>
          <p:cNvPr id="3" name="Content Placeholder 2">
            <a:extLst>
              <a:ext uri="{FF2B5EF4-FFF2-40B4-BE49-F238E27FC236}">
                <a16:creationId xmlns:a16="http://schemas.microsoft.com/office/drawing/2014/main" id="{1F0AEA20-B1BF-4160-B5F6-DCB7B1A55C91}"/>
              </a:ext>
            </a:extLst>
          </p:cNvPr>
          <p:cNvSpPr>
            <a:spLocks noGrp="1"/>
          </p:cNvSpPr>
          <p:nvPr>
            <p:ph idx="1"/>
          </p:nvPr>
        </p:nvSpPr>
        <p:spPr/>
        <p:txBody>
          <a:bodyPr>
            <a:noAutofit/>
          </a:bodyPr>
          <a:lstStyle/>
          <a:p>
            <a:pPr marL="0" indent="0" algn="just" rtl="0">
              <a:spcBef>
                <a:spcPts val="1200"/>
              </a:spcBef>
              <a:spcAft>
                <a:spcPts val="1200"/>
              </a:spcAft>
              <a:buNone/>
            </a:pPr>
            <a:r>
              <a:rPr lang="en-US" sz="1100" b="1" i="0" u="none" strike="noStrike" dirty="0">
                <a:solidFill>
                  <a:srgbClr val="000000"/>
                </a:solidFill>
                <a:effectLst/>
                <a:latin typeface="Arial" panose="020B0604020202020204" pitchFamily="34" charset="0"/>
              </a:rPr>
              <a:t>Journals</a:t>
            </a:r>
            <a:endParaRPr lang="en-US" sz="1100" b="0" dirty="0">
              <a:effectLst/>
            </a:endParaRPr>
          </a:p>
          <a:p>
            <a:pPr algn="just" rtl="0">
              <a:spcBef>
                <a:spcPts val="1200"/>
              </a:spcBef>
              <a:spcAft>
                <a:spcPts val="1200"/>
              </a:spcAft>
            </a:pPr>
            <a:r>
              <a:rPr lang="en-US" sz="1100" b="0" i="0" u="none" strike="noStrike" dirty="0">
                <a:solidFill>
                  <a:srgbClr val="222222"/>
                </a:solidFill>
                <a:effectLst/>
                <a:latin typeface="Arial" panose="020B0604020202020204" pitchFamily="34" charset="0"/>
              </a:rPr>
              <a:t>Ahmad, I. and Manzoor, S.R., 2017. Effect of teamwork, employee empowerment and training on employee performance. </a:t>
            </a:r>
            <a:r>
              <a:rPr lang="en-US" sz="1100" b="0" i="1" u="none" strike="noStrike" dirty="0">
                <a:solidFill>
                  <a:srgbClr val="000000"/>
                </a:solidFill>
                <a:effectLst/>
                <a:latin typeface="Arial" panose="020B0604020202020204" pitchFamily="34" charset="0"/>
              </a:rPr>
              <a:t>International Journal of Academic Research in Business and Social Sciences</a:t>
            </a:r>
            <a:r>
              <a:rPr lang="en-US" sz="1100" b="0" i="0" u="none" strike="noStrike" dirty="0">
                <a:solidFill>
                  <a:srgbClr val="000000"/>
                </a:solidFill>
                <a:effectLst/>
                <a:latin typeface="Arial" panose="020B0604020202020204" pitchFamily="34" charset="0"/>
              </a:rPr>
              <a:t>, </a:t>
            </a:r>
            <a:r>
              <a:rPr lang="en-US" sz="1100" b="0" i="1" u="none" strike="noStrike" dirty="0">
                <a:solidFill>
                  <a:srgbClr val="000000"/>
                </a:solidFill>
                <a:effectLst/>
                <a:latin typeface="Arial" panose="020B0604020202020204" pitchFamily="34" charset="0"/>
              </a:rPr>
              <a:t>7</a:t>
            </a:r>
            <a:r>
              <a:rPr lang="en-US" sz="1100" b="0" i="0" u="none" strike="noStrike" dirty="0">
                <a:solidFill>
                  <a:srgbClr val="000000"/>
                </a:solidFill>
                <a:effectLst/>
                <a:latin typeface="Arial" panose="020B0604020202020204" pitchFamily="34" charset="0"/>
              </a:rPr>
              <a:t>(11), pp.380-394. Available at:</a:t>
            </a:r>
            <a:r>
              <a:rPr lang="en-US" sz="1100" b="0" i="0" u="none" strike="noStrike" dirty="0">
                <a:solidFill>
                  <a:srgbClr val="1155CC"/>
                </a:solidFill>
                <a:effectLst/>
                <a:latin typeface="Arial" panose="020B0604020202020204" pitchFamily="34" charset="0"/>
                <a:hlinkClick r:id="rId3"/>
              </a:rPr>
              <a:t> </a:t>
            </a:r>
            <a:r>
              <a:rPr lang="en-US" sz="1100" b="0" i="0" u="sng" strike="noStrike" dirty="0">
                <a:solidFill>
                  <a:srgbClr val="1155CC"/>
                </a:solidFill>
                <a:effectLst/>
                <a:latin typeface="Arial" panose="020B0604020202020204" pitchFamily="34" charset="0"/>
                <a:hlinkClick r:id="rId3"/>
              </a:rPr>
              <a:t>https://www.academia.edu/download/60069384/Effect_of_Teamwork__Employee_Empowerment_and_Training_on_Employee_Performance20190721-119894-txjost.pdf</a:t>
            </a:r>
            <a:endParaRPr lang="en-US" sz="1100" b="0" dirty="0">
              <a:effectLst/>
            </a:endParaRPr>
          </a:p>
          <a:p>
            <a:pPr algn="just" rtl="0">
              <a:spcBef>
                <a:spcPts val="1200"/>
              </a:spcBef>
              <a:spcAft>
                <a:spcPts val="1200"/>
              </a:spcAft>
            </a:pPr>
            <a:r>
              <a:rPr lang="en-US" sz="1100" b="0" i="0" u="none" strike="noStrike" dirty="0">
                <a:solidFill>
                  <a:srgbClr val="222222"/>
                </a:solidFill>
                <a:effectLst/>
                <a:latin typeface="Arial" panose="020B0604020202020204" pitchFamily="34" charset="0"/>
              </a:rPr>
              <a:t>Jones, D., 2019. The Tuckman’s Model Implementation, Effect, and Analysis &amp; the New Development of Jones LSI Model on a Small Group. </a:t>
            </a:r>
            <a:r>
              <a:rPr lang="en-US" sz="1100" b="0" i="1" u="none" strike="noStrike" dirty="0">
                <a:solidFill>
                  <a:srgbClr val="000000"/>
                </a:solidFill>
                <a:effectLst/>
                <a:latin typeface="Arial" panose="020B0604020202020204" pitchFamily="34" charset="0"/>
              </a:rPr>
              <a:t>Journal of Management</a:t>
            </a:r>
            <a:r>
              <a:rPr lang="en-US" sz="1100" b="0" i="0" u="none" strike="noStrike" dirty="0">
                <a:solidFill>
                  <a:srgbClr val="000000"/>
                </a:solidFill>
                <a:effectLst/>
                <a:latin typeface="Arial" panose="020B0604020202020204" pitchFamily="34" charset="0"/>
              </a:rPr>
              <a:t>, </a:t>
            </a:r>
            <a:r>
              <a:rPr lang="en-US" sz="1100" b="0" i="1" u="none" strike="noStrike" dirty="0">
                <a:solidFill>
                  <a:srgbClr val="000000"/>
                </a:solidFill>
                <a:effectLst/>
                <a:latin typeface="Arial" panose="020B0604020202020204" pitchFamily="34" charset="0"/>
              </a:rPr>
              <a:t>6</a:t>
            </a:r>
            <a:r>
              <a:rPr lang="en-US" sz="1100" b="0" i="0" u="none" strike="noStrike" dirty="0">
                <a:solidFill>
                  <a:srgbClr val="000000"/>
                </a:solidFill>
                <a:effectLst/>
                <a:latin typeface="Arial" panose="020B0604020202020204" pitchFamily="34" charset="0"/>
              </a:rPr>
              <a:t>(4). Available at:</a:t>
            </a:r>
            <a:r>
              <a:rPr lang="en-US" sz="1100" b="0" i="0" u="none" strike="noStrike" dirty="0">
                <a:solidFill>
                  <a:srgbClr val="1155CC"/>
                </a:solidFill>
                <a:effectLst/>
                <a:latin typeface="Arial" panose="020B0604020202020204" pitchFamily="34" charset="0"/>
                <a:hlinkClick r:id="rId4"/>
              </a:rPr>
              <a:t> </a:t>
            </a:r>
            <a:r>
              <a:rPr lang="en-US" sz="1100" b="0" i="0" u="sng" strike="noStrike" dirty="0">
                <a:solidFill>
                  <a:srgbClr val="1155CC"/>
                </a:solidFill>
                <a:effectLst/>
                <a:latin typeface="Arial" panose="020B0604020202020204" pitchFamily="34" charset="0"/>
                <a:hlinkClick r:id="rId4"/>
              </a:rPr>
              <a:t>https://www.researchgate.net/profile/Alex-Jones-20/publication/335176254_THE_TUCKMAN'S_MODEL_IMPLEMENTATION_EFFECT_AND_ANALYSIS_THE_NEW_DEVELOPMENT_OF_JONES_LSI_MODEL_ON_A_SMALL_GROUP/links/5d55427e92851cb74c6cd2df/THE-TUCKMANS-MODEL-IMPLEMENTATION-EFFECT-AND-ANALYSIS-THE-NEW-DEVELOPMENT-OF-JONES-LSI-MODEL-ON-A-SMALL-GROUP.pdf</a:t>
            </a:r>
            <a:endParaRPr lang="en-US" sz="1100" b="0" dirty="0">
              <a:effectLst/>
            </a:endParaRPr>
          </a:p>
          <a:p>
            <a:pPr algn="just" rtl="0">
              <a:spcBef>
                <a:spcPts val="1200"/>
              </a:spcBef>
              <a:spcAft>
                <a:spcPts val="1200"/>
              </a:spcAft>
            </a:pPr>
            <a:r>
              <a:rPr lang="en-US" sz="1100" b="0" i="0" u="none" strike="noStrike" dirty="0">
                <a:solidFill>
                  <a:srgbClr val="222222"/>
                </a:solidFill>
                <a:effectLst/>
                <a:latin typeface="Arial" panose="020B0604020202020204" pitchFamily="34" charset="0"/>
              </a:rPr>
              <a:t>Kim, M.S., 2017. A team building algorithm based on successful record for capstone course. </a:t>
            </a:r>
            <a:r>
              <a:rPr lang="en-US" sz="1100" b="0" i="1" u="none" strike="noStrike" dirty="0">
                <a:solidFill>
                  <a:srgbClr val="000000"/>
                </a:solidFill>
                <a:effectLst/>
                <a:latin typeface="Arial" panose="020B0604020202020204" pitchFamily="34" charset="0"/>
              </a:rPr>
              <a:t>Global Journal of Engineering Education</a:t>
            </a:r>
            <a:r>
              <a:rPr lang="en-US" sz="1100" b="0" i="0" u="none" strike="noStrike" dirty="0">
                <a:solidFill>
                  <a:srgbClr val="000000"/>
                </a:solidFill>
                <a:effectLst/>
                <a:latin typeface="Arial" panose="020B0604020202020204" pitchFamily="34" charset="0"/>
              </a:rPr>
              <a:t>, </a:t>
            </a:r>
            <a:r>
              <a:rPr lang="en-US" sz="1100" b="0" i="1" u="none" strike="noStrike" dirty="0">
                <a:solidFill>
                  <a:srgbClr val="000000"/>
                </a:solidFill>
                <a:effectLst/>
                <a:latin typeface="Arial" panose="020B0604020202020204" pitchFamily="34" charset="0"/>
              </a:rPr>
              <a:t>19</a:t>
            </a:r>
            <a:r>
              <a:rPr lang="en-US" sz="1100" b="0" i="0" u="none" strike="noStrike" dirty="0">
                <a:solidFill>
                  <a:srgbClr val="000000"/>
                </a:solidFill>
                <a:effectLst/>
                <a:latin typeface="Arial" panose="020B0604020202020204" pitchFamily="34" charset="0"/>
              </a:rPr>
              <a:t>(3), pp.243-248. Available at:</a:t>
            </a:r>
            <a:r>
              <a:rPr lang="en-US" sz="1100" b="0" i="0" u="none" strike="noStrike" dirty="0">
                <a:solidFill>
                  <a:srgbClr val="1155CC"/>
                </a:solidFill>
                <a:effectLst/>
                <a:latin typeface="Arial" panose="020B0604020202020204" pitchFamily="34" charset="0"/>
                <a:hlinkClick r:id="rId5"/>
              </a:rPr>
              <a:t> </a:t>
            </a:r>
            <a:r>
              <a:rPr lang="en-US" sz="1100" b="0" i="0" u="sng" strike="noStrike" dirty="0">
                <a:solidFill>
                  <a:srgbClr val="1155CC"/>
                </a:solidFill>
                <a:effectLst/>
                <a:latin typeface="Arial" panose="020B0604020202020204" pitchFamily="34" charset="0"/>
                <a:hlinkClick r:id="rId5"/>
              </a:rPr>
              <a:t>http://www.wiete.com.au/journals/GJEE/Publish/vol19no3/11-Kim-MS.pdf</a:t>
            </a:r>
            <a:endParaRPr lang="en-US" sz="1100" b="0" dirty="0">
              <a:effectLst/>
            </a:endParaRPr>
          </a:p>
          <a:p>
            <a:pPr algn="just" rtl="0">
              <a:spcBef>
                <a:spcPts val="1200"/>
              </a:spcBef>
              <a:spcAft>
                <a:spcPts val="1200"/>
              </a:spcAft>
            </a:pPr>
            <a:r>
              <a:rPr lang="en-US" sz="1100" b="0" i="0" u="none" strike="noStrike" dirty="0">
                <a:solidFill>
                  <a:srgbClr val="222222"/>
                </a:solidFill>
                <a:effectLst/>
                <a:latin typeface="Arial" panose="020B0604020202020204" pitchFamily="34" charset="0"/>
              </a:rPr>
              <a:t>Labrague, L.J. and McEnroe–Petitte, D.M., 2017. An integrative review on conflict management styles among nursing students: Implications for nurse education. </a:t>
            </a:r>
            <a:r>
              <a:rPr lang="en-US" sz="1100" b="0" i="1" u="none" strike="noStrike" dirty="0">
                <a:solidFill>
                  <a:srgbClr val="000000"/>
                </a:solidFill>
                <a:effectLst/>
                <a:latin typeface="Arial" panose="020B0604020202020204" pitchFamily="34" charset="0"/>
              </a:rPr>
              <a:t>Nurse education today</a:t>
            </a:r>
            <a:r>
              <a:rPr lang="en-US" sz="1100" b="0" i="0" u="none" strike="noStrike" dirty="0">
                <a:solidFill>
                  <a:srgbClr val="000000"/>
                </a:solidFill>
                <a:effectLst/>
                <a:latin typeface="Arial" panose="020B0604020202020204" pitchFamily="34" charset="0"/>
              </a:rPr>
              <a:t>, </a:t>
            </a:r>
            <a:r>
              <a:rPr lang="en-US" sz="1100" b="0" i="1" u="none" strike="noStrike" dirty="0">
                <a:solidFill>
                  <a:srgbClr val="000000"/>
                </a:solidFill>
                <a:effectLst/>
                <a:latin typeface="Arial" panose="020B0604020202020204" pitchFamily="34" charset="0"/>
              </a:rPr>
              <a:t>59</a:t>
            </a:r>
            <a:r>
              <a:rPr lang="en-US" sz="1100" b="0" i="0" u="none" strike="noStrike" dirty="0">
                <a:solidFill>
                  <a:srgbClr val="000000"/>
                </a:solidFill>
                <a:effectLst/>
                <a:latin typeface="Arial" panose="020B0604020202020204" pitchFamily="34" charset="0"/>
              </a:rPr>
              <a:t>, pp.45-52. Available at:</a:t>
            </a:r>
            <a:r>
              <a:rPr lang="en-US" sz="1100" b="0" i="0" u="none" strike="noStrike" dirty="0">
                <a:solidFill>
                  <a:srgbClr val="1155CC"/>
                </a:solidFill>
                <a:effectLst/>
                <a:latin typeface="Arial" panose="020B0604020202020204" pitchFamily="34" charset="0"/>
                <a:hlinkClick r:id="rId6"/>
              </a:rPr>
              <a:t> </a:t>
            </a:r>
            <a:r>
              <a:rPr lang="en-US" sz="1100" b="0" i="0" u="sng" strike="noStrike" dirty="0">
                <a:solidFill>
                  <a:srgbClr val="1155CC"/>
                </a:solidFill>
                <a:effectLst/>
                <a:latin typeface="Arial" panose="020B0604020202020204" pitchFamily="34" charset="0"/>
                <a:hlinkClick r:id="rId6"/>
              </a:rPr>
              <a:t>https://www.researchgate.net/profile/Leodoro-Labrague/publication/319743474_An_integrative_review_on_conflict_management_styles_among_nursing_students_Implications_for_nurse_education/links/5f3a1042458515b729276384/An-integrative-review-on-conflict-management-styles-among-nursing-students-Implications-for-nurse-education.pdf</a:t>
            </a:r>
            <a:endParaRPr lang="en-US" sz="1100" b="0" dirty="0">
              <a:effectLst/>
            </a:endParaRPr>
          </a:p>
          <a:p>
            <a:pPr marL="0" indent="0">
              <a:buNone/>
            </a:pPr>
            <a:br>
              <a:rPr lang="en-US" sz="1100" dirty="0"/>
            </a:br>
            <a:endParaRPr lang="en-IN" sz="1100" dirty="0"/>
          </a:p>
        </p:txBody>
      </p:sp>
    </p:spTree>
    <p:extLst>
      <p:ext uri="{BB962C8B-B14F-4D97-AF65-F5344CB8AC3E}">
        <p14:creationId xmlns:p14="http://schemas.microsoft.com/office/powerpoint/2010/main" val="8957314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6E021-65A8-4FE0-8561-1A009EAE5F51}"/>
              </a:ext>
            </a:extLst>
          </p:cNvPr>
          <p:cNvSpPr>
            <a:spLocks noGrp="1"/>
          </p:cNvSpPr>
          <p:nvPr>
            <p:ph type="title"/>
          </p:nvPr>
        </p:nvSpPr>
        <p:spPr/>
        <p:txBody>
          <a:bodyPr>
            <a:normAutofit/>
          </a:bodyPr>
          <a:lstStyle/>
          <a:p>
            <a:pPr algn="ctr"/>
            <a:r>
              <a:rPr lang="en-IN" sz="3200" b="1" i="0" u="none" strike="noStrike" dirty="0">
                <a:solidFill>
                  <a:srgbClr val="000000"/>
                </a:solidFill>
                <a:effectLst/>
                <a:latin typeface="Arial" panose="020B0604020202020204" pitchFamily="34" charset="0"/>
              </a:rPr>
              <a:t>Reference list</a:t>
            </a:r>
            <a:endParaRPr lang="en-IN" sz="3200" dirty="0"/>
          </a:p>
        </p:txBody>
      </p:sp>
      <p:sp>
        <p:nvSpPr>
          <p:cNvPr id="3" name="Content Placeholder 2">
            <a:extLst>
              <a:ext uri="{FF2B5EF4-FFF2-40B4-BE49-F238E27FC236}">
                <a16:creationId xmlns:a16="http://schemas.microsoft.com/office/drawing/2014/main" id="{30EB2612-056B-4098-BDBA-C412FD3C60D1}"/>
              </a:ext>
            </a:extLst>
          </p:cNvPr>
          <p:cNvSpPr>
            <a:spLocks noGrp="1"/>
          </p:cNvSpPr>
          <p:nvPr>
            <p:ph idx="1"/>
          </p:nvPr>
        </p:nvSpPr>
        <p:spPr/>
        <p:txBody>
          <a:bodyPr>
            <a:normAutofit fontScale="47500" lnSpcReduction="20000"/>
          </a:bodyPr>
          <a:lstStyle/>
          <a:p>
            <a:pPr algn="just" rtl="0">
              <a:spcBef>
                <a:spcPts val="1200"/>
              </a:spcBef>
              <a:spcAft>
                <a:spcPts val="1200"/>
              </a:spcAft>
            </a:pPr>
            <a:r>
              <a:rPr lang="en-US" sz="2800" b="0" i="0" u="none" strike="noStrike" dirty="0" err="1">
                <a:solidFill>
                  <a:srgbClr val="222222"/>
                </a:solidFill>
                <a:effectLst/>
                <a:latin typeface="Arial" panose="020B0604020202020204" pitchFamily="34" charset="0"/>
              </a:rPr>
              <a:t>Paulamäki</a:t>
            </a:r>
            <a:r>
              <a:rPr lang="en-US" sz="2800" b="0" i="0" u="none" strike="noStrike" dirty="0">
                <a:solidFill>
                  <a:srgbClr val="222222"/>
                </a:solidFill>
                <a:effectLst/>
                <a:latin typeface="Arial" panose="020B0604020202020204" pitchFamily="34" charset="0"/>
              </a:rPr>
              <a:t>, E., 2018. Valued Manager Through Belbin Team Roles.</a:t>
            </a:r>
            <a:r>
              <a:rPr lang="en-US" sz="2800" b="0" i="0" u="none" strike="noStrike" dirty="0">
                <a:solidFill>
                  <a:srgbClr val="000000"/>
                </a:solidFill>
                <a:effectLst/>
                <a:latin typeface="Arial" panose="020B0604020202020204" pitchFamily="34" charset="0"/>
              </a:rPr>
              <a:t> Available at:</a:t>
            </a:r>
            <a:r>
              <a:rPr lang="en-US" sz="2800" b="0" i="0" u="none" strike="noStrike" dirty="0">
                <a:solidFill>
                  <a:srgbClr val="1155CC"/>
                </a:solidFill>
                <a:effectLst/>
                <a:latin typeface="Arial" panose="020B0604020202020204" pitchFamily="34" charset="0"/>
                <a:hlinkClick r:id="rId2"/>
              </a:rPr>
              <a:t> </a:t>
            </a:r>
            <a:r>
              <a:rPr lang="en-US" sz="2800" b="0" i="0" u="sng" strike="noStrike" dirty="0">
                <a:solidFill>
                  <a:srgbClr val="1155CC"/>
                </a:solidFill>
                <a:effectLst/>
                <a:latin typeface="Arial" panose="020B0604020202020204" pitchFamily="34" charset="0"/>
                <a:hlinkClick r:id="rId2"/>
              </a:rPr>
              <a:t>https://www.theseus.fi/bitstream/handle/10024/155248/Essi.Paulamaki.BBIBM17A7.final.thesis.pdf?sequence=1</a:t>
            </a:r>
            <a:endParaRPr lang="en-US" sz="2800" b="0" dirty="0">
              <a:effectLst/>
            </a:endParaRPr>
          </a:p>
          <a:p>
            <a:pPr algn="just" rtl="0">
              <a:spcBef>
                <a:spcPts val="1200"/>
              </a:spcBef>
              <a:spcAft>
                <a:spcPts val="1200"/>
              </a:spcAft>
            </a:pPr>
            <a:r>
              <a:rPr lang="en-US" sz="2800" b="0" i="0" u="none" strike="noStrike" dirty="0" err="1">
                <a:solidFill>
                  <a:srgbClr val="222222"/>
                </a:solidFill>
                <a:effectLst/>
                <a:latin typeface="Arial" panose="020B0604020202020204" pitchFamily="34" charset="0"/>
              </a:rPr>
              <a:t>Piryani</a:t>
            </a:r>
            <a:r>
              <a:rPr lang="en-US" sz="2800" b="0" i="0" u="none" strike="noStrike" dirty="0">
                <a:solidFill>
                  <a:srgbClr val="222222"/>
                </a:solidFill>
                <a:effectLst/>
                <a:latin typeface="Arial" panose="020B0604020202020204" pitchFamily="34" charset="0"/>
              </a:rPr>
              <a:t>, R.M. and </a:t>
            </a:r>
            <a:r>
              <a:rPr lang="en-US" sz="2800" b="0" i="0" u="none" strike="noStrike" dirty="0" err="1">
                <a:solidFill>
                  <a:srgbClr val="222222"/>
                </a:solidFill>
                <a:effectLst/>
                <a:latin typeface="Arial" panose="020B0604020202020204" pitchFamily="34" charset="0"/>
              </a:rPr>
              <a:t>Piryani</a:t>
            </a:r>
            <a:r>
              <a:rPr lang="en-US" sz="2800" b="0" i="0" u="none" strike="noStrike" dirty="0">
                <a:solidFill>
                  <a:srgbClr val="222222"/>
                </a:solidFill>
                <a:effectLst/>
                <a:latin typeface="Arial" panose="020B0604020202020204" pitchFamily="34" charset="0"/>
              </a:rPr>
              <a:t>, S., 2018. Conflict management in healthcare. </a:t>
            </a:r>
            <a:r>
              <a:rPr lang="en-US" sz="2800" b="0" i="1" u="none" strike="noStrike" dirty="0">
                <a:solidFill>
                  <a:srgbClr val="000000"/>
                </a:solidFill>
                <a:effectLst/>
                <a:latin typeface="Arial" panose="020B0604020202020204" pitchFamily="34" charset="0"/>
              </a:rPr>
              <a:t>Journal of Nepal Health Research Council</a:t>
            </a:r>
            <a:r>
              <a:rPr lang="en-US" sz="2800" b="0" i="0" u="none" strike="noStrike" dirty="0">
                <a:solidFill>
                  <a:srgbClr val="000000"/>
                </a:solidFill>
                <a:effectLst/>
                <a:latin typeface="Arial" panose="020B0604020202020204" pitchFamily="34" charset="0"/>
              </a:rPr>
              <a:t>, </a:t>
            </a:r>
            <a:r>
              <a:rPr lang="en-US" sz="2800" b="0" i="1" u="none" strike="noStrike" dirty="0">
                <a:solidFill>
                  <a:srgbClr val="000000"/>
                </a:solidFill>
                <a:effectLst/>
                <a:latin typeface="Arial" panose="020B0604020202020204" pitchFamily="34" charset="0"/>
              </a:rPr>
              <a:t>16</a:t>
            </a:r>
            <a:r>
              <a:rPr lang="en-US" sz="2800" b="0" i="0" u="none" strike="noStrike" dirty="0">
                <a:solidFill>
                  <a:srgbClr val="000000"/>
                </a:solidFill>
                <a:effectLst/>
                <a:latin typeface="Arial" panose="020B0604020202020204" pitchFamily="34" charset="0"/>
              </a:rPr>
              <a:t>(41), pp.481-482. Available at:</a:t>
            </a:r>
            <a:r>
              <a:rPr lang="en-US" sz="2800" b="0" i="0" u="none" strike="noStrike" dirty="0">
                <a:solidFill>
                  <a:srgbClr val="1155CC"/>
                </a:solidFill>
                <a:effectLst/>
                <a:latin typeface="Arial" panose="020B0604020202020204" pitchFamily="34" charset="0"/>
                <a:hlinkClick r:id="rId3"/>
              </a:rPr>
              <a:t> </a:t>
            </a:r>
            <a:r>
              <a:rPr lang="en-US" sz="2800" b="0" i="0" u="sng" strike="noStrike" dirty="0">
                <a:solidFill>
                  <a:srgbClr val="1155CC"/>
                </a:solidFill>
                <a:effectLst/>
                <a:latin typeface="Arial" panose="020B0604020202020204" pitchFamily="34" charset="0"/>
                <a:hlinkClick r:id="rId3"/>
              </a:rPr>
              <a:t>http://nepmed.nhrc.gov.np/index.php/jnhrc/article/download/29/275</a:t>
            </a:r>
            <a:endParaRPr lang="en-US" sz="2800" b="0" dirty="0">
              <a:effectLst/>
            </a:endParaRPr>
          </a:p>
          <a:p>
            <a:pPr algn="just" rtl="0">
              <a:spcBef>
                <a:spcPts val="1200"/>
              </a:spcBef>
              <a:spcAft>
                <a:spcPts val="1200"/>
              </a:spcAft>
            </a:pPr>
            <a:r>
              <a:rPr lang="en-US" sz="2800" b="0" i="0" u="none" strike="noStrike" dirty="0">
                <a:solidFill>
                  <a:srgbClr val="222222"/>
                </a:solidFill>
                <a:effectLst/>
                <a:latin typeface="Arial" panose="020B0604020202020204" pitchFamily="34" charset="0"/>
              </a:rPr>
              <a:t>Scott, B.B. and Queen’s, I.R.C., 2017. Creating a collaborative workplace: Amplifying teamwork in your organization. </a:t>
            </a:r>
            <a:r>
              <a:rPr lang="en-US" sz="2800" b="0" i="1" u="none" strike="noStrike" dirty="0">
                <a:solidFill>
                  <a:srgbClr val="000000"/>
                </a:solidFill>
                <a:effectLst/>
                <a:latin typeface="Arial" panose="020B0604020202020204" pitchFamily="34" charset="0"/>
              </a:rPr>
              <a:t>Queen’s University IRC</a:t>
            </a:r>
            <a:r>
              <a:rPr lang="en-US" sz="2800" b="0" i="0" u="none" strike="noStrike" dirty="0">
                <a:solidFill>
                  <a:srgbClr val="000000"/>
                </a:solidFill>
                <a:effectLst/>
                <a:latin typeface="Arial" panose="020B0604020202020204" pitchFamily="34" charset="0"/>
              </a:rPr>
              <a:t>, pp.1-9. Available at:</a:t>
            </a:r>
            <a:r>
              <a:rPr lang="en-US" sz="2800" b="0" i="0" u="none" strike="noStrike" dirty="0">
                <a:solidFill>
                  <a:srgbClr val="1155CC"/>
                </a:solidFill>
                <a:effectLst/>
                <a:latin typeface="Arial" panose="020B0604020202020204" pitchFamily="34" charset="0"/>
                <a:hlinkClick r:id="rId4"/>
              </a:rPr>
              <a:t> </a:t>
            </a:r>
            <a:r>
              <a:rPr lang="en-US" sz="2800" b="0" i="0" u="sng" strike="noStrike" dirty="0">
                <a:solidFill>
                  <a:srgbClr val="1155CC"/>
                </a:solidFill>
                <a:effectLst/>
                <a:latin typeface="Arial" panose="020B0604020202020204" pitchFamily="34" charset="0"/>
                <a:hlinkClick r:id="rId4"/>
              </a:rPr>
              <a:t>http://irc.queensu.ca/wp-content/uploads/articles/articles_creating-a-collaborative-workplace-amplifying-teamwork-in-your-organization.pdf</a:t>
            </a:r>
            <a:endParaRPr lang="en-US" sz="2800" b="0" dirty="0">
              <a:effectLst/>
            </a:endParaRPr>
          </a:p>
          <a:p>
            <a:pPr algn="just" rtl="0">
              <a:spcBef>
                <a:spcPts val="1200"/>
              </a:spcBef>
              <a:spcAft>
                <a:spcPts val="1200"/>
              </a:spcAft>
            </a:pPr>
            <a:r>
              <a:rPr lang="en-US" sz="2800" b="0" i="0" u="none" strike="noStrike" dirty="0">
                <a:solidFill>
                  <a:srgbClr val="222222"/>
                </a:solidFill>
                <a:effectLst/>
                <a:latin typeface="Arial" panose="020B0604020202020204" pitchFamily="34" charset="0"/>
              </a:rPr>
              <a:t>Soni, V.D., 2020. Importance and Strategic Planning of Team Management. </a:t>
            </a:r>
            <a:r>
              <a:rPr lang="en-US" sz="2800" b="0" i="1" u="none" strike="noStrike" dirty="0">
                <a:solidFill>
                  <a:srgbClr val="000000"/>
                </a:solidFill>
                <a:effectLst/>
                <a:latin typeface="Arial" panose="020B0604020202020204" pitchFamily="34" charset="0"/>
              </a:rPr>
              <a:t>International Journal of Innovative Research in Technology</a:t>
            </a:r>
            <a:r>
              <a:rPr lang="en-US" sz="2800" b="0" i="0" u="none" strike="noStrike" dirty="0">
                <a:solidFill>
                  <a:srgbClr val="000000"/>
                </a:solidFill>
                <a:effectLst/>
                <a:latin typeface="Arial" panose="020B0604020202020204" pitchFamily="34" charset="0"/>
              </a:rPr>
              <a:t>, </a:t>
            </a:r>
            <a:r>
              <a:rPr lang="en-US" sz="2800" b="0" i="1" u="none" strike="noStrike" dirty="0">
                <a:solidFill>
                  <a:srgbClr val="000000"/>
                </a:solidFill>
                <a:effectLst/>
                <a:latin typeface="Arial" panose="020B0604020202020204" pitchFamily="34" charset="0"/>
              </a:rPr>
              <a:t>7</a:t>
            </a:r>
            <a:r>
              <a:rPr lang="en-US" sz="2800" b="0" i="0" u="none" strike="noStrike" dirty="0">
                <a:solidFill>
                  <a:srgbClr val="000000"/>
                </a:solidFill>
                <a:effectLst/>
                <a:latin typeface="Arial" panose="020B0604020202020204" pitchFamily="34" charset="0"/>
              </a:rPr>
              <a:t>(2), pp.47-50. Available at:</a:t>
            </a:r>
            <a:r>
              <a:rPr lang="en-US" sz="2800" b="0" i="0" u="none" strike="noStrike" dirty="0">
                <a:solidFill>
                  <a:srgbClr val="1155CC"/>
                </a:solidFill>
                <a:effectLst/>
                <a:latin typeface="Arial" panose="020B0604020202020204" pitchFamily="34" charset="0"/>
                <a:hlinkClick r:id="rId5"/>
              </a:rPr>
              <a:t> </a:t>
            </a:r>
            <a:r>
              <a:rPr lang="en-US" sz="2800" b="0" i="0" u="sng" strike="noStrike" dirty="0">
                <a:solidFill>
                  <a:srgbClr val="1155CC"/>
                </a:solidFill>
                <a:effectLst/>
                <a:latin typeface="Arial" panose="020B0604020202020204" pitchFamily="34" charset="0"/>
                <a:hlinkClick r:id="rId5"/>
              </a:rPr>
              <a:t>https://www.researchgate.net/profile/Vishal-Dineshkumar-Soni-2/publication/342571600_Importance_and_Strategic_Planning_of_Team_Management/links/5efbfc78a6fdcc4ca44085b5/Importance-and-Strategic-Planning-of-Team-Management.pdf</a:t>
            </a:r>
            <a:endParaRPr lang="en-US" sz="2800" b="0" dirty="0">
              <a:effectLst/>
            </a:endParaRPr>
          </a:p>
          <a:p>
            <a:pPr marL="0" indent="0" algn="just" rtl="0">
              <a:spcBef>
                <a:spcPts val="1200"/>
              </a:spcBef>
              <a:spcAft>
                <a:spcPts val="1200"/>
              </a:spcAft>
              <a:buNone/>
            </a:pPr>
            <a:r>
              <a:rPr lang="en-US" sz="2800" b="1" i="0" u="none" strike="noStrike" dirty="0">
                <a:solidFill>
                  <a:srgbClr val="000000"/>
                </a:solidFill>
                <a:effectLst/>
                <a:latin typeface="Arial" panose="020B0604020202020204" pitchFamily="34" charset="0"/>
              </a:rPr>
              <a:t>Websites</a:t>
            </a:r>
            <a:endParaRPr lang="en-US" sz="2800" b="0" dirty="0">
              <a:effectLst/>
            </a:endParaRPr>
          </a:p>
          <a:p>
            <a:pPr algn="just" rtl="0">
              <a:spcBef>
                <a:spcPts val="1200"/>
              </a:spcBef>
              <a:spcAft>
                <a:spcPts val="1200"/>
              </a:spcAft>
            </a:pPr>
            <a:r>
              <a:rPr lang="en-US" sz="2800" b="0" i="0" u="none" strike="noStrike" dirty="0">
                <a:solidFill>
                  <a:srgbClr val="000000"/>
                </a:solidFill>
                <a:effectLst/>
                <a:latin typeface="Arial" panose="020B0604020202020204" pitchFamily="34" charset="0"/>
              </a:rPr>
              <a:t>ifm.eng.cam.ac.uk 2021, </a:t>
            </a:r>
            <a:r>
              <a:rPr lang="en-US" sz="2800" b="0" i="1" u="none" strike="noStrike" dirty="0">
                <a:solidFill>
                  <a:srgbClr val="000000"/>
                </a:solidFill>
                <a:effectLst/>
                <a:latin typeface="Arial" panose="020B0604020202020204" pitchFamily="34" charset="0"/>
              </a:rPr>
              <a:t>Belbin Team Roles</a:t>
            </a:r>
            <a:r>
              <a:rPr lang="en-US" sz="2800" b="0" i="0" u="none" strike="noStrike" dirty="0">
                <a:solidFill>
                  <a:srgbClr val="000000"/>
                </a:solidFill>
                <a:effectLst/>
                <a:latin typeface="Arial" panose="020B0604020202020204" pitchFamily="34" charset="0"/>
              </a:rPr>
              <a:t>, available at:</a:t>
            </a:r>
            <a:r>
              <a:rPr lang="en-US" sz="2800" b="0" i="0" u="none" strike="noStrike" dirty="0">
                <a:solidFill>
                  <a:srgbClr val="1155CC"/>
                </a:solidFill>
                <a:effectLst/>
                <a:latin typeface="Arial" panose="020B0604020202020204" pitchFamily="34" charset="0"/>
                <a:hlinkClick r:id="rId6"/>
              </a:rPr>
              <a:t> </a:t>
            </a:r>
            <a:r>
              <a:rPr lang="en-US" sz="2800" b="0" i="0" u="sng" strike="noStrike" dirty="0">
                <a:solidFill>
                  <a:srgbClr val="1155CC"/>
                </a:solidFill>
                <a:effectLst/>
                <a:latin typeface="Arial" panose="020B0604020202020204" pitchFamily="34" charset="0"/>
                <a:hlinkClick r:id="rId6"/>
              </a:rPr>
              <a:t>https://www.ifm.eng.cam.ac.uk/research/dmg/tools-and-techniques/belbins-team-roles/</a:t>
            </a:r>
            <a:r>
              <a:rPr lang="en-US" sz="2800" b="0" i="0" u="none" strike="noStrike" dirty="0">
                <a:solidFill>
                  <a:srgbClr val="000000"/>
                </a:solidFill>
                <a:effectLst/>
                <a:latin typeface="Arial" panose="020B0604020202020204" pitchFamily="34" charset="0"/>
              </a:rPr>
              <a:t> [Accessed on: 30.11.2021]</a:t>
            </a:r>
            <a:endParaRPr lang="en-US" sz="2800" b="0" dirty="0">
              <a:effectLst/>
            </a:endParaRPr>
          </a:p>
          <a:p>
            <a:pPr algn="just" rtl="0">
              <a:spcBef>
                <a:spcPts val="1200"/>
              </a:spcBef>
              <a:spcAft>
                <a:spcPts val="1200"/>
              </a:spcAft>
            </a:pPr>
            <a:r>
              <a:rPr lang="en-US" sz="2800" b="0" i="0" u="none" strike="noStrike" dirty="0">
                <a:solidFill>
                  <a:srgbClr val="000000"/>
                </a:solidFill>
                <a:effectLst/>
                <a:latin typeface="Arial" panose="020B0604020202020204" pitchFamily="34" charset="0"/>
              </a:rPr>
              <a:t>uxplanet.org 2021, </a:t>
            </a:r>
            <a:r>
              <a:rPr lang="en-US" sz="2800" b="0" i="1" u="none" strike="noStrike" dirty="0">
                <a:solidFill>
                  <a:srgbClr val="000000"/>
                </a:solidFill>
                <a:effectLst/>
                <a:latin typeface="Arial" panose="020B0604020202020204" pitchFamily="34" charset="0"/>
              </a:rPr>
              <a:t>Tuckman Team Development,</a:t>
            </a:r>
            <a:r>
              <a:rPr lang="en-US" sz="2800" b="0" i="0" u="none" strike="noStrike" dirty="0">
                <a:solidFill>
                  <a:srgbClr val="000000"/>
                </a:solidFill>
                <a:effectLst/>
                <a:latin typeface="Arial" panose="020B0604020202020204" pitchFamily="34" charset="0"/>
              </a:rPr>
              <a:t> available at:</a:t>
            </a:r>
            <a:r>
              <a:rPr lang="en-US" sz="2800" b="0" i="0" u="none" strike="noStrike" dirty="0">
                <a:solidFill>
                  <a:srgbClr val="1155CC"/>
                </a:solidFill>
                <a:effectLst/>
                <a:latin typeface="Arial" panose="020B0604020202020204" pitchFamily="34" charset="0"/>
                <a:hlinkClick r:id="rId7"/>
              </a:rPr>
              <a:t> </a:t>
            </a:r>
            <a:r>
              <a:rPr lang="en-US" sz="2800" b="0" i="0" u="sng" strike="noStrike" dirty="0">
                <a:solidFill>
                  <a:srgbClr val="1155CC"/>
                </a:solidFill>
                <a:effectLst/>
                <a:latin typeface="Arial" panose="020B0604020202020204" pitchFamily="34" charset="0"/>
                <a:hlinkClick r:id="rId7"/>
              </a:rPr>
              <a:t>https://uxplanet.org/building-effective-teams-with-design-sprints-819375070168</a:t>
            </a:r>
            <a:r>
              <a:rPr lang="en-US" sz="2800" b="0" i="0" u="none" strike="noStrike" dirty="0">
                <a:solidFill>
                  <a:srgbClr val="000000"/>
                </a:solidFill>
                <a:effectLst/>
                <a:latin typeface="Arial" panose="020B0604020202020204" pitchFamily="34" charset="0"/>
              </a:rPr>
              <a:t> [Accessed on: 30.11.2021] </a:t>
            </a:r>
            <a:endParaRPr lang="en-US" sz="2800" b="0" dirty="0">
              <a:effectLst/>
            </a:endParaRPr>
          </a:p>
          <a:p>
            <a:endParaRPr lang="en-IN" dirty="0"/>
          </a:p>
        </p:txBody>
      </p:sp>
    </p:spTree>
    <p:extLst>
      <p:ext uri="{BB962C8B-B14F-4D97-AF65-F5344CB8AC3E}">
        <p14:creationId xmlns:p14="http://schemas.microsoft.com/office/powerpoint/2010/main" val="28834391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Thank You Picture PNG Image">
            <a:extLst>
              <a:ext uri="{FF2B5EF4-FFF2-40B4-BE49-F238E27FC236}">
                <a16:creationId xmlns:a16="http://schemas.microsoft.com/office/drawing/2014/main" id="{0EF991D0-1EFF-4AFB-9CCF-BA723D5527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7813" y="0"/>
            <a:ext cx="11736373" cy="71596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43436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3083</Words>
  <Application>Microsoft Office PowerPoint</Application>
  <PresentationFormat>Widescreen</PresentationFormat>
  <Paragraphs>152</Paragraphs>
  <Slides>21</Slides>
  <Notes>18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Calibri Light</vt:lpstr>
      <vt:lpstr>Myriad Pro</vt:lpstr>
      <vt:lpstr>Office Theme</vt:lpstr>
      <vt:lpstr>     EFFECTIVE TEAMWORK AND COMMUNICATION ASSESTMENT 2  NAME AND NUMBERS OF THE GROUP MEMBERS:  1.DHIRENDRA NARAYAN JADHAV (2026171)  2.FLORENTINA PAVALUSCA (2028438) 3.AURELIA-ELENA DICU (2027950)  4.STAVRI KASARSKI (2022849)   LECTURER: SAQIB SHAMIM  MODULE CODE: BMSW4002_LON  </vt:lpstr>
      <vt:lpstr>Introduction</vt:lpstr>
      <vt:lpstr>Benefits of teamwork</vt:lpstr>
      <vt:lpstr>Benefits of teamwork</vt:lpstr>
      <vt:lpstr>Benefits of teamwork</vt:lpstr>
      <vt:lpstr>Stages of team development</vt:lpstr>
      <vt:lpstr>Stages of team development</vt:lpstr>
      <vt:lpstr>Stages of team development</vt:lpstr>
      <vt:lpstr>Team roles</vt:lpstr>
      <vt:lpstr>Team roles</vt:lpstr>
      <vt:lpstr>Team roles</vt:lpstr>
      <vt:lpstr>Conflict management</vt:lpstr>
      <vt:lpstr>Conflict management</vt:lpstr>
      <vt:lpstr>Conflict management</vt:lpstr>
      <vt:lpstr>Successful development of team</vt:lpstr>
      <vt:lpstr>Successful development of team</vt:lpstr>
      <vt:lpstr>Successful development of team</vt:lpstr>
      <vt:lpstr>Conclusion</vt:lpstr>
      <vt:lpstr>Reference list</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2021-12-09T08:47:11Z</dcterms:created>
  <dcterms:modified xsi:type="dcterms:W3CDTF">2021-12-10T12:09:51Z</dcterms:modified>
</cp:coreProperties>
</file>