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8" r:id="rId12"/>
    <p:sldId id="269" r:id="rId13"/>
  </p:sldIdLst>
  <p:sldSz cx="14630400" cy="8229600"/>
  <p:notesSz cx="8229600" cy="14630400"/>
  <p:embeddedFontLst>
    <p:embeddedFont>
      <p:font typeface="Nunito" pitchFamily="2" charset="0"/>
      <p:regular r:id="rId15"/>
      <p:bold r:id="rId16"/>
      <p:italic r:id="rId17"/>
      <p:boldItalic r:id="rId18"/>
    </p:embeddedFont>
    <p:embeddedFont>
      <p:font typeface="Nunito SemiBold" pitchFamily="2" charset="0"/>
      <p:regular r:id="rId19"/>
      <p:bold r:id="rId20"/>
      <p:italic r:id="rId21"/>
      <p:boldItalic r:id="rId22"/>
    </p:embeddedFont>
    <p:embeddedFont>
      <p:font typeface="PT Sans" panose="020B0503020203020204" pitchFamily="34" charset="0"/>
      <p:regular r:id="rId23"/>
      <p:bold r:id="rId24"/>
    </p:embeddedFont>
  </p:embeddedFontLst>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01"/>
    <p:restoredTop sz="90856" autoAdjust="0"/>
  </p:normalViewPr>
  <p:slideViewPr>
    <p:cSldViewPr snapToGrid="0">
      <p:cViewPr varScale="1">
        <p:scale>
          <a:sx n="52" d="100"/>
          <a:sy n="52" d="100"/>
        </p:scale>
        <p:origin x="11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1048789"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1048790"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1048791"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92"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1048793"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1048794"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t>‹#›</a:t>
            </a:fld>
            <a:endParaRPr sz="1200" b="0" i="0" u="none" strike="noStrike" cap="non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
        <p:cNvGrpSpPr/>
        <p:nvPr/>
      </p:nvGrpSpPr>
      <p:grpSpPr>
        <a:xfrm>
          <a:off x="0" y="0"/>
          <a:ext cx="0" cy="0"/>
          <a:chOff x="0" y="0"/>
          <a:chExt cx="0" cy="0"/>
        </a:xfrm>
      </p:grpSpPr>
      <p:sp>
        <p:nvSpPr>
          <p:cNvPr id="1048586" name="Google Shape;42;g3ca046aa67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587" name="Google Shape;43;g3ca046aa67a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Good morning/afternoon, everyone. My name is Alex, and I am delighted to welcome you to this presentation. Today, I will be taking you through our business concept for </a:t>
            </a:r>
            <a:r>
              <a:rPr lang="en-US" dirty="0" err="1"/>
              <a:t>FuelUp</a:t>
            </a:r>
            <a:r>
              <a:rPr lang="en-US" dirty="0"/>
              <a:t> Student Café, a healthy, affordable, and convenient grab-and-go cafe designed specifically for university students. I hope you find this presentation both informative and engaging.</a:t>
            </a:r>
            <a:endParaRPr dirty="0"/>
          </a:p>
        </p:txBody>
      </p:sp>
      <p:sp>
        <p:nvSpPr>
          <p:cNvPr id="1048588" name="Google Shape;44;g3ca046aa67a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1048593" name="Google Shape;5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594" name="Google Shape;5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err="1">
                <a:latin typeface="Arial"/>
                <a:ea typeface="Arial"/>
                <a:cs typeface="Arial"/>
                <a:sym typeface="Arial"/>
              </a:rPr>
              <a:t>FuelUp</a:t>
            </a:r>
            <a:r>
              <a:rPr lang="en-US" sz="1100" dirty="0">
                <a:latin typeface="Arial"/>
                <a:ea typeface="Arial"/>
                <a:cs typeface="Arial"/>
                <a:sym typeface="Arial"/>
              </a:rPr>
              <a:t> is designed as a wellness-focused grab-and-go café strategically located near a university campus. The concept responds directly to student needs by combining speed of service, nutritional value, and affordability. University students often face time pressure and irregular eating habits, which can negatively impact concentration and productivity. </a:t>
            </a:r>
            <a:r>
              <a:rPr lang="en-US" sz="1100" dirty="0" err="1">
                <a:latin typeface="Arial"/>
                <a:ea typeface="Arial"/>
                <a:cs typeface="Arial"/>
                <a:sym typeface="Arial"/>
              </a:rPr>
              <a:t>FuelUp</a:t>
            </a:r>
            <a:r>
              <a:rPr lang="en-US" sz="1100" dirty="0">
                <a:latin typeface="Arial"/>
                <a:ea typeface="Arial"/>
                <a:cs typeface="Arial"/>
                <a:sym typeface="Arial"/>
              </a:rPr>
              <a:t> addresses this gap by offering balanced meals that are both convenient and health-oriented. The brand positioning, “healthy fuel for busy students,” reflects its focus on reliability, energy, and well-being. By reducing waiting times while maintaining quality nutrition, </a:t>
            </a:r>
            <a:r>
              <a:rPr lang="en-US" sz="1100" dirty="0" err="1">
                <a:latin typeface="Arial"/>
                <a:ea typeface="Arial"/>
                <a:cs typeface="Arial"/>
                <a:sym typeface="Arial"/>
              </a:rPr>
              <a:t>FuelUp</a:t>
            </a:r>
            <a:r>
              <a:rPr lang="en-US" sz="1100" dirty="0">
                <a:latin typeface="Arial"/>
                <a:ea typeface="Arial"/>
                <a:cs typeface="Arial"/>
                <a:sym typeface="Arial"/>
              </a:rPr>
              <a:t> aims to enhance student welfare and create a strong, purpose-driven brand identity within the campus environment.</a:t>
            </a:r>
            <a:endParaRPr dirty="0"/>
          </a:p>
        </p:txBody>
      </p:sp>
      <p:sp>
        <p:nvSpPr>
          <p:cNvPr id="1048595" name="Google Shape;5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1048600" name="Google Shape;6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01" name="Google Shape;6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The market opportunity for </a:t>
            </a:r>
            <a:r>
              <a:rPr lang="en-US" sz="1100" dirty="0" err="1">
                <a:latin typeface="Arial"/>
                <a:ea typeface="Arial"/>
                <a:cs typeface="Arial"/>
                <a:sym typeface="Arial"/>
              </a:rPr>
              <a:t>FuelUp</a:t>
            </a:r>
            <a:r>
              <a:rPr lang="en-US" sz="1100" dirty="0">
                <a:latin typeface="Arial"/>
                <a:ea typeface="Arial"/>
                <a:cs typeface="Arial"/>
                <a:sym typeface="Arial"/>
              </a:rPr>
              <a:t>. University students often face busy academic schedules, part-time work commitments, and limited access to affordable, healthy food options on campus. As a result, many rely on fast food, which can negatively affect their health, energy levels, and academic performance. </a:t>
            </a:r>
            <a:r>
              <a:rPr lang="en-US" sz="1100" dirty="0" err="1">
                <a:latin typeface="Arial"/>
                <a:ea typeface="Arial"/>
                <a:cs typeface="Arial"/>
                <a:sym typeface="Arial"/>
              </a:rPr>
              <a:t>FuelUp</a:t>
            </a:r>
            <a:r>
              <a:rPr lang="en-US" sz="1100" dirty="0">
                <a:latin typeface="Arial"/>
                <a:ea typeface="Arial"/>
                <a:cs typeface="Arial"/>
                <a:sym typeface="Arial"/>
              </a:rPr>
              <a:t> addresses this gap by offering convenient, nutritious, and affordable grab-and-go meals specifically designed for students. Additionally, demand for quick yet healthy food is steadily increasing, supported by rising health awareness among young consumers. With a large and growing student population, this creates a strong business opportunity to establish a wellness-focused café near campus that meets both convenience and nutritional needs while building a loyal student customer base.</a:t>
            </a:r>
            <a:endParaRPr dirty="0"/>
          </a:p>
        </p:txBody>
      </p:sp>
      <p:sp>
        <p:nvSpPr>
          <p:cNvPr id="1048602" name="Google Shape;62;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1048611" name="Google Shape;7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12" name="Google Shape;7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err="1">
                <a:latin typeface="Arial"/>
                <a:ea typeface="Arial"/>
                <a:cs typeface="Arial"/>
                <a:sym typeface="Arial"/>
              </a:rPr>
              <a:t>FuelUp’s</a:t>
            </a:r>
            <a:r>
              <a:rPr lang="en-US" sz="1100" dirty="0">
                <a:latin typeface="Arial"/>
                <a:ea typeface="Arial"/>
                <a:cs typeface="Arial"/>
                <a:sym typeface="Arial"/>
              </a:rPr>
              <a:t> product offering and core value proposition. </a:t>
            </a:r>
            <a:r>
              <a:rPr lang="en-US" sz="1100" dirty="0" err="1">
                <a:latin typeface="Arial"/>
                <a:ea typeface="Arial"/>
                <a:cs typeface="Arial"/>
                <a:sym typeface="Arial"/>
              </a:rPr>
              <a:t>FuelUp</a:t>
            </a:r>
            <a:r>
              <a:rPr lang="en-US" sz="1100" dirty="0">
                <a:latin typeface="Arial"/>
                <a:ea typeface="Arial"/>
                <a:cs typeface="Arial"/>
                <a:sym typeface="Arial"/>
              </a:rPr>
              <a:t> provides fresh, nutritious meals including salads, grain bowls, protein wraps, smoothies, juices, and healthy snack options. All products are prepared daily to ensure quality, freshness, and nutritional value. Clear calorie and nutrition information helps students make informed food choices, supporting healthier lifestyles. The value proposition focuses on three key elements: affordability, nutrition, and convenience. Unlike traditional fast food outlets that </a:t>
            </a:r>
            <a:r>
              <a:rPr lang="en-US" sz="1100" dirty="0" err="1">
                <a:latin typeface="Arial"/>
                <a:ea typeface="Arial"/>
                <a:cs typeface="Arial"/>
                <a:sym typeface="Arial"/>
              </a:rPr>
              <a:t>prioritise</a:t>
            </a:r>
            <a:r>
              <a:rPr lang="en-US" sz="1100" dirty="0">
                <a:latin typeface="Arial"/>
                <a:ea typeface="Arial"/>
                <a:cs typeface="Arial"/>
                <a:sym typeface="Arial"/>
              </a:rPr>
              <a:t> speed alone, </a:t>
            </a:r>
            <a:r>
              <a:rPr lang="en-US" sz="1100" dirty="0" err="1">
                <a:latin typeface="Arial"/>
                <a:ea typeface="Arial"/>
                <a:cs typeface="Arial"/>
                <a:sym typeface="Arial"/>
              </a:rPr>
              <a:t>FuelUp</a:t>
            </a:r>
            <a:r>
              <a:rPr lang="en-US" sz="1100" dirty="0">
                <a:latin typeface="Arial"/>
                <a:ea typeface="Arial"/>
                <a:cs typeface="Arial"/>
                <a:sym typeface="Arial"/>
              </a:rPr>
              <a:t> balances both speed and health, offering low-cost yet wholesome meal options tailored to busy students. This differentiation builds trust and encourages repeat purchases, strengthening brand loyalty among health-conscious students while addressing the growing demand for convenient and nutritious campus food solutions.</a:t>
            </a:r>
            <a:endParaRPr dirty="0"/>
          </a:p>
        </p:txBody>
      </p:sp>
      <p:sp>
        <p:nvSpPr>
          <p:cNvPr id="1048613" name="Google Shape;7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1048622" name="Google Shape;82;g3ca046aa67a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23" name="Google Shape;83;g3ca046aa67a_0_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lnSpc>
                <a:spcPct val="115000"/>
              </a:lnSpc>
              <a:spcBef>
                <a:spcPts val="1200"/>
              </a:spcBef>
              <a:spcAft>
                <a:spcPts val="1200"/>
              </a:spcAft>
              <a:buNone/>
            </a:pPr>
            <a:r>
              <a:rPr lang="en-US" sz="1100" dirty="0">
                <a:latin typeface="Arial"/>
                <a:ea typeface="Arial"/>
                <a:cs typeface="Arial"/>
                <a:sym typeface="Arial"/>
              </a:rPr>
              <a:t>Legal structure and management framework of </a:t>
            </a:r>
            <a:r>
              <a:rPr lang="en-US" sz="1100" dirty="0" err="1">
                <a:latin typeface="Arial"/>
                <a:ea typeface="Arial"/>
                <a:cs typeface="Arial"/>
                <a:sym typeface="Arial"/>
              </a:rPr>
              <a:t>FuelUp</a:t>
            </a:r>
            <a:r>
              <a:rPr lang="en-US" sz="1100" dirty="0">
                <a:latin typeface="Arial"/>
                <a:ea typeface="Arial"/>
                <a:cs typeface="Arial"/>
                <a:sym typeface="Arial"/>
              </a:rPr>
              <a:t>. The business will operate as a Private Limited Company, which provides limited liability protection and enhances credibility when attracting investors, partners, or lenders. This structure also supports long-term business growth and financial stability. In terms of management, </a:t>
            </a:r>
            <a:r>
              <a:rPr lang="en-US" sz="1100" dirty="0" err="1">
                <a:latin typeface="Arial"/>
                <a:ea typeface="Arial"/>
                <a:cs typeface="Arial"/>
                <a:sym typeface="Arial"/>
              </a:rPr>
              <a:t>FuelUp</a:t>
            </a:r>
            <a:r>
              <a:rPr lang="en-US" sz="1100" dirty="0">
                <a:latin typeface="Arial"/>
                <a:ea typeface="Arial"/>
                <a:cs typeface="Arial"/>
                <a:sym typeface="Arial"/>
              </a:rPr>
              <a:t> will adopt a lean </a:t>
            </a:r>
            <a:r>
              <a:rPr lang="en-US" sz="1100" dirty="0" err="1">
                <a:latin typeface="Arial"/>
                <a:ea typeface="Arial"/>
                <a:cs typeface="Arial"/>
                <a:sym typeface="Arial"/>
              </a:rPr>
              <a:t>organisational</a:t>
            </a:r>
            <a:r>
              <a:rPr lang="en-US" sz="1100" dirty="0">
                <a:latin typeface="Arial"/>
                <a:ea typeface="Arial"/>
                <a:cs typeface="Arial"/>
                <a:sym typeface="Arial"/>
              </a:rPr>
              <a:t> structure to maintain flexibility and cost efficiency. The Founder will serve as Managing Director, overseeing strategic planning and financial management. Daily operations, including inventory and service quality, will be handled by an Operations Manager, supported by a part-time Marketing Coordinator. A small team of café assistants will ensure smooth service delivery, enabling efficient operations while maintaining high customer satisfaction and consistent product quality.</a:t>
            </a:r>
            <a:endParaRPr dirty="0"/>
          </a:p>
        </p:txBody>
      </p:sp>
      <p:sp>
        <p:nvSpPr>
          <p:cNvPr id="1048624" name="Google Shape;84;g3ca046aa67a_0_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1048629" name="Google Shape;9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30" name="Google Shape;9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The UK food and beverage sector continues to grow, supported by a large and stable university student population. Rising health awareness among young consumers is increasing demand for nutritious, convenient, and affordable food options. Student food preferences are also shaped by social media, fitness culture, and sustainability trends, with many consumers valuing transparency, healthy ingredients, and environmentally responsible businesses. These trends create a </a:t>
            </a:r>
            <a:r>
              <a:rPr lang="en-US" sz="1100" dirty="0" err="1">
                <a:latin typeface="Arial"/>
                <a:ea typeface="Arial"/>
                <a:cs typeface="Arial"/>
                <a:sym typeface="Arial"/>
              </a:rPr>
              <a:t>favourable</a:t>
            </a:r>
            <a:r>
              <a:rPr lang="en-US" sz="1100" dirty="0">
                <a:latin typeface="Arial"/>
                <a:ea typeface="Arial"/>
                <a:cs typeface="Arial"/>
                <a:sym typeface="Arial"/>
              </a:rPr>
              <a:t> market opportunity for </a:t>
            </a:r>
            <a:r>
              <a:rPr lang="en-US" sz="1100" dirty="0" err="1">
                <a:latin typeface="Arial"/>
                <a:ea typeface="Arial"/>
                <a:cs typeface="Arial"/>
                <a:sym typeface="Arial"/>
              </a:rPr>
              <a:t>FuelUp</a:t>
            </a:r>
            <a:r>
              <a:rPr lang="en-US" sz="1100" dirty="0">
                <a:latin typeface="Arial"/>
                <a:ea typeface="Arial"/>
                <a:cs typeface="Arial"/>
                <a:sym typeface="Arial"/>
              </a:rPr>
              <a:t>. By focusing on a clear niche, busy students can seek affordable, healthy, and convenient </a:t>
            </a:r>
            <a:r>
              <a:rPr lang="en-US" sz="1100" dirty="0" err="1">
                <a:latin typeface="Arial"/>
                <a:ea typeface="Arial"/>
                <a:cs typeface="Arial"/>
                <a:sym typeface="Arial"/>
              </a:rPr>
              <a:t>meals.FuelUp</a:t>
            </a:r>
            <a:r>
              <a:rPr lang="en-US" sz="1100" dirty="0">
                <a:latin typeface="Arial"/>
                <a:ea typeface="Arial"/>
                <a:cs typeface="Arial"/>
                <a:sym typeface="Arial"/>
              </a:rPr>
              <a:t> positions itself effectively within the growing wellness-food segment. This targeted approach enhances competitive advantage and increases the likelihood of strong customer adoption and long-term market success.</a:t>
            </a:r>
            <a:endParaRPr dirty="0"/>
          </a:p>
        </p:txBody>
      </p:sp>
      <p:sp>
        <p:nvSpPr>
          <p:cNvPr id="1048631" name="Google Shape;9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48660" name="Google Shape;10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61" name="Google Shape;10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Politically, compliance with food hygiene and safety regulations is essential to ensure legal operation and build customer trust. Economically, student purchasing power is sensitive to inflation, making affordable pricing a key success factor for </a:t>
            </a:r>
            <a:r>
              <a:rPr lang="en-US" sz="1100" dirty="0" err="1">
                <a:latin typeface="Arial"/>
                <a:ea typeface="Arial"/>
                <a:cs typeface="Arial"/>
                <a:sym typeface="Arial"/>
              </a:rPr>
              <a:t>FuelUp</a:t>
            </a:r>
            <a:r>
              <a:rPr lang="en-US" sz="1100" dirty="0">
                <a:latin typeface="Arial"/>
                <a:ea typeface="Arial"/>
                <a:cs typeface="Arial"/>
                <a:sym typeface="Arial"/>
              </a:rPr>
              <a:t>. Socially, rising health awareness and sustainability concerns are shaping food choices, increasing demand for nutritious and responsible food options. Technologically, digital tools such as mobile payments, online ordering, and social media marketing enhance convenience and customer engagement. Environmentally, eco-friendly packaging and waste reduction strengthen brand reputation and align with sustainability expectations. Legally, compliance with employment, licensing, and health regulations reduces operational risk and supports long-term business stability.</a:t>
            </a:r>
            <a:endParaRPr dirty="0"/>
          </a:p>
        </p:txBody>
      </p:sp>
      <p:sp>
        <p:nvSpPr>
          <p:cNvPr id="1048662" name="Google Shape;10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048673" name="Google Shape;13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74" name="Google Shape;13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The café operates in a market that includes fast-food chains, coffee shops, local cafés, and university cafeterias. While these competitors are well established, most fail to combine affordability, nutrition, and a strong student-focused approach. Fast-food outlets typically offer low prices but unhealthy options, while coffee chains often provide healthier products at higher prices. University cafeterias, on the other hand, usually have limited menu variety. </a:t>
            </a:r>
            <a:r>
              <a:rPr lang="en-US" sz="1100" dirty="0" err="1">
                <a:latin typeface="Arial"/>
                <a:ea typeface="Arial"/>
                <a:cs typeface="Arial"/>
                <a:sym typeface="Arial"/>
              </a:rPr>
              <a:t>FuelUp</a:t>
            </a:r>
            <a:r>
              <a:rPr lang="en-US" sz="1100" dirty="0">
                <a:latin typeface="Arial"/>
                <a:ea typeface="Arial"/>
                <a:cs typeface="Arial"/>
                <a:sym typeface="Arial"/>
              </a:rPr>
              <a:t> addresses these gaps through a focused differentiation strategy, targeting health-conscious students with affordable, nutritious, and convenient meals. By combining value pricing, quality nutrition, and strong student-</a:t>
            </a:r>
            <a:r>
              <a:rPr lang="en-US" sz="1100" dirty="0" err="1">
                <a:latin typeface="Arial"/>
                <a:ea typeface="Arial"/>
                <a:cs typeface="Arial"/>
                <a:sym typeface="Arial"/>
              </a:rPr>
              <a:t>centred</a:t>
            </a:r>
            <a:r>
              <a:rPr lang="en-US" sz="1100" dirty="0">
                <a:latin typeface="Arial"/>
                <a:ea typeface="Arial"/>
                <a:cs typeface="Arial"/>
                <a:sym typeface="Arial"/>
              </a:rPr>
              <a:t> branding, </a:t>
            </a:r>
            <a:r>
              <a:rPr lang="en-US" sz="1100" dirty="0" err="1">
                <a:latin typeface="Arial"/>
                <a:ea typeface="Arial"/>
                <a:cs typeface="Arial"/>
                <a:sym typeface="Arial"/>
              </a:rPr>
              <a:t>FuelUp</a:t>
            </a:r>
            <a:r>
              <a:rPr lang="en-US" sz="1100" dirty="0">
                <a:latin typeface="Arial"/>
                <a:ea typeface="Arial"/>
                <a:cs typeface="Arial"/>
                <a:sym typeface="Arial"/>
              </a:rPr>
              <a:t> positions itself uniquely in the market, enhancing its competitive advantage and potential for customer loyalty.</a:t>
            </a:r>
            <a:endParaRPr dirty="0"/>
          </a:p>
        </p:txBody>
      </p:sp>
      <p:sp>
        <p:nvSpPr>
          <p:cNvPr id="1048675" name="Google Shape;13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048688" name="Google Shape;14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89" name="Google Shape;14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In terms of segmentation, the primary market consists of university students aged 18 to 25 who seek affordable, nutritious, and convenient meals to support their busy lifestyles. For targeting, </a:t>
            </a:r>
            <a:r>
              <a:rPr lang="en-US" sz="1100" dirty="0" err="1">
                <a:latin typeface="Arial"/>
                <a:ea typeface="Arial"/>
                <a:cs typeface="Arial"/>
                <a:sym typeface="Arial"/>
              </a:rPr>
              <a:t>FuelUp</a:t>
            </a:r>
            <a:r>
              <a:rPr lang="en-US" sz="1100" dirty="0">
                <a:latin typeface="Arial"/>
                <a:ea typeface="Arial"/>
                <a:cs typeface="Arial"/>
                <a:sym typeface="Arial"/>
              </a:rPr>
              <a:t> focuses mainly on students, while also appealing to university staff and nearby young professionals as secondary customers. In positioning, </a:t>
            </a:r>
            <a:r>
              <a:rPr lang="en-US" sz="1100" dirty="0" err="1">
                <a:latin typeface="Arial"/>
                <a:ea typeface="Arial"/>
                <a:cs typeface="Arial"/>
                <a:sym typeface="Arial"/>
              </a:rPr>
              <a:t>FuelUp</a:t>
            </a:r>
            <a:r>
              <a:rPr lang="en-US" sz="1100" dirty="0">
                <a:latin typeface="Arial"/>
                <a:ea typeface="Arial"/>
                <a:cs typeface="Arial"/>
                <a:sym typeface="Arial"/>
              </a:rPr>
              <a:t> is presented as a reliable and affordable healthy food option designed to support energy, wellbeing, and productivity. Marketing communications will highlight convenience, nutrition, affordability, and student well-being to build strong brand recognition. This clear positioning strategy helps </a:t>
            </a:r>
            <a:r>
              <a:rPr lang="en-US" sz="1100" dirty="0" err="1">
                <a:latin typeface="Arial"/>
                <a:ea typeface="Arial"/>
                <a:cs typeface="Arial"/>
                <a:sym typeface="Arial"/>
              </a:rPr>
              <a:t>FuelUp</a:t>
            </a:r>
            <a:r>
              <a:rPr lang="en-US" sz="1100" dirty="0">
                <a:latin typeface="Arial"/>
                <a:ea typeface="Arial"/>
                <a:cs typeface="Arial"/>
                <a:sym typeface="Arial"/>
              </a:rPr>
              <a:t> differentiate itself from traditional fast-food outlets while strengthening customer loyalty and long-term brand value.</a:t>
            </a:r>
          </a:p>
          <a:p>
            <a:pPr marL="0" lvl="0" indent="0" algn="l" rtl="0">
              <a:lnSpc>
                <a:spcPct val="115000"/>
              </a:lnSpc>
              <a:spcBef>
                <a:spcPts val="1200"/>
              </a:spcBef>
              <a:spcAft>
                <a:spcPts val="1200"/>
              </a:spcAft>
              <a:buSzPts val="1100"/>
              <a:buNone/>
            </a:pPr>
            <a:r>
              <a:rPr lang="en-GB"/>
              <a:t>USP: “</a:t>
            </a:r>
            <a:r>
              <a:rPr lang="en-GB" dirty="0" err="1"/>
              <a:t>FuelUp</a:t>
            </a:r>
            <a:r>
              <a:rPr lang="en-GB" dirty="0"/>
              <a:t> is the only student-focused café delivering affordable, nutritious, and ultra-fast grab-and-go meals tailored for busy university lifestyles.”</a:t>
            </a:r>
          </a:p>
          <a:p>
            <a:pPr marL="0" lvl="0" indent="0" algn="l" rtl="0">
              <a:lnSpc>
                <a:spcPct val="115000"/>
              </a:lnSpc>
              <a:spcBef>
                <a:spcPts val="1200"/>
              </a:spcBef>
              <a:spcAft>
                <a:spcPts val="1200"/>
              </a:spcAft>
              <a:buSzPts val="1100"/>
              <a:buNone/>
            </a:pPr>
            <a:endParaRPr dirty="0"/>
          </a:p>
        </p:txBody>
      </p:sp>
      <p:sp>
        <p:nvSpPr>
          <p:cNvPr id="1048690" name="Google Shape;15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048710" name="Google Shape;16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11" name="Google Shape;16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dirty="0"/>
              <a:t>In terms of product, </a:t>
            </a:r>
            <a:r>
              <a:rPr lang="en-US" dirty="0" err="1"/>
              <a:t>FuelUp</a:t>
            </a:r>
            <a:r>
              <a:rPr lang="en-US" dirty="0"/>
              <a:t> offers fresh, healthy, ready-to-eat meals prepared daily, with transparent nutritional information to support informed choices. For price, a penetration pricing strategy will be adopted, including student discounts and value bundles to ensure affordability and encourage repeat purchases. Regarding place, the café’s strategic location near campus </a:t>
            </a:r>
            <a:r>
              <a:rPr lang="en-US" dirty="0" err="1"/>
              <a:t>maximises</a:t>
            </a:r>
            <a:r>
              <a:rPr lang="en-US" dirty="0"/>
              <a:t> accessibility and foot traffic, making it convenient for students between classes. Finally, promotion will focus on social media campaigns, influencer partnerships, campus collaborations, loyalty schemes, referral programs, and launch events. Together, these elements create a cohesive marketing strategy that strengthens brand awareness, attracts students, and supports long-term growth.</a:t>
            </a:r>
            <a:endParaRPr dirty="0"/>
          </a:p>
        </p:txBody>
      </p:sp>
      <p:sp>
        <p:nvSpPr>
          <p:cNvPr id="1048712" name="Google Shape;16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048721" name="Google Shape;19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22" name="Google Shape;19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US" sz="1100" dirty="0">
                <a:latin typeface="Arial"/>
                <a:ea typeface="Arial"/>
                <a:cs typeface="Arial"/>
                <a:sym typeface="Arial"/>
              </a:rPr>
              <a:t>The business requires an initial investment of £40,000, funded through a £20,000 personal contribution and a £20,000 angel investment. Financial projections are based on an average transaction value, an estimated daily customer volume, and approximately 26 operating days per month, generating projected monthly revenue of around £23,400. Estimated monthly expenses are approximately £18,000, resulting in a projected gross profit of about £5,400. These figures indicate a viable and sustainable business model. Break-even is expected within 12 to 18 months, demonstrating realistic growth potential, financial stability, and the capacity for </a:t>
            </a:r>
            <a:r>
              <a:rPr lang="en-US" sz="1100" dirty="0" err="1">
                <a:latin typeface="Arial"/>
                <a:ea typeface="Arial"/>
                <a:cs typeface="Arial"/>
                <a:sym typeface="Arial"/>
              </a:rPr>
              <a:t>FuelUp</a:t>
            </a:r>
            <a:r>
              <a:rPr lang="en-US" sz="1100" dirty="0">
                <a:latin typeface="Arial"/>
                <a:ea typeface="Arial"/>
                <a:cs typeface="Arial"/>
                <a:sym typeface="Arial"/>
              </a:rPr>
              <a:t> to become a profitable and scalable student-focused wellness café.</a:t>
            </a:r>
            <a:endParaRPr dirty="0"/>
          </a:p>
        </p:txBody>
      </p:sp>
      <p:sp>
        <p:nvSpPr>
          <p:cNvPr id="1048723" name="Google Shape;19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1048728" name="Google Shape;201;g3ca046aa67a_0_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729" name="Google Shape;202;g3ca046aa67a_0_2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a:t> </a:t>
            </a:r>
            <a:endParaRPr/>
          </a:p>
        </p:txBody>
      </p:sp>
      <p:sp>
        <p:nvSpPr>
          <p:cNvPr id="1048730" name="Google Shape;203;g3ca046aa67a_0_2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731" name="Title 1"/>
          <p:cNvSpPr>
            <a:spLocks noGrp="1"/>
          </p:cNvSpPr>
          <p:nvPr>
            <p:ph type="ctrTitle"/>
          </p:nvPr>
        </p:nvSpPr>
        <p:spPr>
          <a:xfrm>
            <a:off x="1828800" y="1346836"/>
            <a:ext cx="10972800" cy="2865120"/>
          </a:xfrm>
        </p:spPr>
        <p:txBody>
          <a:bodyPr anchor="b"/>
          <a:lstStyle>
            <a:lvl1pPr algn="ctr">
              <a:defRPr sz="7200"/>
            </a:lvl1pPr>
          </a:lstStyle>
          <a:p>
            <a:r>
              <a:rPr lang="en-GB"/>
              <a:t>Click to edit Master title style</a:t>
            </a:r>
            <a:endParaRPr lang="en-PK"/>
          </a:p>
        </p:txBody>
      </p:sp>
      <p:sp>
        <p:nvSpPr>
          <p:cNvPr id="1048732"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endParaRPr lang="en-PK"/>
          </a:p>
        </p:txBody>
      </p:sp>
      <p:sp>
        <p:nvSpPr>
          <p:cNvPr id="1048733" name="Date Placeholder 3"/>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34" name="Footer Placeholder 4"/>
          <p:cNvSpPr>
            <a:spLocks noGrp="1"/>
          </p:cNvSpPr>
          <p:nvPr>
            <p:ph type="ftr" sz="quarter" idx="11"/>
          </p:nvPr>
        </p:nvSpPr>
        <p:spPr/>
        <p:txBody>
          <a:bodyPr/>
          <a:lstStyle/>
          <a:p>
            <a:endParaRPr lang="en-PK"/>
          </a:p>
        </p:txBody>
      </p:sp>
      <p:sp>
        <p:nvSpPr>
          <p:cNvPr id="1048735" name="Slide Number Placeholder 5"/>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767" name="Title 1"/>
          <p:cNvSpPr>
            <a:spLocks noGrp="1"/>
          </p:cNvSpPr>
          <p:nvPr>
            <p:ph type="title"/>
          </p:nvPr>
        </p:nvSpPr>
        <p:spPr/>
        <p:txBody>
          <a:bodyPr/>
          <a:lstStyle/>
          <a:p>
            <a:r>
              <a:rPr lang="en-GB"/>
              <a:t>Click to edit Master title style</a:t>
            </a:r>
            <a:endParaRPr lang="en-PK"/>
          </a:p>
        </p:txBody>
      </p:sp>
      <p:sp>
        <p:nvSpPr>
          <p:cNvPr id="1048768"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69" name="Date Placeholder 3"/>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70" name="Footer Placeholder 4"/>
          <p:cNvSpPr>
            <a:spLocks noGrp="1"/>
          </p:cNvSpPr>
          <p:nvPr>
            <p:ph type="ftr" sz="quarter" idx="11"/>
          </p:nvPr>
        </p:nvSpPr>
        <p:spPr/>
        <p:txBody>
          <a:bodyPr/>
          <a:lstStyle/>
          <a:p>
            <a:endParaRPr lang="en-PK"/>
          </a:p>
        </p:txBody>
      </p:sp>
      <p:sp>
        <p:nvSpPr>
          <p:cNvPr id="1048771" name="Slide Number Placeholder 5"/>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51" name="Title 1"/>
          <p:cNvSpPr>
            <a:spLocks noGrp="1"/>
          </p:cNvSpPr>
          <p:nvPr>
            <p:ph type="title"/>
          </p:nvPr>
        </p:nvSpPr>
        <p:spPr>
          <a:xfrm>
            <a:off x="998220" y="2051686"/>
            <a:ext cx="12618720" cy="3423284"/>
          </a:xfrm>
        </p:spPr>
        <p:txBody>
          <a:bodyPr anchor="b"/>
          <a:lstStyle>
            <a:lvl1pPr>
              <a:defRPr sz="7200"/>
            </a:lvl1pPr>
          </a:lstStyle>
          <a:p>
            <a:r>
              <a:rPr lang="en-GB"/>
              <a:t>Click to edit Master title style</a:t>
            </a:r>
            <a:endParaRPr lang="en-PK"/>
          </a:p>
        </p:txBody>
      </p:sp>
      <p:sp>
        <p:nvSpPr>
          <p:cNvPr id="1048752"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GB"/>
              <a:t>Click to edit Master text styles</a:t>
            </a:r>
          </a:p>
        </p:txBody>
      </p:sp>
      <p:sp>
        <p:nvSpPr>
          <p:cNvPr id="1048753" name="Date Placeholder 3"/>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54" name="Footer Placeholder 4"/>
          <p:cNvSpPr>
            <a:spLocks noGrp="1"/>
          </p:cNvSpPr>
          <p:nvPr>
            <p:ph type="ftr" sz="quarter" idx="11"/>
          </p:nvPr>
        </p:nvSpPr>
        <p:spPr/>
        <p:txBody>
          <a:bodyPr/>
          <a:lstStyle/>
          <a:p>
            <a:endParaRPr lang="en-PK"/>
          </a:p>
        </p:txBody>
      </p:sp>
      <p:sp>
        <p:nvSpPr>
          <p:cNvPr id="1048755" name="Slide Number Placeholder 5"/>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777" name="Title 1"/>
          <p:cNvSpPr>
            <a:spLocks noGrp="1"/>
          </p:cNvSpPr>
          <p:nvPr>
            <p:ph type="title"/>
          </p:nvPr>
        </p:nvSpPr>
        <p:spPr/>
        <p:txBody>
          <a:bodyPr/>
          <a:lstStyle/>
          <a:p>
            <a:r>
              <a:rPr lang="en-GB"/>
              <a:t>Click to edit Master title style</a:t>
            </a:r>
            <a:endParaRPr lang="en-PK"/>
          </a:p>
        </p:txBody>
      </p:sp>
      <p:sp>
        <p:nvSpPr>
          <p:cNvPr id="1048778" name="Content Placeholder 2"/>
          <p:cNvSpPr>
            <a:spLocks noGrp="1"/>
          </p:cNvSpPr>
          <p:nvPr>
            <p:ph sz="half" idx="1"/>
          </p:nvPr>
        </p:nvSpPr>
        <p:spPr>
          <a:xfrm>
            <a:off x="10058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79" name="Content Placeholder 3"/>
          <p:cNvSpPr>
            <a:spLocks noGrp="1"/>
          </p:cNvSpPr>
          <p:nvPr>
            <p:ph sz="half" idx="2"/>
          </p:nvPr>
        </p:nvSpPr>
        <p:spPr>
          <a:xfrm>
            <a:off x="74066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80" name="Date Placeholder 4"/>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81" name="Footer Placeholder 5"/>
          <p:cNvSpPr>
            <a:spLocks noGrp="1"/>
          </p:cNvSpPr>
          <p:nvPr>
            <p:ph type="ftr" sz="quarter" idx="11"/>
          </p:nvPr>
        </p:nvSpPr>
        <p:spPr/>
        <p:txBody>
          <a:bodyPr/>
          <a:lstStyle/>
          <a:p>
            <a:endParaRPr lang="en-PK"/>
          </a:p>
        </p:txBody>
      </p:sp>
      <p:sp>
        <p:nvSpPr>
          <p:cNvPr id="1048782" name="Slide Number Placeholder 6"/>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756" name="Title 1"/>
          <p:cNvSpPr>
            <a:spLocks noGrp="1"/>
          </p:cNvSpPr>
          <p:nvPr>
            <p:ph type="title"/>
          </p:nvPr>
        </p:nvSpPr>
        <p:spPr>
          <a:xfrm>
            <a:off x="1007746" y="438150"/>
            <a:ext cx="12618720" cy="1590676"/>
          </a:xfrm>
        </p:spPr>
        <p:txBody>
          <a:bodyPr/>
          <a:lstStyle/>
          <a:p>
            <a:r>
              <a:rPr lang="en-GB"/>
              <a:t>Click to edit Master title style</a:t>
            </a:r>
            <a:endParaRPr lang="en-PK"/>
          </a:p>
        </p:txBody>
      </p:sp>
      <p:sp>
        <p:nvSpPr>
          <p:cNvPr id="1048757"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048758" name="Content Placeholder 3"/>
          <p:cNvSpPr>
            <a:spLocks noGrp="1"/>
          </p:cNvSpPr>
          <p:nvPr>
            <p:ph sz="half" idx="2"/>
          </p:nvPr>
        </p:nvSpPr>
        <p:spPr>
          <a:xfrm>
            <a:off x="1007746" y="3006090"/>
            <a:ext cx="6189344"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59"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048760" name="Content Placeholder 5"/>
          <p:cNvSpPr>
            <a:spLocks noGrp="1"/>
          </p:cNvSpPr>
          <p:nvPr>
            <p:ph sz="quarter" idx="4"/>
          </p:nvPr>
        </p:nvSpPr>
        <p:spPr>
          <a:xfrm>
            <a:off x="7406640" y="3006090"/>
            <a:ext cx="6219826"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61" name="Date Placeholder 6"/>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62" name="Footer Placeholder 7"/>
          <p:cNvSpPr>
            <a:spLocks noGrp="1"/>
          </p:cNvSpPr>
          <p:nvPr>
            <p:ph type="ftr" sz="quarter" idx="11"/>
          </p:nvPr>
        </p:nvSpPr>
        <p:spPr/>
        <p:txBody>
          <a:bodyPr/>
          <a:lstStyle/>
          <a:p>
            <a:endParaRPr lang="en-PK"/>
          </a:p>
        </p:txBody>
      </p:sp>
      <p:sp>
        <p:nvSpPr>
          <p:cNvPr id="1048763" name="Slide Number Placeholder 8"/>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736" name="Title 1"/>
          <p:cNvSpPr>
            <a:spLocks noGrp="1"/>
          </p:cNvSpPr>
          <p:nvPr>
            <p:ph type="title"/>
          </p:nvPr>
        </p:nvSpPr>
        <p:spPr/>
        <p:txBody>
          <a:bodyPr/>
          <a:lstStyle/>
          <a:p>
            <a:r>
              <a:rPr lang="en-GB"/>
              <a:t>Click to edit Master title style</a:t>
            </a:r>
            <a:endParaRPr lang="en-PK"/>
          </a:p>
        </p:txBody>
      </p:sp>
      <p:sp>
        <p:nvSpPr>
          <p:cNvPr id="1048737" name="Date Placeholder 2"/>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38" name="Footer Placeholder 3"/>
          <p:cNvSpPr>
            <a:spLocks noGrp="1"/>
          </p:cNvSpPr>
          <p:nvPr>
            <p:ph type="ftr" sz="quarter" idx="11"/>
          </p:nvPr>
        </p:nvSpPr>
        <p:spPr/>
        <p:txBody>
          <a:bodyPr/>
          <a:lstStyle/>
          <a:p>
            <a:endParaRPr lang="en-PK"/>
          </a:p>
        </p:txBody>
      </p:sp>
      <p:sp>
        <p:nvSpPr>
          <p:cNvPr id="1048739" name="Slide Number Placeholder 4"/>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764" name="Date Placeholder 1"/>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65" name="Footer Placeholder 2"/>
          <p:cNvSpPr>
            <a:spLocks noGrp="1"/>
          </p:cNvSpPr>
          <p:nvPr>
            <p:ph type="ftr" sz="quarter" idx="11"/>
          </p:nvPr>
        </p:nvSpPr>
        <p:spPr/>
        <p:txBody>
          <a:bodyPr/>
          <a:lstStyle/>
          <a:p>
            <a:endParaRPr lang="en-PK"/>
          </a:p>
        </p:txBody>
      </p:sp>
      <p:sp>
        <p:nvSpPr>
          <p:cNvPr id="1048766" name="Slide Number Placeholder 3"/>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83" name="Title 1"/>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PK"/>
          </a:p>
        </p:txBody>
      </p:sp>
      <p:sp>
        <p:nvSpPr>
          <p:cNvPr id="1048784"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85"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1048786" name="Date Placeholder 4"/>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87" name="Footer Placeholder 5"/>
          <p:cNvSpPr>
            <a:spLocks noGrp="1"/>
          </p:cNvSpPr>
          <p:nvPr>
            <p:ph type="ftr" sz="quarter" idx="11"/>
          </p:nvPr>
        </p:nvSpPr>
        <p:spPr/>
        <p:txBody>
          <a:bodyPr/>
          <a:lstStyle/>
          <a:p>
            <a:endParaRPr lang="en-PK"/>
          </a:p>
        </p:txBody>
      </p:sp>
      <p:sp>
        <p:nvSpPr>
          <p:cNvPr id="1048788" name="Slide Number Placeholder 6"/>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45" name="Title 1"/>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PK"/>
          </a:p>
        </p:txBody>
      </p:sp>
      <p:sp>
        <p:nvSpPr>
          <p:cNvPr id="1048746" name="Picture Placeholder 2"/>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PK"/>
          </a:p>
        </p:txBody>
      </p:sp>
      <p:sp>
        <p:nvSpPr>
          <p:cNvPr id="1048747"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1048748" name="Date Placeholder 4"/>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49" name="Footer Placeholder 5"/>
          <p:cNvSpPr>
            <a:spLocks noGrp="1"/>
          </p:cNvSpPr>
          <p:nvPr>
            <p:ph type="ftr" sz="quarter" idx="11"/>
          </p:nvPr>
        </p:nvSpPr>
        <p:spPr/>
        <p:txBody>
          <a:bodyPr/>
          <a:lstStyle/>
          <a:p>
            <a:endParaRPr lang="en-PK"/>
          </a:p>
        </p:txBody>
      </p:sp>
      <p:sp>
        <p:nvSpPr>
          <p:cNvPr id="1048750" name="Slide Number Placeholder 6"/>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72" name="Title 1"/>
          <p:cNvSpPr>
            <a:spLocks noGrp="1"/>
          </p:cNvSpPr>
          <p:nvPr>
            <p:ph type="title"/>
          </p:nvPr>
        </p:nvSpPr>
        <p:spPr/>
        <p:txBody>
          <a:bodyPr/>
          <a:lstStyle/>
          <a:p>
            <a:r>
              <a:rPr lang="en-GB"/>
              <a:t>Click to edit Master title style</a:t>
            </a:r>
            <a:endParaRPr lang="en-PK"/>
          </a:p>
        </p:txBody>
      </p:sp>
      <p:sp>
        <p:nvSpPr>
          <p:cNvPr id="104877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74" name="Date Placeholder 3"/>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75" name="Footer Placeholder 4"/>
          <p:cNvSpPr>
            <a:spLocks noGrp="1"/>
          </p:cNvSpPr>
          <p:nvPr>
            <p:ph type="ftr" sz="quarter" idx="11"/>
          </p:nvPr>
        </p:nvSpPr>
        <p:spPr/>
        <p:txBody>
          <a:bodyPr/>
          <a:lstStyle/>
          <a:p>
            <a:endParaRPr lang="en-PK"/>
          </a:p>
        </p:txBody>
      </p:sp>
      <p:sp>
        <p:nvSpPr>
          <p:cNvPr id="1048776" name="Slide Number Placeholder 5"/>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40" name="Vertical Title 1"/>
          <p:cNvSpPr>
            <a:spLocks noGrp="1"/>
          </p:cNvSpPr>
          <p:nvPr>
            <p:ph type="title" orient="vert"/>
          </p:nvPr>
        </p:nvSpPr>
        <p:spPr>
          <a:xfrm>
            <a:off x="10469880" y="438150"/>
            <a:ext cx="3154680" cy="6974206"/>
          </a:xfrm>
        </p:spPr>
        <p:txBody>
          <a:bodyPr vert="eaVert"/>
          <a:lstStyle/>
          <a:p>
            <a:r>
              <a:rPr lang="en-GB"/>
              <a:t>Click to edit Master title style</a:t>
            </a:r>
            <a:endParaRPr lang="en-PK"/>
          </a:p>
        </p:txBody>
      </p:sp>
      <p:sp>
        <p:nvSpPr>
          <p:cNvPr id="1048741" name="Vertical Text Placeholder 2"/>
          <p:cNvSpPr>
            <a:spLocks noGrp="1"/>
          </p:cNvSpPr>
          <p:nvPr>
            <p:ph type="body" orient="vert" idx="1"/>
          </p:nvPr>
        </p:nvSpPr>
        <p:spPr>
          <a:xfrm>
            <a:off x="1005840" y="438150"/>
            <a:ext cx="9281160" cy="697420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742" name="Date Placeholder 3"/>
          <p:cNvSpPr>
            <a:spLocks noGrp="1"/>
          </p:cNvSpPr>
          <p:nvPr>
            <p:ph type="dt" sz="half" idx="10"/>
          </p:nvPr>
        </p:nvSpPr>
        <p:spPr/>
        <p:txBody>
          <a:bodyPr/>
          <a:lstStyle/>
          <a:p>
            <a:fld id="{4EFFDE87-577F-1E48-B19B-50AF252840EE}" type="datetimeFigureOut">
              <a:rPr lang="en-PK" smtClean="0"/>
              <a:t>07/03/2026</a:t>
            </a:fld>
            <a:endParaRPr lang="en-PK"/>
          </a:p>
        </p:txBody>
      </p:sp>
      <p:sp>
        <p:nvSpPr>
          <p:cNvPr id="1048743" name="Footer Placeholder 4"/>
          <p:cNvSpPr>
            <a:spLocks noGrp="1"/>
          </p:cNvSpPr>
          <p:nvPr>
            <p:ph type="ftr" sz="quarter" idx="11"/>
          </p:nvPr>
        </p:nvSpPr>
        <p:spPr/>
        <p:txBody>
          <a:bodyPr/>
          <a:lstStyle/>
          <a:p>
            <a:endParaRPr lang="en-PK"/>
          </a:p>
        </p:txBody>
      </p:sp>
      <p:sp>
        <p:nvSpPr>
          <p:cNvPr id="1048744" name="Slide Number Placeholder 5"/>
          <p:cNvSpPr>
            <a:spLocks noGrp="1"/>
          </p:cNvSpPr>
          <p:nvPr>
            <p:ph type="sldNum" sz="quarter" idx="12"/>
          </p:nvPr>
        </p:nvSpPr>
        <p:spPr/>
        <p:txBody>
          <a:bodyPr/>
          <a:lstStyle/>
          <a:p>
            <a:fld id="{2B883D15-39CF-D64F-934E-5B2580F56F96}" type="slidenum">
              <a:rPr lang="en-PK" smtClean="0"/>
              <a:t>‹#›</a:t>
            </a:fld>
            <a:endParaRPr lang="en-PK"/>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1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13"/>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16"/>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19"/>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22"/>
        <p:cNvGrpSpPr/>
        <p:nvPr/>
      </p:nvGrpSpPr>
      <p:grpSpPr>
        <a:xfrm>
          <a:off x="0" y="0"/>
          <a:ext cx="0" cy="0"/>
          <a:chOff x="0" y="0"/>
          <a:chExt cx="0" cy="0"/>
        </a:xfrm>
      </p:grpSpPr>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25"/>
        <p:cNvGrpSpPr/>
        <p:nvPr/>
      </p:nvGrpSpPr>
      <p:grpSpPr>
        <a:xfrm>
          <a:off x="0" y="0"/>
          <a:ext cx="0" cy="0"/>
          <a:chOff x="0" y="0"/>
          <a:chExt cx="0" cy="0"/>
        </a:xfrm>
      </p:grpSpPr>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28"/>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31"/>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34"/>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lide 10 master">
  <p:cSld name="Slide 10 master">
    <p:spTree>
      <p:nvGrpSpPr>
        <p:cNvPr id="1" name="Shape 3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1048577"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1048578"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4EFFDE87-577F-1E48-B19B-50AF252840EE}" type="datetimeFigureOut">
              <a:rPr lang="en-PK" smtClean="0"/>
              <a:t>07/03/2026</a:t>
            </a:fld>
            <a:endParaRPr lang="en-PK"/>
          </a:p>
        </p:txBody>
      </p:sp>
      <p:sp>
        <p:nvSpPr>
          <p:cNvPr id="1048579"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PK"/>
          </a:p>
        </p:txBody>
      </p:sp>
      <p:sp>
        <p:nvSpPr>
          <p:cNvPr id="1048580"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2B883D15-39CF-D64F-934E-5B2580F56F96}" type="slidenum">
              <a:rPr lang="en-PK" smtClean="0"/>
              <a:t>‹#›</a:t>
            </a:fld>
            <a:endParaRPr lang="en-PK"/>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PK"/>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hyperlink" Target="https://search.proquest.com/openview/0064e4a4043241190aa0a92ad949c2be"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5" Type="http://schemas.openxmlformats.org/officeDocument/2006/relationships/hyperlink" Target="https://doi.org/10.3390/economies13040107" TargetMode="External"/><Relationship Id="rId4" Type="http://schemas.openxmlformats.org/officeDocument/2006/relationships/hyperlink" Target="https://www.sciencedirect.com/science/article/pii/B97803238561570002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
        <p:cNvGrpSpPr/>
        <p:nvPr/>
      </p:nvGrpSpPr>
      <p:grpSpPr>
        <a:xfrm>
          <a:off x="0" y="0"/>
          <a:ext cx="0" cy="0"/>
          <a:chOff x="0" y="0"/>
          <a:chExt cx="0" cy="0"/>
        </a:xfrm>
      </p:grpSpPr>
      <p:sp>
        <p:nvSpPr>
          <p:cNvPr id="1048581"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582"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pic>
        <p:nvPicPr>
          <p:cNvPr id="2097152" name="Picture 2" descr="Grab and Go Cafe | St. Lawrence University"/>
          <p:cNvPicPr>
            <a:picLocks noChangeAspect="1" noChangeArrowheads="1"/>
          </p:cNvPicPr>
          <p:nvPr/>
        </p:nvPicPr>
        <p:blipFill>
          <a:blip r:embed="rId3"/>
          <a:srcRect/>
          <a:stretch>
            <a:fillRect/>
          </a:stretch>
        </p:blipFill>
        <p:spPr bwMode="auto">
          <a:xfrm>
            <a:off x="-1" y="223284"/>
            <a:ext cx="14630399" cy="7783032"/>
          </a:xfrm>
          <a:prstGeom prst="rect">
            <a:avLst/>
          </a:prstGeom>
          <a:noFill/>
        </p:spPr>
      </p:pic>
      <p:sp>
        <p:nvSpPr>
          <p:cNvPr id="1048583" name="Google Shape;46;p13"/>
          <p:cNvSpPr/>
          <p:nvPr/>
        </p:nvSpPr>
        <p:spPr>
          <a:xfrm>
            <a:off x="4085513" y="339319"/>
            <a:ext cx="6548700" cy="8784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r>
              <a:rPr lang="en-US" sz="2842" b="1" dirty="0" err="1">
                <a:solidFill>
                  <a:srgbClr val="FFFFFF"/>
                </a:solidFill>
                <a:latin typeface="Nunito"/>
                <a:ea typeface="Nunito"/>
                <a:cs typeface="Nunito"/>
                <a:sym typeface="Nunito"/>
              </a:rPr>
              <a:t>FuelUp</a:t>
            </a:r>
            <a:r>
              <a:rPr lang="en-US" sz="2842" b="1" dirty="0">
                <a:solidFill>
                  <a:srgbClr val="FFFFFF"/>
                </a:solidFill>
                <a:latin typeface="Nunito"/>
                <a:ea typeface="Nunito"/>
                <a:cs typeface="Nunito"/>
                <a:sym typeface="Nunito"/>
              </a:rPr>
              <a:t> Student Café</a:t>
            </a:r>
            <a:endParaRPr sz="2842" b="1" dirty="0">
              <a:solidFill>
                <a:srgbClr val="FFFFFF"/>
              </a:solidFill>
              <a:latin typeface="Nunito"/>
              <a:ea typeface="Nunito"/>
              <a:cs typeface="Nunito"/>
              <a:sym typeface="Nunito"/>
            </a:endParaRPr>
          </a:p>
        </p:txBody>
      </p:sp>
      <p:sp>
        <p:nvSpPr>
          <p:cNvPr id="1048584" name="Google Shape;47;p13"/>
          <p:cNvSpPr txBox="1"/>
          <p:nvPr/>
        </p:nvSpPr>
        <p:spPr>
          <a:xfrm>
            <a:off x="3527089" y="1567543"/>
            <a:ext cx="8318691" cy="630708"/>
          </a:xfrm>
          <a:prstGeom prst="rect">
            <a:avLst/>
          </a:prstGeom>
          <a:solidFill>
            <a:srgbClr val="F2B42D"/>
          </a:solidFill>
          <a:ln>
            <a:noFill/>
          </a:ln>
        </p:spPr>
        <p:txBody>
          <a:bodyPr spcFirstLastPara="1" wrap="square" lIns="86625" tIns="86625" rIns="86625" bIns="86625" anchor="t" anchorCtr="0">
            <a:spAutoFit/>
          </a:bodyPr>
          <a:lstStyle/>
          <a:p>
            <a:pPr marL="0" lvl="0" indent="0" algn="ctr" rtl="0">
              <a:lnSpc>
                <a:spcPct val="125000"/>
              </a:lnSpc>
              <a:spcBef>
                <a:spcPts val="0"/>
              </a:spcBef>
              <a:spcAft>
                <a:spcPts val="0"/>
              </a:spcAft>
              <a:buNone/>
            </a:pPr>
            <a:r>
              <a:rPr lang="en-US" sz="2369" b="1" i="1" dirty="0">
                <a:solidFill>
                  <a:schemeClr val="lt1"/>
                </a:solidFill>
                <a:latin typeface="Nunito"/>
                <a:ea typeface="Nunito"/>
                <a:cs typeface="Nunito"/>
                <a:sym typeface="Nunito"/>
              </a:rPr>
              <a:t>Healthy Grab-and-Go Café for University Students</a:t>
            </a:r>
            <a:endParaRPr sz="852" i="1" dirty="0"/>
          </a:p>
        </p:txBody>
      </p:sp>
      <p:sp>
        <p:nvSpPr>
          <p:cNvPr id="1048585" name="TextBox 5"/>
          <p:cNvSpPr txBox="1"/>
          <p:nvPr/>
        </p:nvSpPr>
        <p:spPr>
          <a:xfrm>
            <a:off x="163286" y="7243950"/>
            <a:ext cx="5568043" cy="646331"/>
          </a:xfrm>
          <a:prstGeom prst="rect">
            <a:avLst/>
          </a:prstGeom>
          <a:solidFill>
            <a:schemeClr val="accent2">
              <a:lumMod val="60000"/>
              <a:lumOff val="40000"/>
            </a:schemeClr>
          </a:solidFill>
        </p:spPr>
        <p:txBody>
          <a:bodyPr wrap="square" rtlCol="0">
            <a:spAutoFit/>
          </a:bodyPr>
          <a:lstStyle/>
          <a:p>
            <a:pPr algn="ctr"/>
            <a:r>
              <a:rPr lang="en-GB" dirty="0">
                <a:solidFill>
                  <a:schemeClr val="bg1"/>
                </a:solidFill>
              </a:rPr>
              <a:t>Student Name: Alexandra Ionela Florea</a:t>
            </a:r>
          </a:p>
          <a:p>
            <a:pPr algn="ctr"/>
            <a:r>
              <a:rPr lang="en-GB" dirty="0">
                <a:solidFill>
                  <a:schemeClr val="bg1"/>
                </a:solidFill>
              </a:rPr>
              <a:t>Student Number: 2441094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1048589" name="Google Shape;55;p14"/>
          <p:cNvSpPr/>
          <p:nvPr/>
        </p:nvSpPr>
        <p:spPr>
          <a:xfrm>
            <a:off x="837724" y="1181862"/>
            <a:ext cx="7175400" cy="7041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a:latin typeface="Nunito"/>
                <a:ea typeface="Nunito"/>
                <a:cs typeface="Nunito"/>
                <a:sym typeface="Nunito"/>
              </a:rPr>
              <a:t>Business Concept</a:t>
            </a:r>
            <a:endParaRPr sz="3000" b="1" i="0" u="none" strike="noStrike" cap="none"/>
          </a:p>
        </p:txBody>
      </p:sp>
      <p:sp>
        <p:nvSpPr>
          <p:cNvPr id="1048590" name="Google Shape;56;p14"/>
          <p:cNvSpPr/>
          <p:nvPr/>
        </p:nvSpPr>
        <p:spPr>
          <a:xfrm>
            <a:off x="544571" y="2270004"/>
            <a:ext cx="7468553" cy="1149072"/>
          </a:xfrm>
          <a:prstGeom prst="rect">
            <a:avLst/>
          </a:prstGeom>
          <a:noFill/>
          <a:ln>
            <a:noFill/>
          </a:ln>
        </p:spPr>
        <p:txBody>
          <a:bodyPr spcFirstLastPara="1" wrap="square" lIns="0" tIns="0" rIns="0" bIns="0" anchor="t" anchorCtr="0">
            <a:noAutofit/>
          </a:bodyPr>
          <a:lstStyle/>
          <a:p>
            <a:pPr marL="425450" lvl="0" indent="-285750">
              <a:lnSpc>
                <a:spcPct val="162162"/>
              </a:lnSpc>
              <a:buClr>
                <a:srgbClr val="FFFFFF"/>
              </a:buClr>
              <a:buSzPts val="1400"/>
              <a:buFont typeface="Arial" panose="020B0604020202020204" pitchFamily="34" charset="0"/>
              <a:buChar char="•"/>
            </a:pPr>
            <a:r>
              <a:rPr lang="en-US" sz="1600" dirty="0" err="1">
                <a:latin typeface="PT Sans"/>
                <a:ea typeface="PT Sans"/>
                <a:cs typeface="PT Sans"/>
                <a:sym typeface="PT Sans"/>
              </a:rPr>
              <a:t>FuelUp</a:t>
            </a:r>
            <a:r>
              <a:rPr lang="en-US" sz="1600" dirty="0">
                <a:latin typeface="PT Sans"/>
                <a:ea typeface="PT Sans"/>
                <a:cs typeface="PT Sans"/>
                <a:sym typeface="PT Sans"/>
              </a:rPr>
              <a:t> is a wellness grab-and-go cafe that is easily located near a university environment. The conception is a combination of quickness of service, healthiness, and student affordability.</a:t>
            </a:r>
          </a:p>
          <a:p>
            <a:pPr marL="425450" lvl="0" indent="-285750">
              <a:lnSpc>
                <a:spcPct val="162162"/>
              </a:lnSpc>
              <a:buClr>
                <a:srgbClr val="FFFFFF"/>
              </a:buClr>
              <a:buSzPts val="1400"/>
              <a:buFont typeface="Arial" panose="020B0604020202020204" pitchFamily="34" charset="0"/>
              <a:buChar char="•"/>
            </a:pPr>
            <a:endParaRPr lang="en-US" sz="1600" dirty="0">
              <a:latin typeface="PT Sans"/>
              <a:ea typeface="PT Sans"/>
              <a:cs typeface="PT Sans"/>
              <a:sym typeface="PT Sans"/>
            </a:endParaRPr>
          </a:p>
          <a:p>
            <a:pPr marL="425450" lvl="0" indent="-285750">
              <a:lnSpc>
                <a:spcPct val="162162"/>
              </a:lnSpc>
              <a:buClr>
                <a:srgbClr val="FFFFFF"/>
              </a:buClr>
              <a:buSzPts val="1400"/>
              <a:buFont typeface="Arial" panose="020B0604020202020204" pitchFamily="34" charset="0"/>
              <a:buChar char="•"/>
            </a:pPr>
            <a:r>
              <a:rPr lang="en-US" sz="1600" dirty="0">
                <a:latin typeface="PT Sans"/>
                <a:ea typeface="PT Sans"/>
                <a:cs typeface="PT Sans"/>
                <a:sym typeface="PT Sans"/>
              </a:rPr>
              <a:t>The cafe helps to improve student welfare by offering balanced foodstuffs that increase concentration, energy and productivity. The menu will support the busy schedule of the students who are now able to access good nutrition without having to spend more time in lines (</a:t>
            </a:r>
            <a:r>
              <a:rPr lang="en-US" sz="1600" dirty="0" err="1">
                <a:latin typeface="PT Sans"/>
                <a:ea typeface="PT Sans"/>
                <a:cs typeface="PT Sans"/>
                <a:sym typeface="PT Sans"/>
              </a:rPr>
              <a:t>Ncanywa</a:t>
            </a:r>
            <a:r>
              <a:rPr lang="en-US" sz="1600" dirty="0">
                <a:latin typeface="PT Sans"/>
                <a:ea typeface="PT Sans"/>
                <a:cs typeface="PT Sans"/>
                <a:sym typeface="PT Sans"/>
              </a:rPr>
              <a:t>, Dyantyi and </a:t>
            </a:r>
            <a:r>
              <a:rPr lang="en-US" sz="1600" dirty="0" err="1">
                <a:latin typeface="PT Sans"/>
                <a:ea typeface="PT Sans"/>
                <a:cs typeface="PT Sans"/>
                <a:sym typeface="PT Sans"/>
              </a:rPr>
              <a:t>Asaleye</a:t>
            </a:r>
            <a:r>
              <a:rPr lang="en-US" sz="1600" dirty="0">
                <a:latin typeface="PT Sans"/>
                <a:ea typeface="PT Sans"/>
                <a:cs typeface="PT Sans"/>
                <a:sym typeface="PT Sans"/>
              </a:rPr>
              <a:t>, 2025).</a:t>
            </a:r>
          </a:p>
          <a:p>
            <a:pPr marL="425450" lvl="0" indent="-285750">
              <a:lnSpc>
                <a:spcPct val="162162"/>
              </a:lnSpc>
              <a:buClr>
                <a:srgbClr val="FFFFFF"/>
              </a:buClr>
              <a:buSzPts val="1400"/>
              <a:buFont typeface="Arial" panose="020B0604020202020204" pitchFamily="34" charset="0"/>
              <a:buChar char="•"/>
            </a:pPr>
            <a:endParaRPr lang="en-US" sz="1600" dirty="0">
              <a:latin typeface="PT Sans"/>
              <a:ea typeface="PT Sans"/>
              <a:cs typeface="PT Sans"/>
              <a:sym typeface="PT Sans"/>
            </a:endParaRPr>
          </a:p>
          <a:p>
            <a:pPr marL="425450" lvl="0" indent="-285750">
              <a:lnSpc>
                <a:spcPct val="162162"/>
              </a:lnSpc>
              <a:buClr>
                <a:srgbClr val="FFFFFF"/>
              </a:buClr>
              <a:buSzPts val="1400"/>
              <a:buFont typeface="Arial" panose="020B0604020202020204" pitchFamily="34" charset="0"/>
              <a:buChar char="•"/>
            </a:pPr>
            <a:r>
              <a:rPr lang="en-US" sz="1600" dirty="0" err="1">
                <a:latin typeface="PT Sans"/>
                <a:ea typeface="PT Sans"/>
                <a:cs typeface="PT Sans"/>
                <a:sym typeface="PT Sans"/>
              </a:rPr>
              <a:t>FuelUp</a:t>
            </a:r>
            <a:r>
              <a:rPr lang="en-US" sz="1600" dirty="0">
                <a:latin typeface="PT Sans"/>
                <a:ea typeface="PT Sans"/>
                <a:cs typeface="PT Sans"/>
                <a:sym typeface="PT Sans"/>
              </a:rPr>
              <a:t> markets itself as “healthy fuel for busy students,”  creating a brand based on convenience, health, and reliability.</a:t>
            </a:r>
            <a:endParaRPr sz="1600" dirty="0">
              <a:latin typeface="PT Sans"/>
              <a:ea typeface="PT Sans"/>
              <a:cs typeface="PT Sans"/>
              <a:sym typeface="PT Sans"/>
            </a:endParaRPr>
          </a:p>
        </p:txBody>
      </p:sp>
      <p:sp>
        <p:nvSpPr>
          <p:cNvPr id="1048591"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592"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pic>
        <p:nvPicPr>
          <p:cNvPr id="2097153" name="Picture 2" descr="TOP 10 BEST Healthy Breakfast near Gloucester, MA - Updated 2026 - Yelp"/>
          <p:cNvPicPr>
            <a:picLocks noChangeAspect="1" noChangeArrowheads="1"/>
          </p:cNvPicPr>
          <p:nvPr/>
        </p:nvPicPr>
        <p:blipFill>
          <a:blip r:embed="rId3"/>
          <a:srcRect/>
          <a:stretch>
            <a:fillRect/>
          </a:stretch>
        </p:blipFill>
        <p:spPr bwMode="auto">
          <a:xfrm>
            <a:off x="8318810" y="223285"/>
            <a:ext cx="6311590" cy="778303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pic>
        <p:nvPicPr>
          <p:cNvPr id="2097154" name="Google Shape;64;p15" descr="preencoded.png"/>
          <p:cNvPicPr preferRelativeResize="0">
            <a:picLocks/>
          </p:cNvPicPr>
          <p:nvPr/>
        </p:nvPicPr>
        <p:blipFill rotWithShape="1">
          <a:blip r:embed="rId3">
            <a:alphaModFix/>
          </a:blip>
          <a:srcRect/>
          <a:stretch>
            <a:fillRect/>
          </a:stretch>
        </p:blipFill>
        <p:spPr>
          <a:xfrm>
            <a:off x="0" y="0"/>
            <a:ext cx="5486400" cy="8229600"/>
          </a:xfrm>
          <a:prstGeom prst="rect">
            <a:avLst/>
          </a:prstGeom>
          <a:noFill/>
          <a:ln>
            <a:noFill/>
          </a:ln>
        </p:spPr>
      </p:pic>
      <p:sp>
        <p:nvSpPr>
          <p:cNvPr id="1048596" name="Google Shape;65;p15"/>
          <p:cNvSpPr/>
          <p:nvPr/>
        </p:nvSpPr>
        <p:spPr>
          <a:xfrm>
            <a:off x="6324125" y="855470"/>
            <a:ext cx="7468500" cy="7203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2600" b="1" i="0" u="none" strike="noStrike" cap="none">
                <a:latin typeface="Nunito"/>
                <a:ea typeface="Nunito"/>
                <a:cs typeface="Nunito"/>
                <a:sym typeface="Nunito"/>
              </a:rPr>
              <a:t>The Business Opportunity</a:t>
            </a:r>
            <a:endParaRPr sz="2600" b="1" i="0" u="none" strike="noStrike" cap="none"/>
          </a:p>
        </p:txBody>
      </p:sp>
      <p:sp>
        <p:nvSpPr>
          <p:cNvPr id="1048597" name="Google Shape;66;p15"/>
          <p:cNvSpPr/>
          <p:nvPr/>
        </p:nvSpPr>
        <p:spPr>
          <a:xfrm>
            <a:off x="6037254" y="2048343"/>
            <a:ext cx="7468500" cy="1532100"/>
          </a:xfrm>
          <a:prstGeom prst="rect">
            <a:avLst/>
          </a:prstGeom>
          <a:noFill/>
          <a:ln>
            <a:noFill/>
          </a:ln>
        </p:spPr>
        <p:txBody>
          <a:bodyPr spcFirstLastPara="1" wrap="square" lIns="0" tIns="0" rIns="0" bIns="0" anchor="t" anchorCtr="0">
            <a:noAutofit/>
          </a:bodyPr>
          <a:lstStyle/>
          <a:p>
            <a:pPr marL="457200" lvl="0" indent="-317500">
              <a:lnSpc>
                <a:spcPct val="162162"/>
              </a:lnSpc>
              <a:buClr>
                <a:srgbClr val="FFFFFF"/>
              </a:buClr>
              <a:buSzPts val="1400"/>
              <a:buFont typeface="PT Sans"/>
              <a:buChar char="●"/>
            </a:pPr>
            <a:r>
              <a:rPr lang="en-US" sz="1600" dirty="0">
                <a:latin typeface="PT Sans"/>
                <a:ea typeface="PT Sans"/>
                <a:cs typeface="PT Sans"/>
                <a:sym typeface="PT Sans"/>
              </a:rPr>
              <a:t>Busy school schedules, part-time employment, and the lack of healthy campus options keep University students struggling to find affordable and healthy foods. Most people rely on fast food, which has a downside on health, energy, and performance at school.</a:t>
            </a:r>
          </a:p>
          <a:p>
            <a:pPr marL="457200" lvl="0" indent="-317500">
              <a:lnSpc>
                <a:spcPct val="162162"/>
              </a:lnSpc>
              <a:buClr>
                <a:srgbClr val="FFFFFF"/>
              </a:buClr>
              <a:buSzPts val="1400"/>
              <a:buFont typeface="PT Sans"/>
              <a:buChar char="●"/>
            </a:pPr>
            <a:endParaRPr lang="en-US" sz="1600" dirty="0">
              <a:latin typeface="PT Sans"/>
              <a:ea typeface="PT Sans"/>
              <a:cs typeface="PT Sans"/>
              <a:sym typeface="PT Sans"/>
            </a:endParaRPr>
          </a:p>
          <a:p>
            <a:pPr marL="457200" lvl="0" indent="-317500">
              <a:lnSpc>
                <a:spcPct val="162162"/>
              </a:lnSpc>
              <a:buClr>
                <a:srgbClr val="FFFFFF"/>
              </a:buClr>
              <a:buSzPts val="1400"/>
              <a:buFont typeface="PT Sans"/>
              <a:buChar char="●"/>
            </a:pPr>
            <a:r>
              <a:rPr lang="en-US" sz="1600" dirty="0" err="1">
                <a:latin typeface="PT Sans"/>
                <a:ea typeface="PT Sans"/>
                <a:cs typeface="PT Sans"/>
                <a:sym typeface="PT Sans"/>
              </a:rPr>
              <a:t>FuelUp</a:t>
            </a:r>
            <a:r>
              <a:rPr lang="en-US" sz="1600" dirty="0">
                <a:latin typeface="PT Sans"/>
                <a:ea typeface="PT Sans"/>
                <a:cs typeface="PT Sans"/>
                <a:sym typeface="PT Sans"/>
              </a:rPr>
              <a:t> Student Café fills this void by providing convenient, affordable, and healthy grab-and-go meals made with students in mind.</a:t>
            </a:r>
          </a:p>
          <a:p>
            <a:pPr marL="457200" lvl="0" indent="-317500">
              <a:lnSpc>
                <a:spcPct val="162162"/>
              </a:lnSpc>
              <a:buClr>
                <a:srgbClr val="FFFFFF"/>
              </a:buClr>
              <a:buSzPts val="1400"/>
              <a:buFont typeface="PT Sans"/>
              <a:buChar char="●"/>
            </a:pPr>
            <a:endParaRPr lang="en-US" sz="1600" dirty="0">
              <a:latin typeface="PT Sans"/>
              <a:ea typeface="PT Sans"/>
              <a:cs typeface="PT Sans"/>
              <a:sym typeface="PT Sans"/>
            </a:endParaRPr>
          </a:p>
          <a:p>
            <a:pPr marL="457200" lvl="0" indent="-317500">
              <a:lnSpc>
                <a:spcPct val="162162"/>
              </a:lnSpc>
              <a:buClr>
                <a:srgbClr val="FFFFFF"/>
              </a:buClr>
              <a:buSzPts val="1400"/>
              <a:buFont typeface="PT Sans"/>
              <a:buChar char="●"/>
            </a:pPr>
            <a:r>
              <a:rPr lang="en-US" sz="1600" dirty="0">
                <a:latin typeface="PT Sans"/>
                <a:ea typeface="PT Sans"/>
                <a:cs typeface="PT Sans"/>
                <a:sym typeface="PT Sans"/>
              </a:rPr>
              <a:t>Demand for quick and nutritious food is constantly growing, with more than a million university learners in the UK and growing health awareness on the subject (Basson, 2024).  This forms a good opportunity in the form of a student-based healthy cafe close to the campus.</a:t>
            </a:r>
            <a:endParaRPr sz="1600" dirty="0">
              <a:latin typeface="PT Sans"/>
              <a:ea typeface="PT Sans"/>
              <a:cs typeface="PT Sans"/>
              <a:sym typeface="PT Sans"/>
            </a:endParaRPr>
          </a:p>
        </p:txBody>
      </p:sp>
      <p:sp>
        <p:nvSpPr>
          <p:cNvPr id="1048598"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599"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1048603" name="Google Shape;74;p16"/>
          <p:cNvSpPr/>
          <p:nvPr/>
        </p:nvSpPr>
        <p:spPr>
          <a:xfrm>
            <a:off x="3053653" y="673003"/>
            <a:ext cx="8523000" cy="6075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3800"/>
              <a:buFont typeface="Nunito"/>
              <a:buNone/>
            </a:pPr>
            <a:r>
              <a:rPr lang="en-US" sz="3000" b="1" i="0" u="none" strike="noStrike" cap="none">
                <a:latin typeface="Nunito"/>
                <a:ea typeface="Nunito"/>
                <a:cs typeface="Nunito"/>
                <a:sym typeface="Nunito"/>
              </a:rPr>
              <a:t>Product &amp; Value Proposition</a:t>
            </a:r>
            <a:endParaRPr sz="3000" b="1" i="0" u="none" strike="noStrike" cap="none"/>
          </a:p>
        </p:txBody>
      </p:sp>
      <p:sp>
        <p:nvSpPr>
          <p:cNvPr id="1048604" name="Google Shape;75;p16"/>
          <p:cNvSpPr/>
          <p:nvPr/>
        </p:nvSpPr>
        <p:spPr>
          <a:xfrm>
            <a:off x="812258" y="4160923"/>
            <a:ext cx="3893780" cy="303728"/>
          </a:xfrm>
          <a:prstGeom prst="rect">
            <a:avLst/>
          </a:prstGeom>
          <a:noFill/>
          <a:ln>
            <a:noFill/>
          </a:ln>
        </p:spPr>
        <p:txBody>
          <a:bodyPr spcFirstLastPara="1" wrap="square" lIns="0" tIns="0" rIns="0" bIns="0" anchor="t" anchorCtr="0">
            <a:noAutofit/>
          </a:bodyPr>
          <a:lstStyle/>
          <a:p>
            <a:pPr marL="0" marR="0" lvl="0" indent="0" algn="l" rtl="0">
              <a:lnSpc>
                <a:spcPct val="123684"/>
              </a:lnSpc>
              <a:spcBef>
                <a:spcPts val="0"/>
              </a:spcBef>
              <a:spcAft>
                <a:spcPts val="0"/>
              </a:spcAft>
              <a:buClr>
                <a:srgbClr val="FFFFFF"/>
              </a:buClr>
              <a:buSzPts val="1900"/>
              <a:buFont typeface="Nunito"/>
              <a:buNone/>
            </a:pPr>
            <a:r>
              <a:rPr lang="en-US" sz="2400" b="1" i="0" u="none" strike="noStrike" cap="none" dirty="0">
                <a:latin typeface="Nunito"/>
                <a:ea typeface="Nunito"/>
                <a:cs typeface="Nunito"/>
                <a:sym typeface="Nunito"/>
              </a:rPr>
              <a:t>Fresh &amp; Nutritious Meals</a:t>
            </a:r>
            <a:endParaRPr sz="2400" b="1" i="0" u="none" strike="noStrike" cap="none" dirty="0"/>
          </a:p>
        </p:txBody>
      </p:sp>
      <p:sp>
        <p:nvSpPr>
          <p:cNvPr id="1048605" name="Google Shape;78;p16"/>
          <p:cNvSpPr/>
          <p:nvPr/>
        </p:nvSpPr>
        <p:spPr>
          <a:xfrm>
            <a:off x="7982333" y="4374665"/>
            <a:ext cx="5554371" cy="303728"/>
          </a:xfrm>
          <a:prstGeom prst="rect">
            <a:avLst/>
          </a:prstGeom>
          <a:noFill/>
          <a:ln>
            <a:noFill/>
          </a:ln>
        </p:spPr>
        <p:txBody>
          <a:bodyPr spcFirstLastPara="1" wrap="square" lIns="0" tIns="0" rIns="0" bIns="0" anchor="t" anchorCtr="0">
            <a:noAutofit/>
          </a:bodyPr>
          <a:lstStyle/>
          <a:p>
            <a:pPr marL="0" marR="0" lvl="0" indent="0" algn="l" rtl="0">
              <a:lnSpc>
                <a:spcPct val="123684"/>
              </a:lnSpc>
              <a:spcBef>
                <a:spcPts val="0"/>
              </a:spcBef>
              <a:spcAft>
                <a:spcPts val="0"/>
              </a:spcAft>
              <a:buClr>
                <a:srgbClr val="FFFFFF"/>
              </a:buClr>
              <a:buSzPts val="1900"/>
              <a:buFont typeface="Nunito"/>
              <a:buNone/>
            </a:pPr>
            <a:r>
              <a:rPr lang="en-US" sz="2400" b="1" i="0" u="none" strike="noStrike" cap="none" dirty="0">
                <a:latin typeface="Nunito"/>
                <a:ea typeface="Nunito"/>
                <a:cs typeface="Nunito"/>
                <a:sym typeface="Nunito"/>
              </a:rPr>
              <a:t>Affordable, Nutritious, Convenient</a:t>
            </a:r>
            <a:endParaRPr sz="2400" b="1" i="0" u="none" strike="noStrike" cap="none" dirty="0"/>
          </a:p>
        </p:txBody>
      </p:sp>
      <p:sp>
        <p:nvSpPr>
          <p:cNvPr id="1048606" name="Google Shape;79;p16"/>
          <p:cNvSpPr/>
          <p:nvPr/>
        </p:nvSpPr>
        <p:spPr>
          <a:xfrm>
            <a:off x="7426523" y="6126004"/>
            <a:ext cx="6480900" cy="1539000"/>
          </a:xfrm>
          <a:prstGeom prst="rect">
            <a:avLst/>
          </a:prstGeom>
          <a:noFill/>
          <a:ln>
            <a:noFill/>
          </a:ln>
        </p:spPr>
        <p:txBody>
          <a:bodyPr spcFirstLastPara="1" wrap="square" lIns="0" tIns="0" rIns="0" bIns="0" anchor="t" anchorCtr="0">
            <a:noAutofit/>
          </a:bodyPr>
          <a:lstStyle/>
          <a:p>
            <a:pPr marL="457200" marR="0" lvl="0" indent="-317500" algn="l" rtl="0">
              <a:lnSpc>
                <a:spcPct val="150000"/>
              </a:lnSpc>
              <a:spcBef>
                <a:spcPts val="0"/>
              </a:spcBef>
              <a:spcAft>
                <a:spcPts val="0"/>
              </a:spcAft>
              <a:buClr>
                <a:srgbClr val="FFFFFF"/>
              </a:buClr>
              <a:buSzPts val="1400"/>
              <a:buFont typeface="PT Sans"/>
              <a:buChar char="●"/>
            </a:pPr>
            <a:endParaRPr sz="1400" dirty="0">
              <a:latin typeface="PT Sans"/>
              <a:ea typeface="PT Sans"/>
              <a:cs typeface="PT Sans"/>
              <a:sym typeface="PT Sans"/>
            </a:endParaRPr>
          </a:p>
        </p:txBody>
      </p:sp>
      <p:sp>
        <p:nvSpPr>
          <p:cNvPr id="1048607" name="TextBox 2"/>
          <p:cNvSpPr txBox="1"/>
          <p:nvPr/>
        </p:nvSpPr>
        <p:spPr>
          <a:xfrm>
            <a:off x="396236" y="4720355"/>
            <a:ext cx="5525062" cy="3221815"/>
          </a:xfrm>
          <a:prstGeom prst="rect">
            <a:avLst/>
          </a:prstGeom>
          <a:noFill/>
        </p:spPr>
        <p:txBody>
          <a:bodyPr wrap="square">
            <a:spAutoFit/>
          </a:bodyPr>
          <a:lstStyle/>
          <a:p>
            <a:pPr marL="457200" indent="-317500">
              <a:lnSpc>
                <a:spcPct val="162162"/>
              </a:lnSpc>
              <a:buClr>
                <a:srgbClr val="000000"/>
              </a:buClr>
              <a:buSzPts val="1400"/>
              <a:buFont typeface="PT Sans"/>
              <a:buChar char="●"/>
            </a:pPr>
            <a:r>
              <a:rPr lang="en-US" sz="1600" dirty="0" err="1">
                <a:latin typeface="PT Sans"/>
                <a:ea typeface="PT Sans"/>
                <a:cs typeface="PT Sans"/>
                <a:sym typeface="PT Sans"/>
              </a:rPr>
              <a:t>FuelUp</a:t>
            </a:r>
            <a:r>
              <a:rPr lang="en-US" sz="1600" dirty="0">
                <a:latin typeface="PT Sans"/>
                <a:ea typeface="PT Sans"/>
                <a:cs typeface="PT Sans"/>
                <a:sym typeface="PT Sans"/>
              </a:rPr>
              <a:t> will provide fresh salads, grain bowls, protein wraps, smoothies, juices, healthy snack boxes, and meal bundles. </a:t>
            </a:r>
          </a:p>
          <a:p>
            <a:pPr marL="457200" indent="-317500">
              <a:lnSpc>
                <a:spcPct val="162162"/>
              </a:lnSpc>
              <a:buClr>
                <a:srgbClr val="000000"/>
              </a:buClr>
              <a:buSzPts val="1400"/>
              <a:buFont typeface="PT Sans"/>
              <a:buChar char="●"/>
            </a:pPr>
            <a:r>
              <a:rPr lang="en-US" sz="1600" dirty="0">
                <a:latin typeface="PT Sans"/>
                <a:ea typeface="PT Sans"/>
                <a:cs typeface="PT Sans"/>
                <a:sym typeface="PT Sans"/>
              </a:rPr>
              <a:t>Every product will be made each day to guarantee quality and freshness. Clarity of calorie and nutritional information will contribute to informed food decisions made by customers.</a:t>
            </a:r>
          </a:p>
        </p:txBody>
      </p:sp>
      <p:sp>
        <p:nvSpPr>
          <p:cNvPr id="1048608" name="TextBox 4"/>
          <p:cNvSpPr txBox="1"/>
          <p:nvPr/>
        </p:nvSpPr>
        <p:spPr>
          <a:xfrm>
            <a:off x="7549328" y="4854151"/>
            <a:ext cx="5687169" cy="3221815"/>
          </a:xfrm>
          <a:prstGeom prst="rect">
            <a:avLst/>
          </a:prstGeom>
          <a:noFill/>
        </p:spPr>
        <p:txBody>
          <a:bodyPr wrap="square">
            <a:spAutoFit/>
          </a:bodyPr>
          <a:lstStyle/>
          <a:p>
            <a:pPr marL="457200" indent="-317500">
              <a:lnSpc>
                <a:spcPct val="162162"/>
              </a:lnSpc>
              <a:buClr>
                <a:srgbClr val="000000"/>
              </a:buClr>
              <a:buSzPts val="1400"/>
              <a:buFont typeface="PT Sans"/>
              <a:buChar char="●"/>
            </a:pPr>
            <a:r>
              <a:rPr lang="en-US" sz="1600" dirty="0">
                <a:latin typeface="PT Sans"/>
                <a:ea typeface="PT Sans"/>
                <a:cs typeface="PT Sans"/>
                <a:sym typeface="PT Sans"/>
              </a:rPr>
              <a:t>The value proposition </a:t>
            </a:r>
            <a:r>
              <a:rPr lang="en-US" sz="1600" dirty="0" err="1">
                <a:latin typeface="PT Sans"/>
                <a:ea typeface="PT Sans"/>
                <a:cs typeface="PT Sans"/>
                <a:sym typeface="PT Sans"/>
              </a:rPr>
              <a:t>centres</a:t>
            </a:r>
            <a:r>
              <a:rPr lang="en-US" sz="1600" dirty="0">
                <a:latin typeface="PT Sans"/>
                <a:ea typeface="PT Sans"/>
                <a:cs typeface="PT Sans"/>
                <a:sym typeface="PT Sans"/>
              </a:rPr>
              <a:t> around low-cost, healthy, and convenient foods that respond to the needs of students. </a:t>
            </a:r>
          </a:p>
          <a:p>
            <a:pPr marL="457200" indent="-317500">
              <a:lnSpc>
                <a:spcPct val="162162"/>
              </a:lnSpc>
              <a:buClr>
                <a:srgbClr val="000000"/>
              </a:buClr>
              <a:buSzPts val="1400"/>
              <a:buFont typeface="PT Sans"/>
              <a:buChar char="●"/>
            </a:pPr>
            <a:r>
              <a:rPr lang="en-US" sz="1600" dirty="0">
                <a:latin typeface="PT Sans"/>
                <a:ea typeface="PT Sans"/>
                <a:cs typeface="PT Sans"/>
                <a:sym typeface="PT Sans"/>
              </a:rPr>
              <a:t>Unlike fast-food restaurants, where speed is a key concern, </a:t>
            </a:r>
            <a:r>
              <a:rPr lang="en-US" sz="1600" dirty="0" err="1">
                <a:latin typeface="PT Sans"/>
                <a:ea typeface="PT Sans"/>
                <a:cs typeface="PT Sans"/>
                <a:sym typeface="PT Sans"/>
              </a:rPr>
              <a:t>FuelUp</a:t>
            </a:r>
            <a:r>
              <a:rPr lang="en-US" sz="1600" dirty="0">
                <a:latin typeface="PT Sans"/>
                <a:ea typeface="PT Sans"/>
                <a:cs typeface="PT Sans"/>
                <a:sym typeface="PT Sans"/>
              </a:rPr>
              <a:t> focuses on both speed and health,</a:t>
            </a:r>
          </a:p>
          <a:p>
            <a:pPr marL="457200" indent="-317500">
              <a:lnSpc>
                <a:spcPct val="162162"/>
              </a:lnSpc>
              <a:buClr>
                <a:srgbClr val="000000"/>
              </a:buClr>
              <a:buSzPts val="1400"/>
              <a:buFont typeface="PT Sans"/>
              <a:buChar char="●"/>
            </a:pPr>
            <a:r>
              <a:rPr lang="en-US" sz="1600" dirty="0">
                <a:latin typeface="PT Sans"/>
                <a:ea typeface="PT Sans"/>
                <a:cs typeface="PT Sans"/>
                <a:sym typeface="PT Sans"/>
              </a:rPr>
              <a:t>This provides differentiation and long-term customer confidence. </a:t>
            </a:r>
          </a:p>
        </p:txBody>
      </p:sp>
      <p:sp>
        <p:nvSpPr>
          <p:cNvPr id="1048609"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10"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pic>
        <p:nvPicPr>
          <p:cNvPr id="2097155" name="Picture 2" descr="A fresh and healthy menu - totally unique in the quick serve food industry"/>
          <p:cNvPicPr>
            <a:picLocks noChangeAspect="1" noChangeArrowheads="1"/>
          </p:cNvPicPr>
          <p:nvPr/>
        </p:nvPicPr>
        <p:blipFill>
          <a:blip r:embed="rId3"/>
          <a:srcRect/>
          <a:stretch>
            <a:fillRect/>
          </a:stretch>
        </p:blipFill>
        <p:spPr bwMode="auto">
          <a:xfrm>
            <a:off x="812258" y="1835667"/>
            <a:ext cx="4482790" cy="2169406"/>
          </a:xfrm>
          <a:prstGeom prst="rect">
            <a:avLst/>
          </a:prstGeom>
          <a:noFill/>
        </p:spPr>
      </p:pic>
      <p:pic>
        <p:nvPicPr>
          <p:cNvPr id="2097156" name="Picture 4" descr="20 Healthy Meal Prep Ideas That Aren't Salad | The Everygirl"/>
          <p:cNvPicPr>
            <a:picLocks noChangeAspect="1" noChangeArrowheads="1"/>
          </p:cNvPicPr>
          <p:nvPr/>
        </p:nvPicPr>
        <p:blipFill>
          <a:blip r:embed="rId4"/>
          <a:srcRect/>
          <a:stretch>
            <a:fillRect/>
          </a:stretch>
        </p:blipFill>
        <p:spPr bwMode="auto">
          <a:xfrm>
            <a:off x="8571400" y="1618663"/>
            <a:ext cx="3908502" cy="260566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pic>
        <p:nvPicPr>
          <p:cNvPr id="2097157" name="Google Shape;86;p17"/>
          <p:cNvPicPr preferRelativeResize="0">
            <a:picLocks/>
          </p:cNvPicPr>
          <p:nvPr/>
        </p:nvPicPr>
        <p:blipFill>
          <a:blip r:embed="rId3">
            <a:alphaModFix/>
          </a:blip>
          <a:stretch>
            <a:fillRect/>
          </a:stretch>
        </p:blipFill>
        <p:spPr>
          <a:xfrm>
            <a:off x="0" y="0"/>
            <a:ext cx="6494202" cy="8229600"/>
          </a:xfrm>
          <a:prstGeom prst="rect">
            <a:avLst/>
          </a:prstGeom>
          <a:noFill/>
          <a:ln>
            <a:noFill/>
          </a:ln>
        </p:spPr>
      </p:pic>
      <p:sp>
        <p:nvSpPr>
          <p:cNvPr id="1048614" name="Google Shape;87;p17"/>
          <p:cNvSpPr/>
          <p:nvPr/>
        </p:nvSpPr>
        <p:spPr>
          <a:xfrm>
            <a:off x="6933850" y="1128700"/>
            <a:ext cx="6770349" cy="750600"/>
          </a:xfrm>
          <a:prstGeom prst="rect">
            <a:avLst/>
          </a:prstGeom>
          <a:solidFill>
            <a:srgbClr val="F2B42D"/>
          </a:solidFill>
          <a:ln w="9525" cap="flat" cmpd="sng">
            <a:solidFill>
              <a:srgbClr val="F2B42D"/>
            </a:solidFill>
            <a:prstDash val="solid"/>
            <a:round/>
            <a:headEnd type="none" w="sm" len="sm"/>
            <a:tailEnd type="none" w="sm" len="sm"/>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dirty="0">
                <a:latin typeface="Nunito"/>
                <a:ea typeface="Nunito"/>
                <a:cs typeface="Nunito"/>
                <a:sym typeface="Nunito"/>
              </a:rPr>
              <a:t>Legal Structure &amp; Management</a:t>
            </a:r>
            <a:endParaRPr sz="3000" b="1" i="0" u="none" strike="noStrike" cap="none" dirty="0"/>
          </a:p>
        </p:txBody>
      </p:sp>
      <p:sp>
        <p:nvSpPr>
          <p:cNvPr id="1048615" name="Google Shape;88;p17"/>
          <p:cNvSpPr/>
          <p:nvPr/>
        </p:nvSpPr>
        <p:spPr>
          <a:xfrm>
            <a:off x="6933850" y="2442675"/>
            <a:ext cx="4019400" cy="4320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1" i="0" u="none" strike="noStrike" cap="none" dirty="0">
                <a:latin typeface="Nunito"/>
                <a:ea typeface="Nunito"/>
                <a:cs typeface="Nunito"/>
                <a:sym typeface="Nunito"/>
              </a:rPr>
              <a:t>Legal Structure</a:t>
            </a:r>
            <a:endParaRPr sz="2400" b="1" i="0" u="none" strike="noStrike" cap="none" dirty="0"/>
          </a:p>
        </p:txBody>
      </p:sp>
      <p:sp>
        <p:nvSpPr>
          <p:cNvPr id="1048616" name="Google Shape;89;p17"/>
          <p:cNvSpPr/>
          <p:nvPr/>
        </p:nvSpPr>
        <p:spPr>
          <a:xfrm>
            <a:off x="6933851" y="3139006"/>
            <a:ext cx="6933900" cy="1149000"/>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endParaRPr sz="1600" dirty="0">
              <a:latin typeface="PT Sans"/>
              <a:ea typeface="PT Sans"/>
              <a:cs typeface="PT Sans"/>
              <a:sym typeface="PT Sans"/>
            </a:endParaRPr>
          </a:p>
        </p:txBody>
      </p:sp>
      <p:sp>
        <p:nvSpPr>
          <p:cNvPr id="1048617" name="Google Shape;90;p17"/>
          <p:cNvSpPr/>
          <p:nvPr/>
        </p:nvSpPr>
        <p:spPr>
          <a:xfrm>
            <a:off x="6933850" y="4470316"/>
            <a:ext cx="4310100" cy="3006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1" i="0" u="none" strike="noStrike" cap="none" dirty="0">
                <a:latin typeface="Nunito"/>
                <a:ea typeface="Nunito"/>
                <a:cs typeface="Nunito"/>
                <a:sym typeface="Nunito"/>
              </a:rPr>
              <a:t>Management Team</a:t>
            </a:r>
            <a:endParaRPr sz="2400" b="1" i="0" u="none" strike="noStrike" cap="none" dirty="0"/>
          </a:p>
        </p:txBody>
      </p:sp>
      <p:sp>
        <p:nvSpPr>
          <p:cNvPr id="1048618" name="TextBox 2"/>
          <p:cNvSpPr txBox="1"/>
          <p:nvPr/>
        </p:nvSpPr>
        <p:spPr>
          <a:xfrm>
            <a:off x="6666614" y="4902608"/>
            <a:ext cx="7315200" cy="2438488"/>
          </a:xfrm>
          <a:prstGeom prst="rect">
            <a:avLst/>
          </a:prstGeom>
          <a:noFill/>
        </p:spPr>
        <p:txBody>
          <a:bodyPr wrap="square">
            <a:spAutoFit/>
          </a:bodyPr>
          <a:lstStyle/>
          <a:p>
            <a:pPr marL="457200" marR="0" lvl="0" indent="-317500" algn="l" rtl="0">
              <a:lnSpc>
                <a:spcPct val="162162"/>
              </a:lnSpc>
              <a:spcBef>
                <a:spcPts val="0"/>
              </a:spcBef>
              <a:spcAft>
                <a:spcPts val="0"/>
              </a:spcAft>
              <a:buClr>
                <a:srgbClr val="000000"/>
              </a:buClr>
              <a:buSzPts val="1400"/>
              <a:buFont typeface="PT Sans"/>
              <a:buChar char="●"/>
            </a:pPr>
            <a:r>
              <a:rPr lang="en-US" sz="1600" b="0" i="0" u="none" strike="noStrike" cap="none" dirty="0">
                <a:latin typeface="PT Sans"/>
                <a:ea typeface="PT Sans"/>
                <a:cs typeface="PT Sans"/>
                <a:sym typeface="PT Sans"/>
              </a:rPr>
              <a:t>The new business venture will be guided by a lean </a:t>
            </a:r>
            <a:r>
              <a:rPr lang="en-US" sz="1600" b="0" i="0" u="none" strike="noStrike" cap="none" dirty="0" err="1">
                <a:latin typeface="PT Sans"/>
                <a:ea typeface="PT Sans"/>
                <a:cs typeface="PT Sans"/>
                <a:sym typeface="PT Sans"/>
              </a:rPr>
              <a:t>organisational</a:t>
            </a:r>
            <a:r>
              <a:rPr lang="en-US" sz="1600" b="0" i="0" u="none" strike="noStrike" cap="none" dirty="0">
                <a:latin typeface="PT Sans"/>
                <a:ea typeface="PT Sans"/>
                <a:cs typeface="PT Sans"/>
                <a:sym typeface="PT Sans"/>
              </a:rPr>
              <a:t> framework to ensure cost-effectiveness and flexibility. The Founder will serve as Managing Director and will have a strategic and financial role. </a:t>
            </a:r>
          </a:p>
          <a:p>
            <a:pPr marL="457200" marR="0" lvl="0" indent="-317500" algn="l" rtl="0">
              <a:lnSpc>
                <a:spcPct val="162162"/>
              </a:lnSpc>
              <a:spcBef>
                <a:spcPts val="0"/>
              </a:spcBef>
              <a:spcAft>
                <a:spcPts val="0"/>
              </a:spcAft>
              <a:buClr>
                <a:srgbClr val="000000"/>
              </a:buClr>
              <a:buSzPts val="1400"/>
              <a:buFont typeface="PT Sans"/>
              <a:buChar char="●"/>
            </a:pPr>
            <a:r>
              <a:rPr lang="en-US" sz="1600" b="0" i="0" u="none" strike="noStrike" cap="none" dirty="0">
                <a:latin typeface="PT Sans"/>
                <a:ea typeface="PT Sans"/>
                <a:cs typeface="PT Sans"/>
                <a:sym typeface="PT Sans"/>
              </a:rPr>
              <a:t>Daily operations and inventory management will be supervised by an Operations Manager and part-time Marketing Coordinator, with 3-4 cafe assistants holding backup.</a:t>
            </a:r>
          </a:p>
        </p:txBody>
      </p:sp>
      <p:sp>
        <p:nvSpPr>
          <p:cNvPr id="1048619" name="TextBox 4"/>
          <p:cNvSpPr txBox="1"/>
          <p:nvPr/>
        </p:nvSpPr>
        <p:spPr>
          <a:xfrm>
            <a:off x="6666614" y="2956696"/>
            <a:ext cx="7315200" cy="1241815"/>
          </a:xfrm>
          <a:prstGeom prst="rect">
            <a:avLst/>
          </a:prstGeom>
          <a:noFill/>
        </p:spPr>
        <p:txBody>
          <a:bodyPr wrap="square">
            <a:spAutoFit/>
          </a:bodyPr>
          <a:lstStyle/>
          <a:p>
            <a:pPr marL="457200" indent="-317500">
              <a:lnSpc>
                <a:spcPct val="162162"/>
              </a:lnSpc>
              <a:buClr>
                <a:srgbClr val="000000"/>
              </a:buClr>
              <a:buSzPts val="1400"/>
              <a:buFont typeface="PT Sans"/>
              <a:buChar char="●"/>
            </a:pPr>
            <a:r>
              <a:rPr lang="en-US" sz="1600" dirty="0" err="1">
                <a:latin typeface="PT Sans"/>
                <a:ea typeface="PT Sans"/>
                <a:cs typeface="PT Sans"/>
                <a:sym typeface="PT Sans"/>
              </a:rPr>
              <a:t>FuelUp</a:t>
            </a:r>
            <a:r>
              <a:rPr lang="en-US" sz="1600" dirty="0">
                <a:latin typeface="PT Sans"/>
                <a:ea typeface="PT Sans"/>
                <a:cs typeface="PT Sans"/>
                <a:sym typeface="PT Sans"/>
              </a:rPr>
              <a:t> will be a Private Limited Company (Ltd), which offers the advantages of limited liability and increases trustworthiness in finding investors or partners.</a:t>
            </a:r>
          </a:p>
        </p:txBody>
      </p:sp>
      <p:sp>
        <p:nvSpPr>
          <p:cNvPr id="1048620"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21"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1048625" name="Google Shape;98;p18"/>
          <p:cNvSpPr/>
          <p:nvPr/>
        </p:nvSpPr>
        <p:spPr>
          <a:xfrm>
            <a:off x="6759387" y="1128621"/>
            <a:ext cx="7033237" cy="7392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dirty="0">
                <a:latin typeface="Nunito"/>
                <a:ea typeface="Nunito"/>
                <a:cs typeface="Nunito"/>
                <a:sym typeface="Nunito"/>
              </a:rPr>
              <a:t>Industry &amp; Market Analysis</a:t>
            </a:r>
            <a:endParaRPr sz="3000" b="1" i="0" u="none" strike="noStrike" cap="none" dirty="0"/>
          </a:p>
        </p:txBody>
      </p:sp>
      <p:sp>
        <p:nvSpPr>
          <p:cNvPr id="1048626" name="Google Shape;99;p18"/>
          <p:cNvSpPr/>
          <p:nvPr/>
        </p:nvSpPr>
        <p:spPr>
          <a:xfrm>
            <a:off x="6324071" y="2106597"/>
            <a:ext cx="7468553" cy="1532096"/>
          </a:xfrm>
          <a:prstGeom prst="rect">
            <a:avLst/>
          </a:prstGeom>
          <a:solidFill>
            <a:schemeClr val="bg1"/>
          </a:solidFill>
          <a:ln>
            <a:noFill/>
          </a:ln>
        </p:spPr>
        <p:txBody>
          <a:bodyPr spcFirstLastPara="1" wrap="square" lIns="0" tIns="0" rIns="0" bIns="0" anchor="t" anchorCtr="0">
            <a:noAutofit/>
          </a:bodyPr>
          <a:lstStyle/>
          <a:p>
            <a:pPr marL="425450" lvl="0" indent="-285750">
              <a:lnSpc>
                <a:spcPct val="162162"/>
              </a:lnSpc>
              <a:buClr>
                <a:srgbClr val="FFFFFF"/>
              </a:buClr>
              <a:buSzPts val="1400"/>
              <a:buFont typeface="Arial" panose="020B0604020202020204" pitchFamily="34" charset="0"/>
              <a:buChar char="•"/>
            </a:pPr>
            <a:r>
              <a:rPr lang="en-US" sz="1600" dirty="0">
                <a:latin typeface="PT Sans"/>
                <a:ea typeface="PT Sans"/>
                <a:cs typeface="PT Sans"/>
                <a:sym typeface="PT Sans"/>
              </a:rPr>
              <a:t>The food and beverage industry in the UK is steadily expanding, and the higher education sector offers a substantial and stable customer base. Increasing health consciousness among the young consumers is imposing demands on healthy and convenient foods.</a:t>
            </a:r>
          </a:p>
          <a:p>
            <a:pPr marL="425450" lvl="0" indent="-285750">
              <a:lnSpc>
                <a:spcPct val="162162"/>
              </a:lnSpc>
              <a:buClr>
                <a:srgbClr val="FFFFFF"/>
              </a:buClr>
              <a:buSzPts val="1400"/>
              <a:buFont typeface="Arial" panose="020B0604020202020204" pitchFamily="34" charset="0"/>
              <a:buChar char="•"/>
            </a:pPr>
            <a:endParaRPr lang="en-US" sz="1600" dirty="0">
              <a:latin typeface="PT Sans"/>
              <a:ea typeface="PT Sans"/>
              <a:cs typeface="PT Sans"/>
              <a:sym typeface="PT Sans"/>
            </a:endParaRPr>
          </a:p>
          <a:p>
            <a:pPr marL="425450" lvl="0" indent="-285750">
              <a:lnSpc>
                <a:spcPct val="162162"/>
              </a:lnSpc>
              <a:buClr>
                <a:srgbClr val="FFFFFF"/>
              </a:buClr>
              <a:buSzPts val="1400"/>
              <a:buFont typeface="Arial" panose="020B0604020202020204" pitchFamily="34" charset="0"/>
              <a:buChar char="•"/>
            </a:pPr>
            <a:r>
              <a:rPr lang="en-US" sz="1600" dirty="0">
                <a:latin typeface="PT Sans"/>
                <a:ea typeface="PT Sans"/>
                <a:cs typeface="PT Sans"/>
                <a:sym typeface="PT Sans"/>
              </a:rPr>
              <a:t>Student food trends are influenced by social media, the fitness culture, and sustainability. Consumers tend to appreciate transparency, healthy food and greener businesses.</a:t>
            </a:r>
          </a:p>
          <a:p>
            <a:pPr marL="425450" lvl="0" indent="-285750">
              <a:lnSpc>
                <a:spcPct val="162162"/>
              </a:lnSpc>
              <a:buClr>
                <a:srgbClr val="FFFFFF"/>
              </a:buClr>
              <a:buSzPts val="1400"/>
              <a:buFont typeface="Arial" panose="020B0604020202020204" pitchFamily="34" charset="0"/>
              <a:buChar char="•"/>
            </a:pPr>
            <a:endParaRPr lang="en-US" sz="1600" dirty="0">
              <a:latin typeface="PT Sans"/>
              <a:ea typeface="PT Sans"/>
              <a:cs typeface="PT Sans"/>
              <a:sym typeface="PT Sans"/>
            </a:endParaRPr>
          </a:p>
          <a:p>
            <a:pPr marL="425450" lvl="0" indent="-285750">
              <a:lnSpc>
                <a:spcPct val="162162"/>
              </a:lnSpc>
              <a:buClr>
                <a:srgbClr val="FFFFFF"/>
              </a:buClr>
              <a:buSzPts val="1400"/>
              <a:buFont typeface="Arial" panose="020B0604020202020204" pitchFamily="34" charset="0"/>
              <a:buChar char="•"/>
            </a:pPr>
            <a:r>
              <a:rPr lang="en-US" sz="1600" dirty="0">
                <a:latin typeface="PT Sans"/>
                <a:ea typeface="PT Sans"/>
                <a:cs typeface="PT Sans"/>
                <a:sym typeface="PT Sans"/>
              </a:rPr>
              <a:t>Such dynamics have predisposed a </a:t>
            </a:r>
            <a:r>
              <a:rPr lang="en-US" sz="1600" dirty="0" err="1">
                <a:latin typeface="PT Sans"/>
                <a:ea typeface="PT Sans"/>
                <a:cs typeface="PT Sans"/>
                <a:sym typeface="PT Sans"/>
              </a:rPr>
              <a:t>favourable</a:t>
            </a:r>
            <a:r>
              <a:rPr lang="en-US" sz="1600" dirty="0">
                <a:latin typeface="PT Sans"/>
                <a:ea typeface="PT Sans"/>
                <a:cs typeface="PT Sans"/>
                <a:sym typeface="PT Sans"/>
              </a:rPr>
              <a:t> market environment to </a:t>
            </a:r>
            <a:r>
              <a:rPr lang="en-US" sz="1600" dirty="0" err="1">
                <a:latin typeface="PT Sans"/>
                <a:ea typeface="PT Sans"/>
                <a:cs typeface="PT Sans"/>
                <a:sym typeface="PT Sans"/>
              </a:rPr>
              <a:t>FuelUp</a:t>
            </a:r>
            <a:r>
              <a:rPr lang="en-US" sz="1600" dirty="0">
                <a:latin typeface="PT Sans"/>
                <a:ea typeface="PT Sans"/>
                <a:cs typeface="PT Sans"/>
                <a:sym typeface="PT Sans"/>
              </a:rPr>
              <a:t>, a project with a well-articulated niche in the student segment, that is, affordable, nutritious, and convenient food.</a:t>
            </a:r>
            <a:endParaRPr sz="1600" dirty="0">
              <a:latin typeface="PT Sans"/>
              <a:ea typeface="PT Sans"/>
              <a:cs typeface="PT Sans"/>
              <a:sym typeface="PT Sans"/>
            </a:endParaRPr>
          </a:p>
        </p:txBody>
      </p:sp>
      <p:sp>
        <p:nvSpPr>
          <p:cNvPr id="1048627"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28"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pic>
        <p:nvPicPr>
          <p:cNvPr id="2097158" name="Picture 2" descr="City of Chicago :: Food Service Establishments"/>
          <p:cNvPicPr>
            <a:picLocks noChangeAspect="1" noChangeArrowheads="1"/>
          </p:cNvPicPr>
          <p:nvPr/>
        </p:nvPicPr>
        <p:blipFill>
          <a:blip r:embed="rId3"/>
          <a:srcRect/>
          <a:stretch>
            <a:fillRect/>
          </a:stretch>
        </p:blipFill>
        <p:spPr bwMode="auto">
          <a:xfrm>
            <a:off x="89209" y="1481898"/>
            <a:ext cx="6155473" cy="551959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48632" name="Google Shape;107;p19"/>
          <p:cNvSpPr/>
          <p:nvPr/>
        </p:nvSpPr>
        <p:spPr>
          <a:xfrm>
            <a:off x="731996" y="920115"/>
            <a:ext cx="6101477" cy="615196"/>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4675"/>
              </a:lnSpc>
              <a:spcBef>
                <a:spcPts val="0"/>
              </a:spcBef>
              <a:spcAft>
                <a:spcPts val="0"/>
              </a:spcAft>
              <a:buClr>
                <a:srgbClr val="FFFFFF"/>
              </a:buClr>
              <a:buSzPts val="3850"/>
              <a:buFont typeface="Nunito"/>
              <a:buNone/>
            </a:pPr>
            <a:r>
              <a:rPr lang="en-US" sz="3000" b="1" i="0" u="none" strike="noStrike" cap="none">
                <a:solidFill>
                  <a:srgbClr val="FFFFFF"/>
                </a:solidFill>
                <a:latin typeface="Nunito"/>
                <a:ea typeface="Nunito"/>
                <a:cs typeface="Nunito"/>
                <a:sym typeface="Nunito"/>
              </a:rPr>
              <a:t>PESTEL Analysis</a:t>
            </a:r>
            <a:endParaRPr sz="3000" b="1" i="0" u="none" strike="noStrike" cap="none"/>
          </a:p>
        </p:txBody>
      </p:sp>
      <p:sp>
        <p:nvSpPr>
          <p:cNvPr id="1048633" name="Google Shape;108;p19"/>
          <p:cNvSpPr/>
          <p:nvPr/>
        </p:nvSpPr>
        <p:spPr>
          <a:xfrm>
            <a:off x="731998" y="1900825"/>
            <a:ext cx="5959200" cy="313500"/>
          </a:xfrm>
          <a:prstGeom prst="rect">
            <a:avLst/>
          </a:prstGeom>
          <a:noFill/>
          <a:ln>
            <a:noFill/>
          </a:ln>
        </p:spPr>
        <p:txBody>
          <a:bodyPr spcFirstLastPara="1" wrap="square" lIns="0" tIns="0" rIns="0" bIns="0" anchor="t" anchorCtr="0">
            <a:noAutofit/>
          </a:bodyPr>
          <a:lstStyle/>
          <a:p>
            <a:pPr marL="0" marR="0" lvl="0" indent="0" algn="l" rtl="0">
              <a:lnSpc>
                <a:spcPct val="153125"/>
              </a:lnSpc>
              <a:spcBef>
                <a:spcPts val="0"/>
              </a:spcBef>
              <a:spcAft>
                <a:spcPts val="0"/>
              </a:spcAft>
              <a:buClr>
                <a:srgbClr val="FFFFFF"/>
              </a:buClr>
              <a:buSzPts val="1600"/>
              <a:buFont typeface="PT Sans"/>
              <a:buNone/>
            </a:pPr>
            <a:r>
              <a:rPr lang="en-US" sz="1600" b="0" i="0" u="none" strike="noStrike" cap="none">
                <a:solidFill>
                  <a:srgbClr val="FFFFFF"/>
                </a:solidFill>
                <a:latin typeface="PT Sans"/>
                <a:ea typeface="PT Sans"/>
                <a:cs typeface="PT Sans"/>
                <a:sym typeface="PT Sans"/>
              </a:rPr>
              <a:t>External factors influencing FuelUp include:</a:t>
            </a:r>
            <a:endParaRPr sz="1600" b="0" i="0" u="none" strike="noStrike" cap="none"/>
          </a:p>
        </p:txBody>
      </p:sp>
      <p:sp>
        <p:nvSpPr>
          <p:cNvPr id="1048634" name="Google Shape;109;p19"/>
          <p:cNvSpPr/>
          <p:nvPr/>
        </p:nvSpPr>
        <p:spPr>
          <a:xfrm>
            <a:off x="731996" y="2419826"/>
            <a:ext cx="6491764" cy="1508046"/>
          </a:xfrm>
          <a:prstGeom prst="roundRect">
            <a:avLst>
              <a:gd name="adj" fmla="val 7276"/>
            </a:avLst>
          </a:prstGeom>
          <a:solidFill>
            <a:srgbClr val="00002E">
              <a:alpha val="74901"/>
            </a:srgbClr>
          </a:solidFill>
          <a:ln w="22850" cap="flat" cmpd="sng">
            <a:solidFill>
              <a:srgbClr val="F2B42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35" name="Google Shape;110;p19"/>
          <p:cNvSpPr/>
          <p:nvPr/>
        </p:nvSpPr>
        <p:spPr>
          <a:xfrm>
            <a:off x="709136" y="2419826"/>
            <a:ext cx="91440" cy="1508046"/>
          </a:xfrm>
          <a:prstGeom prst="roundRect">
            <a:avLst>
              <a:gd name="adj" fmla="val 343123"/>
            </a:avLst>
          </a:prstGeom>
          <a:solidFill>
            <a:srgbClr val="F2B4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36" name="Google Shape;111;p19"/>
          <p:cNvSpPr/>
          <p:nvPr/>
        </p:nvSpPr>
        <p:spPr>
          <a:xfrm>
            <a:off x="1032510" y="2651760"/>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Political</a:t>
            </a:r>
            <a:endParaRPr sz="1900" b="0" i="0" u="none" strike="noStrike" cap="none"/>
          </a:p>
        </p:txBody>
      </p:sp>
      <p:sp>
        <p:nvSpPr>
          <p:cNvPr id="1048637" name="Google Shape;112;p19"/>
          <p:cNvSpPr/>
          <p:nvPr/>
        </p:nvSpPr>
        <p:spPr>
          <a:xfrm>
            <a:off x="1032510" y="3068955"/>
            <a:ext cx="5959316" cy="626983"/>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Compliance with food hygiene and safety regulations ensures legal operation and customer trust.</a:t>
            </a:r>
            <a:endParaRPr sz="1600" b="0" i="0" u="none" strike="noStrike" cap="none"/>
          </a:p>
        </p:txBody>
      </p:sp>
      <p:sp>
        <p:nvSpPr>
          <p:cNvPr id="1048638" name="Google Shape;113;p19"/>
          <p:cNvSpPr/>
          <p:nvPr/>
        </p:nvSpPr>
        <p:spPr>
          <a:xfrm>
            <a:off x="7406521" y="2419826"/>
            <a:ext cx="6491883" cy="1508046"/>
          </a:xfrm>
          <a:prstGeom prst="roundRect">
            <a:avLst>
              <a:gd name="adj" fmla="val 7276"/>
            </a:avLst>
          </a:prstGeom>
          <a:solidFill>
            <a:srgbClr val="00002E">
              <a:alpha val="74901"/>
            </a:srgbClr>
          </a:solidFill>
          <a:ln w="22850" cap="flat" cmpd="sng">
            <a:solidFill>
              <a:srgbClr val="D7425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39" name="Google Shape;114;p19"/>
          <p:cNvSpPr/>
          <p:nvPr/>
        </p:nvSpPr>
        <p:spPr>
          <a:xfrm>
            <a:off x="7383661" y="2419826"/>
            <a:ext cx="91440" cy="1508046"/>
          </a:xfrm>
          <a:prstGeom prst="roundRect">
            <a:avLst>
              <a:gd name="adj" fmla="val 343123"/>
            </a:avLst>
          </a:prstGeom>
          <a:solidFill>
            <a:srgbClr val="D742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40" name="Google Shape;115;p19"/>
          <p:cNvSpPr/>
          <p:nvPr/>
        </p:nvSpPr>
        <p:spPr>
          <a:xfrm>
            <a:off x="7707035" y="2651760"/>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Economic</a:t>
            </a:r>
            <a:endParaRPr sz="1900" b="0" i="0" u="none" strike="noStrike" cap="none"/>
          </a:p>
        </p:txBody>
      </p:sp>
      <p:sp>
        <p:nvSpPr>
          <p:cNvPr id="1048641" name="Google Shape;116;p19"/>
          <p:cNvSpPr/>
          <p:nvPr/>
        </p:nvSpPr>
        <p:spPr>
          <a:xfrm>
            <a:off x="7707035" y="3068955"/>
            <a:ext cx="5959435" cy="626983"/>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Student budgets are sensitive to inflation, making affordable pricing essential.</a:t>
            </a:r>
            <a:endParaRPr sz="1600" b="0" i="0" u="none" strike="noStrike" cap="none"/>
          </a:p>
        </p:txBody>
      </p:sp>
      <p:sp>
        <p:nvSpPr>
          <p:cNvPr id="1048642" name="Google Shape;117;p19"/>
          <p:cNvSpPr/>
          <p:nvPr/>
        </p:nvSpPr>
        <p:spPr>
          <a:xfrm>
            <a:off x="731996" y="4110633"/>
            <a:ext cx="6491764" cy="1508046"/>
          </a:xfrm>
          <a:prstGeom prst="roundRect">
            <a:avLst>
              <a:gd name="adj" fmla="val 7276"/>
            </a:avLst>
          </a:prstGeom>
          <a:solidFill>
            <a:srgbClr val="00002E">
              <a:alpha val="74901"/>
            </a:srgbClr>
          </a:solidFill>
          <a:ln w="22850" cap="flat" cmpd="sng">
            <a:solidFill>
              <a:srgbClr val="DD785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43" name="Google Shape;118;p19"/>
          <p:cNvSpPr/>
          <p:nvPr/>
        </p:nvSpPr>
        <p:spPr>
          <a:xfrm>
            <a:off x="709136" y="4110633"/>
            <a:ext cx="91440" cy="1508046"/>
          </a:xfrm>
          <a:prstGeom prst="roundRect">
            <a:avLst>
              <a:gd name="adj" fmla="val 343123"/>
            </a:avLst>
          </a:prstGeom>
          <a:solidFill>
            <a:srgbClr val="DD78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44" name="Google Shape;119;p19"/>
          <p:cNvSpPr/>
          <p:nvPr/>
        </p:nvSpPr>
        <p:spPr>
          <a:xfrm>
            <a:off x="1032510" y="4342567"/>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Social</a:t>
            </a:r>
            <a:endParaRPr sz="1900" b="0" i="0" u="none" strike="noStrike" cap="none"/>
          </a:p>
        </p:txBody>
      </p:sp>
      <p:sp>
        <p:nvSpPr>
          <p:cNvPr id="1048645" name="Google Shape;120;p19"/>
          <p:cNvSpPr/>
          <p:nvPr/>
        </p:nvSpPr>
        <p:spPr>
          <a:xfrm>
            <a:off x="1032510" y="4759762"/>
            <a:ext cx="5959316" cy="626983"/>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Increasing health awareness and sustainability concerns influence food choices.</a:t>
            </a:r>
            <a:endParaRPr sz="1600" b="0" i="0" u="none" strike="noStrike" cap="none"/>
          </a:p>
        </p:txBody>
      </p:sp>
      <p:sp>
        <p:nvSpPr>
          <p:cNvPr id="1048646" name="Google Shape;121;p19"/>
          <p:cNvSpPr/>
          <p:nvPr/>
        </p:nvSpPr>
        <p:spPr>
          <a:xfrm>
            <a:off x="7406521" y="4110633"/>
            <a:ext cx="6491883" cy="1508046"/>
          </a:xfrm>
          <a:prstGeom prst="roundRect">
            <a:avLst>
              <a:gd name="adj" fmla="val 7276"/>
            </a:avLst>
          </a:prstGeom>
          <a:solidFill>
            <a:srgbClr val="00002E">
              <a:alpha val="74901"/>
            </a:srgbClr>
          </a:solidFill>
          <a:ln w="22850" cap="flat" cmpd="sng">
            <a:solidFill>
              <a:srgbClr val="48A8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47" name="Google Shape;122;p19"/>
          <p:cNvSpPr/>
          <p:nvPr/>
        </p:nvSpPr>
        <p:spPr>
          <a:xfrm>
            <a:off x="7383661" y="4110633"/>
            <a:ext cx="91440" cy="1508046"/>
          </a:xfrm>
          <a:prstGeom prst="roundRect">
            <a:avLst>
              <a:gd name="adj" fmla="val 343123"/>
            </a:avLst>
          </a:prstGeom>
          <a:solidFill>
            <a:srgbClr val="48A8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48" name="Google Shape;123;p19"/>
          <p:cNvSpPr/>
          <p:nvPr/>
        </p:nvSpPr>
        <p:spPr>
          <a:xfrm>
            <a:off x="7707035" y="4342567"/>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Technological</a:t>
            </a:r>
            <a:endParaRPr sz="1900" b="0" i="0" u="none" strike="noStrike" cap="none"/>
          </a:p>
        </p:txBody>
      </p:sp>
      <p:sp>
        <p:nvSpPr>
          <p:cNvPr id="1048649" name="Google Shape;124;p19"/>
          <p:cNvSpPr/>
          <p:nvPr/>
        </p:nvSpPr>
        <p:spPr>
          <a:xfrm>
            <a:off x="7707035" y="4759762"/>
            <a:ext cx="5959435" cy="626983"/>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Digital marketing, mobile payments, and online pre-ordering improve convenience and engagement.</a:t>
            </a:r>
            <a:endParaRPr sz="1600" b="0" i="0" u="none" strike="noStrike" cap="none"/>
          </a:p>
        </p:txBody>
      </p:sp>
      <p:sp>
        <p:nvSpPr>
          <p:cNvPr id="1048650" name="Google Shape;125;p19"/>
          <p:cNvSpPr/>
          <p:nvPr/>
        </p:nvSpPr>
        <p:spPr>
          <a:xfrm>
            <a:off x="731996" y="5801439"/>
            <a:ext cx="6491764" cy="1508046"/>
          </a:xfrm>
          <a:prstGeom prst="roundRect">
            <a:avLst>
              <a:gd name="adj" fmla="val 7276"/>
            </a:avLst>
          </a:prstGeom>
          <a:solidFill>
            <a:srgbClr val="00002E">
              <a:alpha val="74901"/>
            </a:srgbClr>
          </a:solidFill>
          <a:ln w="22850" cap="flat" cmpd="sng">
            <a:solidFill>
              <a:srgbClr val="59ABA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51" name="Google Shape;126;p19"/>
          <p:cNvSpPr/>
          <p:nvPr/>
        </p:nvSpPr>
        <p:spPr>
          <a:xfrm>
            <a:off x="709136" y="5801439"/>
            <a:ext cx="91440" cy="1508046"/>
          </a:xfrm>
          <a:prstGeom prst="roundRect">
            <a:avLst>
              <a:gd name="adj" fmla="val 343123"/>
            </a:avLst>
          </a:prstGeom>
          <a:solidFill>
            <a:srgbClr val="59AB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52" name="Google Shape;127;p19"/>
          <p:cNvSpPr/>
          <p:nvPr/>
        </p:nvSpPr>
        <p:spPr>
          <a:xfrm>
            <a:off x="1032510" y="6033373"/>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Environmental</a:t>
            </a:r>
            <a:endParaRPr sz="1900" b="0" i="0" u="none" strike="noStrike" cap="none"/>
          </a:p>
        </p:txBody>
      </p:sp>
      <p:sp>
        <p:nvSpPr>
          <p:cNvPr id="1048653" name="Google Shape;128;p19"/>
          <p:cNvSpPr/>
          <p:nvPr/>
        </p:nvSpPr>
        <p:spPr>
          <a:xfrm>
            <a:off x="1032510" y="6450568"/>
            <a:ext cx="5959316" cy="313492"/>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Eco-friendly packaging and waste reduction improve brand image.</a:t>
            </a:r>
            <a:endParaRPr sz="1600" b="0" i="0" u="none" strike="noStrike" cap="none"/>
          </a:p>
        </p:txBody>
      </p:sp>
      <p:sp>
        <p:nvSpPr>
          <p:cNvPr id="1048654" name="Google Shape;129;p19"/>
          <p:cNvSpPr/>
          <p:nvPr/>
        </p:nvSpPr>
        <p:spPr>
          <a:xfrm>
            <a:off x="7406521" y="5801439"/>
            <a:ext cx="6491883" cy="1508046"/>
          </a:xfrm>
          <a:prstGeom prst="roundRect">
            <a:avLst>
              <a:gd name="adj" fmla="val 7276"/>
            </a:avLst>
          </a:prstGeom>
          <a:solidFill>
            <a:srgbClr val="00002E">
              <a:alpha val="74901"/>
            </a:srgbClr>
          </a:solidFill>
          <a:ln w="22850" cap="flat" cmpd="sng">
            <a:solidFill>
              <a:srgbClr val="F2B42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55" name="Google Shape;130;p19"/>
          <p:cNvSpPr/>
          <p:nvPr/>
        </p:nvSpPr>
        <p:spPr>
          <a:xfrm>
            <a:off x="7383661" y="5801439"/>
            <a:ext cx="91440" cy="1508046"/>
          </a:xfrm>
          <a:prstGeom prst="roundRect">
            <a:avLst>
              <a:gd name="adj" fmla="val 343123"/>
            </a:avLst>
          </a:prstGeom>
          <a:solidFill>
            <a:srgbClr val="F2B4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56" name="Google Shape;131;p19"/>
          <p:cNvSpPr/>
          <p:nvPr/>
        </p:nvSpPr>
        <p:spPr>
          <a:xfrm>
            <a:off x="7707035" y="6033373"/>
            <a:ext cx="2460784" cy="307538"/>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FFFFFF"/>
              </a:buClr>
              <a:buSzPts val="1900"/>
              <a:buFont typeface="Nunito"/>
              <a:buNone/>
            </a:pPr>
            <a:r>
              <a:rPr lang="en-US" sz="1900" b="0" i="0" u="none" strike="noStrike" cap="none">
                <a:solidFill>
                  <a:srgbClr val="FFFFFF"/>
                </a:solidFill>
                <a:latin typeface="Nunito"/>
                <a:ea typeface="Nunito"/>
                <a:cs typeface="Nunito"/>
                <a:sym typeface="Nunito"/>
              </a:rPr>
              <a:t>Legal</a:t>
            </a:r>
            <a:endParaRPr sz="1900" b="0" i="0" u="none" strike="noStrike" cap="none"/>
          </a:p>
        </p:txBody>
      </p:sp>
      <p:sp>
        <p:nvSpPr>
          <p:cNvPr id="1048657" name="Google Shape;132;p19"/>
          <p:cNvSpPr/>
          <p:nvPr/>
        </p:nvSpPr>
        <p:spPr>
          <a:xfrm>
            <a:off x="7707035" y="6450568"/>
            <a:ext cx="5959435" cy="626983"/>
          </a:xfrm>
          <a:prstGeom prst="rect">
            <a:avLst/>
          </a:prstGeom>
          <a:noFill/>
          <a:ln>
            <a:noFill/>
          </a:ln>
        </p:spPr>
        <p:txBody>
          <a:bodyPr spcFirstLastPara="1" wrap="square" lIns="0" tIns="0" rIns="0" bIns="0" anchor="t" anchorCtr="0">
            <a:noAutofit/>
          </a:bodyPr>
          <a:lstStyle/>
          <a:p>
            <a:pPr marL="457200" marR="0" lvl="0" indent="-330200" algn="l" rtl="0">
              <a:lnSpc>
                <a:spcPct val="153125"/>
              </a:lnSpc>
              <a:spcBef>
                <a:spcPts val="0"/>
              </a:spcBef>
              <a:spcAft>
                <a:spcPts val="0"/>
              </a:spcAft>
              <a:buClr>
                <a:srgbClr val="FFFFFF"/>
              </a:buClr>
              <a:buSzPts val="1600"/>
              <a:buFont typeface="PT Sans"/>
              <a:buChar char="●"/>
            </a:pPr>
            <a:r>
              <a:rPr lang="en-US" sz="1600" b="0" i="0" u="none" strike="noStrike" cap="none">
                <a:solidFill>
                  <a:srgbClr val="FFFFFF"/>
                </a:solidFill>
                <a:latin typeface="PT Sans"/>
                <a:ea typeface="PT Sans"/>
                <a:cs typeface="PT Sans"/>
                <a:sym typeface="PT Sans"/>
              </a:rPr>
              <a:t>Compliance with employment, licensing, and health and safety laws reduces risk and ensures operational stability.</a:t>
            </a:r>
            <a:endParaRPr sz="1600" b="0" i="0" u="none" strike="noStrike" cap="none"/>
          </a:p>
        </p:txBody>
      </p:sp>
      <p:sp>
        <p:nvSpPr>
          <p:cNvPr id="1048658"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59"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048663" name="Google Shape;138;p20"/>
          <p:cNvSpPr/>
          <p:nvPr/>
        </p:nvSpPr>
        <p:spPr>
          <a:xfrm>
            <a:off x="3440825" y="1209100"/>
            <a:ext cx="7543500" cy="7041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dirty="0">
                <a:latin typeface="Nunito"/>
                <a:ea typeface="Nunito"/>
                <a:cs typeface="Nunito"/>
                <a:sym typeface="Nunito"/>
              </a:rPr>
              <a:t>Competitive Analysis</a:t>
            </a:r>
            <a:endParaRPr sz="3000" b="1" i="0" u="none" strike="noStrike" cap="none" dirty="0"/>
          </a:p>
        </p:txBody>
      </p:sp>
      <p:sp>
        <p:nvSpPr>
          <p:cNvPr id="1048664" name="Google Shape;139;p20"/>
          <p:cNvSpPr/>
          <p:nvPr/>
        </p:nvSpPr>
        <p:spPr>
          <a:xfrm>
            <a:off x="732700" y="2517873"/>
            <a:ext cx="6177900" cy="765900"/>
          </a:xfrm>
          <a:prstGeom prst="rect">
            <a:avLst/>
          </a:prstGeom>
          <a:noFill/>
          <a:ln>
            <a:noFill/>
          </a:ln>
        </p:spPr>
        <p:txBody>
          <a:bodyPr spcFirstLastPara="1" wrap="square" lIns="0" tIns="0" rIns="0" bIns="0" anchor="t" anchorCtr="0">
            <a:noAutofit/>
          </a:bodyPr>
          <a:lstStyle/>
          <a:p>
            <a:pPr marL="457200" lvl="0" indent="-317500">
              <a:lnSpc>
                <a:spcPct val="162162"/>
              </a:lnSpc>
              <a:buClr>
                <a:srgbClr val="000000"/>
              </a:buClr>
              <a:buSzPts val="1400"/>
              <a:buFont typeface="PT Sans"/>
              <a:buChar char="●"/>
            </a:pPr>
            <a:r>
              <a:rPr lang="en-GB" sz="1600" b="0" i="0" u="none" strike="noStrike" cap="none" dirty="0"/>
              <a:t>The fast-food chains, coffee shops, local cafes, and university cafeterias are part of the competitive market that </a:t>
            </a:r>
            <a:r>
              <a:rPr lang="en-GB" sz="1600" b="0" i="0" u="none" strike="noStrike" cap="none" dirty="0" err="1"/>
              <a:t>FuelUp</a:t>
            </a:r>
            <a:r>
              <a:rPr lang="en-GB" sz="1600" b="0" i="0" u="none" strike="noStrike" cap="none" dirty="0"/>
              <a:t> operates. </a:t>
            </a:r>
          </a:p>
          <a:p>
            <a:pPr marL="457200" lvl="0" indent="-317500">
              <a:lnSpc>
                <a:spcPct val="162162"/>
              </a:lnSpc>
              <a:buClr>
                <a:srgbClr val="000000"/>
              </a:buClr>
              <a:buSzPts val="1400"/>
              <a:buFont typeface="PT Sans"/>
              <a:buChar char="●"/>
            </a:pPr>
            <a:r>
              <a:rPr lang="en-GB" sz="1600" b="0" i="0" u="none" strike="noStrike" cap="none" dirty="0"/>
              <a:t>However, most competitors fail to combine affordability, health, and student focus.</a:t>
            </a:r>
          </a:p>
        </p:txBody>
      </p:sp>
      <p:sp>
        <p:nvSpPr>
          <p:cNvPr id="1048665" name="Google Shape;140;p20"/>
          <p:cNvSpPr/>
          <p:nvPr/>
        </p:nvSpPr>
        <p:spPr>
          <a:xfrm>
            <a:off x="8046676" y="2561425"/>
            <a:ext cx="3536700" cy="3519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1" i="1" u="none" strike="noStrike" cap="none" dirty="0">
                <a:latin typeface="Nunito"/>
                <a:ea typeface="Nunito"/>
                <a:cs typeface="Nunito"/>
                <a:sym typeface="Nunito"/>
              </a:rPr>
              <a:t>Competitor Weaknesses</a:t>
            </a:r>
            <a:endParaRPr sz="2400" b="1" i="1" u="none" strike="noStrike" cap="none" dirty="0"/>
          </a:p>
        </p:txBody>
      </p:sp>
      <p:sp>
        <p:nvSpPr>
          <p:cNvPr id="1048666" name="Google Shape;141;p20"/>
          <p:cNvSpPr/>
          <p:nvPr/>
        </p:nvSpPr>
        <p:spPr>
          <a:xfrm>
            <a:off x="8046675" y="3139256"/>
            <a:ext cx="5925900" cy="1316400"/>
          </a:xfrm>
          <a:prstGeom prst="rect">
            <a:avLst/>
          </a:prstGeom>
          <a:noFill/>
          <a:ln>
            <a:noFill/>
          </a:ln>
        </p:spPr>
        <p:txBody>
          <a:bodyPr spcFirstLastPara="1" wrap="square" lIns="0" tIns="0" rIns="0" bIns="0" anchor="t" anchorCtr="0">
            <a:noAutofit/>
          </a:bodyPr>
          <a:lstStyle/>
          <a:p>
            <a:pPr marL="457200" lvl="0" indent="-317500">
              <a:lnSpc>
                <a:spcPct val="162162"/>
              </a:lnSpc>
              <a:buClr>
                <a:srgbClr val="000000"/>
              </a:buClr>
              <a:buSzPts val="1400"/>
              <a:buFont typeface="PT Sans"/>
              <a:buChar char="●"/>
            </a:pPr>
            <a:r>
              <a:rPr lang="en-GB" sz="1600" b="0" i="0" u="none" strike="noStrike" cap="none" dirty="0"/>
              <a:t>Fast-food outlets provide cheap but unhealthy meals.</a:t>
            </a:r>
          </a:p>
          <a:p>
            <a:pPr marL="457200" lvl="0" indent="-317500">
              <a:lnSpc>
                <a:spcPct val="162162"/>
              </a:lnSpc>
              <a:buClr>
                <a:srgbClr val="000000"/>
              </a:buClr>
              <a:buSzPts val="1400"/>
              <a:buFont typeface="PT Sans"/>
              <a:buChar char="●"/>
            </a:pPr>
            <a:r>
              <a:rPr lang="en-GB" sz="1600" b="0" i="0" u="none" strike="noStrike" cap="none" dirty="0"/>
              <a:t>Coffee chains are often expensive.</a:t>
            </a:r>
          </a:p>
          <a:p>
            <a:pPr marL="457200" lvl="0" indent="-317500">
              <a:lnSpc>
                <a:spcPct val="162162"/>
              </a:lnSpc>
              <a:buClr>
                <a:srgbClr val="000000"/>
              </a:buClr>
              <a:buSzPts val="1400"/>
              <a:buFont typeface="PT Sans"/>
              <a:buChar char="●"/>
            </a:pPr>
            <a:r>
              <a:rPr lang="en-GB" sz="1600" b="0" i="0" u="none" strike="noStrike" cap="none" dirty="0"/>
              <a:t>University cafeterias offer a limited variety.</a:t>
            </a:r>
          </a:p>
          <a:p>
            <a:pPr marL="457200" lvl="0" indent="-317500">
              <a:lnSpc>
                <a:spcPct val="162162"/>
              </a:lnSpc>
              <a:buClr>
                <a:srgbClr val="000000"/>
              </a:buClr>
              <a:buSzPts val="1400"/>
              <a:buFont typeface="PT Sans"/>
              <a:buChar char="●"/>
            </a:pPr>
            <a:endParaRPr lang="en-GB" sz="1600" b="0" i="0" u="none" strike="noStrike" cap="none" dirty="0"/>
          </a:p>
          <a:p>
            <a:pPr marL="314325" marR="0" lvl="0" indent="-285750" algn="l" rtl="0">
              <a:lnSpc>
                <a:spcPct val="162162"/>
              </a:lnSpc>
              <a:spcBef>
                <a:spcPts val="0"/>
              </a:spcBef>
              <a:spcAft>
                <a:spcPts val="0"/>
              </a:spcAft>
              <a:buClr>
                <a:srgbClr val="FFFFFF"/>
              </a:buClr>
              <a:buSzPts val="1400"/>
              <a:buFont typeface="Arial" panose="020B0604020202020204" pitchFamily="34" charset="0"/>
              <a:buChar char="•"/>
            </a:pPr>
            <a:endParaRPr sz="1600" b="0" i="0" u="none" strike="noStrike" cap="none" dirty="0"/>
          </a:p>
        </p:txBody>
      </p:sp>
      <p:sp>
        <p:nvSpPr>
          <p:cNvPr id="1048667" name="Google Shape;142;p20"/>
          <p:cNvSpPr/>
          <p:nvPr/>
        </p:nvSpPr>
        <p:spPr>
          <a:xfrm>
            <a:off x="7349078" y="4681578"/>
            <a:ext cx="6530100" cy="2578200"/>
          </a:xfrm>
          <a:prstGeom prst="roundRect">
            <a:avLst>
              <a:gd name="adj" fmla="val 22285"/>
            </a:avLst>
          </a:prstGeom>
          <a:solidFill>
            <a:srgbClr val="F2B42D">
              <a:alpha val="7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68" name="Google Shape;143;p20"/>
          <p:cNvSpPr/>
          <p:nvPr/>
        </p:nvSpPr>
        <p:spPr>
          <a:xfrm>
            <a:off x="7588393" y="4920893"/>
            <a:ext cx="2816100" cy="35190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000000"/>
              </a:buClr>
              <a:buSzPts val="2200"/>
              <a:buFont typeface="Nunito SemiBold"/>
              <a:buNone/>
            </a:pPr>
            <a:r>
              <a:rPr lang="en-US" sz="2400" b="1" dirty="0">
                <a:latin typeface="Nunito SemiBold"/>
                <a:ea typeface="Nunito SemiBold"/>
                <a:cs typeface="Nunito SemiBold"/>
                <a:sym typeface="Nunito SemiBold"/>
              </a:rPr>
              <a:t>Fuel Up</a:t>
            </a:r>
            <a:r>
              <a:rPr lang="en-US" sz="2400" b="1" i="0" u="none" strike="noStrike" cap="none" dirty="0">
                <a:latin typeface="Nunito SemiBold"/>
                <a:ea typeface="Nunito SemiBold"/>
                <a:cs typeface="Nunito SemiBold"/>
                <a:sym typeface="Nunito SemiBold"/>
              </a:rPr>
              <a:t> Strategy</a:t>
            </a:r>
            <a:endParaRPr sz="2400" b="0" i="0" u="none" strike="noStrike" cap="none" dirty="0"/>
          </a:p>
        </p:txBody>
      </p:sp>
      <p:sp>
        <p:nvSpPr>
          <p:cNvPr id="1048669" name="Google Shape;144;p20"/>
          <p:cNvSpPr/>
          <p:nvPr/>
        </p:nvSpPr>
        <p:spPr>
          <a:xfrm>
            <a:off x="7588393" y="5512158"/>
            <a:ext cx="6051600" cy="1532100"/>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000000"/>
              </a:buClr>
              <a:buSzPts val="1400"/>
              <a:buFont typeface="PT Sans"/>
              <a:buChar char="●"/>
            </a:pPr>
            <a:r>
              <a:rPr lang="en-US" sz="1600" b="0" i="0" u="none" strike="noStrike" cap="none" dirty="0" err="1">
                <a:latin typeface="PT Sans"/>
                <a:ea typeface="PT Sans"/>
                <a:cs typeface="PT Sans"/>
                <a:sym typeface="PT Sans"/>
              </a:rPr>
              <a:t>FuelUp</a:t>
            </a:r>
            <a:r>
              <a:rPr lang="en-US" sz="1600" b="0" i="0" u="none" strike="noStrike" cap="none" dirty="0">
                <a:latin typeface="PT Sans"/>
                <a:ea typeface="PT Sans"/>
                <a:cs typeface="PT Sans"/>
                <a:sym typeface="PT Sans"/>
              </a:rPr>
              <a:t> adopts a focused differentiation strategy, targeting health-conscious students and delivering </a:t>
            </a:r>
            <a:r>
              <a:rPr lang="en-US" sz="1600" b="0" i="0" u="none" strike="noStrike" cap="none" dirty="0" err="1">
                <a:latin typeface="PT Sans"/>
                <a:ea typeface="PT Sans"/>
                <a:cs typeface="PT Sans"/>
                <a:sym typeface="PT Sans"/>
              </a:rPr>
              <a:t>specialised</a:t>
            </a:r>
            <a:r>
              <a:rPr lang="en-US" sz="1600" b="0" i="0" u="none" strike="noStrike" cap="none" dirty="0">
                <a:latin typeface="PT Sans"/>
                <a:ea typeface="PT Sans"/>
                <a:cs typeface="PT Sans"/>
                <a:sym typeface="PT Sans"/>
              </a:rPr>
              <a:t> value</a:t>
            </a:r>
            <a:r>
              <a:rPr lang="en-US" sz="1600" dirty="0">
                <a:latin typeface="PT Sans"/>
                <a:ea typeface="PT Sans"/>
                <a:cs typeface="PT Sans"/>
                <a:sym typeface="PT Sans"/>
              </a:rPr>
              <a:t>. </a:t>
            </a:r>
            <a:endParaRPr sz="1600" dirty="0">
              <a:latin typeface="PT Sans"/>
              <a:ea typeface="PT Sans"/>
              <a:cs typeface="PT Sans"/>
              <a:sym typeface="PT Sans"/>
            </a:endParaRPr>
          </a:p>
          <a:p>
            <a:pPr marL="457200" marR="0" lvl="0" indent="-317500" algn="l" rtl="0">
              <a:lnSpc>
                <a:spcPct val="162162"/>
              </a:lnSpc>
              <a:spcBef>
                <a:spcPts val="0"/>
              </a:spcBef>
              <a:spcAft>
                <a:spcPts val="0"/>
              </a:spcAft>
              <a:buClr>
                <a:srgbClr val="000000"/>
              </a:buClr>
              <a:buSzPts val="1400"/>
              <a:buFont typeface="PT Sans"/>
              <a:buChar char="●"/>
            </a:pPr>
            <a:r>
              <a:rPr lang="en-US" sz="1600" dirty="0">
                <a:latin typeface="PT Sans"/>
                <a:ea typeface="PT Sans"/>
                <a:cs typeface="PT Sans"/>
                <a:sym typeface="PT Sans"/>
              </a:rPr>
              <a:t>T</a:t>
            </a:r>
            <a:r>
              <a:rPr lang="en-US" sz="1600" b="0" i="0" u="none" strike="noStrike" cap="none" dirty="0">
                <a:latin typeface="PT Sans"/>
                <a:ea typeface="PT Sans"/>
                <a:cs typeface="PT Sans"/>
                <a:sym typeface="PT Sans"/>
              </a:rPr>
              <a:t>hrough affordable pricing, nutritional meals, and strong student-</a:t>
            </a:r>
            <a:r>
              <a:rPr lang="en-US" sz="1600" b="0" i="0" u="none" strike="noStrike" cap="none" dirty="0" err="1">
                <a:latin typeface="PT Sans"/>
                <a:ea typeface="PT Sans"/>
                <a:cs typeface="PT Sans"/>
                <a:sym typeface="PT Sans"/>
              </a:rPr>
              <a:t>centred</a:t>
            </a:r>
            <a:r>
              <a:rPr lang="en-US" sz="1600" b="0" i="0" u="none" strike="noStrike" cap="none" dirty="0">
                <a:latin typeface="PT Sans"/>
                <a:ea typeface="PT Sans"/>
                <a:cs typeface="PT Sans"/>
                <a:sym typeface="PT Sans"/>
              </a:rPr>
              <a:t> branding</a:t>
            </a:r>
            <a:r>
              <a:rPr lang="en-US" sz="1600" dirty="0">
                <a:latin typeface="PT Sans"/>
                <a:ea typeface="PT Sans"/>
                <a:cs typeface="PT Sans"/>
                <a:sym typeface="PT Sans"/>
              </a:rPr>
              <a:t>.</a:t>
            </a:r>
            <a:endParaRPr lang="en-US" sz="1600" b="0" i="0" u="none" strike="noStrike" cap="none" dirty="0">
              <a:latin typeface="PT Sans"/>
              <a:ea typeface="PT Sans"/>
              <a:cs typeface="PT Sans"/>
              <a:sym typeface="PT Sans"/>
            </a:endParaRPr>
          </a:p>
        </p:txBody>
      </p:sp>
      <p:sp>
        <p:nvSpPr>
          <p:cNvPr id="1048670" name="Google Shape;145;p20"/>
          <p:cNvSpPr txBox="1"/>
          <p:nvPr/>
        </p:nvSpPr>
        <p:spPr>
          <a:xfrm>
            <a:off x="1237375" y="7682075"/>
            <a:ext cx="45408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1200" i="1"/>
              <a:t>Competitor positioning in the food market</a:t>
            </a:r>
            <a:endParaRPr sz="1200" i="1"/>
          </a:p>
        </p:txBody>
      </p:sp>
      <p:pic>
        <p:nvPicPr>
          <p:cNvPr id="2097159" name="Google Shape;146;p20"/>
          <p:cNvPicPr preferRelativeResize="0">
            <a:picLocks/>
          </p:cNvPicPr>
          <p:nvPr/>
        </p:nvPicPr>
        <p:blipFill>
          <a:blip r:embed="rId3">
            <a:alphaModFix/>
          </a:blip>
          <a:stretch>
            <a:fillRect/>
          </a:stretch>
        </p:blipFill>
        <p:spPr>
          <a:xfrm>
            <a:off x="961699" y="4340633"/>
            <a:ext cx="5092151" cy="3394767"/>
          </a:xfrm>
          <a:prstGeom prst="rect">
            <a:avLst/>
          </a:prstGeom>
          <a:noFill/>
          <a:ln>
            <a:noFill/>
          </a:ln>
        </p:spPr>
      </p:pic>
      <p:sp>
        <p:nvSpPr>
          <p:cNvPr id="1048671"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72"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048676" name="Google Shape;152;p21"/>
          <p:cNvSpPr/>
          <p:nvPr/>
        </p:nvSpPr>
        <p:spPr>
          <a:xfrm>
            <a:off x="2531099" y="1407046"/>
            <a:ext cx="9145800" cy="7041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dirty="0">
                <a:latin typeface="Nunito"/>
                <a:ea typeface="Nunito"/>
                <a:cs typeface="Nunito"/>
                <a:sym typeface="Nunito"/>
              </a:rPr>
              <a:t>Marketing Strategy (STP)</a:t>
            </a:r>
            <a:endParaRPr sz="3000" b="1" i="0" u="none" strike="noStrike" cap="none" dirty="0"/>
          </a:p>
        </p:txBody>
      </p:sp>
      <p:pic>
        <p:nvPicPr>
          <p:cNvPr id="2097160" name="Google Shape;153;p21" descr="preencoded.png"/>
          <p:cNvPicPr preferRelativeResize="0">
            <a:picLocks/>
          </p:cNvPicPr>
          <p:nvPr/>
        </p:nvPicPr>
        <p:blipFill rotWithShape="1">
          <a:blip r:embed="rId3">
            <a:alphaModFix/>
          </a:blip>
          <a:srcRect/>
          <a:stretch>
            <a:fillRect/>
          </a:stretch>
        </p:blipFill>
        <p:spPr>
          <a:xfrm>
            <a:off x="837724" y="2648188"/>
            <a:ext cx="4318278" cy="957501"/>
          </a:xfrm>
          <a:prstGeom prst="rect">
            <a:avLst/>
          </a:prstGeom>
          <a:noFill/>
          <a:ln>
            <a:noFill/>
          </a:ln>
        </p:spPr>
      </p:pic>
      <p:sp>
        <p:nvSpPr>
          <p:cNvPr id="1048677" name="Google Shape;154;p21"/>
          <p:cNvSpPr/>
          <p:nvPr/>
        </p:nvSpPr>
        <p:spPr>
          <a:xfrm>
            <a:off x="1077039" y="3845004"/>
            <a:ext cx="2816185"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0" i="0" u="none" strike="noStrike" cap="none" dirty="0">
                <a:latin typeface="Nunito"/>
                <a:ea typeface="Nunito"/>
                <a:cs typeface="Nunito"/>
                <a:sym typeface="Nunito"/>
              </a:rPr>
              <a:t>Segmentation</a:t>
            </a:r>
            <a:endParaRPr sz="2400" b="0" i="0" u="none" strike="noStrike" cap="none" dirty="0"/>
          </a:p>
        </p:txBody>
      </p:sp>
      <p:sp>
        <p:nvSpPr>
          <p:cNvPr id="1048678" name="Google Shape;155;p21"/>
          <p:cNvSpPr/>
          <p:nvPr/>
        </p:nvSpPr>
        <p:spPr>
          <a:xfrm>
            <a:off x="1077039" y="4340543"/>
            <a:ext cx="3839647" cy="1149072"/>
          </a:xfrm>
          <a:prstGeom prst="rect">
            <a:avLst/>
          </a:prstGeom>
          <a:noFill/>
          <a:ln>
            <a:noFill/>
          </a:ln>
        </p:spPr>
        <p:txBody>
          <a:bodyPr spcFirstLastPara="1" wrap="square" lIns="0" tIns="0" rIns="0" bIns="0" anchor="t" anchorCtr="0">
            <a:noAutofit/>
          </a:bodyPr>
          <a:lstStyle/>
          <a:p>
            <a:pPr marL="0" marR="0" lvl="0" indent="0" algn="l" rtl="0">
              <a:lnSpc>
                <a:spcPct val="162162"/>
              </a:lnSpc>
              <a:spcBef>
                <a:spcPts val="0"/>
              </a:spcBef>
              <a:spcAft>
                <a:spcPts val="0"/>
              </a:spcAft>
              <a:buClr>
                <a:srgbClr val="FFFFFF"/>
              </a:buClr>
              <a:buSzPts val="1850"/>
              <a:buFont typeface="PT Sans"/>
              <a:buNone/>
            </a:pPr>
            <a:r>
              <a:rPr lang="en-US" sz="1600" b="0" i="0" u="none" strike="noStrike" cap="none" dirty="0">
                <a:latin typeface="PT Sans"/>
                <a:ea typeface="PT Sans"/>
                <a:cs typeface="PT Sans"/>
                <a:sym typeface="PT Sans"/>
              </a:rPr>
              <a:t>University students aged 18–25 who require affordable, nutritious, and convenient meals.</a:t>
            </a:r>
            <a:endParaRPr sz="1600" b="0" i="0" u="none" strike="noStrike" cap="none" dirty="0"/>
          </a:p>
        </p:txBody>
      </p:sp>
      <p:pic>
        <p:nvPicPr>
          <p:cNvPr id="2097161" name="Google Shape;156;p21" descr="preencoded.png"/>
          <p:cNvPicPr preferRelativeResize="0">
            <a:picLocks/>
          </p:cNvPicPr>
          <p:nvPr/>
        </p:nvPicPr>
        <p:blipFill rotWithShape="1">
          <a:blip r:embed="rId4">
            <a:alphaModFix/>
          </a:blip>
          <a:srcRect/>
          <a:stretch>
            <a:fillRect/>
          </a:stretch>
        </p:blipFill>
        <p:spPr>
          <a:xfrm>
            <a:off x="5156002" y="2648188"/>
            <a:ext cx="4318278" cy="957501"/>
          </a:xfrm>
          <a:prstGeom prst="rect">
            <a:avLst/>
          </a:prstGeom>
          <a:noFill/>
          <a:ln>
            <a:noFill/>
          </a:ln>
        </p:spPr>
      </p:pic>
      <p:sp>
        <p:nvSpPr>
          <p:cNvPr id="1048679" name="Google Shape;157;p21"/>
          <p:cNvSpPr/>
          <p:nvPr/>
        </p:nvSpPr>
        <p:spPr>
          <a:xfrm>
            <a:off x="5395317" y="3845004"/>
            <a:ext cx="2816185"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0" i="0" u="none" strike="noStrike" cap="none" dirty="0">
                <a:latin typeface="Nunito"/>
                <a:ea typeface="Nunito"/>
                <a:cs typeface="Nunito"/>
                <a:sym typeface="Nunito"/>
              </a:rPr>
              <a:t>Targeting</a:t>
            </a:r>
            <a:endParaRPr sz="2400" b="0" i="0" u="none" strike="noStrike" cap="none" dirty="0"/>
          </a:p>
        </p:txBody>
      </p:sp>
      <p:sp>
        <p:nvSpPr>
          <p:cNvPr id="1048680" name="Google Shape;158;p21"/>
          <p:cNvSpPr/>
          <p:nvPr/>
        </p:nvSpPr>
        <p:spPr>
          <a:xfrm>
            <a:off x="5395317" y="4340543"/>
            <a:ext cx="3839647" cy="1149072"/>
          </a:xfrm>
          <a:prstGeom prst="rect">
            <a:avLst/>
          </a:prstGeom>
          <a:noFill/>
          <a:ln>
            <a:noFill/>
          </a:ln>
        </p:spPr>
        <p:txBody>
          <a:bodyPr spcFirstLastPara="1" wrap="square" lIns="0" tIns="0" rIns="0" bIns="0" anchor="t" anchorCtr="0">
            <a:noAutofit/>
          </a:bodyPr>
          <a:lstStyle/>
          <a:p>
            <a:pPr marL="0" marR="0" lvl="0" indent="0" algn="l" rtl="0">
              <a:lnSpc>
                <a:spcPct val="162162"/>
              </a:lnSpc>
              <a:spcBef>
                <a:spcPts val="0"/>
              </a:spcBef>
              <a:spcAft>
                <a:spcPts val="0"/>
              </a:spcAft>
              <a:buClr>
                <a:srgbClr val="FFFFFF"/>
              </a:buClr>
              <a:buSzPts val="1850"/>
              <a:buFont typeface="PT Sans"/>
              <a:buNone/>
            </a:pPr>
            <a:r>
              <a:rPr lang="en-US" sz="1600" b="0" i="0" u="none" strike="noStrike" cap="none" dirty="0">
                <a:latin typeface="PT Sans"/>
                <a:ea typeface="PT Sans"/>
                <a:cs typeface="PT Sans"/>
                <a:sym typeface="PT Sans"/>
              </a:rPr>
              <a:t>Primary: University students. Secondary: University staff and nearby young professionals.</a:t>
            </a:r>
            <a:endParaRPr sz="1600" b="0" i="0" u="none" strike="noStrike" cap="none" dirty="0"/>
          </a:p>
        </p:txBody>
      </p:sp>
      <p:pic>
        <p:nvPicPr>
          <p:cNvPr id="2097162" name="Google Shape;159;p21" descr="preencoded.png"/>
          <p:cNvPicPr preferRelativeResize="0">
            <a:picLocks/>
          </p:cNvPicPr>
          <p:nvPr/>
        </p:nvPicPr>
        <p:blipFill rotWithShape="1">
          <a:blip r:embed="rId5">
            <a:alphaModFix/>
          </a:blip>
          <a:srcRect/>
          <a:stretch>
            <a:fillRect/>
          </a:stretch>
        </p:blipFill>
        <p:spPr>
          <a:xfrm>
            <a:off x="9474279" y="2648188"/>
            <a:ext cx="4318278" cy="957501"/>
          </a:xfrm>
          <a:prstGeom prst="rect">
            <a:avLst/>
          </a:prstGeom>
          <a:noFill/>
          <a:ln>
            <a:noFill/>
          </a:ln>
        </p:spPr>
      </p:pic>
      <p:sp>
        <p:nvSpPr>
          <p:cNvPr id="1048681" name="Google Shape;160;p21"/>
          <p:cNvSpPr/>
          <p:nvPr/>
        </p:nvSpPr>
        <p:spPr>
          <a:xfrm>
            <a:off x="9713595" y="3845004"/>
            <a:ext cx="2816185"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400" b="0" i="0" u="none" strike="noStrike" cap="none" dirty="0">
                <a:latin typeface="Nunito"/>
                <a:ea typeface="Nunito"/>
                <a:cs typeface="Nunito"/>
                <a:sym typeface="Nunito"/>
              </a:rPr>
              <a:t>Positioning</a:t>
            </a:r>
            <a:endParaRPr sz="2400" b="0" i="0" u="none" strike="noStrike" cap="none" dirty="0"/>
          </a:p>
        </p:txBody>
      </p:sp>
      <p:sp>
        <p:nvSpPr>
          <p:cNvPr id="1048682" name="Google Shape;161;p21"/>
          <p:cNvSpPr/>
          <p:nvPr/>
        </p:nvSpPr>
        <p:spPr>
          <a:xfrm>
            <a:off x="9713595" y="4340543"/>
            <a:ext cx="3839647" cy="766048"/>
          </a:xfrm>
          <a:prstGeom prst="rect">
            <a:avLst/>
          </a:prstGeom>
          <a:noFill/>
          <a:ln>
            <a:noFill/>
          </a:ln>
        </p:spPr>
        <p:txBody>
          <a:bodyPr spcFirstLastPara="1" wrap="square" lIns="0" tIns="0" rIns="0" bIns="0" anchor="t" anchorCtr="0">
            <a:noAutofit/>
          </a:bodyPr>
          <a:lstStyle/>
          <a:p>
            <a:pPr marL="0" marR="0" lvl="0" indent="0" algn="l" rtl="0">
              <a:lnSpc>
                <a:spcPct val="162162"/>
              </a:lnSpc>
              <a:spcBef>
                <a:spcPts val="0"/>
              </a:spcBef>
              <a:spcAft>
                <a:spcPts val="0"/>
              </a:spcAft>
              <a:buClr>
                <a:srgbClr val="FFFFFF"/>
              </a:buClr>
              <a:buSzPts val="1850"/>
              <a:buFont typeface="PT Sans"/>
              <a:buNone/>
            </a:pPr>
            <a:r>
              <a:rPr lang="en-US" sz="1600" b="0" i="0" u="none" strike="noStrike" cap="none" dirty="0">
                <a:latin typeface="PT Sans"/>
                <a:ea typeface="PT Sans"/>
                <a:cs typeface="PT Sans"/>
                <a:sym typeface="PT Sans"/>
              </a:rPr>
              <a:t>Reliable and affordable healthy option supporting busy lifestyles.</a:t>
            </a:r>
            <a:endParaRPr sz="1600" b="0" i="0" u="none" strike="noStrike" cap="none" dirty="0"/>
          </a:p>
        </p:txBody>
      </p:sp>
      <p:sp>
        <p:nvSpPr>
          <p:cNvPr id="1048683" name="Google Shape;162;p21"/>
          <p:cNvSpPr/>
          <p:nvPr/>
        </p:nvSpPr>
        <p:spPr>
          <a:xfrm>
            <a:off x="2396982" y="6056654"/>
            <a:ext cx="9236436" cy="765900"/>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r>
              <a:rPr lang="en-US" sz="1400" b="0" i="0" u="none" strike="noStrike" cap="none" dirty="0">
                <a:latin typeface="PT Sans"/>
                <a:ea typeface="PT Sans"/>
                <a:cs typeface="PT Sans"/>
                <a:sym typeface="PT Sans"/>
              </a:rPr>
              <a:t>Marketing communication will </a:t>
            </a:r>
            <a:r>
              <a:rPr lang="en-US" sz="1400" b="0" i="0" u="none" strike="noStrike" cap="none" dirty="0" err="1">
                <a:latin typeface="PT Sans"/>
                <a:ea typeface="PT Sans"/>
                <a:cs typeface="PT Sans"/>
                <a:sym typeface="PT Sans"/>
              </a:rPr>
              <a:t>emphasise</a:t>
            </a:r>
            <a:r>
              <a:rPr lang="en-US" sz="1400" b="0" i="0" u="none" strike="noStrike" cap="none" dirty="0">
                <a:latin typeface="PT Sans"/>
                <a:ea typeface="PT Sans"/>
                <a:cs typeface="PT Sans"/>
                <a:sym typeface="PT Sans"/>
              </a:rPr>
              <a:t> convenience, nutrition, affordability, and student wellbeing to create strong brand recognition and customer loyalty</a:t>
            </a:r>
            <a:r>
              <a:rPr lang="en-US" sz="1400" dirty="0">
                <a:latin typeface="PT Sans"/>
                <a:ea typeface="PT Sans"/>
                <a:cs typeface="PT Sans"/>
                <a:sym typeface="PT Sans"/>
              </a:rPr>
              <a:t> (Fish and Lord, 2023).</a:t>
            </a:r>
            <a:endParaRPr sz="1400" b="0" i="0" u="none" strike="noStrike" cap="none" dirty="0"/>
          </a:p>
        </p:txBody>
      </p:sp>
      <p:sp>
        <p:nvSpPr>
          <p:cNvPr id="1048684"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685"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
        <p:nvSpPr>
          <p:cNvPr id="1048686" name="Google Shape;162;p21"/>
          <p:cNvSpPr/>
          <p:nvPr/>
        </p:nvSpPr>
        <p:spPr>
          <a:xfrm>
            <a:off x="2396982" y="7032102"/>
            <a:ext cx="9236436" cy="765900"/>
          </a:xfrm>
          <a:prstGeom prst="rect">
            <a:avLst/>
          </a:prstGeom>
          <a:noFill/>
          <a:ln>
            <a:noFill/>
          </a:ln>
        </p:spPr>
        <p:txBody>
          <a:bodyPr spcFirstLastPara="1" wrap="square" lIns="0" tIns="0" rIns="0" bIns="0" anchor="t" anchorCtr="0">
            <a:noAutofit/>
          </a:bodyPr>
          <a:lstStyle/>
          <a:p>
            <a:pPr marL="457200" indent="-317500">
              <a:lnSpc>
                <a:spcPct val="162162"/>
              </a:lnSpc>
              <a:buClr>
                <a:srgbClr val="FFFFFF"/>
              </a:buClr>
              <a:buSzPts val="1400"/>
              <a:buFont typeface="PT Sans"/>
              <a:buChar char="●"/>
            </a:pPr>
            <a:r>
              <a:rPr lang="en-US" sz="1400" dirty="0">
                <a:latin typeface="PT Sans"/>
                <a:ea typeface="PT Sans"/>
                <a:cs typeface="PT Sans"/>
                <a:sym typeface="PT Sans"/>
              </a:rPr>
              <a:t>Affordable, nutrition-focused grab-and-go meals designed specifically for busy university students.</a:t>
            </a:r>
          </a:p>
          <a:p>
            <a:pPr marL="457200" indent="-317500">
              <a:lnSpc>
                <a:spcPct val="162162"/>
              </a:lnSpc>
              <a:buClr>
                <a:srgbClr val="FFFFFF"/>
              </a:buClr>
              <a:buSzPts val="1400"/>
              <a:buFont typeface="PT Sans"/>
              <a:buChar char="●"/>
            </a:pPr>
            <a:endParaRPr sz="1400" b="0" i="0" u="none" strike="noStrike" cap="none" dirty="0"/>
          </a:p>
        </p:txBody>
      </p:sp>
      <p:pic>
        <p:nvPicPr>
          <p:cNvPr id="2097163" name="Google Shape;153;p21" descr="preencoded.png"/>
          <p:cNvPicPr preferRelativeResize="0">
            <a:picLocks/>
          </p:cNvPicPr>
          <p:nvPr/>
        </p:nvPicPr>
        <p:blipFill rotWithShape="1">
          <a:blip r:embed="rId3">
            <a:alphaModFix/>
          </a:blip>
          <a:srcRect/>
          <a:stretch>
            <a:fillRect/>
          </a:stretch>
        </p:blipFill>
        <p:spPr>
          <a:xfrm>
            <a:off x="472986" y="7262221"/>
            <a:ext cx="2012143" cy="118093"/>
          </a:xfrm>
          <a:prstGeom prst="rect">
            <a:avLst/>
          </a:prstGeom>
          <a:noFill/>
          <a:ln>
            <a:noFill/>
          </a:ln>
        </p:spPr>
      </p:pic>
      <p:sp>
        <p:nvSpPr>
          <p:cNvPr id="1048687" name="TextBox 6"/>
          <p:cNvSpPr txBox="1"/>
          <p:nvPr/>
        </p:nvSpPr>
        <p:spPr>
          <a:xfrm>
            <a:off x="-229285" y="6817432"/>
            <a:ext cx="3416687" cy="759182"/>
          </a:xfrm>
          <a:prstGeom prst="rect">
            <a:avLst/>
          </a:prstGeom>
          <a:noFill/>
        </p:spPr>
        <p:txBody>
          <a:bodyPr wrap="square">
            <a:spAutoFit/>
          </a:bodyPr>
          <a:lstStyle/>
          <a:p>
            <a:pPr lvl="0" algn="ctr">
              <a:lnSpc>
                <a:spcPct val="125000"/>
              </a:lnSpc>
              <a:buClr>
                <a:srgbClr val="FFFFFF"/>
              </a:buClr>
              <a:buSzPts val="4400"/>
            </a:pPr>
            <a:r>
              <a:rPr lang="en-GB" b="1" dirty="0"/>
              <a:t>USP (Unique Selling Point):</a:t>
            </a:r>
            <a:br>
              <a:rPr lang="en-GB" dirty="0"/>
            </a:br>
            <a:endParaRPr lang="en-US" sz="1800" b="1" i="0" u="none" strike="noStrike" cap="none"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048691" name="Google Shape;168;p22"/>
          <p:cNvSpPr/>
          <p:nvPr/>
        </p:nvSpPr>
        <p:spPr>
          <a:xfrm>
            <a:off x="2618100" y="1008600"/>
            <a:ext cx="9394200" cy="7041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i="0" u="none" strike="noStrike" cap="none">
                <a:latin typeface="Nunito"/>
                <a:ea typeface="Nunito"/>
                <a:cs typeface="Nunito"/>
                <a:sym typeface="Nunito"/>
              </a:rPr>
              <a:t>Marketing Mix (4Ps)</a:t>
            </a:r>
            <a:endParaRPr sz="3000" b="1" i="0" u="none" strike="noStrike" cap="none">
              <a:latin typeface="Nunito"/>
              <a:ea typeface="Nunito"/>
              <a:cs typeface="Nunito"/>
              <a:sym typeface="Nunito"/>
            </a:endParaRPr>
          </a:p>
        </p:txBody>
      </p:sp>
      <p:sp>
        <p:nvSpPr>
          <p:cNvPr id="1048692" name="Google Shape;169;p22"/>
          <p:cNvSpPr/>
          <p:nvPr/>
        </p:nvSpPr>
        <p:spPr>
          <a:xfrm>
            <a:off x="837724" y="2185392"/>
            <a:ext cx="3059192" cy="5041463"/>
          </a:xfrm>
          <a:prstGeom prst="roundRect">
            <a:avLst>
              <a:gd name="adj" fmla="val 11737"/>
            </a:avLst>
          </a:prstGeom>
          <a:solidFill>
            <a:schemeClr val="accent6">
              <a:lumMod val="20000"/>
              <a:lumOff val="80000"/>
            </a:schemeClr>
          </a:solidFill>
          <a:ln w="22850" cap="flat" cmpd="sng">
            <a:solidFill>
              <a:srgbClr val="F2B42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93" name="Google Shape;170;p22"/>
          <p:cNvSpPr/>
          <p:nvPr/>
        </p:nvSpPr>
        <p:spPr>
          <a:xfrm>
            <a:off x="1099899" y="2447568"/>
            <a:ext cx="718066" cy="718066"/>
          </a:xfrm>
          <a:prstGeom prst="roundRect">
            <a:avLst>
              <a:gd name="adj" fmla="val 12732932"/>
            </a:avLst>
          </a:prstGeom>
          <a:solidFill>
            <a:srgbClr val="F2B4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97164" name="Google Shape;171;p22" descr="preencoded.png"/>
          <p:cNvPicPr preferRelativeResize="0">
            <a:picLocks/>
          </p:cNvPicPr>
          <p:nvPr/>
        </p:nvPicPr>
        <p:blipFill rotWithShape="1">
          <a:blip r:embed="rId3">
            <a:alphaModFix/>
          </a:blip>
          <a:srcRect/>
          <a:stretch>
            <a:fillRect/>
          </a:stretch>
        </p:blipFill>
        <p:spPr>
          <a:xfrm>
            <a:off x="1297305" y="2644973"/>
            <a:ext cx="323136" cy="323136"/>
          </a:xfrm>
          <a:prstGeom prst="rect">
            <a:avLst/>
          </a:prstGeom>
          <a:noFill/>
          <a:ln>
            <a:noFill/>
          </a:ln>
        </p:spPr>
      </p:pic>
      <p:sp>
        <p:nvSpPr>
          <p:cNvPr id="1048694" name="Google Shape;172;p22"/>
          <p:cNvSpPr/>
          <p:nvPr/>
        </p:nvSpPr>
        <p:spPr>
          <a:xfrm>
            <a:off x="1099899" y="3404949"/>
            <a:ext cx="2534841"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200" b="0" i="0" u="none" strike="noStrike" cap="none">
                <a:latin typeface="Nunito"/>
                <a:ea typeface="Nunito"/>
                <a:cs typeface="Nunito"/>
                <a:sym typeface="Nunito"/>
              </a:rPr>
              <a:t>Product</a:t>
            </a:r>
            <a:endParaRPr sz="2200" b="0" i="0" u="none" strike="noStrike" cap="none"/>
          </a:p>
        </p:txBody>
      </p:sp>
      <p:sp>
        <p:nvSpPr>
          <p:cNvPr id="1048695" name="Google Shape;173;p22"/>
          <p:cNvSpPr/>
          <p:nvPr/>
        </p:nvSpPr>
        <p:spPr>
          <a:xfrm>
            <a:off x="1099899" y="3900488"/>
            <a:ext cx="2534841" cy="1532096"/>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r>
              <a:rPr lang="en-US" sz="1400" b="0" i="0" u="none" strike="noStrike" cap="none" dirty="0">
                <a:latin typeface="PT Sans"/>
                <a:ea typeface="PT Sans"/>
                <a:cs typeface="PT Sans"/>
                <a:sym typeface="PT Sans"/>
              </a:rPr>
              <a:t>Fresh, healthy, ready-to-eat meals prepared daily with transparent nutrition information.</a:t>
            </a:r>
            <a:endParaRPr sz="1400" b="0" i="0" u="none" strike="noStrike" cap="none" dirty="0"/>
          </a:p>
        </p:txBody>
      </p:sp>
      <p:sp>
        <p:nvSpPr>
          <p:cNvPr id="1048696" name="Google Shape;174;p22"/>
          <p:cNvSpPr/>
          <p:nvPr/>
        </p:nvSpPr>
        <p:spPr>
          <a:xfrm>
            <a:off x="4136231" y="2185392"/>
            <a:ext cx="3059311" cy="5041463"/>
          </a:xfrm>
          <a:prstGeom prst="roundRect">
            <a:avLst>
              <a:gd name="adj" fmla="val 11737"/>
            </a:avLst>
          </a:prstGeom>
          <a:solidFill>
            <a:schemeClr val="accent6">
              <a:lumMod val="20000"/>
              <a:lumOff val="80000"/>
            </a:schemeClr>
          </a:solidFill>
          <a:ln w="22850" cap="flat" cmpd="sng">
            <a:solidFill>
              <a:srgbClr val="D7425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97" name="Google Shape;175;p22"/>
          <p:cNvSpPr/>
          <p:nvPr/>
        </p:nvSpPr>
        <p:spPr>
          <a:xfrm>
            <a:off x="4398407" y="2447568"/>
            <a:ext cx="718066" cy="718066"/>
          </a:xfrm>
          <a:prstGeom prst="roundRect">
            <a:avLst>
              <a:gd name="adj" fmla="val 12732932"/>
            </a:avLst>
          </a:prstGeom>
          <a:solidFill>
            <a:srgbClr val="D742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97165" name="Google Shape;176;p22" descr="preencoded.png"/>
          <p:cNvPicPr preferRelativeResize="0">
            <a:picLocks/>
          </p:cNvPicPr>
          <p:nvPr/>
        </p:nvPicPr>
        <p:blipFill rotWithShape="1">
          <a:blip r:embed="rId4">
            <a:alphaModFix/>
          </a:blip>
          <a:srcRect/>
          <a:stretch>
            <a:fillRect/>
          </a:stretch>
        </p:blipFill>
        <p:spPr>
          <a:xfrm>
            <a:off x="4595813" y="2644973"/>
            <a:ext cx="323136" cy="323136"/>
          </a:xfrm>
          <a:prstGeom prst="rect">
            <a:avLst/>
          </a:prstGeom>
          <a:noFill/>
          <a:ln>
            <a:noFill/>
          </a:ln>
        </p:spPr>
      </p:pic>
      <p:sp>
        <p:nvSpPr>
          <p:cNvPr id="1048698" name="Google Shape;177;p22"/>
          <p:cNvSpPr/>
          <p:nvPr/>
        </p:nvSpPr>
        <p:spPr>
          <a:xfrm>
            <a:off x="4398407" y="3404949"/>
            <a:ext cx="2534960"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200" b="0" i="0" u="none" strike="noStrike" cap="none">
                <a:latin typeface="Nunito"/>
                <a:ea typeface="Nunito"/>
                <a:cs typeface="Nunito"/>
                <a:sym typeface="Nunito"/>
              </a:rPr>
              <a:t>Price</a:t>
            </a:r>
            <a:endParaRPr sz="2200" b="0" i="0" u="none" strike="noStrike" cap="none"/>
          </a:p>
        </p:txBody>
      </p:sp>
      <p:sp>
        <p:nvSpPr>
          <p:cNvPr id="1048699" name="Google Shape;178;p22"/>
          <p:cNvSpPr/>
          <p:nvPr/>
        </p:nvSpPr>
        <p:spPr>
          <a:xfrm>
            <a:off x="4398407" y="3900488"/>
            <a:ext cx="2534960" cy="2298144"/>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r>
              <a:rPr lang="en-US" sz="1400" b="0" i="0" u="none" strike="noStrike" cap="none" dirty="0">
                <a:latin typeface="PT Sans"/>
                <a:ea typeface="PT Sans"/>
                <a:cs typeface="PT Sans"/>
                <a:sym typeface="PT Sans"/>
              </a:rPr>
              <a:t>Penetration pricing strategy with student discounts and value bundles to ensure affordability and attract repeat customers.</a:t>
            </a:r>
            <a:endParaRPr sz="1400" b="0" i="0" u="none" strike="noStrike" cap="none" dirty="0"/>
          </a:p>
        </p:txBody>
      </p:sp>
      <p:sp>
        <p:nvSpPr>
          <p:cNvPr id="1048700" name="Google Shape;179;p22"/>
          <p:cNvSpPr/>
          <p:nvPr/>
        </p:nvSpPr>
        <p:spPr>
          <a:xfrm>
            <a:off x="7434858" y="2185392"/>
            <a:ext cx="3059192" cy="5041463"/>
          </a:xfrm>
          <a:prstGeom prst="roundRect">
            <a:avLst>
              <a:gd name="adj" fmla="val 11737"/>
            </a:avLst>
          </a:prstGeom>
          <a:solidFill>
            <a:schemeClr val="accent6">
              <a:lumMod val="20000"/>
              <a:lumOff val="80000"/>
            </a:schemeClr>
          </a:solidFill>
          <a:ln w="22850" cap="flat" cmpd="sng">
            <a:solidFill>
              <a:srgbClr val="DD785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701" name="Google Shape;180;p22"/>
          <p:cNvSpPr/>
          <p:nvPr/>
        </p:nvSpPr>
        <p:spPr>
          <a:xfrm>
            <a:off x="7697033" y="2447568"/>
            <a:ext cx="718066" cy="718066"/>
          </a:xfrm>
          <a:prstGeom prst="roundRect">
            <a:avLst>
              <a:gd name="adj" fmla="val 12732932"/>
            </a:avLst>
          </a:prstGeom>
          <a:solidFill>
            <a:srgbClr val="DD78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97166" name="Google Shape;181;p22" descr="preencoded.png"/>
          <p:cNvPicPr preferRelativeResize="0">
            <a:picLocks/>
          </p:cNvPicPr>
          <p:nvPr/>
        </p:nvPicPr>
        <p:blipFill rotWithShape="1">
          <a:blip r:embed="rId5">
            <a:alphaModFix/>
          </a:blip>
          <a:srcRect/>
          <a:stretch>
            <a:fillRect/>
          </a:stretch>
        </p:blipFill>
        <p:spPr>
          <a:xfrm>
            <a:off x="7894439" y="2644973"/>
            <a:ext cx="323136" cy="323136"/>
          </a:xfrm>
          <a:prstGeom prst="rect">
            <a:avLst/>
          </a:prstGeom>
          <a:noFill/>
          <a:ln>
            <a:noFill/>
          </a:ln>
        </p:spPr>
      </p:pic>
      <p:sp>
        <p:nvSpPr>
          <p:cNvPr id="1048702" name="Google Shape;182;p22"/>
          <p:cNvSpPr/>
          <p:nvPr/>
        </p:nvSpPr>
        <p:spPr>
          <a:xfrm>
            <a:off x="7697033" y="3404949"/>
            <a:ext cx="2534841"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200" b="0" i="0" u="none" strike="noStrike" cap="none">
                <a:latin typeface="Nunito"/>
                <a:ea typeface="Nunito"/>
                <a:cs typeface="Nunito"/>
                <a:sym typeface="Nunito"/>
              </a:rPr>
              <a:t>Place</a:t>
            </a:r>
            <a:endParaRPr sz="2200" b="0" i="0" u="none" strike="noStrike" cap="none"/>
          </a:p>
        </p:txBody>
      </p:sp>
      <p:sp>
        <p:nvSpPr>
          <p:cNvPr id="1048703" name="Google Shape;183;p22"/>
          <p:cNvSpPr/>
          <p:nvPr/>
        </p:nvSpPr>
        <p:spPr>
          <a:xfrm>
            <a:off x="7697033" y="3900488"/>
            <a:ext cx="2534841" cy="1532096"/>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r>
              <a:rPr lang="en-US" sz="1400" b="0" i="0" u="none" strike="noStrike" cap="none" dirty="0">
                <a:latin typeface="PT Sans"/>
                <a:ea typeface="PT Sans"/>
                <a:cs typeface="PT Sans"/>
                <a:sym typeface="PT Sans"/>
              </a:rPr>
              <a:t>Strategic location near campus </a:t>
            </a:r>
            <a:r>
              <a:rPr lang="en-US" sz="1400" b="0" i="0" u="none" strike="noStrike" cap="none" dirty="0" err="1">
                <a:latin typeface="PT Sans"/>
                <a:ea typeface="PT Sans"/>
                <a:cs typeface="PT Sans"/>
                <a:sym typeface="PT Sans"/>
              </a:rPr>
              <a:t>maximises</a:t>
            </a:r>
            <a:r>
              <a:rPr lang="en-US" sz="1400" b="0" i="0" u="none" strike="noStrike" cap="none" dirty="0">
                <a:latin typeface="PT Sans"/>
                <a:ea typeface="PT Sans"/>
                <a:cs typeface="PT Sans"/>
                <a:sym typeface="PT Sans"/>
              </a:rPr>
              <a:t> accessibility and customer traffic.</a:t>
            </a:r>
            <a:endParaRPr sz="1400" b="0" i="0" u="none" strike="noStrike" cap="none" dirty="0"/>
          </a:p>
        </p:txBody>
      </p:sp>
      <p:sp>
        <p:nvSpPr>
          <p:cNvPr id="1048704" name="Google Shape;184;p22"/>
          <p:cNvSpPr/>
          <p:nvPr/>
        </p:nvSpPr>
        <p:spPr>
          <a:xfrm>
            <a:off x="10733365" y="2185392"/>
            <a:ext cx="3059311" cy="5041463"/>
          </a:xfrm>
          <a:prstGeom prst="roundRect">
            <a:avLst>
              <a:gd name="adj" fmla="val 11737"/>
            </a:avLst>
          </a:prstGeom>
          <a:solidFill>
            <a:schemeClr val="accent6">
              <a:lumMod val="20000"/>
              <a:lumOff val="80000"/>
            </a:schemeClr>
          </a:solidFill>
          <a:ln w="22850" cap="flat" cmpd="sng">
            <a:solidFill>
              <a:srgbClr val="48A8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705" name="Google Shape;185;p22"/>
          <p:cNvSpPr/>
          <p:nvPr/>
        </p:nvSpPr>
        <p:spPr>
          <a:xfrm>
            <a:off x="10995541" y="2447568"/>
            <a:ext cx="718066" cy="718066"/>
          </a:xfrm>
          <a:prstGeom prst="roundRect">
            <a:avLst>
              <a:gd name="adj" fmla="val 12732932"/>
            </a:avLst>
          </a:prstGeom>
          <a:solidFill>
            <a:srgbClr val="48A8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97167" name="Google Shape;186;p22" descr="preencoded.png"/>
          <p:cNvPicPr preferRelativeResize="0">
            <a:picLocks/>
          </p:cNvPicPr>
          <p:nvPr/>
        </p:nvPicPr>
        <p:blipFill rotWithShape="1">
          <a:blip r:embed="rId6">
            <a:alphaModFix/>
          </a:blip>
          <a:srcRect/>
          <a:stretch>
            <a:fillRect/>
          </a:stretch>
        </p:blipFill>
        <p:spPr>
          <a:xfrm>
            <a:off x="11192947" y="2644973"/>
            <a:ext cx="323136" cy="323136"/>
          </a:xfrm>
          <a:prstGeom prst="rect">
            <a:avLst/>
          </a:prstGeom>
          <a:noFill/>
          <a:ln>
            <a:noFill/>
          </a:ln>
        </p:spPr>
      </p:pic>
      <p:sp>
        <p:nvSpPr>
          <p:cNvPr id="1048706" name="Google Shape;187;p22"/>
          <p:cNvSpPr/>
          <p:nvPr/>
        </p:nvSpPr>
        <p:spPr>
          <a:xfrm>
            <a:off x="10995541" y="3404949"/>
            <a:ext cx="2534960" cy="3519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FFFFFF"/>
              </a:buClr>
              <a:buSzPts val="2200"/>
              <a:buFont typeface="Nunito"/>
              <a:buNone/>
            </a:pPr>
            <a:r>
              <a:rPr lang="en-US" sz="2200" b="0" i="0" u="none" strike="noStrike" cap="none">
                <a:latin typeface="Nunito"/>
                <a:ea typeface="Nunito"/>
                <a:cs typeface="Nunito"/>
                <a:sym typeface="Nunito"/>
              </a:rPr>
              <a:t>Promotion</a:t>
            </a:r>
            <a:endParaRPr sz="2200" b="0" i="0" u="none" strike="noStrike" cap="none"/>
          </a:p>
        </p:txBody>
      </p:sp>
      <p:sp>
        <p:nvSpPr>
          <p:cNvPr id="1048707" name="Google Shape;188;p22"/>
          <p:cNvSpPr/>
          <p:nvPr/>
        </p:nvSpPr>
        <p:spPr>
          <a:xfrm>
            <a:off x="10995541" y="3900488"/>
            <a:ext cx="2534960" cy="3064193"/>
          </a:xfrm>
          <a:prstGeom prst="rect">
            <a:avLst/>
          </a:prstGeom>
          <a:noFill/>
          <a:ln>
            <a:noFill/>
          </a:ln>
        </p:spPr>
        <p:txBody>
          <a:bodyPr spcFirstLastPara="1" wrap="square" lIns="0" tIns="0" rIns="0" bIns="0" anchor="t" anchorCtr="0">
            <a:noAutofit/>
          </a:bodyPr>
          <a:lstStyle/>
          <a:p>
            <a:pPr marL="457200" marR="0" lvl="0" indent="-317500" algn="l" rtl="0">
              <a:lnSpc>
                <a:spcPct val="162162"/>
              </a:lnSpc>
              <a:spcBef>
                <a:spcPts val="0"/>
              </a:spcBef>
              <a:spcAft>
                <a:spcPts val="0"/>
              </a:spcAft>
              <a:buClr>
                <a:srgbClr val="FFFFFF"/>
              </a:buClr>
              <a:buSzPts val="1400"/>
              <a:buFont typeface="PT Sans"/>
              <a:buChar char="●"/>
            </a:pPr>
            <a:r>
              <a:rPr lang="en-US" sz="1400" dirty="0">
                <a:latin typeface="PT Sans"/>
                <a:ea typeface="PT Sans"/>
                <a:cs typeface="PT Sans"/>
                <a:sym typeface="PT Sans"/>
              </a:rPr>
              <a:t>Campaigns on social media, influencer marketing, campus partners, loyalty schemes, referral schemes, and promotional launch events to create brand awareness.</a:t>
            </a:r>
            <a:endParaRPr sz="1400" dirty="0">
              <a:latin typeface="PT Sans"/>
              <a:ea typeface="PT Sans"/>
              <a:cs typeface="PT Sans"/>
              <a:sym typeface="PT Sans"/>
            </a:endParaRPr>
          </a:p>
          <a:p>
            <a:pPr marL="0" marR="0" lvl="0" indent="0" algn="l" rtl="0">
              <a:lnSpc>
                <a:spcPct val="162162"/>
              </a:lnSpc>
              <a:spcBef>
                <a:spcPts val="0"/>
              </a:spcBef>
              <a:spcAft>
                <a:spcPts val="0"/>
              </a:spcAft>
              <a:buNone/>
            </a:pPr>
            <a:endParaRPr sz="1400" dirty="0">
              <a:latin typeface="PT Sans"/>
              <a:ea typeface="PT Sans"/>
              <a:cs typeface="PT Sans"/>
              <a:sym typeface="PT Sans"/>
            </a:endParaRPr>
          </a:p>
        </p:txBody>
      </p:sp>
      <p:sp>
        <p:nvSpPr>
          <p:cNvPr id="1048708"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
        <p:nvSpPr>
          <p:cNvPr id="1048709"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048713" name="Google Shape;194;p23"/>
          <p:cNvSpPr/>
          <p:nvPr/>
        </p:nvSpPr>
        <p:spPr>
          <a:xfrm>
            <a:off x="545804" y="531619"/>
            <a:ext cx="6353096" cy="777900"/>
          </a:xfrm>
          <a:prstGeom prst="rect">
            <a:avLst/>
          </a:prstGeom>
          <a:solidFill>
            <a:srgbClr val="F2B42D"/>
          </a:solidFill>
          <a:ln>
            <a:noFill/>
          </a:ln>
        </p:spPr>
        <p:txBody>
          <a:bodyPr spcFirstLastPara="1" wrap="square" lIns="0" tIns="0" rIns="0" bIns="0" anchor="ctr" anchorCtr="0">
            <a:noAutofit/>
          </a:bodyPr>
          <a:lstStyle/>
          <a:p>
            <a:pPr marR="0" lvl="0" algn="ctr" rtl="0">
              <a:lnSpc>
                <a:spcPct val="123913"/>
              </a:lnSpc>
              <a:spcBef>
                <a:spcPts val="0"/>
              </a:spcBef>
              <a:spcAft>
                <a:spcPts val="0"/>
              </a:spcAft>
              <a:buClr>
                <a:srgbClr val="FFFFFF"/>
              </a:buClr>
              <a:buSzPts val="2300"/>
            </a:pPr>
            <a:r>
              <a:rPr lang="en-US" sz="2400" b="1" i="0" u="none" strike="noStrike" cap="none" dirty="0">
                <a:latin typeface="Nunito"/>
                <a:ea typeface="Nunito"/>
                <a:cs typeface="Nunito"/>
                <a:sym typeface="Nunito"/>
              </a:rPr>
              <a:t>Financial Plan &amp; Funding</a:t>
            </a:r>
            <a:endParaRPr sz="2400" b="1" i="0" u="none" strike="noStrike" cap="none" dirty="0"/>
          </a:p>
        </p:txBody>
      </p:sp>
      <p:sp>
        <p:nvSpPr>
          <p:cNvPr id="1048714" name="Google Shape;196;p23"/>
          <p:cNvSpPr/>
          <p:nvPr/>
        </p:nvSpPr>
        <p:spPr>
          <a:xfrm>
            <a:off x="8091376" y="4385163"/>
            <a:ext cx="6199095" cy="304800"/>
          </a:xfrm>
          <a:prstGeom prst="rect">
            <a:avLst/>
          </a:prstGeom>
          <a:noFill/>
          <a:ln>
            <a:noFill/>
          </a:ln>
        </p:spPr>
        <p:txBody>
          <a:bodyPr spcFirstLastPara="1" wrap="square" lIns="0" tIns="0" rIns="0" bIns="0" anchor="t" anchorCtr="0">
            <a:noAutofit/>
          </a:bodyPr>
          <a:lstStyle/>
          <a:p>
            <a:pPr marL="139700" marR="0" lvl="0" algn="l" rtl="0">
              <a:lnSpc>
                <a:spcPct val="126315"/>
              </a:lnSpc>
              <a:spcBef>
                <a:spcPts val="0"/>
              </a:spcBef>
              <a:spcAft>
                <a:spcPts val="0"/>
              </a:spcAft>
              <a:buClr>
                <a:srgbClr val="FFFFFF"/>
              </a:buClr>
              <a:buSzPts val="1400"/>
            </a:pPr>
            <a:r>
              <a:rPr lang="en-US" sz="1600" b="0" i="0" u="none" strike="noStrike" cap="none" dirty="0">
                <a:latin typeface="PT Sans"/>
                <a:ea typeface="PT Sans"/>
                <a:cs typeface="PT Sans"/>
                <a:sym typeface="PT Sans"/>
              </a:rPr>
              <a:t>Projected assumptions include £6 average transaction value, 150 daily customers, and 26 operating days per month, generating projected monthly revenue of </a:t>
            </a:r>
            <a:r>
              <a:rPr lang="en-US" sz="1600" b="1" i="0" u="none" strike="noStrike" cap="none" dirty="0">
                <a:latin typeface="PT Sans"/>
                <a:ea typeface="PT Sans"/>
                <a:cs typeface="PT Sans"/>
                <a:sym typeface="PT Sans"/>
              </a:rPr>
              <a:t>£23,400</a:t>
            </a:r>
            <a:r>
              <a:rPr lang="en-US" sz="1600" b="0" i="0" u="none" strike="noStrike" cap="none" dirty="0">
                <a:latin typeface="PT Sans"/>
                <a:ea typeface="PT Sans"/>
                <a:cs typeface="PT Sans"/>
                <a:sym typeface="PT Sans"/>
              </a:rPr>
              <a:t>. Estimated monthly expenses are £18,000, producing a projected gross profit of </a:t>
            </a:r>
            <a:r>
              <a:rPr lang="en-US" sz="1600" b="1" i="0" u="none" strike="noStrike" cap="none" dirty="0">
                <a:latin typeface="PT Sans"/>
                <a:ea typeface="PT Sans"/>
                <a:cs typeface="PT Sans"/>
                <a:sym typeface="PT Sans"/>
              </a:rPr>
              <a:t>£5,400</a:t>
            </a:r>
            <a:r>
              <a:rPr lang="en-US" sz="1600" b="0" i="0" u="none" strike="noStrike" cap="none" dirty="0">
                <a:latin typeface="PT Sans"/>
                <a:ea typeface="PT Sans"/>
                <a:cs typeface="PT Sans"/>
                <a:sym typeface="PT Sans"/>
              </a:rPr>
              <a:t>.</a:t>
            </a:r>
            <a:endParaRPr sz="1600" b="0" i="0" u="none" strike="noStrike" cap="none" dirty="0"/>
          </a:p>
        </p:txBody>
      </p:sp>
      <p:sp>
        <p:nvSpPr>
          <p:cNvPr id="1048715" name="Google Shape;197;p23"/>
          <p:cNvSpPr/>
          <p:nvPr/>
        </p:nvSpPr>
        <p:spPr>
          <a:xfrm>
            <a:off x="8205286" y="5717250"/>
            <a:ext cx="5666700" cy="304800"/>
          </a:xfrm>
          <a:prstGeom prst="rect">
            <a:avLst/>
          </a:prstGeom>
          <a:noFill/>
          <a:ln>
            <a:noFill/>
          </a:ln>
        </p:spPr>
        <p:txBody>
          <a:bodyPr spcFirstLastPara="1" wrap="square" lIns="0" tIns="0" rIns="0" bIns="0" anchor="t" anchorCtr="0">
            <a:noAutofit/>
          </a:bodyPr>
          <a:lstStyle/>
          <a:p>
            <a:r>
              <a:rPr lang="en-GB" sz="1600" b="1" dirty="0"/>
              <a:t>Net Cash Flow</a:t>
            </a:r>
            <a:endParaRPr lang="en-GB" sz="1600" dirty="0"/>
          </a:p>
          <a:p>
            <a:r>
              <a:rPr lang="en-GB" sz="1600" dirty="0"/>
              <a:t>Net Cash Flow (A − B) = £5,400 (Monthly Profit)</a:t>
            </a:r>
          </a:p>
          <a:p>
            <a:br>
              <a:rPr lang="en-GB" sz="1600" dirty="0"/>
            </a:br>
            <a:endParaRPr lang="en-GB" sz="1600" dirty="0"/>
          </a:p>
        </p:txBody>
      </p:sp>
      <p:pic>
        <p:nvPicPr>
          <p:cNvPr id="2097168" name="Google Shape;198;p23" title="Screenshot 2026-02-21 at 3.24.25 PM.png"/>
          <p:cNvPicPr preferRelativeResize="0">
            <a:picLocks/>
          </p:cNvPicPr>
          <p:nvPr/>
        </p:nvPicPr>
        <p:blipFill>
          <a:blip r:embed="rId3">
            <a:alphaModFix/>
          </a:blip>
          <a:stretch>
            <a:fillRect/>
          </a:stretch>
        </p:blipFill>
        <p:spPr>
          <a:xfrm>
            <a:off x="8091376" y="447622"/>
            <a:ext cx="5993220" cy="2910255"/>
          </a:xfrm>
          <a:prstGeom prst="rect">
            <a:avLst/>
          </a:prstGeom>
          <a:noFill/>
          <a:ln>
            <a:noFill/>
          </a:ln>
        </p:spPr>
      </p:pic>
      <p:sp>
        <p:nvSpPr>
          <p:cNvPr id="1048716" name="Google Shape;199;p23"/>
          <p:cNvSpPr txBox="1"/>
          <p:nvPr/>
        </p:nvSpPr>
        <p:spPr>
          <a:xfrm>
            <a:off x="8303986" y="3405258"/>
            <a:ext cx="5568000" cy="353913"/>
          </a:xfrm>
          <a:prstGeom prst="rect">
            <a:avLst/>
          </a:prstGeom>
          <a:noFill/>
          <a:ln>
            <a:noFill/>
          </a:ln>
        </p:spPr>
        <p:txBody>
          <a:bodyPr spcFirstLastPara="1" wrap="square" lIns="91425" tIns="91425" rIns="91425" bIns="91425" anchor="t" anchorCtr="0">
            <a:spAutoFit/>
          </a:bodyPr>
          <a:lstStyle/>
          <a:p>
            <a:pPr lvl="0" algn="ctr" rtl="0">
              <a:spcBef>
                <a:spcPts val="0"/>
              </a:spcBef>
              <a:spcAft>
                <a:spcPts val="0"/>
              </a:spcAft>
            </a:pPr>
            <a:r>
              <a:rPr lang="en-US" sz="1050" i="1" dirty="0"/>
              <a:t>Financial Chart</a:t>
            </a:r>
            <a:endParaRPr sz="1050" i="1" dirty="0"/>
          </a:p>
        </p:txBody>
      </p:sp>
      <p:sp>
        <p:nvSpPr>
          <p:cNvPr id="1048717"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718"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graphicFrame>
        <p:nvGraphicFramePr>
          <p:cNvPr id="4194304" name="Table 3"/>
          <p:cNvGraphicFramePr>
            <a:graphicFrameLocks noGrp="1"/>
          </p:cNvGraphicFramePr>
          <p:nvPr/>
        </p:nvGraphicFramePr>
        <p:xfrm>
          <a:off x="1681679" y="1463047"/>
          <a:ext cx="5217222" cy="1371600"/>
        </p:xfrm>
        <a:graphic>
          <a:graphicData uri="http://schemas.openxmlformats.org/drawingml/2006/table">
            <a:tbl>
              <a:tblPr>
                <a:tableStyleId>{638B1855-1B75-4FBE-930C-398BA8C253C6}</a:tableStyleId>
              </a:tblPr>
              <a:tblGrid>
                <a:gridCol w="2608611">
                  <a:extLst>
                    <a:ext uri="{9D8B030D-6E8A-4147-A177-3AD203B41FA5}">
                      <a16:colId xmlns:a16="http://schemas.microsoft.com/office/drawing/2014/main" val="20000"/>
                    </a:ext>
                  </a:extLst>
                </a:gridCol>
                <a:gridCol w="2608611">
                  <a:extLst>
                    <a:ext uri="{9D8B030D-6E8A-4147-A177-3AD203B41FA5}">
                      <a16:colId xmlns:a16="http://schemas.microsoft.com/office/drawing/2014/main" val="20001"/>
                    </a:ext>
                  </a:extLst>
                </a:gridCol>
              </a:tblGrid>
              <a:tr h="0">
                <a:tc>
                  <a:txBody>
                    <a:bodyPr/>
                    <a:lstStyle/>
                    <a:p>
                      <a:pPr>
                        <a:buNone/>
                      </a:pPr>
                      <a:r>
                        <a:rPr lang="en-GB" sz="1200" dirty="0"/>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sz="1200"/>
                        <a:t>Amount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buNone/>
                      </a:pPr>
                      <a:r>
                        <a:rPr lang="en-GB" sz="1200"/>
                        <a:t>Owner investment / Loan (if 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buNone/>
                      </a:pPr>
                      <a:r>
                        <a:rPr lang="en-GB" sz="1200" dirty="0"/>
                        <a:t>Sales Revenue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b="1"/>
                        <a:t>23,400</a:t>
                      </a:r>
                      <a:endParaRPr lang="en-PK" sz="12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buNone/>
                      </a:pPr>
                      <a:r>
                        <a:rPr lang="en-GB" sz="1200"/>
                        <a:t>Other income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buNone/>
                      </a:pPr>
                      <a:r>
                        <a:rPr lang="en-GB" sz="1200" b="1"/>
                        <a:t>Total Cash Inflows (A)</a:t>
                      </a:r>
                      <a:endParaRPr lang="en-GB" sz="12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b="1" dirty="0"/>
                        <a:t>23,400</a:t>
                      </a:r>
                      <a:endParaRPr lang="en-PK"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048719" name="TextBox 5"/>
          <p:cNvSpPr txBox="1"/>
          <p:nvPr/>
        </p:nvSpPr>
        <p:spPr>
          <a:xfrm>
            <a:off x="545804" y="1463047"/>
            <a:ext cx="1135875" cy="646331"/>
          </a:xfrm>
          <a:prstGeom prst="rect">
            <a:avLst/>
          </a:prstGeom>
          <a:noFill/>
        </p:spPr>
        <p:txBody>
          <a:bodyPr wrap="square">
            <a:spAutoFit/>
          </a:bodyPr>
          <a:lstStyle/>
          <a:p>
            <a:pPr>
              <a:buNone/>
            </a:pPr>
            <a:r>
              <a:rPr lang="en-GB" b="1" dirty="0"/>
              <a:t>Cash Inflows</a:t>
            </a:r>
          </a:p>
        </p:txBody>
      </p:sp>
      <p:sp>
        <p:nvSpPr>
          <p:cNvPr id="1048720" name="TextBox 6"/>
          <p:cNvSpPr txBox="1"/>
          <p:nvPr/>
        </p:nvSpPr>
        <p:spPr>
          <a:xfrm>
            <a:off x="464288" y="3807023"/>
            <a:ext cx="1217391" cy="646331"/>
          </a:xfrm>
          <a:prstGeom prst="rect">
            <a:avLst/>
          </a:prstGeom>
          <a:noFill/>
        </p:spPr>
        <p:txBody>
          <a:bodyPr wrap="square">
            <a:spAutoFit/>
          </a:bodyPr>
          <a:lstStyle/>
          <a:p>
            <a:pPr>
              <a:buNone/>
            </a:pPr>
            <a:r>
              <a:rPr lang="en-GB" b="1" dirty="0"/>
              <a:t>Cash Outflows</a:t>
            </a:r>
          </a:p>
        </p:txBody>
      </p:sp>
      <p:graphicFrame>
        <p:nvGraphicFramePr>
          <p:cNvPr id="4194305" name="Table 7"/>
          <p:cNvGraphicFramePr>
            <a:graphicFrameLocks noGrp="1"/>
          </p:cNvGraphicFramePr>
          <p:nvPr/>
        </p:nvGraphicFramePr>
        <p:xfrm>
          <a:off x="1681679" y="3221511"/>
          <a:ext cx="5217221" cy="3984946"/>
        </p:xfrm>
        <a:graphic>
          <a:graphicData uri="http://schemas.openxmlformats.org/drawingml/2006/table">
            <a:tbl>
              <a:tblPr>
                <a:tableStyleId>{638B1855-1B75-4FBE-930C-398BA8C253C6}</a:tableStyleId>
              </a:tblPr>
              <a:tblGrid>
                <a:gridCol w="2613874">
                  <a:extLst>
                    <a:ext uri="{9D8B030D-6E8A-4147-A177-3AD203B41FA5}">
                      <a16:colId xmlns:a16="http://schemas.microsoft.com/office/drawing/2014/main" val="20000"/>
                    </a:ext>
                  </a:extLst>
                </a:gridCol>
                <a:gridCol w="2603347">
                  <a:extLst>
                    <a:ext uri="{9D8B030D-6E8A-4147-A177-3AD203B41FA5}">
                      <a16:colId xmlns:a16="http://schemas.microsoft.com/office/drawing/2014/main" val="20001"/>
                    </a:ext>
                  </a:extLst>
                </a:gridCol>
              </a:tblGrid>
              <a:tr h="284639">
                <a:tc>
                  <a:txBody>
                    <a:bodyPr/>
                    <a:lstStyle/>
                    <a:p>
                      <a:pPr>
                        <a:buNone/>
                      </a:pPr>
                      <a:r>
                        <a:rPr lang="en-GB" sz="1200" dirty="0"/>
                        <a:t>Description</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sz="1200" dirty="0"/>
                        <a:t>Amount (£)</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4639">
                <a:tc>
                  <a:txBody>
                    <a:bodyPr/>
                    <a:lstStyle/>
                    <a:p>
                      <a:pPr>
                        <a:buNone/>
                      </a:pPr>
                      <a:r>
                        <a:rPr lang="en-GB" sz="1200" dirty="0"/>
                        <a:t>Rent / Premises</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4,000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4639">
                <a:tc>
                  <a:txBody>
                    <a:bodyPr/>
                    <a:lstStyle/>
                    <a:p>
                      <a:pPr>
                        <a:buNone/>
                      </a:pPr>
                      <a:r>
                        <a:rPr lang="en-GB" sz="1200" dirty="0"/>
                        <a:t>Utilities (electricity, water, gas)</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800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84639">
                <a:tc>
                  <a:txBody>
                    <a:bodyPr/>
                    <a:lstStyle/>
                    <a:p>
                      <a:pPr>
                        <a:buNone/>
                      </a:pPr>
                      <a:r>
                        <a:rPr lang="en-GB" sz="1200"/>
                        <a:t>Insurance</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200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84639">
                <a:tc>
                  <a:txBody>
                    <a:bodyPr/>
                    <a:lstStyle/>
                    <a:p>
                      <a:pPr>
                        <a:buNone/>
                      </a:pPr>
                      <a:r>
                        <a:rPr lang="en-GB" sz="1200"/>
                        <a:t>Internet &amp; Telephone</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150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84639">
                <a:tc>
                  <a:txBody>
                    <a:bodyPr/>
                    <a:lstStyle/>
                    <a:p>
                      <a:pPr>
                        <a:buNone/>
                      </a:pPr>
                      <a:r>
                        <a:rPr lang="en-GB" sz="1200" dirty="0"/>
                        <a:t>Marketing &amp; Advertising</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1,000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84639">
                <a:tc>
                  <a:txBody>
                    <a:bodyPr/>
                    <a:lstStyle/>
                    <a:p>
                      <a:pPr>
                        <a:buNone/>
                      </a:pPr>
                      <a:r>
                        <a:rPr lang="en-GB" sz="1200"/>
                        <a:t>Equipment / Maintenance</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600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84639">
                <a:tc>
                  <a:txBody>
                    <a:bodyPr/>
                    <a:lstStyle/>
                    <a:p>
                      <a:pPr>
                        <a:buNone/>
                      </a:pPr>
                      <a:r>
                        <a:rPr lang="en-GB" sz="1200"/>
                        <a:t>Transport &amp; Delivery</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dirty="0"/>
                        <a:t>300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84639">
                <a:tc>
                  <a:txBody>
                    <a:bodyPr/>
                    <a:lstStyle/>
                    <a:p>
                      <a:pPr>
                        <a:buNone/>
                      </a:pPr>
                      <a:r>
                        <a:rPr lang="en-GB" sz="1200"/>
                        <a:t>Professional Fees</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dirty="0"/>
                        <a:t>200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84639">
                <a:tc>
                  <a:txBody>
                    <a:bodyPr/>
                    <a:lstStyle/>
                    <a:p>
                      <a:pPr>
                        <a:buNone/>
                      </a:pPr>
                      <a:r>
                        <a:rPr lang="en-GB" sz="1200"/>
                        <a:t>Cost of Ingredients (Cost of Sales)</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a:t>6,500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284639">
                <a:tc>
                  <a:txBody>
                    <a:bodyPr/>
                    <a:lstStyle/>
                    <a:p>
                      <a:pPr>
                        <a:buNone/>
                      </a:pPr>
                      <a:r>
                        <a:rPr lang="en-GB" sz="1200"/>
                        <a:t>Owner Salary</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dirty="0"/>
                        <a:t>1,500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284639">
                <a:tc>
                  <a:txBody>
                    <a:bodyPr/>
                    <a:lstStyle/>
                    <a:p>
                      <a:pPr>
                        <a:buNone/>
                      </a:pPr>
                      <a:r>
                        <a:rPr lang="en-GB" sz="1200"/>
                        <a:t>Staff Wages</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dirty="0"/>
                        <a:t>2,500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1"/>
                  </a:ext>
                </a:extLst>
              </a:tr>
              <a:tr h="284639">
                <a:tc>
                  <a:txBody>
                    <a:bodyPr/>
                    <a:lstStyle/>
                    <a:p>
                      <a:pPr>
                        <a:buNone/>
                      </a:pPr>
                      <a:r>
                        <a:rPr lang="en-GB" sz="1200"/>
                        <a:t>Miscellaneous / Other</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dirty="0"/>
                        <a:t>250</a:t>
                      </a:r>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2"/>
                  </a:ext>
                </a:extLst>
              </a:tr>
              <a:tr h="284639">
                <a:tc>
                  <a:txBody>
                    <a:bodyPr/>
                    <a:lstStyle/>
                    <a:p>
                      <a:pPr>
                        <a:buNone/>
                      </a:pPr>
                      <a:r>
                        <a:rPr lang="en-GB" sz="1200" b="1"/>
                        <a:t>Total Cash Outflows (B)</a:t>
                      </a:r>
                      <a:endParaRPr lang="en-GB" sz="1200"/>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PK" sz="1200" b="1" dirty="0"/>
                        <a:t>18,000</a:t>
                      </a:r>
                      <a:endParaRPr lang="en-PK" sz="1200" dirty="0"/>
                    </a:p>
                  </a:txBody>
                  <a:tcPr marL="81076" marR="81076" marT="40538" marB="405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1048724" name="Google Shape;205;p24"/>
          <p:cNvSpPr/>
          <p:nvPr/>
        </p:nvSpPr>
        <p:spPr>
          <a:xfrm>
            <a:off x="1703295" y="1025975"/>
            <a:ext cx="11438964" cy="704100"/>
          </a:xfrm>
          <a:prstGeom prst="rect">
            <a:avLst/>
          </a:prstGeom>
          <a:solidFill>
            <a:srgbClr val="F2B42D"/>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400"/>
              <a:buFont typeface="Nunito"/>
              <a:buNone/>
            </a:pPr>
            <a:r>
              <a:rPr lang="en-US" sz="3000" b="1">
                <a:solidFill>
                  <a:srgbClr val="FFFFFF"/>
                </a:solidFill>
                <a:latin typeface="Nunito"/>
                <a:ea typeface="Nunito"/>
                <a:cs typeface="Nunito"/>
                <a:sym typeface="Nunito"/>
              </a:rPr>
              <a:t>References</a:t>
            </a:r>
            <a:endParaRPr sz="3000" b="1" i="0" u="none" strike="noStrike" cap="none">
              <a:latin typeface="Nunito"/>
              <a:ea typeface="Nunito"/>
              <a:cs typeface="Nunito"/>
              <a:sym typeface="Nunito"/>
            </a:endParaRPr>
          </a:p>
        </p:txBody>
      </p:sp>
      <p:sp>
        <p:nvSpPr>
          <p:cNvPr id="1048725" name="Google Shape;206;p24"/>
          <p:cNvSpPr/>
          <p:nvPr/>
        </p:nvSpPr>
        <p:spPr>
          <a:xfrm>
            <a:off x="1290917" y="1730075"/>
            <a:ext cx="12156141" cy="635400"/>
          </a:xfrm>
          <a:prstGeom prst="rect">
            <a:avLst/>
          </a:prstGeom>
          <a:noFill/>
          <a:ln>
            <a:noFill/>
          </a:ln>
        </p:spPr>
        <p:txBody>
          <a:bodyPr spcFirstLastPara="1" wrap="square" lIns="0" tIns="0" rIns="0" bIns="0" anchor="t" anchorCtr="0">
            <a:noAutofit/>
          </a:bodyPr>
          <a:lstStyle/>
          <a:p>
            <a:pPr marL="457200" lvl="0" indent="-317500" algn="l" rtl="0">
              <a:lnSpc>
                <a:spcPct val="200000"/>
              </a:lnSpc>
              <a:spcBef>
                <a:spcPts val="1000"/>
              </a:spcBef>
              <a:spcAft>
                <a:spcPts val="0"/>
              </a:spcAft>
              <a:buClr>
                <a:schemeClr val="lt1"/>
              </a:buClr>
              <a:buSzPts val="1400"/>
              <a:buFont typeface="PT Sans"/>
              <a:buChar char="●"/>
            </a:pPr>
            <a:r>
              <a:rPr lang="en-US" dirty="0"/>
              <a:t>Basson, K. (2024) </a:t>
            </a:r>
            <a:r>
              <a:rPr lang="en-US" i="1" dirty="0"/>
              <a:t>The Influence of Nutritional Knowledge and Food Environments on the Status of Food Security Among University Students - ProQuest</a:t>
            </a:r>
            <a:r>
              <a:rPr lang="en-US" dirty="0"/>
              <a:t>, </a:t>
            </a:r>
            <a:r>
              <a:rPr lang="en-US" i="1" dirty="0" err="1"/>
              <a:t>Proquest.com</a:t>
            </a:r>
            <a:r>
              <a:rPr lang="en-US" dirty="0"/>
              <a:t>. Available at: </a:t>
            </a:r>
            <a:r>
              <a:rPr lang="en-US" u="sng" dirty="0">
                <a:hlinkClick r:id="rId3"/>
              </a:rPr>
              <a:t>https://search.proquest.com/openview/0064e4a4043241190aa0a92ad949c2be</a:t>
            </a:r>
            <a:r>
              <a:rPr lang="en-US" dirty="0"/>
              <a:t> (Accessed: 21 February 2026).</a:t>
            </a:r>
            <a:endParaRPr dirty="0"/>
          </a:p>
          <a:p>
            <a:pPr marL="457200" lvl="0" indent="-317500" algn="l" rtl="0">
              <a:lnSpc>
                <a:spcPct val="200000"/>
              </a:lnSpc>
              <a:spcBef>
                <a:spcPts val="1000"/>
              </a:spcBef>
              <a:spcAft>
                <a:spcPts val="0"/>
              </a:spcAft>
              <a:buClr>
                <a:schemeClr val="lt1"/>
              </a:buClr>
              <a:buSzPts val="1400"/>
              <a:buFont typeface="PT Sans"/>
              <a:buChar char="●"/>
            </a:pPr>
            <a:r>
              <a:rPr lang="en-US" dirty="0"/>
              <a:t>Fish, G. and Lord, D. (2023) </a:t>
            </a:r>
            <a:r>
              <a:rPr lang="en-US" i="1" dirty="0"/>
              <a:t>Chapter 11 - Nutritional Marketing</a:t>
            </a:r>
            <a:r>
              <a:rPr lang="en-US" dirty="0"/>
              <a:t>, </a:t>
            </a:r>
            <a:r>
              <a:rPr lang="en-US" i="1" dirty="0"/>
              <a:t>ScienceDirect</a:t>
            </a:r>
            <a:r>
              <a:rPr lang="en-US" dirty="0"/>
              <a:t>. Edited by D. Ghosh, D. </a:t>
            </a:r>
            <a:r>
              <a:rPr lang="en-US" dirty="0" err="1"/>
              <a:t>Bogueva</a:t>
            </a:r>
            <a:r>
              <a:rPr lang="en-US" dirty="0"/>
              <a:t>, and R. Smarta. Academic Press. Available at: </a:t>
            </a:r>
            <a:r>
              <a:rPr lang="en-US" u="sng" dirty="0">
                <a:hlinkClick r:id="rId4"/>
              </a:rPr>
              <a:t>https://www.sciencedirect.com/science/article/pii/B9780323856157000276</a:t>
            </a:r>
            <a:r>
              <a:rPr lang="en-US" dirty="0"/>
              <a:t>  (Accessed: 21 February 2026).</a:t>
            </a:r>
            <a:endParaRPr dirty="0"/>
          </a:p>
          <a:p>
            <a:pPr marL="457200" lvl="0" indent="-317500" algn="l" rtl="0">
              <a:lnSpc>
                <a:spcPct val="200000"/>
              </a:lnSpc>
              <a:spcBef>
                <a:spcPts val="1000"/>
              </a:spcBef>
              <a:spcAft>
                <a:spcPts val="1000"/>
              </a:spcAft>
              <a:buClr>
                <a:schemeClr val="lt1"/>
              </a:buClr>
              <a:buSzPts val="1400"/>
              <a:buFont typeface="PT Sans"/>
              <a:buChar char="●"/>
            </a:pPr>
            <a:r>
              <a:rPr lang="en-US" dirty="0" err="1"/>
              <a:t>Ncanywa</a:t>
            </a:r>
            <a:r>
              <a:rPr lang="en-US" dirty="0"/>
              <a:t>, T., Dyantyi, N. and </a:t>
            </a:r>
            <a:r>
              <a:rPr lang="en-US" dirty="0" err="1"/>
              <a:t>Asaleye</a:t>
            </a:r>
            <a:r>
              <a:rPr lang="en-US" dirty="0"/>
              <a:t>, A.J. (2025) ‘Empowerment Through Entrepreneurship: A Mixed-Methods Analysis of Social Grants and Economic Sufficiency’, </a:t>
            </a:r>
            <a:r>
              <a:rPr lang="en-US" i="1" dirty="0"/>
              <a:t>Economies</a:t>
            </a:r>
            <a:r>
              <a:rPr lang="en-US" dirty="0"/>
              <a:t>, 13(4), p. 107. Available at: </a:t>
            </a:r>
            <a:r>
              <a:rPr lang="en-US" u="sng" dirty="0">
                <a:hlinkClick r:id="rId5"/>
              </a:rPr>
              <a:t>https://doi.org/10.3390/economies13040107</a:t>
            </a:r>
            <a:r>
              <a:rPr lang="en-US" dirty="0"/>
              <a:t>. </a:t>
            </a:r>
            <a:endParaRPr dirty="0">
              <a:latin typeface="PT Sans"/>
              <a:ea typeface="PT Sans"/>
              <a:cs typeface="PT Sans"/>
              <a:sym typeface="PT Sans"/>
            </a:endParaRPr>
          </a:p>
        </p:txBody>
      </p:sp>
      <p:sp>
        <p:nvSpPr>
          <p:cNvPr id="1048726" name="Google Shape;46;p13"/>
          <p:cNvSpPr/>
          <p:nvPr/>
        </p:nvSpPr>
        <p:spPr>
          <a:xfrm flipV="1">
            <a:off x="0" y="0"/>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solidFill>
                <a:srgbClr val="FFFFFF"/>
              </a:solidFill>
              <a:latin typeface="Nunito"/>
              <a:ea typeface="Nunito"/>
              <a:cs typeface="Nunito"/>
              <a:sym typeface="Nunito"/>
            </a:endParaRPr>
          </a:p>
        </p:txBody>
      </p:sp>
      <p:sp>
        <p:nvSpPr>
          <p:cNvPr id="1048727" name="Google Shape;46;p13"/>
          <p:cNvSpPr/>
          <p:nvPr/>
        </p:nvSpPr>
        <p:spPr>
          <a:xfrm flipV="1">
            <a:off x="0" y="8006316"/>
            <a:ext cx="14630400" cy="223284"/>
          </a:xfrm>
          <a:prstGeom prst="rect">
            <a:avLst/>
          </a:prstGeom>
          <a:solidFill>
            <a:srgbClr val="92D050"/>
          </a:solidFill>
          <a:ln>
            <a:noFill/>
          </a:ln>
        </p:spPr>
        <p:txBody>
          <a:bodyPr spcFirstLastPara="1" wrap="square" lIns="0" tIns="0" rIns="0" bIns="0" anchor="ctr" anchorCtr="0">
            <a:noAutofit/>
          </a:bodyPr>
          <a:lstStyle/>
          <a:p>
            <a:pPr marL="0" marR="0" lvl="0" indent="0" algn="ctr" rtl="0">
              <a:lnSpc>
                <a:spcPct val="125000"/>
              </a:lnSpc>
              <a:spcBef>
                <a:spcPts val="0"/>
              </a:spcBef>
              <a:spcAft>
                <a:spcPts val="0"/>
              </a:spcAft>
              <a:buClr>
                <a:srgbClr val="FFFFFF"/>
              </a:buClr>
              <a:buSzPts val="4170"/>
              <a:buFont typeface="Nunito"/>
              <a:buNone/>
            </a:pPr>
            <a:endParaRPr sz="2842" b="1" dirty="0">
              <a:latin typeface="Nunito"/>
              <a:ea typeface="Nunito"/>
              <a:cs typeface="Nunito"/>
              <a:sym typeface="Nunit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2598</Words>
  <Application>Microsoft Office PowerPoint</Application>
  <PresentationFormat>Custom</PresentationFormat>
  <Paragraphs>155</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Nunito SemiBold</vt:lpstr>
      <vt:lpstr>Nunito</vt:lpstr>
      <vt:lpstr>PT Sans</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My PC</dc:creator>
  <cp:lastModifiedBy>My PC</cp:lastModifiedBy>
  <cp:revision>2</cp:revision>
  <dcterms:created xsi:type="dcterms:W3CDTF">2026-03-07T10:31:54Z</dcterms:created>
  <dcterms:modified xsi:type="dcterms:W3CDTF">2026-03-07T10:33:16Z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c9723fc9b2634313a9543f34fe8e9eab</vt:lpwstr>
  </property>
</Properties>
</file>