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66" r:id="rId2"/>
  </p:sldMasterIdLst>
  <p:notesMasterIdLst>
    <p:notesMasterId r:id="rId43"/>
  </p:notesMasterIdLst>
  <p:handoutMasterIdLst>
    <p:handoutMasterId r:id="rId44"/>
  </p:handoutMasterIdLst>
  <p:sldIdLst>
    <p:sldId id="256" r:id="rId3"/>
    <p:sldId id="357" r:id="rId4"/>
    <p:sldId id="467" r:id="rId5"/>
    <p:sldId id="257" r:id="rId6"/>
    <p:sldId id="368" r:id="rId7"/>
    <p:sldId id="349" r:id="rId8"/>
    <p:sldId id="350" r:id="rId9"/>
    <p:sldId id="352" r:id="rId10"/>
    <p:sldId id="353" r:id="rId11"/>
    <p:sldId id="369" r:id="rId12"/>
    <p:sldId id="377" r:id="rId13"/>
    <p:sldId id="378" r:id="rId14"/>
    <p:sldId id="385" r:id="rId15"/>
    <p:sldId id="388" r:id="rId16"/>
    <p:sldId id="387" r:id="rId17"/>
    <p:sldId id="386" r:id="rId18"/>
    <p:sldId id="380" r:id="rId19"/>
    <p:sldId id="379" r:id="rId20"/>
    <p:sldId id="381" r:id="rId21"/>
    <p:sldId id="371" r:id="rId22"/>
    <p:sldId id="264" r:id="rId23"/>
    <p:sldId id="269" r:id="rId24"/>
    <p:sldId id="468" r:id="rId25"/>
    <p:sldId id="282" r:id="rId26"/>
    <p:sldId id="469" r:id="rId27"/>
    <p:sldId id="470" r:id="rId28"/>
    <p:sldId id="384" r:id="rId29"/>
    <p:sldId id="383" r:id="rId30"/>
    <p:sldId id="389" r:id="rId31"/>
    <p:sldId id="390" r:id="rId32"/>
    <p:sldId id="372" r:id="rId33"/>
    <p:sldId id="373" r:id="rId34"/>
    <p:sldId id="300" r:id="rId35"/>
    <p:sldId id="375" r:id="rId36"/>
    <p:sldId id="367" r:id="rId37"/>
    <p:sldId id="376" r:id="rId38"/>
    <p:sldId id="362" r:id="rId39"/>
    <p:sldId id="363" r:id="rId40"/>
    <p:sldId id="364" r:id="rId41"/>
    <p:sldId id="365" r:id="rId4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5929AB-4785-42E5-B71C-D5E6042DD688}" v="13" dt="2022-10-09T19:00:49.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1979" autoAdjust="0"/>
  </p:normalViewPr>
  <p:slideViewPr>
    <p:cSldViewPr>
      <p:cViewPr varScale="1">
        <p:scale>
          <a:sx n="93" d="100"/>
          <a:sy n="93" d="100"/>
        </p:scale>
        <p:origin x="759"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FB5929AB-4785-42E5-B71C-D5E6042DD688}"/>
    <pc:docChg chg="undo redo custSel addSld modSld">
      <pc:chgData name="Deborah Jenkins" userId="3cd02ba5-e528-4585-978d-4fde2b47730a" providerId="ADAL" clId="{FB5929AB-4785-42E5-B71C-D5E6042DD688}" dt="2022-10-09T19:01:00.153" v="110" actId="113"/>
      <pc:docMkLst>
        <pc:docMk/>
      </pc:docMkLst>
      <pc:sldChg chg="addSp delSp modSp mod setBg">
        <pc:chgData name="Deborah Jenkins" userId="3cd02ba5-e528-4585-978d-4fde2b47730a" providerId="ADAL" clId="{FB5929AB-4785-42E5-B71C-D5E6042DD688}" dt="2022-10-09T18:40:45.588" v="37" actId="27636"/>
        <pc:sldMkLst>
          <pc:docMk/>
          <pc:sldMk cId="0" sldId="257"/>
        </pc:sldMkLst>
        <pc:spChg chg="add del mod">
          <ac:chgData name="Deborah Jenkins" userId="3cd02ba5-e528-4585-978d-4fde2b47730a" providerId="ADAL" clId="{FB5929AB-4785-42E5-B71C-D5E6042DD688}" dt="2022-10-09T18:40:37.416" v="31" actId="478"/>
          <ac:spMkLst>
            <pc:docMk/>
            <pc:sldMk cId="0" sldId="257"/>
            <ac:spMk id="4" creationId="{51DDE799-6075-F283-0042-E58AE7D0EF93}"/>
          </ac:spMkLst>
        </pc:spChg>
        <pc:spChg chg="mod">
          <ac:chgData name="Deborah Jenkins" userId="3cd02ba5-e528-4585-978d-4fde2b47730a" providerId="ADAL" clId="{FB5929AB-4785-42E5-B71C-D5E6042DD688}" dt="2022-10-09T18:40:33.087" v="30" actId="26606"/>
          <ac:spMkLst>
            <pc:docMk/>
            <pc:sldMk cId="0" sldId="257"/>
            <ac:spMk id="5122" creationId="{00000000-0000-0000-0000-000000000000}"/>
          </ac:spMkLst>
        </pc:spChg>
        <pc:spChg chg="mod">
          <ac:chgData name="Deborah Jenkins" userId="3cd02ba5-e528-4585-978d-4fde2b47730a" providerId="ADAL" clId="{FB5929AB-4785-42E5-B71C-D5E6042DD688}" dt="2022-10-09T18:40:45.588" v="37" actId="27636"/>
          <ac:spMkLst>
            <pc:docMk/>
            <pc:sldMk cId="0" sldId="257"/>
            <ac:spMk id="5123" creationId="{00000000-0000-0000-0000-000000000000}"/>
          </ac:spMkLst>
        </pc:spChg>
        <pc:spChg chg="add">
          <ac:chgData name="Deborah Jenkins" userId="3cd02ba5-e528-4585-978d-4fde2b47730a" providerId="ADAL" clId="{FB5929AB-4785-42E5-B71C-D5E6042DD688}" dt="2022-10-09T18:40:33.087" v="30" actId="26606"/>
          <ac:spMkLst>
            <pc:docMk/>
            <pc:sldMk cId="0" sldId="257"/>
            <ac:spMk id="5128" creationId="{7FF47CB7-972F-479F-A36D-9E72D26EC8DA}"/>
          </ac:spMkLst>
        </pc:spChg>
        <pc:spChg chg="add">
          <ac:chgData name="Deborah Jenkins" userId="3cd02ba5-e528-4585-978d-4fde2b47730a" providerId="ADAL" clId="{FB5929AB-4785-42E5-B71C-D5E6042DD688}" dt="2022-10-09T18:40:33.087" v="30" actId="26606"/>
          <ac:spMkLst>
            <pc:docMk/>
            <pc:sldMk cId="0" sldId="257"/>
            <ac:spMk id="5130" creationId="{0D153B68-5844-490D-8E67-F616D6D721CA}"/>
          </ac:spMkLst>
        </pc:spChg>
        <pc:spChg chg="add">
          <ac:chgData name="Deborah Jenkins" userId="3cd02ba5-e528-4585-978d-4fde2b47730a" providerId="ADAL" clId="{FB5929AB-4785-42E5-B71C-D5E6042DD688}" dt="2022-10-09T18:40:33.087" v="30" actId="26606"/>
          <ac:spMkLst>
            <pc:docMk/>
            <pc:sldMk cId="0" sldId="257"/>
            <ac:spMk id="5132" creationId="{9A0D773F-7A7D-4DBB-9DEA-86BB8B8F4BC8}"/>
          </ac:spMkLst>
        </pc:spChg>
        <pc:picChg chg="add mod">
          <ac:chgData name="Deborah Jenkins" userId="3cd02ba5-e528-4585-978d-4fde2b47730a" providerId="ADAL" clId="{FB5929AB-4785-42E5-B71C-D5E6042DD688}" dt="2022-10-09T18:40:33.087" v="30" actId="26606"/>
          <ac:picMkLst>
            <pc:docMk/>
            <pc:sldMk cId="0" sldId="257"/>
            <ac:picMk id="3" creationId="{2BA2166C-6922-DED9-9888-A189E780D6BC}"/>
          </ac:picMkLst>
        </pc:picChg>
      </pc:sldChg>
      <pc:sldChg chg="modSp mod">
        <pc:chgData name="Deborah Jenkins" userId="3cd02ba5-e528-4585-978d-4fde2b47730a" providerId="ADAL" clId="{FB5929AB-4785-42E5-B71C-D5E6042DD688}" dt="2022-10-09T18:49:12.158" v="87" actId="20577"/>
        <pc:sldMkLst>
          <pc:docMk/>
          <pc:sldMk cId="0" sldId="352"/>
        </pc:sldMkLst>
        <pc:graphicFrameChg chg="modGraphic">
          <ac:chgData name="Deborah Jenkins" userId="3cd02ba5-e528-4585-978d-4fde2b47730a" providerId="ADAL" clId="{FB5929AB-4785-42E5-B71C-D5E6042DD688}" dt="2022-10-09T18:49:12.158" v="87" actId="20577"/>
          <ac:graphicFrameMkLst>
            <pc:docMk/>
            <pc:sldMk cId="0" sldId="352"/>
            <ac:graphicFrameMk id="30771" creationId="{00000000-0000-0000-0000-000000000000}"/>
          </ac:graphicFrameMkLst>
        </pc:graphicFrameChg>
      </pc:sldChg>
      <pc:sldChg chg="modSp mod modAnim">
        <pc:chgData name="Deborah Jenkins" userId="3cd02ba5-e528-4585-978d-4fde2b47730a" providerId="ADAL" clId="{FB5929AB-4785-42E5-B71C-D5E6042DD688}" dt="2022-10-09T18:48:50.500" v="86"/>
        <pc:sldMkLst>
          <pc:docMk/>
          <pc:sldMk cId="1471576978" sldId="368"/>
        </pc:sldMkLst>
        <pc:spChg chg="mod">
          <ac:chgData name="Deborah Jenkins" userId="3cd02ba5-e528-4585-978d-4fde2b47730a" providerId="ADAL" clId="{FB5929AB-4785-42E5-B71C-D5E6042DD688}" dt="2022-10-09T18:48:44.355" v="85" actId="113"/>
          <ac:spMkLst>
            <pc:docMk/>
            <pc:sldMk cId="1471576978" sldId="368"/>
            <ac:spMk id="3" creationId="{00000000-0000-0000-0000-000000000000}"/>
          </ac:spMkLst>
        </pc:spChg>
      </pc:sldChg>
      <pc:sldChg chg="modSp mod">
        <pc:chgData name="Deborah Jenkins" userId="3cd02ba5-e528-4585-978d-4fde2b47730a" providerId="ADAL" clId="{FB5929AB-4785-42E5-B71C-D5E6042DD688}" dt="2022-10-09T18:49:49.186" v="88" actId="113"/>
        <pc:sldMkLst>
          <pc:docMk/>
          <pc:sldMk cId="1566398137" sldId="379"/>
        </pc:sldMkLst>
        <pc:spChg chg="mod">
          <ac:chgData name="Deborah Jenkins" userId="3cd02ba5-e528-4585-978d-4fde2b47730a" providerId="ADAL" clId="{FB5929AB-4785-42E5-B71C-D5E6042DD688}" dt="2022-10-09T18:49:49.186" v="88" actId="113"/>
          <ac:spMkLst>
            <pc:docMk/>
            <pc:sldMk cId="1566398137" sldId="379"/>
            <ac:spMk id="2" creationId="{569498F7-7D64-A5FE-75A5-505AF8EDB21A}"/>
          </ac:spMkLst>
        </pc:spChg>
      </pc:sldChg>
      <pc:sldChg chg="modSp mod">
        <pc:chgData name="Deborah Jenkins" userId="3cd02ba5-e528-4585-978d-4fde2b47730a" providerId="ADAL" clId="{FB5929AB-4785-42E5-B71C-D5E6042DD688}" dt="2022-10-09T18:40:09.805" v="26" actId="20577"/>
        <pc:sldMkLst>
          <pc:docMk/>
          <pc:sldMk cId="1246135441" sldId="467"/>
        </pc:sldMkLst>
        <pc:spChg chg="mod">
          <ac:chgData name="Deborah Jenkins" userId="3cd02ba5-e528-4585-978d-4fde2b47730a" providerId="ADAL" clId="{FB5929AB-4785-42E5-B71C-D5E6042DD688}" dt="2022-10-09T18:40:09.805" v="26" actId="20577"/>
          <ac:spMkLst>
            <pc:docMk/>
            <pc:sldMk cId="1246135441" sldId="467"/>
            <ac:spMk id="4" creationId="{5AB5AE0F-39E3-4C40-B3F3-D72CE933C60F}"/>
          </ac:spMkLst>
        </pc:spChg>
        <pc:picChg chg="mod">
          <ac:chgData name="Deborah Jenkins" userId="3cd02ba5-e528-4585-978d-4fde2b47730a" providerId="ADAL" clId="{FB5929AB-4785-42E5-B71C-D5E6042DD688}" dt="2022-10-09T18:39:41.421" v="4" actId="1076"/>
          <ac:picMkLst>
            <pc:docMk/>
            <pc:sldMk cId="1246135441" sldId="467"/>
            <ac:picMk id="2" creationId="{FBF3A452-BD4F-4A50-8A8F-A94BFEFE93C5}"/>
          </ac:picMkLst>
        </pc:picChg>
      </pc:sldChg>
      <pc:sldChg chg="addSp delSp modSp new mod modAnim">
        <pc:chgData name="Deborah Jenkins" userId="3cd02ba5-e528-4585-978d-4fde2b47730a" providerId="ADAL" clId="{FB5929AB-4785-42E5-B71C-D5E6042DD688}" dt="2022-10-09T18:53:17.002" v="98" actId="404"/>
        <pc:sldMkLst>
          <pc:docMk/>
          <pc:sldMk cId="1287503307" sldId="468"/>
        </pc:sldMkLst>
        <pc:spChg chg="mod">
          <ac:chgData name="Deborah Jenkins" userId="3cd02ba5-e528-4585-978d-4fde2b47730a" providerId="ADAL" clId="{FB5929AB-4785-42E5-B71C-D5E6042DD688}" dt="2022-10-09T18:53:17.002" v="98" actId="404"/>
          <ac:spMkLst>
            <pc:docMk/>
            <pc:sldMk cId="1287503307" sldId="468"/>
            <ac:spMk id="2" creationId="{EE7BE43E-CD04-213C-3672-0E9A92078175}"/>
          </ac:spMkLst>
        </pc:spChg>
        <pc:spChg chg="del">
          <ac:chgData name="Deborah Jenkins" userId="3cd02ba5-e528-4585-978d-4fde2b47730a" providerId="ADAL" clId="{FB5929AB-4785-42E5-B71C-D5E6042DD688}" dt="2022-10-09T18:52:38.383" v="90"/>
          <ac:spMkLst>
            <pc:docMk/>
            <pc:sldMk cId="1287503307" sldId="468"/>
            <ac:spMk id="3" creationId="{41D99379-DC38-EBF5-A557-360FF6226EF8}"/>
          </ac:spMkLst>
        </pc:spChg>
        <pc:picChg chg="add mod">
          <ac:chgData name="Deborah Jenkins" userId="3cd02ba5-e528-4585-978d-4fde2b47730a" providerId="ADAL" clId="{FB5929AB-4785-42E5-B71C-D5E6042DD688}" dt="2022-10-09T18:52:38.383" v="90"/>
          <ac:picMkLst>
            <pc:docMk/>
            <pc:sldMk cId="1287503307" sldId="468"/>
            <ac:picMk id="4" creationId="{581A3856-4FEB-4BB3-6623-24F5DC70D5DC}"/>
          </ac:picMkLst>
        </pc:picChg>
      </pc:sldChg>
      <pc:sldChg chg="addSp delSp modSp new mod addAnim delAnim modAnim">
        <pc:chgData name="Deborah Jenkins" userId="3cd02ba5-e528-4585-978d-4fde2b47730a" providerId="ADAL" clId="{FB5929AB-4785-42E5-B71C-D5E6042DD688}" dt="2022-10-09T19:00:29.978" v="104" actId="478"/>
        <pc:sldMkLst>
          <pc:docMk/>
          <pc:sldMk cId="2958060573" sldId="469"/>
        </pc:sldMkLst>
        <pc:spChg chg="mod">
          <ac:chgData name="Deborah Jenkins" userId="3cd02ba5-e528-4585-978d-4fde2b47730a" providerId="ADAL" clId="{FB5929AB-4785-42E5-B71C-D5E6042DD688}" dt="2022-10-09T18:59:46.419" v="102" actId="14100"/>
          <ac:spMkLst>
            <pc:docMk/>
            <pc:sldMk cId="2958060573" sldId="469"/>
            <ac:spMk id="2" creationId="{AE82B5FE-F673-C058-8623-4A29F916B608}"/>
          </ac:spMkLst>
        </pc:spChg>
        <pc:spChg chg="del">
          <ac:chgData name="Deborah Jenkins" userId="3cd02ba5-e528-4585-978d-4fde2b47730a" providerId="ADAL" clId="{FB5929AB-4785-42E5-B71C-D5E6042DD688}" dt="2022-10-09T18:59:31.139" v="100"/>
          <ac:spMkLst>
            <pc:docMk/>
            <pc:sldMk cId="2958060573" sldId="469"/>
            <ac:spMk id="3" creationId="{C575511F-70DA-E54F-6CA5-8A70B5A0CCBB}"/>
          </ac:spMkLst>
        </pc:spChg>
        <pc:spChg chg="add del mod">
          <ac:chgData name="Deborah Jenkins" userId="3cd02ba5-e528-4585-978d-4fde2b47730a" providerId="ADAL" clId="{FB5929AB-4785-42E5-B71C-D5E6042DD688}" dt="2022-10-09T19:00:29.978" v="104" actId="478"/>
          <ac:spMkLst>
            <pc:docMk/>
            <pc:sldMk cId="2958060573" sldId="469"/>
            <ac:spMk id="6" creationId="{99F844C4-CE50-E772-94BA-8E121ACF03C1}"/>
          </ac:spMkLst>
        </pc:spChg>
        <pc:picChg chg="add del mod">
          <ac:chgData name="Deborah Jenkins" userId="3cd02ba5-e528-4585-978d-4fde2b47730a" providerId="ADAL" clId="{FB5929AB-4785-42E5-B71C-D5E6042DD688}" dt="2022-10-09T19:00:29.978" v="104" actId="478"/>
          <ac:picMkLst>
            <pc:docMk/>
            <pc:sldMk cId="2958060573" sldId="469"/>
            <ac:picMk id="4" creationId="{4DF00F47-2BDE-D963-08DA-4AF3E687E89A}"/>
          </ac:picMkLst>
        </pc:picChg>
      </pc:sldChg>
      <pc:sldChg chg="addSp delSp modSp new mod modAnim">
        <pc:chgData name="Deborah Jenkins" userId="3cd02ba5-e528-4585-978d-4fde2b47730a" providerId="ADAL" clId="{FB5929AB-4785-42E5-B71C-D5E6042DD688}" dt="2022-10-09T19:01:00.153" v="110" actId="113"/>
        <pc:sldMkLst>
          <pc:docMk/>
          <pc:sldMk cId="519132518" sldId="470"/>
        </pc:sldMkLst>
        <pc:spChg chg="mod">
          <ac:chgData name="Deborah Jenkins" userId="3cd02ba5-e528-4585-978d-4fde2b47730a" providerId="ADAL" clId="{FB5929AB-4785-42E5-B71C-D5E6042DD688}" dt="2022-10-09T19:01:00.153" v="110" actId="113"/>
          <ac:spMkLst>
            <pc:docMk/>
            <pc:sldMk cId="519132518" sldId="470"/>
            <ac:spMk id="2" creationId="{E8A928EF-1096-EDD0-3886-5B5798C462B3}"/>
          </ac:spMkLst>
        </pc:spChg>
        <pc:spChg chg="del">
          <ac:chgData name="Deborah Jenkins" userId="3cd02ba5-e528-4585-978d-4fde2b47730a" providerId="ADAL" clId="{FB5929AB-4785-42E5-B71C-D5E6042DD688}" dt="2022-10-09T19:00:49.074" v="106"/>
          <ac:spMkLst>
            <pc:docMk/>
            <pc:sldMk cId="519132518" sldId="470"/>
            <ac:spMk id="3" creationId="{D6225169-7C3A-E441-D894-0F9409000B54}"/>
          </ac:spMkLst>
        </pc:spChg>
        <pc:picChg chg="add mod">
          <ac:chgData name="Deborah Jenkins" userId="3cd02ba5-e528-4585-978d-4fde2b47730a" providerId="ADAL" clId="{FB5929AB-4785-42E5-B71C-D5E6042DD688}" dt="2022-10-09T19:00:49.074" v="106"/>
          <ac:picMkLst>
            <pc:docMk/>
            <pc:sldMk cId="519132518" sldId="470"/>
            <ac:picMk id="4" creationId="{AB5F4334-6D1F-ABB9-A625-4A23FB41555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3C8C0-1DB1-44F4-B93C-029CDEC4F9C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22B752-D0C8-442E-9DD0-96FA593B9B6C}">
      <dgm:prSet/>
      <dgm:spPr/>
      <dgm:t>
        <a:bodyPr/>
        <a:lstStyle/>
        <a:p>
          <a:r>
            <a:rPr lang="en-GB" dirty="0"/>
            <a:t>The outdoor event sector covers a </a:t>
          </a:r>
          <a:r>
            <a:rPr lang="en-GB" b="1" dirty="0"/>
            <a:t>diversity of types of event </a:t>
          </a:r>
          <a:r>
            <a:rPr lang="en-GB" dirty="0"/>
            <a:t>for a variety of people and organisations.</a:t>
          </a:r>
          <a:endParaRPr lang="en-US" dirty="0"/>
        </a:p>
      </dgm:t>
    </dgm:pt>
    <dgm:pt modelId="{D9B37A16-F6A2-4786-99C4-F8D21681459B}" type="parTrans" cxnId="{3F612B7D-6EB3-4844-BEA7-3E27ADF62333}">
      <dgm:prSet/>
      <dgm:spPr/>
      <dgm:t>
        <a:bodyPr/>
        <a:lstStyle/>
        <a:p>
          <a:endParaRPr lang="en-US"/>
        </a:p>
      </dgm:t>
    </dgm:pt>
    <dgm:pt modelId="{36567D56-A1CA-41C6-A653-6A060DF56E40}" type="sibTrans" cxnId="{3F612B7D-6EB3-4844-BEA7-3E27ADF62333}">
      <dgm:prSet/>
      <dgm:spPr/>
      <dgm:t>
        <a:bodyPr/>
        <a:lstStyle/>
        <a:p>
          <a:endParaRPr lang="en-US"/>
        </a:p>
      </dgm:t>
    </dgm:pt>
    <dgm:pt modelId="{A0B25111-6E2E-4262-A72A-49F847CF2803}">
      <dgm:prSet/>
      <dgm:spPr/>
      <dgm:t>
        <a:bodyPr/>
        <a:lstStyle/>
        <a:p>
          <a:r>
            <a:rPr lang="en-GB" dirty="0"/>
            <a:t>Challenges of </a:t>
          </a:r>
          <a:r>
            <a:rPr lang="en-GB" b="1" dirty="0"/>
            <a:t>being temporary </a:t>
          </a:r>
          <a:r>
            <a:rPr lang="en-GB" dirty="0"/>
            <a:t>in structure, time, and openness to the weather.</a:t>
          </a:r>
          <a:endParaRPr lang="en-US" dirty="0"/>
        </a:p>
      </dgm:t>
    </dgm:pt>
    <dgm:pt modelId="{AEFCA31B-824A-421B-A656-114A093AA142}" type="parTrans" cxnId="{BA21C0C5-7739-4BB7-9CC7-3FB098236AE0}">
      <dgm:prSet/>
      <dgm:spPr/>
      <dgm:t>
        <a:bodyPr/>
        <a:lstStyle/>
        <a:p>
          <a:endParaRPr lang="en-US"/>
        </a:p>
      </dgm:t>
    </dgm:pt>
    <dgm:pt modelId="{40F641FC-1185-48D2-9C3D-97C9F080B3F8}" type="sibTrans" cxnId="{BA21C0C5-7739-4BB7-9CC7-3FB098236AE0}">
      <dgm:prSet/>
      <dgm:spPr/>
      <dgm:t>
        <a:bodyPr/>
        <a:lstStyle/>
        <a:p>
          <a:endParaRPr lang="en-US"/>
        </a:p>
      </dgm:t>
    </dgm:pt>
    <dgm:pt modelId="{3CD85EF2-BF1F-4EF4-9462-DAD0786E75AD}">
      <dgm:prSet/>
      <dgm:spPr/>
      <dgm:t>
        <a:bodyPr/>
        <a:lstStyle/>
        <a:p>
          <a:r>
            <a:rPr lang="en-GB" b="1" dirty="0"/>
            <a:t>Sociocultural significance of outdoor events:  </a:t>
          </a:r>
          <a:r>
            <a:rPr lang="en-GB" dirty="0"/>
            <a:t>providing entertainment and an opportunity for all to engage with the particular form of activity at the event (e.g. music, art, physical activity or nature) as well as </a:t>
          </a:r>
          <a:r>
            <a:rPr lang="en-GB" b="1" dirty="0"/>
            <a:t>being important for the local economy</a:t>
          </a:r>
          <a:r>
            <a:rPr lang="en-GB" dirty="0"/>
            <a:t>. </a:t>
          </a:r>
          <a:endParaRPr lang="en-US" dirty="0"/>
        </a:p>
      </dgm:t>
    </dgm:pt>
    <dgm:pt modelId="{8D3CC8EF-209D-4A76-B43C-12C1C42C4D71}" type="parTrans" cxnId="{5AAA9A1A-D369-452B-9231-B9B7CEC88323}">
      <dgm:prSet/>
      <dgm:spPr/>
      <dgm:t>
        <a:bodyPr/>
        <a:lstStyle/>
        <a:p>
          <a:endParaRPr lang="en-US"/>
        </a:p>
      </dgm:t>
    </dgm:pt>
    <dgm:pt modelId="{B4FE3B99-48BA-4AD7-96C3-08256F5CC7DB}" type="sibTrans" cxnId="{5AAA9A1A-D369-452B-9231-B9B7CEC88323}">
      <dgm:prSet/>
      <dgm:spPr/>
      <dgm:t>
        <a:bodyPr/>
        <a:lstStyle/>
        <a:p>
          <a:endParaRPr lang="en-US"/>
        </a:p>
      </dgm:t>
    </dgm:pt>
    <dgm:pt modelId="{AC505923-8E7A-4F80-85BF-1E1802A32865}">
      <dgm:prSet/>
      <dgm:spPr/>
      <dgm:t>
        <a:bodyPr/>
        <a:lstStyle/>
        <a:p>
          <a:r>
            <a:rPr lang="en-GB" dirty="0"/>
            <a:t>Seen as a source of </a:t>
          </a:r>
          <a:r>
            <a:rPr lang="en-GB" b="1" dirty="0"/>
            <a:t>community spirit and pride</a:t>
          </a:r>
          <a:r>
            <a:rPr lang="en-GB" dirty="0"/>
            <a:t>, helping to create a positive image for the location and helping to </a:t>
          </a:r>
          <a:r>
            <a:rPr lang="en-GB" b="1" dirty="0"/>
            <a:t>safeguard heritage and traditions. </a:t>
          </a:r>
          <a:r>
            <a:rPr lang="en-GB" dirty="0"/>
            <a:t>Overall, 60% of respondents surveyed believed that outdoor events were very important.</a:t>
          </a:r>
          <a:endParaRPr lang="en-US" dirty="0"/>
        </a:p>
      </dgm:t>
    </dgm:pt>
    <dgm:pt modelId="{1BD7486C-F256-4B3F-B0BD-785F591CBE6F}" type="parTrans" cxnId="{5489DEAE-6F3B-4404-9A90-19C7386D6591}">
      <dgm:prSet/>
      <dgm:spPr/>
      <dgm:t>
        <a:bodyPr/>
        <a:lstStyle/>
        <a:p>
          <a:endParaRPr lang="en-US"/>
        </a:p>
      </dgm:t>
    </dgm:pt>
    <dgm:pt modelId="{DEFB8090-2B32-4C7E-8D2E-E243D6FDC856}" type="sibTrans" cxnId="{5489DEAE-6F3B-4404-9A90-19C7386D6591}">
      <dgm:prSet/>
      <dgm:spPr/>
      <dgm:t>
        <a:bodyPr/>
        <a:lstStyle/>
        <a:p>
          <a:endParaRPr lang="en-US"/>
        </a:p>
      </dgm:t>
    </dgm:pt>
    <dgm:pt modelId="{E25A52A2-2717-46BE-81CC-525F079DEE6F}">
      <dgm:prSet/>
      <dgm:spPr/>
      <dgm:t>
        <a:bodyPr/>
        <a:lstStyle/>
        <a:p>
          <a:r>
            <a:rPr lang="en-GB" dirty="0"/>
            <a:t>The areas of concern, for a minority of people, are issues of congestion (24%), antisocial behaviour (15%), waste (11%) and over commercialisation (13%). </a:t>
          </a:r>
          <a:endParaRPr lang="en-US" dirty="0"/>
        </a:p>
      </dgm:t>
    </dgm:pt>
    <dgm:pt modelId="{43BC5AFC-61EC-4CFE-8D96-FBB1163C68B9}" type="parTrans" cxnId="{C34FF109-9960-4856-9606-522964C8419F}">
      <dgm:prSet/>
      <dgm:spPr/>
      <dgm:t>
        <a:bodyPr/>
        <a:lstStyle/>
        <a:p>
          <a:endParaRPr lang="en-US"/>
        </a:p>
      </dgm:t>
    </dgm:pt>
    <dgm:pt modelId="{5A7E95EB-DF38-4375-9785-170F24ECE8F0}" type="sibTrans" cxnId="{C34FF109-9960-4856-9606-522964C8419F}">
      <dgm:prSet/>
      <dgm:spPr/>
      <dgm:t>
        <a:bodyPr/>
        <a:lstStyle/>
        <a:p>
          <a:endParaRPr lang="en-US"/>
        </a:p>
      </dgm:t>
    </dgm:pt>
    <dgm:pt modelId="{D4D8C322-EE60-461C-AD34-BC67011323BD}">
      <dgm:prSet/>
      <dgm:spPr/>
      <dgm:t>
        <a:bodyPr/>
        <a:lstStyle/>
        <a:p>
          <a:r>
            <a:rPr lang="en-GB" dirty="0"/>
            <a:t>Coping with weather conditions (21%), given the nature of outdoor events, was also seen as an area of challenge. These identified issues are ones that event organisers need to bear in mind in their planning. (Jackson, et.al., 2019)</a:t>
          </a:r>
          <a:endParaRPr lang="en-US" dirty="0"/>
        </a:p>
      </dgm:t>
    </dgm:pt>
    <dgm:pt modelId="{7EB2FEA4-BF1F-4363-8A7F-AA973AD83C0A}" type="parTrans" cxnId="{97809B31-AB1B-4EC4-A50C-4054F84A9822}">
      <dgm:prSet/>
      <dgm:spPr/>
      <dgm:t>
        <a:bodyPr/>
        <a:lstStyle/>
        <a:p>
          <a:endParaRPr lang="en-US"/>
        </a:p>
      </dgm:t>
    </dgm:pt>
    <dgm:pt modelId="{CCE538EA-DAA0-46FE-ACB0-DB74FD0BB759}" type="sibTrans" cxnId="{97809B31-AB1B-4EC4-A50C-4054F84A9822}">
      <dgm:prSet/>
      <dgm:spPr/>
      <dgm:t>
        <a:bodyPr/>
        <a:lstStyle/>
        <a:p>
          <a:endParaRPr lang="en-US"/>
        </a:p>
      </dgm:t>
    </dgm:pt>
    <dgm:pt modelId="{CAFF5461-89B5-4A63-A4C5-BD2020F5F131}" type="pres">
      <dgm:prSet presAssocID="{3913C8C0-1DB1-44F4-B93C-029CDEC4F9C0}" presName="linear" presStyleCnt="0">
        <dgm:presLayoutVars>
          <dgm:animLvl val="lvl"/>
          <dgm:resizeHandles val="exact"/>
        </dgm:presLayoutVars>
      </dgm:prSet>
      <dgm:spPr/>
    </dgm:pt>
    <dgm:pt modelId="{2900D29F-0CF6-4B84-9C12-506CAD47772C}" type="pres">
      <dgm:prSet presAssocID="{BC22B752-D0C8-442E-9DD0-96FA593B9B6C}" presName="parentText" presStyleLbl="node1" presStyleIdx="0" presStyleCnt="6">
        <dgm:presLayoutVars>
          <dgm:chMax val="0"/>
          <dgm:bulletEnabled val="1"/>
        </dgm:presLayoutVars>
      </dgm:prSet>
      <dgm:spPr/>
    </dgm:pt>
    <dgm:pt modelId="{941A9FB0-3AAF-47CE-AFD5-C18BA3545F1F}" type="pres">
      <dgm:prSet presAssocID="{36567D56-A1CA-41C6-A653-6A060DF56E40}" presName="spacer" presStyleCnt="0"/>
      <dgm:spPr/>
    </dgm:pt>
    <dgm:pt modelId="{597588AE-12EA-4774-B226-EAA1FF56A85C}" type="pres">
      <dgm:prSet presAssocID="{A0B25111-6E2E-4262-A72A-49F847CF2803}" presName="parentText" presStyleLbl="node1" presStyleIdx="1" presStyleCnt="6">
        <dgm:presLayoutVars>
          <dgm:chMax val="0"/>
          <dgm:bulletEnabled val="1"/>
        </dgm:presLayoutVars>
      </dgm:prSet>
      <dgm:spPr/>
    </dgm:pt>
    <dgm:pt modelId="{AEE27E89-24A8-4996-A88F-56E2C67E8C96}" type="pres">
      <dgm:prSet presAssocID="{40F641FC-1185-48D2-9C3D-97C9F080B3F8}" presName="spacer" presStyleCnt="0"/>
      <dgm:spPr/>
    </dgm:pt>
    <dgm:pt modelId="{35B91454-4BA4-43C0-BF0D-2769E5242709}" type="pres">
      <dgm:prSet presAssocID="{3CD85EF2-BF1F-4EF4-9462-DAD0786E75AD}" presName="parentText" presStyleLbl="node1" presStyleIdx="2" presStyleCnt="6">
        <dgm:presLayoutVars>
          <dgm:chMax val="0"/>
          <dgm:bulletEnabled val="1"/>
        </dgm:presLayoutVars>
      </dgm:prSet>
      <dgm:spPr/>
    </dgm:pt>
    <dgm:pt modelId="{5196DC14-8024-492B-ACFA-7FDEDE9238B5}" type="pres">
      <dgm:prSet presAssocID="{B4FE3B99-48BA-4AD7-96C3-08256F5CC7DB}" presName="spacer" presStyleCnt="0"/>
      <dgm:spPr/>
    </dgm:pt>
    <dgm:pt modelId="{31E2D1AF-2BC2-434E-AD2B-8F151BF06FCA}" type="pres">
      <dgm:prSet presAssocID="{AC505923-8E7A-4F80-85BF-1E1802A32865}" presName="parentText" presStyleLbl="node1" presStyleIdx="3" presStyleCnt="6">
        <dgm:presLayoutVars>
          <dgm:chMax val="0"/>
          <dgm:bulletEnabled val="1"/>
        </dgm:presLayoutVars>
      </dgm:prSet>
      <dgm:spPr/>
    </dgm:pt>
    <dgm:pt modelId="{B07304EC-F8D3-4935-8305-5D50CED9BD43}" type="pres">
      <dgm:prSet presAssocID="{DEFB8090-2B32-4C7E-8D2E-E243D6FDC856}" presName="spacer" presStyleCnt="0"/>
      <dgm:spPr/>
    </dgm:pt>
    <dgm:pt modelId="{7129DFA0-C83B-439C-8564-5CA935DCC671}" type="pres">
      <dgm:prSet presAssocID="{E25A52A2-2717-46BE-81CC-525F079DEE6F}" presName="parentText" presStyleLbl="node1" presStyleIdx="4" presStyleCnt="6">
        <dgm:presLayoutVars>
          <dgm:chMax val="0"/>
          <dgm:bulletEnabled val="1"/>
        </dgm:presLayoutVars>
      </dgm:prSet>
      <dgm:spPr/>
    </dgm:pt>
    <dgm:pt modelId="{F7D23C14-681C-4A92-836B-9F90CE851E76}" type="pres">
      <dgm:prSet presAssocID="{5A7E95EB-DF38-4375-9785-170F24ECE8F0}" presName="spacer" presStyleCnt="0"/>
      <dgm:spPr/>
    </dgm:pt>
    <dgm:pt modelId="{1CA4B6A2-959B-415A-B531-A1DA7A28B142}" type="pres">
      <dgm:prSet presAssocID="{D4D8C322-EE60-461C-AD34-BC67011323BD}" presName="parentText" presStyleLbl="node1" presStyleIdx="5" presStyleCnt="6">
        <dgm:presLayoutVars>
          <dgm:chMax val="0"/>
          <dgm:bulletEnabled val="1"/>
        </dgm:presLayoutVars>
      </dgm:prSet>
      <dgm:spPr/>
    </dgm:pt>
  </dgm:ptLst>
  <dgm:cxnLst>
    <dgm:cxn modelId="{C34FF109-9960-4856-9606-522964C8419F}" srcId="{3913C8C0-1DB1-44F4-B93C-029CDEC4F9C0}" destId="{E25A52A2-2717-46BE-81CC-525F079DEE6F}" srcOrd="4" destOrd="0" parTransId="{43BC5AFC-61EC-4CFE-8D96-FBB1163C68B9}" sibTransId="{5A7E95EB-DF38-4375-9785-170F24ECE8F0}"/>
    <dgm:cxn modelId="{5AAA9A1A-D369-452B-9231-B9B7CEC88323}" srcId="{3913C8C0-1DB1-44F4-B93C-029CDEC4F9C0}" destId="{3CD85EF2-BF1F-4EF4-9462-DAD0786E75AD}" srcOrd="2" destOrd="0" parTransId="{8D3CC8EF-209D-4A76-B43C-12C1C42C4D71}" sibTransId="{B4FE3B99-48BA-4AD7-96C3-08256F5CC7DB}"/>
    <dgm:cxn modelId="{97809B31-AB1B-4EC4-A50C-4054F84A9822}" srcId="{3913C8C0-1DB1-44F4-B93C-029CDEC4F9C0}" destId="{D4D8C322-EE60-461C-AD34-BC67011323BD}" srcOrd="5" destOrd="0" parTransId="{7EB2FEA4-BF1F-4363-8A7F-AA973AD83C0A}" sibTransId="{CCE538EA-DAA0-46FE-ACB0-DB74FD0BB759}"/>
    <dgm:cxn modelId="{AEEA8677-0163-4EBE-90A5-F48D73210B7C}" type="presOf" srcId="{D4D8C322-EE60-461C-AD34-BC67011323BD}" destId="{1CA4B6A2-959B-415A-B531-A1DA7A28B142}" srcOrd="0" destOrd="0" presId="urn:microsoft.com/office/officeart/2005/8/layout/vList2"/>
    <dgm:cxn modelId="{3F612B7D-6EB3-4844-BEA7-3E27ADF62333}" srcId="{3913C8C0-1DB1-44F4-B93C-029CDEC4F9C0}" destId="{BC22B752-D0C8-442E-9DD0-96FA593B9B6C}" srcOrd="0" destOrd="0" parTransId="{D9B37A16-F6A2-4786-99C4-F8D21681459B}" sibTransId="{36567D56-A1CA-41C6-A653-6A060DF56E40}"/>
    <dgm:cxn modelId="{00432D86-7888-4392-BF0D-5B35E911182E}" type="presOf" srcId="{AC505923-8E7A-4F80-85BF-1E1802A32865}" destId="{31E2D1AF-2BC2-434E-AD2B-8F151BF06FCA}" srcOrd="0" destOrd="0" presId="urn:microsoft.com/office/officeart/2005/8/layout/vList2"/>
    <dgm:cxn modelId="{212BC2A9-31C1-4AF6-AD2C-EA8DE776C535}" type="presOf" srcId="{3CD85EF2-BF1F-4EF4-9462-DAD0786E75AD}" destId="{35B91454-4BA4-43C0-BF0D-2769E5242709}" srcOrd="0" destOrd="0" presId="urn:microsoft.com/office/officeart/2005/8/layout/vList2"/>
    <dgm:cxn modelId="{BAAE4FAE-88F4-47F0-9B05-A42C7F36CDB8}" type="presOf" srcId="{E25A52A2-2717-46BE-81CC-525F079DEE6F}" destId="{7129DFA0-C83B-439C-8564-5CA935DCC671}" srcOrd="0" destOrd="0" presId="urn:microsoft.com/office/officeart/2005/8/layout/vList2"/>
    <dgm:cxn modelId="{5489DEAE-6F3B-4404-9A90-19C7386D6591}" srcId="{3913C8C0-1DB1-44F4-B93C-029CDEC4F9C0}" destId="{AC505923-8E7A-4F80-85BF-1E1802A32865}" srcOrd="3" destOrd="0" parTransId="{1BD7486C-F256-4B3F-B0BD-785F591CBE6F}" sibTransId="{DEFB8090-2B32-4C7E-8D2E-E243D6FDC856}"/>
    <dgm:cxn modelId="{7CF173BA-A145-491A-9E06-F1561576257D}" type="presOf" srcId="{A0B25111-6E2E-4262-A72A-49F847CF2803}" destId="{597588AE-12EA-4774-B226-EAA1FF56A85C}" srcOrd="0" destOrd="0" presId="urn:microsoft.com/office/officeart/2005/8/layout/vList2"/>
    <dgm:cxn modelId="{BA21C0C5-7739-4BB7-9CC7-3FB098236AE0}" srcId="{3913C8C0-1DB1-44F4-B93C-029CDEC4F9C0}" destId="{A0B25111-6E2E-4262-A72A-49F847CF2803}" srcOrd="1" destOrd="0" parTransId="{AEFCA31B-824A-421B-A656-114A093AA142}" sibTransId="{40F641FC-1185-48D2-9C3D-97C9F080B3F8}"/>
    <dgm:cxn modelId="{2AB597D1-F039-45F3-A01D-183DA5EB3BD8}" type="presOf" srcId="{3913C8C0-1DB1-44F4-B93C-029CDEC4F9C0}" destId="{CAFF5461-89B5-4A63-A4C5-BD2020F5F131}" srcOrd="0" destOrd="0" presId="urn:microsoft.com/office/officeart/2005/8/layout/vList2"/>
    <dgm:cxn modelId="{0DE735DB-168E-4ADA-B684-8F5C197117F9}" type="presOf" srcId="{BC22B752-D0C8-442E-9DD0-96FA593B9B6C}" destId="{2900D29F-0CF6-4B84-9C12-506CAD47772C}" srcOrd="0" destOrd="0" presId="urn:microsoft.com/office/officeart/2005/8/layout/vList2"/>
    <dgm:cxn modelId="{E9DB5823-584C-4F1E-B9E1-2CE6B3233B27}" type="presParOf" srcId="{CAFF5461-89B5-4A63-A4C5-BD2020F5F131}" destId="{2900D29F-0CF6-4B84-9C12-506CAD47772C}" srcOrd="0" destOrd="0" presId="urn:microsoft.com/office/officeart/2005/8/layout/vList2"/>
    <dgm:cxn modelId="{B805D482-087F-486E-96A3-D36830EA5600}" type="presParOf" srcId="{CAFF5461-89B5-4A63-A4C5-BD2020F5F131}" destId="{941A9FB0-3AAF-47CE-AFD5-C18BA3545F1F}" srcOrd="1" destOrd="0" presId="urn:microsoft.com/office/officeart/2005/8/layout/vList2"/>
    <dgm:cxn modelId="{32B0F037-4484-450D-86B7-32DFE4AA4D77}" type="presParOf" srcId="{CAFF5461-89B5-4A63-A4C5-BD2020F5F131}" destId="{597588AE-12EA-4774-B226-EAA1FF56A85C}" srcOrd="2" destOrd="0" presId="urn:microsoft.com/office/officeart/2005/8/layout/vList2"/>
    <dgm:cxn modelId="{6D35353D-92B7-40EF-A079-2A4E0979467A}" type="presParOf" srcId="{CAFF5461-89B5-4A63-A4C5-BD2020F5F131}" destId="{AEE27E89-24A8-4996-A88F-56E2C67E8C96}" srcOrd="3" destOrd="0" presId="urn:microsoft.com/office/officeart/2005/8/layout/vList2"/>
    <dgm:cxn modelId="{6CAA8D4F-E24F-4774-A1D5-CA83B0EF134C}" type="presParOf" srcId="{CAFF5461-89B5-4A63-A4C5-BD2020F5F131}" destId="{35B91454-4BA4-43C0-BF0D-2769E5242709}" srcOrd="4" destOrd="0" presId="urn:microsoft.com/office/officeart/2005/8/layout/vList2"/>
    <dgm:cxn modelId="{5F69D78A-D5BF-4E03-A70E-22953F2F2C2D}" type="presParOf" srcId="{CAFF5461-89B5-4A63-A4C5-BD2020F5F131}" destId="{5196DC14-8024-492B-ACFA-7FDEDE9238B5}" srcOrd="5" destOrd="0" presId="urn:microsoft.com/office/officeart/2005/8/layout/vList2"/>
    <dgm:cxn modelId="{DE8AA9BE-02B1-475B-975C-9AFC76298DDE}" type="presParOf" srcId="{CAFF5461-89B5-4A63-A4C5-BD2020F5F131}" destId="{31E2D1AF-2BC2-434E-AD2B-8F151BF06FCA}" srcOrd="6" destOrd="0" presId="urn:microsoft.com/office/officeart/2005/8/layout/vList2"/>
    <dgm:cxn modelId="{C10BB7F4-E21A-45BB-B22F-109E020091BA}" type="presParOf" srcId="{CAFF5461-89B5-4A63-A4C5-BD2020F5F131}" destId="{B07304EC-F8D3-4935-8305-5D50CED9BD43}" srcOrd="7" destOrd="0" presId="urn:microsoft.com/office/officeart/2005/8/layout/vList2"/>
    <dgm:cxn modelId="{3E66F638-E6AB-4041-BFBC-BFF035CE98B7}" type="presParOf" srcId="{CAFF5461-89B5-4A63-A4C5-BD2020F5F131}" destId="{7129DFA0-C83B-439C-8564-5CA935DCC671}" srcOrd="8" destOrd="0" presId="urn:microsoft.com/office/officeart/2005/8/layout/vList2"/>
    <dgm:cxn modelId="{03E576F2-BF59-41CC-B8B1-7E6C50EDBE89}" type="presParOf" srcId="{CAFF5461-89B5-4A63-A4C5-BD2020F5F131}" destId="{F7D23C14-681C-4A92-836B-9F90CE851E76}" srcOrd="9" destOrd="0" presId="urn:microsoft.com/office/officeart/2005/8/layout/vList2"/>
    <dgm:cxn modelId="{BB9306EA-E170-4485-AF84-5F08C9B81A8C}" type="presParOf" srcId="{CAFF5461-89B5-4A63-A4C5-BD2020F5F131}" destId="{1CA4B6A2-959B-415A-B531-A1DA7A28B14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a:t>International events attract much higher average spend than their domestic equivalents.</a:t>
          </a:r>
          <a:endParaRPr lang="en-US"/>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a:t>The two main reasons are:  Overseas delegates stay much longer on average (3.7 nights) than domestic delegates (1.0 nights) </a:t>
          </a:r>
          <a:endParaRPr lang="en-US"/>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0D29F-0CF6-4B84-9C12-506CAD47772C}">
      <dsp:nvSpPr>
        <dsp:cNvPr id="0" name=""/>
        <dsp:cNvSpPr/>
      </dsp:nvSpPr>
      <dsp:spPr>
        <a:xfrm>
          <a:off x="0" y="267969"/>
          <a:ext cx="7886700"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outdoor event sector covers a </a:t>
          </a:r>
          <a:r>
            <a:rPr lang="en-GB" sz="1600" b="1" kern="1200" dirty="0"/>
            <a:t>diversity of types of event </a:t>
          </a:r>
          <a:r>
            <a:rPr lang="en-GB" sz="1600" kern="1200" dirty="0"/>
            <a:t>for a variety of people and organisations.</a:t>
          </a:r>
          <a:endParaRPr lang="en-US" sz="1600" kern="1200" dirty="0"/>
        </a:p>
      </dsp:txBody>
      <dsp:txXfrm>
        <a:off x="43693" y="311662"/>
        <a:ext cx="7799314" cy="807664"/>
      </dsp:txXfrm>
    </dsp:sp>
    <dsp:sp modelId="{597588AE-12EA-4774-B226-EAA1FF56A85C}">
      <dsp:nvSpPr>
        <dsp:cNvPr id="0" name=""/>
        <dsp:cNvSpPr/>
      </dsp:nvSpPr>
      <dsp:spPr>
        <a:xfrm>
          <a:off x="0" y="1209099"/>
          <a:ext cx="7886700" cy="89505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Challenges of </a:t>
          </a:r>
          <a:r>
            <a:rPr lang="en-GB" sz="1600" b="1" kern="1200" dirty="0"/>
            <a:t>being temporary </a:t>
          </a:r>
          <a:r>
            <a:rPr lang="en-GB" sz="1600" kern="1200" dirty="0"/>
            <a:t>in structure, time, and openness to the weather.</a:t>
          </a:r>
          <a:endParaRPr lang="en-US" sz="1600" kern="1200" dirty="0"/>
        </a:p>
      </dsp:txBody>
      <dsp:txXfrm>
        <a:off x="43693" y="1252792"/>
        <a:ext cx="7799314" cy="807664"/>
      </dsp:txXfrm>
    </dsp:sp>
    <dsp:sp modelId="{35B91454-4BA4-43C0-BF0D-2769E5242709}">
      <dsp:nvSpPr>
        <dsp:cNvPr id="0" name=""/>
        <dsp:cNvSpPr/>
      </dsp:nvSpPr>
      <dsp:spPr>
        <a:xfrm>
          <a:off x="0" y="2150229"/>
          <a:ext cx="7886700" cy="89505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Sociocultural significance of outdoor events:  </a:t>
          </a:r>
          <a:r>
            <a:rPr lang="en-GB" sz="1600" kern="1200" dirty="0"/>
            <a:t>providing entertainment and an opportunity for all to engage with the particular form of activity at the event (e.g. music, art, physical activity or nature) as well as </a:t>
          </a:r>
          <a:r>
            <a:rPr lang="en-GB" sz="1600" b="1" kern="1200" dirty="0"/>
            <a:t>being important for the local economy</a:t>
          </a:r>
          <a:r>
            <a:rPr lang="en-GB" sz="1600" kern="1200" dirty="0"/>
            <a:t>. </a:t>
          </a:r>
          <a:endParaRPr lang="en-US" sz="1600" kern="1200" dirty="0"/>
        </a:p>
      </dsp:txBody>
      <dsp:txXfrm>
        <a:off x="43693" y="2193922"/>
        <a:ext cx="7799314" cy="807664"/>
      </dsp:txXfrm>
    </dsp:sp>
    <dsp:sp modelId="{31E2D1AF-2BC2-434E-AD2B-8F151BF06FCA}">
      <dsp:nvSpPr>
        <dsp:cNvPr id="0" name=""/>
        <dsp:cNvSpPr/>
      </dsp:nvSpPr>
      <dsp:spPr>
        <a:xfrm>
          <a:off x="0" y="3091359"/>
          <a:ext cx="7886700" cy="89505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Seen as a source of </a:t>
          </a:r>
          <a:r>
            <a:rPr lang="en-GB" sz="1600" b="1" kern="1200" dirty="0"/>
            <a:t>community spirit and pride</a:t>
          </a:r>
          <a:r>
            <a:rPr lang="en-GB" sz="1600" kern="1200" dirty="0"/>
            <a:t>, helping to create a positive image for the location and helping to </a:t>
          </a:r>
          <a:r>
            <a:rPr lang="en-GB" sz="1600" b="1" kern="1200" dirty="0"/>
            <a:t>safeguard heritage and traditions. </a:t>
          </a:r>
          <a:r>
            <a:rPr lang="en-GB" sz="1600" kern="1200" dirty="0"/>
            <a:t>Overall, 60% of respondents surveyed believed that outdoor events were very important.</a:t>
          </a:r>
          <a:endParaRPr lang="en-US" sz="1600" kern="1200" dirty="0"/>
        </a:p>
      </dsp:txBody>
      <dsp:txXfrm>
        <a:off x="43693" y="3135052"/>
        <a:ext cx="7799314" cy="807664"/>
      </dsp:txXfrm>
    </dsp:sp>
    <dsp:sp modelId="{7129DFA0-C83B-439C-8564-5CA935DCC671}">
      <dsp:nvSpPr>
        <dsp:cNvPr id="0" name=""/>
        <dsp:cNvSpPr/>
      </dsp:nvSpPr>
      <dsp:spPr>
        <a:xfrm>
          <a:off x="0" y="4032489"/>
          <a:ext cx="7886700" cy="89505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areas of concern, for a minority of people, are issues of congestion (24%), antisocial behaviour (15%), waste (11%) and over commercialisation (13%). </a:t>
          </a:r>
          <a:endParaRPr lang="en-US" sz="1600" kern="1200" dirty="0"/>
        </a:p>
      </dsp:txBody>
      <dsp:txXfrm>
        <a:off x="43693" y="4076182"/>
        <a:ext cx="7799314" cy="807664"/>
      </dsp:txXfrm>
    </dsp:sp>
    <dsp:sp modelId="{1CA4B6A2-959B-415A-B531-A1DA7A28B142}">
      <dsp:nvSpPr>
        <dsp:cNvPr id="0" name=""/>
        <dsp:cNvSpPr/>
      </dsp:nvSpPr>
      <dsp:spPr>
        <a:xfrm>
          <a:off x="0" y="4973619"/>
          <a:ext cx="7886700" cy="8950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Coping with weather conditions (21%), given the nature of outdoor events, was also seen as an area of challenge. These identified issues are ones that event organisers need to bear in mind in their planning. (Jackson, et.al., 2019)</a:t>
          </a:r>
          <a:endParaRPr lang="en-US" sz="1600" kern="1200" dirty="0"/>
        </a:p>
      </dsp:txBody>
      <dsp:txXfrm>
        <a:off x="43693" y="5017312"/>
        <a:ext cx="7799314" cy="807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attract much higher average spend than their domestic equivalents.</a:t>
          </a:r>
          <a:endParaRPr lang="en-US" sz="1700" kern="120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two main reasons are:  Overseas delegates stay much longer on average (3.7 nights) than domestic delegates (1.0 nights) </a:t>
          </a:r>
          <a:endParaRPr lang="en-US" sz="1700" kern="120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6C989F-D9E6-4B55-9A96-F3E6C477EEF0}" type="slidenum">
              <a:rPr lang="en-GB" altLang="en-US"/>
              <a:pPr eaLnBrk="1" hangingPunct="1"/>
              <a:t>1</a:t>
            </a:fld>
            <a:endParaRPr lang="en-GB" altLang="en-US"/>
          </a:p>
        </p:txBody>
      </p:sp>
    </p:spTree>
    <p:extLst>
      <p:ext uri="{BB962C8B-B14F-4D97-AF65-F5344CB8AC3E}">
        <p14:creationId xmlns:p14="http://schemas.microsoft.com/office/powerpoint/2010/main" val="635649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A275A52-B5CF-442F-B9B5-AAAAF0C04413}" type="slidenum">
              <a:rPr lang="en-GB" altLang="en-US"/>
              <a:pPr eaLnBrk="1" hangingPunct="1"/>
              <a:t>4</a:t>
            </a:fld>
            <a:endParaRPr lang="en-GB" altLang="en-US"/>
          </a:p>
        </p:txBody>
      </p:sp>
    </p:spTree>
    <p:extLst>
      <p:ext uri="{BB962C8B-B14F-4D97-AF65-F5344CB8AC3E}">
        <p14:creationId xmlns:p14="http://schemas.microsoft.com/office/powerpoint/2010/main" val="171288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6</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7</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8</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9</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FFFDC-E84D-4BDD-8B2F-32CDD4362E6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9903AE0-13C9-4D18-91A8-2BB1B6B064B1}"/>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E0024B-124B-4D36-892C-09EB8214267C}"/>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7DF1E540-33E1-427A-8450-E53A72DD00EA}"/>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F27F8330-DB96-48BD-BA90-43F10ACC260D}"/>
              </a:ext>
            </a:extLst>
          </p:cNvPr>
          <p:cNvSpPr>
            <a:spLocks noGrp="1"/>
          </p:cNvSpPr>
          <p:nvPr>
            <p:ph type="sldNum" sz="quarter" idx="12"/>
          </p:nvPr>
        </p:nvSpPr>
        <p:spPr/>
        <p:txBody>
          <a:bodyPr/>
          <a:lstStyle/>
          <a:p>
            <a:fld id="{6BDC93C7-23AB-4978-A0E1-05EA86689ADB}" type="slidenum">
              <a:rPr lang="en-GB" altLang="en-US" smtClean="0"/>
              <a:pPr/>
              <a:t>‹#›</a:t>
            </a:fld>
            <a:endParaRPr lang="en-GB" altLang="en-US"/>
          </a:p>
        </p:txBody>
      </p:sp>
    </p:spTree>
    <p:extLst>
      <p:ext uri="{BB962C8B-B14F-4D97-AF65-F5344CB8AC3E}">
        <p14:creationId xmlns:p14="http://schemas.microsoft.com/office/powerpoint/2010/main" val="1676180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F36C-64F7-47FE-9C6F-0D557037F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8E969A-25CF-4383-B1DE-63D22F57E1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E2648B-8567-4574-83CC-B52D0C17CFC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2F56589F-9D92-48A8-B7C1-B4106D2C7C0E}"/>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CD0D22B4-5730-4D86-980E-CB921163B2FD}"/>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605199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D80F-2D92-4E85-B5FA-C8E5E079B46B}"/>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57A4AB-8617-4C45-B675-907FA0D3EDF5}"/>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B02C89-8275-4136-A842-BA2C99DF6318}"/>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9477E47C-FDAF-4F6B-841D-28D01A5BA9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97643F8-BBEA-4EB3-8A81-5B16F4E7A592}"/>
              </a:ext>
            </a:extLst>
          </p:cNvPr>
          <p:cNvSpPr>
            <a:spLocks noGrp="1"/>
          </p:cNvSpPr>
          <p:nvPr>
            <p:ph type="sldNum" sz="quarter" idx="12"/>
          </p:nvPr>
        </p:nvSpPr>
        <p:spPr/>
        <p:txBody>
          <a:bodyPr/>
          <a:lstStyle/>
          <a:p>
            <a:fld id="{F9932C21-70CB-4268-9671-681805C81D2A}" type="slidenum">
              <a:rPr lang="en-GB" altLang="en-US" smtClean="0"/>
              <a:pPr/>
              <a:t>‹#›</a:t>
            </a:fld>
            <a:endParaRPr lang="en-GB" altLang="en-US"/>
          </a:p>
        </p:txBody>
      </p:sp>
    </p:spTree>
    <p:extLst>
      <p:ext uri="{BB962C8B-B14F-4D97-AF65-F5344CB8AC3E}">
        <p14:creationId xmlns:p14="http://schemas.microsoft.com/office/powerpoint/2010/main" val="1736980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810D-FA18-47BB-B3EB-28BB39A0E6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9977B7-F330-43BA-B6CB-8BC94CB87788}"/>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4E7DF0-43B2-4033-A534-6802AA2F4A4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89CB9F-72E3-4F90-A679-72FFC14E4A78}"/>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E1DB5E6C-1FF1-4666-9BAE-B518DFC63A8A}"/>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4521BF07-424B-48FE-995C-7258A431D42A}"/>
              </a:ext>
            </a:extLst>
          </p:cNvPr>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3847980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B596-7B4F-4516-9008-FB91A66FDE8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EBE475-CB58-4EF7-98DB-1E405FCFBF3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37E034DA-97C0-44FB-A8C8-B1766C7D703E}"/>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AB5559-4444-4BA8-A996-3C6D0C9ADCF3}"/>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423750C5-B77D-4660-9217-6C0B3F713D87}"/>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1C3789-70EE-49D9-B69D-755A30FBB341}"/>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31AE4F7F-07D0-4274-8634-47C246B930AE}"/>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73C87D87-3AA6-4885-A8AA-9D182409DD5E}"/>
              </a:ext>
            </a:extLst>
          </p:cNvPr>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1014302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B297-FD95-4800-9997-7306DDBCFD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29BB3F-1A0B-41C7-A16B-F2A9812329D4}"/>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8D9DA443-D3B6-4223-A209-EB29505067EC}"/>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C915FD11-11E3-48BB-9FAC-B1D29EBE550D}"/>
              </a:ext>
            </a:extLst>
          </p:cNvPr>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9096048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58180-931C-4A51-8056-EC260E9B64EB}"/>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771BB0C0-2767-43B3-B5D1-894F18CF61A2}"/>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21491837-77D3-48EE-967E-10FE734E5C57}"/>
              </a:ext>
            </a:extLst>
          </p:cNvPr>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32752823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31627-E4C4-4738-9EDC-6DB476D7173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4E4559-E4D9-4A8B-975D-159F9C6CDB6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30EE25-8E13-4C2C-A9D1-FF150D5CF63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33A77B4-F8B1-410D-966C-90911F4B7E2B}"/>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F81DF85-09A5-410F-86D6-2560932340D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9AE4C569-F126-4FDA-96FD-73681E2B7638}"/>
              </a:ext>
            </a:extLst>
          </p:cNvPr>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811685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B6AA3-DF71-43EA-A319-B165AAA58C2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FCFE13-27FB-47BD-A5F0-E9886EAE23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F83C523-B83B-466A-B013-CB82F628B9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161055B-8E63-4748-A4DF-5DEB4ED5AC74}"/>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5046EB4-3CD0-4F08-937C-19E55DE408E6}"/>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5FB238BC-0A15-4308-9539-3CD1F1673FF7}"/>
              </a:ext>
            </a:extLst>
          </p:cNvPr>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2468682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5C1D8-58F8-4164-8DBB-11E3C1C647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F6624-F321-4A05-ADC6-5B494E8533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C8377B-53FF-4622-84EB-07F5F1E3CF7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95217BCB-6804-412D-A7BA-A51C45DA2B45}"/>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C78D52B3-B00A-40E6-86E7-335214CF837C}"/>
              </a:ext>
            </a:extLst>
          </p:cNvPr>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16407339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776A59-3F22-498C-BE58-B630C71718B4}"/>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3FD32A-C4ED-43FE-BC88-7F5DCB2EAB79}"/>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3F0817-A808-4D6A-9238-2D5EC53AA15E}"/>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0D69A82-FB78-403B-BD07-ACEC93255325}"/>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C70ACB6A-045C-413F-9CF8-97E38D351C95}"/>
              </a:ext>
            </a:extLst>
          </p:cNvPr>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33801448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1109233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41F989-05B0-4DFF-A243-035A99C516B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C8A233-173E-4032-9B27-A4785B9C77F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791F6-8D74-4260-9CB7-384BC173F49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593B3948-3629-490D-91FE-1DA5931B184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D8FDA4E1-F800-4CF0-8D9D-D5385BFEA4C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264786469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9.xml"/><Relationship Id="rId1" Type="http://schemas.openxmlformats.org/officeDocument/2006/relationships/video" Target="https://www.youtube.com/embed/FD1oYuxycWY?start=32&amp;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hyperlink" Target="https://cat.xula.edu/food/brightspace-tip-5-introduction-to-brightspace-training-recap/"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hyperlink" Target="https://www.urbanfoundry.co.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rbanfoundry.co.uk/"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4.xml"/><Relationship Id="rId1" Type="http://schemas.openxmlformats.org/officeDocument/2006/relationships/video" Target="https://www.youtube.com/embed/qdLlad_NcZk?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4.xml"/><Relationship Id="rId1" Type="http://schemas.openxmlformats.org/officeDocument/2006/relationships/video" Target="https://www.youtube.com/embed/TunLxdSKL-4?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4.xml"/><Relationship Id="rId1" Type="http://schemas.openxmlformats.org/officeDocument/2006/relationships/video" Target="https://www.youtube.com/embed/7h1n5NhfU-Y?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14.xml"/><Relationship Id="rId1" Type="http://schemas.openxmlformats.org/officeDocument/2006/relationships/video" Target="https://www.youtube.com/embed/mr6PA9SDf9Q?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4.xml"/><Relationship Id="rId1" Type="http://schemas.openxmlformats.org/officeDocument/2006/relationships/video" Target="https://www.youtube.com/embed/q4yIZ4pN2jk?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4.xml"/><Relationship Id="rId1" Type="http://schemas.openxmlformats.org/officeDocument/2006/relationships/video" Target="https://www.youtube.com/embed/sPkimrT8oQE?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22.png"/><Relationship Id="rId1" Type="http://schemas.openxmlformats.org/officeDocument/2006/relationships/slideLayout" Target="../slideLayouts/slideLayout14.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hyperlink" Target="https://www.visitbritain.com/gb/en/business" TargetMode="External"/><Relationship Id="rId2" Type="http://schemas.openxmlformats.org/officeDocument/2006/relationships/image" Target="../media/image24.png"/><Relationship Id="rId1" Type="http://schemas.openxmlformats.org/officeDocument/2006/relationships/slideLayout" Target="../slideLayouts/slideLayout14.xml"/><Relationship Id="rId5" Type="http://schemas.openxmlformats.org/officeDocument/2006/relationships/image" Target="../media/image25.png"/><Relationship Id="rId4" Type="http://schemas.openxmlformats.org/officeDocument/2006/relationships/hyperlink" Target="https://www.visitbritain.com/gb/en/business/blog/virtual-discoveries-uk-innovation-expertise"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4.xml"/><Relationship Id="rId1" Type="http://schemas.openxmlformats.org/officeDocument/2006/relationships/video" Target="https://www.youtube.com/embed/1s6VW7GKg8I?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hyperlink" Target="https://businesswales.gov.wales/majorevents/sites/majorevents/files/3821%20Events%20Strategy%20Eng.pdf" TargetMode="Externa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4.xml"/><Relationship Id="rId1" Type="http://schemas.openxmlformats.org/officeDocument/2006/relationships/video" Target="https://www.youtube.com/embed/STTYv6FNtPg?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14.xm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236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523640"/>
            </a:solidFill>
          </a:ln>
        </p:spPr>
        <p:style>
          <a:lnRef idx="1">
            <a:schemeClr val="accent1"/>
          </a:lnRef>
          <a:fillRef idx="0">
            <a:schemeClr val="accent1"/>
          </a:fillRef>
          <a:effectRef idx="0">
            <a:schemeClr val="accent1"/>
          </a:effectRef>
          <a:fontRef idx="minor">
            <a:schemeClr val="tx1"/>
          </a:fontRef>
        </p:style>
      </p:cxnSp>
      <p:sp>
        <p:nvSpPr>
          <p:cNvPr id="4099" name="Rectangle 2"/>
          <p:cNvSpPr>
            <a:spLocks noGrp="1" noChangeArrowheads="1"/>
          </p:cNvSpPr>
          <p:nvPr>
            <p:ph type="ctrTitle"/>
          </p:nvPr>
        </p:nvSpPr>
        <p:spPr>
          <a:xfrm>
            <a:off x="832485" y="4277356"/>
            <a:ext cx="7475220" cy="1560320"/>
          </a:xfrm>
        </p:spPr>
        <p:txBody>
          <a:bodyPr>
            <a:normAutofit/>
          </a:bodyPr>
          <a:lstStyle/>
          <a:p>
            <a:pPr eaLnBrk="1" hangingPunct="1"/>
            <a:r>
              <a:rPr lang="en-GB" altLang="en-US" sz="5000">
                <a:solidFill>
                  <a:srgbClr val="523640"/>
                </a:solidFill>
              </a:rPr>
              <a:t>Events and Festivals in Context</a:t>
            </a:r>
          </a:p>
        </p:txBody>
      </p:sp>
      <p:sp>
        <p:nvSpPr>
          <p:cNvPr id="4100" name="Rectangle 3"/>
          <p:cNvSpPr>
            <a:spLocks noGrp="1" noChangeArrowheads="1"/>
          </p:cNvSpPr>
          <p:nvPr>
            <p:ph type="subTitle" idx="1"/>
          </p:nvPr>
        </p:nvSpPr>
        <p:spPr>
          <a:xfrm>
            <a:off x="1282147" y="5799489"/>
            <a:ext cx="6575895" cy="440822"/>
          </a:xfrm>
        </p:spPr>
        <p:txBody>
          <a:bodyPr>
            <a:normAutofit/>
          </a:bodyPr>
          <a:lstStyle/>
          <a:p>
            <a:pPr eaLnBrk="1" hangingPunct="1"/>
            <a:r>
              <a:rPr lang="en-GB" altLang="en-US" sz="900" dirty="0">
                <a:solidFill>
                  <a:srgbClr val="523640"/>
                </a:solidFill>
              </a:rPr>
              <a:t>Exploring the industry &amp; </a:t>
            </a:r>
          </a:p>
          <a:p>
            <a:pPr eaLnBrk="1" hangingPunct="1"/>
            <a:r>
              <a:rPr lang="en-GB" altLang="en-US" sz="900" dirty="0">
                <a:solidFill>
                  <a:srgbClr val="523640"/>
                </a:solidFill>
              </a:rPr>
              <a:t>Event types</a:t>
            </a:r>
          </a:p>
        </p:txBody>
      </p:sp>
      <p:pic>
        <p:nvPicPr>
          <p:cNvPr id="3" name="Picture 2"/>
          <p:cNvPicPr>
            <a:picLocks noChangeAspect="1"/>
          </p:cNvPicPr>
          <p:nvPr/>
        </p:nvPicPr>
        <p:blipFill rotWithShape="1">
          <a:blip r:embed="rId3"/>
          <a:srcRect r="2" b="35759"/>
          <a:stretch/>
        </p:blipFill>
        <p:spPr>
          <a:xfrm>
            <a:off x="182880" y="256540"/>
            <a:ext cx="8778240" cy="376427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1232484" y="381000"/>
            <a:ext cx="6053900" cy="905256"/>
          </a:xfrm>
        </p:spPr>
        <p:txBody>
          <a:bodyPr vert="horz" lIns="68580" tIns="34290" rIns="68580" bIns="34290" rtlCol="0" anchor="b">
            <a:normAutofit fontScale="90000"/>
          </a:bodyPr>
          <a:lstStyle/>
          <a:p>
            <a:pPr algn="ctr"/>
            <a:r>
              <a:rPr lang="en-US" sz="3600" b="1" dirty="0"/>
              <a:t>Have you awakened your inner lion today?!</a:t>
            </a:r>
          </a:p>
        </p:txBody>
      </p:sp>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2"/>
          <a:srcRect t="1333" r="2" b="2"/>
          <a:stretch/>
        </p:blipFill>
        <p:spPr>
          <a:xfrm>
            <a:off x="645187" y="2071296"/>
            <a:ext cx="3614248" cy="3566066"/>
          </a:xfrm>
          <a:prstGeom prst="rect">
            <a:avLst/>
          </a:prstGeom>
        </p:spPr>
      </p:pic>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3"/>
          <a:srcRect l="23722" r="9609" b="-2"/>
          <a:stretch/>
        </p:blipFill>
        <p:spPr>
          <a:xfrm>
            <a:off x="4219949" y="2072734"/>
            <a:ext cx="3613667" cy="3566066"/>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1691680" y="2132856"/>
            <a:ext cx="6029217" cy="3406507"/>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170212" y="404664"/>
            <a:ext cx="4967188" cy="1477328"/>
          </a:xfrm>
          <a:prstGeom prst="rect">
            <a:avLst/>
          </a:prstGeom>
          <a:noFill/>
        </p:spPr>
        <p:txBody>
          <a:bodyPr wrap="square">
            <a:spAutoFit/>
          </a:bodyPr>
          <a:lstStyle/>
          <a:p>
            <a:r>
              <a:rPr lang="en-GB" dirty="0"/>
              <a:t>Motivation Affirmations | Get Things Done! - I Am Affirmations - Mind Movies</a:t>
            </a:r>
          </a:p>
          <a:p>
            <a:r>
              <a:rPr lang="en-GB" dirty="0"/>
              <a:t>Jun 2021</a:t>
            </a:r>
          </a:p>
          <a:p>
            <a:r>
              <a:rPr lang="en-GB" dirty="0"/>
              <a:t>POSITIVE AFFIRMATIONS</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Freeform: Shape 512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Rectangle 2"/>
          <p:cNvSpPr>
            <a:spLocks noGrp="1" noChangeArrowheads="1"/>
          </p:cNvSpPr>
          <p:nvPr>
            <p:ph type="title"/>
          </p:nvPr>
        </p:nvSpPr>
        <p:spPr>
          <a:xfrm>
            <a:off x="852775" y="609597"/>
            <a:ext cx="7044316" cy="1330841"/>
          </a:xfrm>
        </p:spPr>
        <p:txBody>
          <a:bodyPr>
            <a:normAutofit/>
          </a:bodyPr>
          <a:lstStyle/>
          <a:p>
            <a:pPr eaLnBrk="1" hangingPunct="1"/>
            <a:r>
              <a:rPr lang="en-GB" altLang="en-US" dirty="0"/>
              <a:t>Recap</a:t>
            </a:r>
          </a:p>
        </p:txBody>
      </p:sp>
      <p:sp>
        <p:nvSpPr>
          <p:cNvPr id="5123" name="Rectangle 3"/>
          <p:cNvSpPr>
            <a:spLocks noGrp="1" noChangeArrowheads="1"/>
          </p:cNvSpPr>
          <p:nvPr>
            <p:ph idx="1"/>
          </p:nvPr>
        </p:nvSpPr>
        <p:spPr>
          <a:xfrm>
            <a:off x="852775" y="2198362"/>
            <a:ext cx="3719225" cy="4543006"/>
          </a:xfrm>
        </p:spPr>
        <p:txBody>
          <a:bodyPr>
            <a:normAutofit lnSpcReduction="10000"/>
          </a:bodyPr>
          <a:lstStyle/>
          <a:p>
            <a:pPr eaLnBrk="1" hangingPunct="1"/>
            <a:r>
              <a:rPr lang="en-GB" altLang="en-US" sz="2400" dirty="0"/>
              <a:t>So far we have covered….</a:t>
            </a:r>
          </a:p>
          <a:p>
            <a:pPr lvl="1"/>
            <a:r>
              <a:rPr lang="en-GB" altLang="en-US" sz="2400" dirty="0"/>
              <a:t>History </a:t>
            </a:r>
          </a:p>
          <a:p>
            <a:pPr lvl="1"/>
            <a:r>
              <a:rPr lang="en-GB" altLang="en-US" sz="2400" dirty="0"/>
              <a:t>Types of events</a:t>
            </a:r>
          </a:p>
          <a:p>
            <a:pPr lvl="1"/>
            <a:r>
              <a:rPr lang="en-GB" altLang="en-US" sz="2400" dirty="0"/>
              <a:t>Associations of the industry </a:t>
            </a:r>
          </a:p>
          <a:p>
            <a:pPr lvl="1"/>
            <a:endParaRPr lang="en-GB" altLang="en-US" sz="2400" dirty="0"/>
          </a:p>
          <a:p>
            <a:r>
              <a:rPr lang="en-GB" altLang="en-US" sz="2400" dirty="0"/>
              <a:t>Today…</a:t>
            </a:r>
          </a:p>
          <a:p>
            <a:pPr lvl="1"/>
            <a:r>
              <a:rPr lang="en-GB" altLang="en-US" sz="2400" dirty="0"/>
              <a:t>Events industry, Public, Private and Not for Profit (voluntary)</a:t>
            </a:r>
          </a:p>
          <a:p>
            <a:pPr lvl="1"/>
            <a:r>
              <a:rPr lang="en-GB" altLang="en-US" sz="2400" dirty="0"/>
              <a:t>MICE</a:t>
            </a:r>
          </a:p>
          <a:p>
            <a:pPr lvl="1"/>
            <a:r>
              <a:rPr lang="en-GB" altLang="en-US" sz="2400" dirty="0"/>
              <a:t>Outdoor events</a:t>
            </a:r>
          </a:p>
          <a:p>
            <a:pPr lvl="1"/>
            <a:r>
              <a:rPr lang="en-GB" altLang="en-US" sz="2400" dirty="0"/>
              <a:t>Tasks</a:t>
            </a:r>
          </a:p>
          <a:p>
            <a:pPr lvl="1"/>
            <a:endParaRPr lang="en-GB" altLang="en-US" sz="1700" dirty="0"/>
          </a:p>
        </p:txBody>
      </p:sp>
      <p:pic>
        <p:nvPicPr>
          <p:cNvPr id="3" name="Picture 2" descr="Text&#10;&#10;Description automatically generated with medium confidence">
            <a:extLst>
              <a:ext uri="{FF2B5EF4-FFF2-40B4-BE49-F238E27FC236}">
                <a16:creationId xmlns:a16="http://schemas.microsoft.com/office/drawing/2014/main" id="{2BA2166C-6922-DED9-9888-A189E780D6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541" y="2184914"/>
            <a:ext cx="3145347" cy="3755915"/>
          </a:xfrm>
          <a:prstGeom prst="rect">
            <a:avLst/>
          </a:prstGeom>
        </p:spPr>
      </p:pic>
      <p:sp>
        <p:nvSpPr>
          <p:cNvPr id="5132" name="Freeform: Shape 513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65126"/>
            <a:ext cx="7831782" cy="1325563"/>
          </a:xfrm>
        </p:spPr>
        <p:txBody>
          <a:bodyPr/>
          <a:lstStyle/>
          <a:p>
            <a:r>
              <a:rPr lang="en-GB" dirty="0"/>
              <a:t>Last week</a:t>
            </a:r>
          </a:p>
        </p:txBody>
      </p:sp>
      <p:sp>
        <p:nvSpPr>
          <p:cNvPr id="3" name="Content Placeholder 2"/>
          <p:cNvSpPr>
            <a:spLocks noGrp="1"/>
          </p:cNvSpPr>
          <p:nvPr>
            <p:ph idx="1"/>
          </p:nvPr>
        </p:nvSpPr>
        <p:spPr>
          <a:xfrm>
            <a:off x="628650" y="1556792"/>
            <a:ext cx="7886700" cy="4620171"/>
          </a:xfrm>
        </p:spPr>
        <p:txBody>
          <a:bodyPr>
            <a:normAutofit fontScale="77500" lnSpcReduction="20000"/>
          </a:bodyPr>
          <a:lstStyle/>
          <a:p>
            <a:pPr>
              <a:lnSpc>
                <a:spcPct val="110000"/>
              </a:lnSpc>
            </a:pPr>
            <a:r>
              <a:rPr lang="en-GB" sz="2200" dirty="0"/>
              <a:t>How do historic events impact on the type of event/festival/celebration that what we see today?</a:t>
            </a:r>
          </a:p>
          <a:p>
            <a:pPr>
              <a:lnSpc>
                <a:spcPct val="110000"/>
              </a:lnSpc>
            </a:pPr>
            <a:r>
              <a:rPr lang="en-GB" sz="2200" dirty="0"/>
              <a:t>What did we think about ‘special events’ ?</a:t>
            </a:r>
          </a:p>
          <a:p>
            <a:pPr>
              <a:lnSpc>
                <a:spcPct val="110000"/>
              </a:lnSpc>
            </a:pPr>
            <a:r>
              <a:rPr lang="en-GB" sz="2200" dirty="0"/>
              <a:t>a gathering of human beings, generally lasting from a few hours to a few days, designed to celebrate, honour, discuss, sell, teach about, encourage, observe, or influence human endeavours.</a:t>
            </a:r>
          </a:p>
          <a:p>
            <a:pPr>
              <a:lnSpc>
                <a:spcPct val="110000"/>
              </a:lnSpc>
            </a:pPr>
            <a:r>
              <a:rPr lang="en-GB" sz="2200" dirty="0"/>
              <a:t>Terminology:</a:t>
            </a:r>
          </a:p>
          <a:p>
            <a:pPr>
              <a:lnSpc>
                <a:spcPct val="110000"/>
              </a:lnSpc>
            </a:pPr>
            <a:r>
              <a:rPr lang="en-GB" sz="2200" b="1" dirty="0"/>
              <a:t>Hallmark events </a:t>
            </a:r>
            <a:r>
              <a:rPr lang="en-GB" sz="2200" dirty="0"/>
              <a:t>- </a:t>
            </a:r>
            <a:r>
              <a:rPr lang="en-GB" sz="2200" b="1" i="0" dirty="0">
                <a:solidFill>
                  <a:srgbClr val="202124"/>
                </a:solidFill>
                <a:effectLst/>
              </a:rPr>
              <a:t>where there is a strong sense of pride</a:t>
            </a:r>
            <a:r>
              <a:rPr lang="en-GB" sz="2200" b="0" i="0" dirty="0">
                <a:solidFill>
                  <a:srgbClr val="202124"/>
                </a:solidFill>
                <a:effectLst/>
              </a:rPr>
              <a:t>. Hallmark events are major fairs, expositions, cultural and sporting events of international status which are held in either a once off basis or a regular basis.</a:t>
            </a:r>
            <a:endParaRPr lang="en-GB" sz="2200" dirty="0"/>
          </a:p>
          <a:p>
            <a:pPr>
              <a:lnSpc>
                <a:spcPct val="110000"/>
              </a:lnSpc>
            </a:pPr>
            <a:r>
              <a:rPr lang="en-GB" sz="2200" b="1" dirty="0"/>
              <a:t>Major event </a:t>
            </a:r>
            <a:r>
              <a:rPr lang="en-GB" sz="2200" dirty="0"/>
              <a:t>- any function expected to attract in excess of 200 people. Examples of major events include concerts, dance parties and large exhibitions. </a:t>
            </a:r>
          </a:p>
          <a:p>
            <a:pPr>
              <a:lnSpc>
                <a:spcPct val="110000"/>
              </a:lnSpc>
            </a:pPr>
            <a:r>
              <a:rPr lang="en-GB" sz="2200" b="1" dirty="0"/>
              <a:t>Mega</a:t>
            </a:r>
            <a:r>
              <a:rPr lang="en-GB" sz="2200" dirty="0"/>
              <a:t>- </a:t>
            </a:r>
            <a:r>
              <a:rPr lang="en-GB" sz="2200" b="0" i="0" dirty="0">
                <a:solidFill>
                  <a:srgbClr val="202124"/>
                </a:solidFill>
                <a:effectLst/>
              </a:rPr>
              <a:t>are ambulatory occasions of a fixed duration that attract. (1) a large number of visitors, (2) have a large mediated reach, (3) come with large costs, and (4) have large impacts on the built environment and the population.</a:t>
            </a:r>
            <a:endParaRPr lang="en-GB" sz="2200" dirty="0"/>
          </a:p>
          <a:p>
            <a:endParaRPr lang="en-GB" dirty="0"/>
          </a:p>
        </p:txBody>
      </p:sp>
    </p:spTree>
    <p:extLst>
      <p:ext uri="{BB962C8B-B14F-4D97-AF65-F5344CB8AC3E}">
        <p14:creationId xmlns:p14="http://schemas.microsoft.com/office/powerpoint/2010/main" val="1471576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00113" y="620713"/>
            <a:ext cx="8243887" cy="1143000"/>
          </a:xfrm>
        </p:spPr>
        <p:txBody>
          <a:bodyPr/>
          <a:lstStyle/>
          <a:p>
            <a:r>
              <a:rPr lang="en-GB" altLang="en-US">
                <a:solidFill>
                  <a:schemeClr val="accent1"/>
                </a:solidFill>
              </a:rPr>
              <a:t>Events Industry Sectors </a:t>
            </a:r>
          </a:p>
        </p:txBody>
      </p:sp>
      <p:grpSp>
        <p:nvGrpSpPr>
          <p:cNvPr id="21507" name="Group 4"/>
          <p:cNvGrpSpPr>
            <a:grpSpLocks/>
          </p:cNvGrpSpPr>
          <p:nvPr/>
        </p:nvGrpSpPr>
        <p:grpSpPr bwMode="auto">
          <a:xfrm>
            <a:off x="1876425" y="1916113"/>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t>Private - For profit</a:t>
              </a:r>
            </a:p>
            <a:p>
              <a:pPr algn="ctr" eaLnBrk="1" hangingPunct="1"/>
              <a:r>
                <a:rPr lang="en-GB" altLang="en-US" dirty="0"/>
                <a:t>Companies</a:t>
              </a:r>
            </a:p>
            <a:p>
              <a:pPr algn="ctr" eaLnBrk="1" hangingPunct="1"/>
              <a:r>
                <a:rPr lang="en-GB" altLang="en-US" dirty="0"/>
                <a:t>Corporations</a:t>
              </a:r>
            </a:p>
            <a:p>
              <a:pPr algn="ctr" eaLnBrk="1" hangingPunct="1"/>
              <a:r>
                <a:rPr lang="en-GB" altLang="en-US" dirty="0"/>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908175" y="6230938"/>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a:t>See: Event Management &amp; Event Tourism, Getz (2005) pp191</a:t>
            </a:r>
          </a:p>
        </p:txBody>
      </p:sp>
      <p:sp>
        <p:nvSpPr>
          <p:cNvPr id="2" name="TextBox 1"/>
          <p:cNvSpPr txBox="1"/>
          <p:nvPr/>
        </p:nvSpPr>
        <p:spPr>
          <a:xfrm>
            <a:off x="6660232" y="1988840"/>
            <a:ext cx="2160240" cy="523220"/>
          </a:xfrm>
          <a:prstGeom prst="rect">
            <a:avLst/>
          </a:prstGeom>
          <a:noFill/>
        </p:spPr>
        <p:txBody>
          <a:bodyPr wrap="square" rtlCol="0">
            <a:spAutoFit/>
          </a:bodyPr>
          <a:lstStyle/>
          <a:p>
            <a:r>
              <a:rPr lang="en-GB" sz="2800" dirty="0"/>
              <a:t>Examples?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00113" y="274638"/>
            <a:ext cx="7786687" cy="1143000"/>
          </a:xfrm>
        </p:spPr>
        <p:txBody>
          <a:bodyPr/>
          <a:lstStyle/>
          <a:p>
            <a:r>
              <a:rPr lang="en-GB" altLang="en-US">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027671653"/>
              </p:ext>
            </p:extLst>
          </p:nvPr>
        </p:nvGraphicFramePr>
        <p:xfrm>
          <a:off x="900113" y="1268760"/>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a:ln>
                            <a:noFill/>
                          </a:ln>
                          <a:solidFill>
                            <a:schemeClr val="tx1"/>
                          </a:solidFill>
                          <a:effectLst/>
                          <a:latin typeface="Arial" charset="0"/>
                        </a:rPr>
                        <a:t>Touristourism</a:t>
                      </a:r>
                      <a:r>
                        <a:rPr kumimoji="0" lang="en-GB" sz="1200" b="0" i="0" u="none" strike="noStrike" cap="none" normalizeH="0" baseline="0" dirty="0">
                          <a:ln>
                            <a:noFill/>
                          </a:ln>
                          <a:solidFill>
                            <a:schemeClr val="tx1"/>
                          </a:solidFill>
                          <a:effectLst/>
                          <a:latin typeface="Arial" charset="0"/>
                        </a:rPr>
                        <a:t> m e.g. VisitBritain, </a:t>
                      </a:r>
                      <a:r>
                        <a:rPr kumimoji="0" lang="en-GB" sz="1200" b="0" i="0" u="none" strike="noStrike" cap="none" normalizeH="0" baseline="0" dirty="0" err="1">
                          <a:ln>
                            <a:noFill/>
                          </a:ln>
                          <a:solidFill>
                            <a:schemeClr val="tx1"/>
                          </a:solidFill>
                          <a:effectLst/>
                          <a:latin typeface="Arial" charset="0"/>
                        </a:rPr>
                        <a:t>VisitScotland</a:t>
                      </a:r>
                      <a:r>
                        <a:rPr kumimoji="0" lang="en-GB" sz="1200" b="0" i="0" u="none" strike="noStrike" cap="none" normalizeH="0" baseline="0" dirty="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Visitor &amp; Convention Bureaux </a:t>
                      </a:r>
                      <a:r>
                        <a:rPr kumimoji="0" lang="en-GB" sz="1200" b="0" i="0" u="none" strike="noStrike" cap="none" normalizeH="0" baseline="0" dirty="0" err="1">
                          <a:ln>
                            <a:noFill/>
                          </a:ln>
                          <a:solidFill>
                            <a:schemeClr val="tx1"/>
                          </a:solidFill>
                          <a:effectLst/>
                          <a:latin typeface="Arial" charset="0"/>
                        </a:rPr>
                        <a:t>eg</a:t>
                      </a:r>
                      <a:r>
                        <a:rPr kumimoji="0" lang="en-GB" sz="1200" b="0" i="0" u="none" strike="noStrike" cap="none" normalizeH="0" baseline="0" dirty="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386169840"/>
              </p:ext>
            </p:extLst>
          </p:nvPr>
        </p:nvGraphicFramePr>
        <p:xfrm>
          <a:off x="971550" y="1844675"/>
          <a:ext cx="8064500" cy="3504278"/>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associations e.g. BAFA, IFEA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900113" y="476250"/>
            <a:ext cx="7786687" cy="1143000"/>
          </a:xfrm>
        </p:spPr>
        <p:txBody>
          <a:bodyPr>
            <a:normAutofit fontScale="90000"/>
          </a:bodyPr>
          <a:lstStyle/>
          <a:p>
            <a:r>
              <a:rPr lang="en-GB" altLang="en-US" sz="400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664286784"/>
              </p:ext>
            </p:extLst>
          </p:nvPr>
        </p:nvGraphicFramePr>
        <p:xfrm>
          <a:off x="539552" y="1916832"/>
          <a:ext cx="7776989" cy="33209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dirty="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3"/>
                        </a:rPr>
                        <a:t>https://www.crowdfunder.co.uk/start-community</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Social Enterprises/</a:t>
                      </a:r>
                      <a:r>
                        <a:rPr kumimoji="0" lang="en-GB" sz="1900" b="0" i="0" u="none" strike="noStrike" cap="none" normalizeH="0" baseline="0" dirty="0" err="1">
                          <a:ln>
                            <a:noFill/>
                          </a:ln>
                          <a:solidFill>
                            <a:schemeClr val="tx1"/>
                          </a:solidFill>
                          <a:effectLst/>
                          <a:latin typeface="Arial" charset="0"/>
                        </a:rPr>
                        <a:t>Bcorp</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dirty="0">
                          <a:hlinkClick r:id="rId4"/>
                        </a:rPr>
                        <a:t>https://www.urbanfoundry.co.uk/</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dirty="0"/>
              <a:t>Task</a:t>
            </a:r>
          </a:p>
        </p:txBody>
      </p:sp>
      <p:sp>
        <p:nvSpPr>
          <p:cNvPr id="3" name="Content Placeholder 2"/>
          <p:cNvSpPr>
            <a:spLocks noGrp="1"/>
          </p:cNvSpPr>
          <p:nvPr>
            <p:ph idx="1"/>
          </p:nvPr>
        </p:nvSpPr>
        <p:spPr>
          <a:xfrm>
            <a:off x="285524" y="1253331"/>
            <a:ext cx="7886700" cy="4351338"/>
          </a:xfrm>
        </p:spPr>
        <p:txBody>
          <a:bodyPr/>
          <a:lstStyle/>
          <a:p>
            <a:r>
              <a:rPr lang="en-GB" sz="2000" dirty="0"/>
              <a:t>Work in pairs to find one example each for a public sector organisation, a private sector organisation, an event industry association, a charitable organisation that took </a:t>
            </a:r>
            <a:r>
              <a:rPr lang="en-GB" sz="2000" b="1" dirty="0"/>
              <a:t>place this weekend </a:t>
            </a:r>
            <a:r>
              <a:rPr lang="en-GB" sz="2000" dirty="0"/>
              <a:t>. Try to answer the following questions…</a:t>
            </a:r>
          </a:p>
          <a:p>
            <a:pPr marL="0" indent="0">
              <a:buNone/>
            </a:pPr>
            <a:endParaRPr lang="en-GB" sz="2000" dirty="0"/>
          </a:p>
          <a:p>
            <a:pPr lvl="1"/>
            <a:r>
              <a:rPr lang="en-GB" sz="2000" dirty="0"/>
              <a:t>What do they do? What are they trying to achieve?</a:t>
            </a:r>
          </a:p>
          <a:p>
            <a:pPr lvl="1"/>
            <a:r>
              <a:rPr lang="en-GB" sz="2000" dirty="0"/>
              <a:t>How are they funded/resourced?</a:t>
            </a:r>
          </a:p>
          <a:p>
            <a:pPr lvl="1"/>
            <a:r>
              <a:rPr lang="en-GB" sz="2000" dirty="0"/>
              <a:t>Why do they organise/promote events or a particular service?</a:t>
            </a:r>
          </a:p>
          <a:p>
            <a:pPr lvl="1"/>
            <a:r>
              <a:rPr lang="en-GB" sz="2000" dirty="0"/>
              <a:t>What does their events schedule look like?</a:t>
            </a:r>
          </a:p>
          <a:p>
            <a:endParaRPr lang="en-GB" dirty="0"/>
          </a:p>
          <a:p>
            <a:r>
              <a:rPr lang="en-GB" dirty="0"/>
              <a:t>Return ready to give a short presentation on your findings</a:t>
            </a:r>
          </a:p>
        </p:txBody>
      </p:sp>
    </p:spTree>
    <p:extLst>
      <p:ext uri="{BB962C8B-B14F-4D97-AF65-F5344CB8AC3E}">
        <p14:creationId xmlns:p14="http://schemas.microsoft.com/office/powerpoint/2010/main" val="376935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6120680"/>
          </a:xfrm>
        </p:spPr>
      </p:pic>
    </p:spTree>
    <p:extLst>
      <p:ext uri="{BB962C8B-B14F-4D97-AF65-F5344CB8AC3E}">
        <p14:creationId xmlns:p14="http://schemas.microsoft.com/office/powerpoint/2010/main" val="2705147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971692"/>
          </a:xfrm>
        </p:spPr>
      </p:pic>
    </p:spTree>
    <p:extLst>
      <p:ext uri="{BB962C8B-B14F-4D97-AF65-F5344CB8AC3E}">
        <p14:creationId xmlns:p14="http://schemas.microsoft.com/office/powerpoint/2010/main" val="2326053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4B2CA-9B5C-9A67-0682-E2DD7365B782}"/>
              </a:ext>
            </a:extLst>
          </p:cNvPr>
          <p:cNvSpPr>
            <a:spLocks noGrp="1"/>
          </p:cNvSpPr>
          <p:nvPr>
            <p:ph type="title"/>
          </p:nvPr>
        </p:nvSpPr>
        <p:spPr>
          <a:xfrm>
            <a:off x="539552" y="43343"/>
            <a:ext cx="7886700" cy="577345"/>
          </a:xfrm>
        </p:spPr>
        <p:txBody>
          <a:bodyPr>
            <a:noAutofit/>
          </a:bodyPr>
          <a:lstStyle/>
          <a:p>
            <a:pPr algn="ctr"/>
            <a:r>
              <a:rPr lang="en-GB" sz="3200" dirty="0"/>
              <a:t>Outdoor Events</a:t>
            </a:r>
          </a:p>
        </p:txBody>
      </p:sp>
      <p:graphicFrame>
        <p:nvGraphicFramePr>
          <p:cNvPr id="5" name="Content Placeholder 2">
            <a:extLst>
              <a:ext uri="{FF2B5EF4-FFF2-40B4-BE49-F238E27FC236}">
                <a16:creationId xmlns:a16="http://schemas.microsoft.com/office/drawing/2014/main" id="{A9E074E1-06BD-3E63-3562-885278F7FF9B}"/>
              </a:ext>
            </a:extLst>
          </p:cNvPr>
          <p:cNvGraphicFramePr>
            <a:graphicFrameLocks noGrp="1"/>
          </p:cNvGraphicFramePr>
          <p:nvPr>
            <p:ph idx="1"/>
            <p:extLst>
              <p:ext uri="{D42A27DB-BD31-4B8C-83A1-F6EECF244321}">
                <p14:modId xmlns:p14="http://schemas.microsoft.com/office/powerpoint/2010/main" val="2544322557"/>
              </p:ext>
            </p:extLst>
          </p:nvPr>
        </p:nvGraphicFramePr>
        <p:xfrm>
          <a:off x="628650" y="764703"/>
          <a:ext cx="7886700" cy="61366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096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79ACD6-4FBC-918A-7C9C-3D1F325C88F5}"/>
              </a:ext>
            </a:extLst>
          </p:cNvPr>
          <p:cNvPicPr>
            <a:picLocks noGrp="1" noChangeAspect="1"/>
          </p:cNvPicPr>
          <p:nvPr>
            <p:ph idx="1"/>
          </p:nvPr>
        </p:nvPicPr>
        <p:blipFill rotWithShape="1">
          <a:blip r:embed="rId2"/>
          <a:srcRect l="21696" t="13545" r="51826" b="3011"/>
          <a:stretch/>
        </p:blipFill>
        <p:spPr>
          <a:xfrm>
            <a:off x="827584" y="33658"/>
            <a:ext cx="6120680" cy="6779718"/>
          </a:xfrm>
        </p:spPr>
      </p:pic>
      <p:sp>
        <p:nvSpPr>
          <p:cNvPr id="7" name="TextBox 6">
            <a:extLst>
              <a:ext uri="{FF2B5EF4-FFF2-40B4-BE49-F238E27FC236}">
                <a16:creationId xmlns:a16="http://schemas.microsoft.com/office/drawing/2014/main" id="{FDA1C31D-6B83-5A95-EDB2-2ED81DE53B0A}"/>
              </a:ext>
            </a:extLst>
          </p:cNvPr>
          <p:cNvSpPr txBox="1"/>
          <p:nvPr/>
        </p:nvSpPr>
        <p:spPr>
          <a:xfrm>
            <a:off x="6941101" y="6520655"/>
            <a:ext cx="2448272" cy="307777"/>
          </a:xfrm>
          <a:prstGeom prst="rect">
            <a:avLst/>
          </a:prstGeom>
          <a:noFill/>
        </p:spPr>
        <p:txBody>
          <a:bodyPr wrap="square">
            <a:spAutoFit/>
          </a:bodyPr>
          <a:lstStyle/>
          <a:p>
            <a:r>
              <a:rPr lang="en-GB" sz="1400" dirty="0"/>
              <a:t>Jackson, et.al., 2019</a:t>
            </a:r>
          </a:p>
        </p:txBody>
      </p:sp>
    </p:spTree>
    <p:extLst>
      <p:ext uri="{BB962C8B-B14F-4D97-AF65-F5344CB8AC3E}">
        <p14:creationId xmlns:p14="http://schemas.microsoft.com/office/powerpoint/2010/main" val="19615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43B2BA0A-6C6D-753D-BD46-DD5A2F258B9D}"/>
              </a:ext>
            </a:extLst>
          </p:cNvPr>
          <p:cNvPicPr>
            <a:picLocks noGrp="1" noChangeAspect="1"/>
          </p:cNvPicPr>
          <p:nvPr>
            <p:ph idx="1"/>
          </p:nvPr>
        </p:nvPicPr>
        <p:blipFill rotWithShape="1">
          <a:blip r:embed="rId2"/>
          <a:srcRect l="22609" t="12832" r="51826" b="5596"/>
          <a:stretch/>
        </p:blipFill>
        <p:spPr>
          <a:xfrm>
            <a:off x="1547664" y="116632"/>
            <a:ext cx="5616624" cy="6696744"/>
          </a:xfrm>
          <a:prstGeom prst="rect">
            <a:avLst/>
          </a:prstGeom>
        </p:spPr>
      </p:pic>
    </p:spTree>
    <p:extLst>
      <p:ext uri="{BB962C8B-B14F-4D97-AF65-F5344CB8AC3E}">
        <p14:creationId xmlns:p14="http://schemas.microsoft.com/office/powerpoint/2010/main" val="295730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C79ADCD-D000-D8DE-9BAD-F76EB48576BC}"/>
              </a:ext>
            </a:extLst>
          </p:cNvPr>
          <p:cNvPicPr>
            <a:picLocks noGrp="1" noChangeAspect="1"/>
          </p:cNvPicPr>
          <p:nvPr>
            <p:ph idx="1"/>
          </p:nvPr>
        </p:nvPicPr>
        <p:blipFill rotWithShape="1">
          <a:blip r:embed="rId2"/>
          <a:srcRect l="18044" t="15162" r="47261" b="17249"/>
          <a:stretch/>
        </p:blipFill>
        <p:spPr>
          <a:xfrm>
            <a:off x="323528" y="125451"/>
            <a:ext cx="8568951" cy="6552040"/>
          </a:xfrm>
          <a:prstGeom prst="rect">
            <a:avLst/>
          </a:prstGeom>
        </p:spPr>
      </p:pic>
      <p:sp>
        <p:nvSpPr>
          <p:cNvPr id="7" name="TextBox 6">
            <a:extLst>
              <a:ext uri="{FF2B5EF4-FFF2-40B4-BE49-F238E27FC236}">
                <a16:creationId xmlns:a16="http://schemas.microsoft.com/office/drawing/2014/main" id="{770CE8B9-9B6B-00D9-B71D-DD53C894DA71}"/>
              </a:ext>
            </a:extLst>
          </p:cNvPr>
          <p:cNvSpPr txBox="1"/>
          <p:nvPr/>
        </p:nvSpPr>
        <p:spPr>
          <a:xfrm>
            <a:off x="6264696" y="6406794"/>
            <a:ext cx="2627784" cy="276999"/>
          </a:xfrm>
          <a:prstGeom prst="rect">
            <a:avLst/>
          </a:prstGeom>
          <a:noFill/>
        </p:spPr>
        <p:txBody>
          <a:bodyPr wrap="square">
            <a:spAutoFit/>
          </a:bodyPr>
          <a:lstStyle/>
          <a:p>
            <a:r>
              <a:rPr lang="en-GB" sz="1200" dirty="0"/>
              <a:t>Jackson, et.al., 2019</a:t>
            </a:r>
          </a:p>
        </p:txBody>
      </p:sp>
    </p:spTree>
    <p:extLst>
      <p:ext uri="{BB962C8B-B14F-4D97-AF65-F5344CB8AC3E}">
        <p14:creationId xmlns:p14="http://schemas.microsoft.com/office/powerpoint/2010/main" val="1071457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a:solidFill>
                  <a:schemeClr val="bg1"/>
                </a:solidFill>
              </a:rPr>
              <a:t>Regional expenditure by delegates attending international corporate and association events</a:t>
            </a:r>
            <a:br>
              <a:rPr lang="en-GB" sz="3600">
                <a:solidFill>
                  <a:schemeClr val="bg1"/>
                </a:solidFill>
              </a:rPr>
            </a:b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p:txBody>
          <a:bodyPr/>
          <a:lstStyle/>
          <a:p>
            <a:r>
              <a:rPr lang="en-GB" b="1" dirty="0"/>
              <a:t>Average spend by region of Britain</a:t>
            </a:r>
            <a:br>
              <a:rPr lang="en-GB" dirty="0"/>
            </a:br>
            <a:endParaRPr lang="en-GB" dirty="0"/>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p:txBody>
          <a:bodyPr/>
          <a:lstStyle/>
          <a:p>
            <a:r>
              <a:rPr lang="en-GB" dirty="0"/>
              <a:t>Three main areas to consider:</a:t>
            </a:r>
          </a:p>
          <a:p>
            <a:r>
              <a:rPr lang="en-GB" dirty="0"/>
              <a:t>Region of Britain that the event takes place in </a:t>
            </a:r>
          </a:p>
          <a:p>
            <a:r>
              <a:rPr lang="en-GB" dirty="0"/>
              <a:t>Average spend per delegate Spend per day (day delegates) </a:t>
            </a:r>
          </a:p>
          <a:p>
            <a:r>
              <a:rPr lang="en-GB" dirty="0"/>
              <a:t>Spend per night (overnight delegates)</a:t>
            </a:r>
          </a:p>
          <a:p>
            <a:r>
              <a:rPr lang="en-GB" dirty="0"/>
              <a:t> London £646 /  £191  / £430 </a:t>
            </a:r>
          </a:p>
          <a:p>
            <a:r>
              <a:rPr lang="en-GB" dirty="0"/>
              <a:t>England outside Lon-don £462 / £120 / £239 / </a:t>
            </a:r>
          </a:p>
          <a:p>
            <a:r>
              <a:rPr lang="en-GB" dirty="0"/>
              <a:t>Scotland £1,128 / £378 / £396 </a:t>
            </a:r>
          </a:p>
          <a:p>
            <a:r>
              <a:rPr lang="en-GB" dirty="0"/>
              <a:t>Wales £517  /£164  /£270</a:t>
            </a:r>
          </a:p>
          <a:p>
            <a:r>
              <a:rPr lang="en-GB" dirty="0"/>
              <a:t> Overall £613  /£169 / £322 </a:t>
            </a:r>
          </a:p>
          <a:p>
            <a:r>
              <a:rPr lang="en-GB" dirty="0"/>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323528" y="65435"/>
            <a:ext cx="7886700" cy="615602"/>
          </a:xfrm>
        </p:spPr>
        <p:txBody>
          <a:bodyPr/>
          <a:lstStyle/>
          <a:p>
            <a:r>
              <a:rPr lang="en-GB" dirty="0"/>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7886700" cy="6111528"/>
          </a:xfrm>
        </p:spPr>
        <p:txBody>
          <a:bodyPr>
            <a:normAutofit fontScale="77500" lnSpcReduction="20000"/>
          </a:bodyPr>
          <a:lstStyle/>
          <a:p>
            <a:pPr>
              <a:lnSpc>
                <a:spcPct val="120000"/>
              </a:lnSpc>
            </a:pPr>
            <a:r>
              <a:rPr lang="en-GB" dirty="0"/>
              <a:t>Research specialist Fast Future (Talwar, Wells, Whittington, </a:t>
            </a:r>
            <a:r>
              <a:rPr lang="en-GB" dirty="0" err="1"/>
              <a:t>Koury</a:t>
            </a:r>
            <a:r>
              <a:rPr lang="en-GB" dirty="0"/>
              <a:t> and </a:t>
            </a:r>
            <a:r>
              <a:rPr lang="en-GB" dirty="0" err="1"/>
              <a:t>Kalle</a:t>
            </a:r>
            <a:r>
              <a:rPr lang="en-GB" dirty="0"/>
              <a:t>, 2018) identified a number of </a:t>
            </a:r>
            <a:r>
              <a:rPr lang="en-GB" b="1" dirty="0"/>
              <a:t>key driving forces </a:t>
            </a:r>
            <a:r>
              <a:rPr lang="en-GB" dirty="0"/>
              <a:t>shaping the future of events in the next 5 years. </a:t>
            </a:r>
          </a:p>
          <a:p>
            <a:pPr>
              <a:lnSpc>
                <a:spcPct val="120000"/>
              </a:lnSpc>
            </a:pPr>
            <a:r>
              <a:rPr lang="en-GB" dirty="0"/>
              <a:t>It suggested that there is ‘potential for massive change and a need to re-think how the sector operates. Many developments have the potential to become major industry trends.’ </a:t>
            </a:r>
          </a:p>
          <a:p>
            <a:pPr>
              <a:lnSpc>
                <a:spcPct val="120000"/>
              </a:lnSpc>
            </a:pPr>
            <a:r>
              <a:rPr lang="en-GB" dirty="0"/>
              <a:t>Such developments and changes include:</a:t>
            </a:r>
          </a:p>
          <a:p>
            <a:pPr>
              <a:lnSpc>
                <a:spcPct val="120000"/>
              </a:lnSpc>
            </a:pPr>
            <a:r>
              <a:rPr lang="en-GB" b="1" dirty="0"/>
              <a:t>Business model experimentation </a:t>
            </a:r>
            <a:r>
              <a:rPr lang="en-GB" dirty="0"/>
              <a:t>- growing pressure on events to bring greater creativity. Paying based on the perceived value and seat auctions through to pay per session and results-based charging. </a:t>
            </a:r>
          </a:p>
          <a:p>
            <a:pPr>
              <a:lnSpc>
                <a:spcPct val="120000"/>
              </a:lnSpc>
            </a:pPr>
            <a:r>
              <a:rPr lang="en-GB" b="1" dirty="0"/>
              <a:t>Robot realms </a:t>
            </a:r>
            <a:r>
              <a:rPr lang="en-GB" dirty="0"/>
              <a:t>- robots as mobile customer service assistants, kitchen staff, baristas, waiting staff, security guards and porters. More robots featuring presentations . Drones capturing videos of the sessions, transporting goods and even moving people between sessions</a:t>
            </a:r>
          </a:p>
          <a:p>
            <a:pPr>
              <a:lnSpc>
                <a:spcPct val="120000"/>
              </a:lnSpc>
            </a:pPr>
            <a:r>
              <a:rPr lang="en-GB" b="1" dirty="0"/>
              <a:t>#metoo charters </a:t>
            </a:r>
            <a:r>
              <a:rPr lang="en-GB" dirty="0"/>
              <a:t>-  Stricter codes of conduct covering behaviour at events, participants will be asked to sign to commit. </a:t>
            </a:r>
          </a:p>
          <a:p>
            <a:pPr>
              <a:lnSpc>
                <a:spcPct val="120000"/>
              </a:lnSpc>
            </a:pPr>
            <a:r>
              <a:rPr lang="en-GB" b="1" dirty="0"/>
              <a:t>Silent conferences </a:t>
            </a:r>
            <a:r>
              <a:rPr lang="en-GB" dirty="0"/>
              <a:t>– participants will be able to tune in to every parallel session via their personal devices and listen through their headphones .</a:t>
            </a:r>
          </a:p>
          <a:p>
            <a:pPr>
              <a:lnSpc>
                <a:spcPct val="120000"/>
              </a:lnSpc>
            </a:pPr>
            <a:r>
              <a:rPr lang="en-GB" b="1" dirty="0"/>
              <a:t>Big Brother </a:t>
            </a:r>
            <a:r>
              <a:rPr lang="en-GB"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20000"/>
              </a:lnSpc>
            </a:pPr>
            <a:r>
              <a:rPr lang="en-GB" b="1" dirty="0"/>
              <a:t>Circular economies and zero waste </a:t>
            </a:r>
            <a:r>
              <a:rPr lang="en-GB"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Urban Foundry</a:t>
            </a:r>
          </a:p>
        </p:txBody>
      </p:sp>
      <p:sp>
        <p:nvSpPr>
          <p:cNvPr id="3" name="Content Placeholder 2"/>
          <p:cNvSpPr>
            <a:spLocks noGrp="1"/>
          </p:cNvSpPr>
          <p:nvPr>
            <p:ph idx="1"/>
          </p:nvPr>
        </p:nvSpPr>
        <p:spPr/>
        <p:txBody>
          <a:bodyPr/>
          <a:lstStyle/>
          <a:p>
            <a:r>
              <a:rPr lang="en-GB" dirty="0">
                <a:hlinkClick r:id="rId2"/>
              </a:rPr>
              <a:t>https://www.urbanfoundry.co.uk/</a:t>
            </a:r>
            <a:endParaRPr lang="en-GB" dirty="0"/>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547664" y="3068960"/>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1241425" y="620713"/>
            <a:ext cx="6661150" cy="5310187"/>
          </a:xfrm>
          <a:prstGeom prst="rect">
            <a:avLst/>
          </a:prstGeom>
          <a:noFill/>
          <a:ln w="9525">
            <a:noFill/>
            <a:miter lim="800000"/>
            <a:headEnd/>
            <a:tailEnd/>
          </a:ln>
        </p:spPr>
        <p:txBody>
          <a:bodyPr>
            <a:spAutoFit/>
          </a:bodyPr>
          <a:lstStyle/>
          <a:p>
            <a:pPr marL="444500" indent="-444500">
              <a:tabLst>
                <a:tab pos="444500" algn="l"/>
              </a:tabLst>
            </a:pPr>
            <a:r>
              <a:rPr lang="en-GB" sz="3600" b="1" dirty="0">
                <a:latin typeface="Calibri" pitchFamily="34" charset="0"/>
              </a:rPr>
              <a:t>Categories of corporate events </a:t>
            </a:r>
          </a:p>
          <a:p>
            <a:pPr marL="444500" indent="-444500">
              <a:tabLst>
                <a:tab pos="444500" algn="l"/>
              </a:tabLst>
            </a:pPr>
            <a:r>
              <a:rPr lang="en-GB" sz="3600" b="1" dirty="0">
                <a:latin typeface="Calibri" pitchFamily="34" charset="0"/>
              </a:rPr>
              <a:t>(MINCE) MICE</a:t>
            </a:r>
          </a:p>
          <a:p>
            <a:pPr marL="444500" indent="-444500">
              <a:tabLst>
                <a:tab pos="444500" algn="l"/>
              </a:tabLst>
            </a:pPr>
            <a:endParaRPr lang="en-GB" b="1" dirty="0">
              <a:latin typeface="Calibri" pitchFamily="34" charset="0"/>
            </a:endParaRPr>
          </a:p>
          <a:p>
            <a:pPr marL="444500" indent="-444500">
              <a:spcAft>
                <a:spcPct val="50000"/>
              </a:spcAft>
              <a:buFontTx/>
              <a:buChar char="•"/>
              <a:tabLst>
                <a:tab pos="444500" algn="l"/>
              </a:tabLst>
            </a:pPr>
            <a:r>
              <a:rPr lang="en-US" sz="3600" b="1" dirty="0">
                <a:latin typeface="Calibri" pitchFamily="34" charset="0"/>
              </a:rPr>
              <a:t>M</a:t>
            </a:r>
            <a:r>
              <a:rPr lang="en-US" sz="3600" dirty="0">
                <a:latin typeface="Calibri" pitchFamily="34" charset="0"/>
              </a:rPr>
              <a:t>eetings and conferences</a:t>
            </a:r>
          </a:p>
          <a:p>
            <a:pPr marL="444500" indent="-444500">
              <a:spcAft>
                <a:spcPct val="50000"/>
              </a:spcAft>
              <a:buFontTx/>
              <a:buChar char="•"/>
              <a:tabLst>
                <a:tab pos="444500" algn="l"/>
              </a:tabLst>
            </a:pPr>
            <a:r>
              <a:rPr lang="en-US" sz="3600" b="1" dirty="0">
                <a:latin typeface="Calibri" pitchFamily="34" charset="0"/>
              </a:rPr>
              <a:t>I</a:t>
            </a:r>
            <a:r>
              <a:rPr lang="en-US" sz="3600" dirty="0">
                <a:latin typeface="Calibri" pitchFamily="34" charset="0"/>
              </a:rPr>
              <a:t>ncentives</a:t>
            </a:r>
          </a:p>
          <a:p>
            <a:pPr marL="444500" indent="-444500">
              <a:spcAft>
                <a:spcPct val="50000"/>
              </a:spcAft>
              <a:buFontTx/>
              <a:buChar char="•"/>
              <a:tabLst>
                <a:tab pos="444500" algn="l"/>
              </a:tabLst>
            </a:pPr>
            <a:r>
              <a:rPr lang="en-US" sz="3600" b="1" dirty="0">
                <a:latin typeface="Calibri" pitchFamily="34" charset="0"/>
              </a:rPr>
              <a:t>N</a:t>
            </a:r>
            <a:r>
              <a:rPr lang="en-US" sz="3600" dirty="0">
                <a:latin typeface="Calibri" pitchFamily="34" charset="0"/>
              </a:rPr>
              <a:t>etworking events</a:t>
            </a:r>
          </a:p>
          <a:p>
            <a:pPr marL="444500" indent="-444500">
              <a:spcAft>
                <a:spcPct val="50000"/>
              </a:spcAft>
              <a:buFontTx/>
              <a:buChar char="•"/>
              <a:tabLst>
                <a:tab pos="444500" algn="l"/>
              </a:tabLst>
            </a:pPr>
            <a:r>
              <a:rPr lang="en-US" sz="3600" b="1" dirty="0">
                <a:latin typeface="Calibri" pitchFamily="34" charset="0"/>
              </a:rPr>
              <a:t>C</a:t>
            </a:r>
            <a:r>
              <a:rPr lang="en-US" sz="3600" dirty="0">
                <a:latin typeface="Calibri" pitchFamily="34" charset="0"/>
              </a:rPr>
              <a:t>orporate hospitality</a:t>
            </a:r>
          </a:p>
          <a:p>
            <a:pPr marL="444500" indent="-444500">
              <a:spcAft>
                <a:spcPct val="50000"/>
              </a:spcAft>
              <a:buFontTx/>
              <a:buChar char="•"/>
              <a:tabLst>
                <a:tab pos="444500" algn="l"/>
              </a:tabLst>
            </a:pPr>
            <a:r>
              <a:rPr lang="en-US" sz="3600" b="1" dirty="0">
                <a:latin typeface="Calibri" pitchFamily="34" charset="0"/>
              </a:rPr>
              <a:t>E</a:t>
            </a:r>
            <a:r>
              <a:rPr lang="en-US" sz="3600" dirty="0">
                <a:latin typeface="Calibri" pitchFamily="34" charset="0"/>
              </a:rPr>
              <a:t>xhibitions and trade shows.</a:t>
            </a:r>
            <a:endParaRPr lang="en-GB" sz="3600" dirty="0">
              <a:latin typeface="Calibri"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1763713" y="5486400"/>
            <a:ext cx="6386512" cy="822325"/>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12.1	</a:t>
            </a:r>
            <a:r>
              <a:rPr lang="en-US" sz="2400">
                <a:latin typeface="Calibri" pitchFamily="34" charset="0"/>
              </a:rPr>
              <a:t>Key components for conference and </a:t>
            </a:r>
            <a:br>
              <a:rPr lang="en-US" sz="2400">
                <a:latin typeface="Calibri" pitchFamily="34" charset="0"/>
              </a:rPr>
            </a:br>
            <a:r>
              <a:rPr lang="en-US" sz="2400">
                <a:latin typeface="Calibri" pitchFamily="34" charset="0"/>
              </a:rPr>
              <a:t>meeting events management</a:t>
            </a:r>
            <a:endParaRPr lang="en-GB" sz="240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763713" y="409575"/>
            <a:ext cx="4946650" cy="494665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dirty="0"/>
              <a:t>Off Limits Events</a:t>
            </a:r>
            <a:br>
              <a:rPr lang="en-GB" dirty="0"/>
            </a:br>
            <a:r>
              <a:rPr lang="en-GB" sz="2800" dirty="0"/>
              <a:t>https://www.offlimits.co.uk/corporate-events/</a:t>
            </a:r>
            <a:endParaRPr lang="en-GB" dirty="0"/>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219325" y="5470525"/>
            <a:ext cx="4670425" cy="830263"/>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12.2	</a:t>
            </a:r>
            <a:r>
              <a:rPr lang="en-US" sz="2400">
                <a:latin typeface="Calibri" pitchFamily="34" charset="0"/>
              </a:rPr>
              <a:t>Achieving outcomes at </a:t>
            </a:r>
            <a:br>
              <a:rPr lang="en-US" sz="2400">
                <a:latin typeface="Calibri" pitchFamily="34" charset="0"/>
              </a:rPr>
            </a:br>
            <a:r>
              <a:rPr lang="en-US" sz="2400">
                <a:latin typeface="Calibri" pitchFamily="34" charset="0"/>
              </a:rPr>
              <a:t>networking events</a:t>
            </a:r>
            <a:endParaRPr lang="en-GB" sz="240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19325" y="557213"/>
            <a:ext cx="4705350" cy="4752975"/>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lstStyle/>
          <a:p>
            <a:r>
              <a:rPr lang="en-GB" dirty="0"/>
              <a:t>Best Event Showreel</a:t>
            </a:r>
          </a:p>
        </p:txBody>
      </p:sp>
      <p:pic>
        <p:nvPicPr>
          <p:cNvPr id="4" name="Online Media 3" title="Best Event Showreel">
            <a:hlinkClick r:id="" action="ppaction://media"/>
            <a:extLst>
              <a:ext uri="{FF2B5EF4-FFF2-40B4-BE49-F238E27FC236}">
                <a16:creationId xmlns:a16="http://schemas.microsoft.com/office/drawing/2014/main" id="{4DF00F47-2BDE-D963-08DA-4AF3E687E89A}"/>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2958060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28EF-1096-EDD0-3886-5B5798C462B3}"/>
              </a:ext>
            </a:extLst>
          </p:cNvPr>
          <p:cNvSpPr>
            <a:spLocks noGrp="1"/>
          </p:cNvSpPr>
          <p:nvPr>
            <p:ph type="title"/>
          </p:nvPr>
        </p:nvSpPr>
        <p:spPr/>
        <p:txBody>
          <a:bodyPr>
            <a:normAutofit/>
          </a:bodyPr>
          <a:lstStyle/>
          <a:p>
            <a:r>
              <a:rPr lang="en-GB" sz="3600" b="1" dirty="0"/>
              <a:t>HAVAS EVENTS NETWORK - SHOWREEL</a:t>
            </a:r>
          </a:p>
        </p:txBody>
      </p:sp>
      <p:pic>
        <p:nvPicPr>
          <p:cNvPr id="4" name="Online Media 3" title="HAVAS EVENTS NETWORK - SHOWREEL">
            <a:hlinkClick r:id="" action="ppaction://media"/>
            <a:extLst>
              <a:ext uri="{FF2B5EF4-FFF2-40B4-BE49-F238E27FC236}">
                <a16:creationId xmlns:a16="http://schemas.microsoft.com/office/drawing/2014/main" id="{AB5F4334-6D1F-ABB9-A625-4A23FB415556}"/>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51913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395536" y="131402"/>
            <a:ext cx="7886700" cy="1325563"/>
          </a:xfrm>
        </p:spPr>
        <p:txBody>
          <a:bodyPr>
            <a:noAutofit/>
          </a:bodyPr>
          <a:lstStyle/>
          <a:p>
            <a:r>
              <a:rPr lang="en-GB" sz="2000" b="1" dirty="0"/>
              <a:t>IN Raconteur supplement for the Times newspaper (</a:t>
            </a:r>
            <a:r>
              <a:rPr lang="en-GB" sz="2000" b="1" dirty="0" err="1"/>
              <a:t>Lidstone</a:t>
            </a:r>
            <a:r>
              <a:rPr lang="en-GB" sz="2000" b="1" dirty="0"/>
              <a:t>, 2019, p.7), Russ </a:t>
            </a:r>
            <a:r>
              <a:rPr lang="en-GB" sz="2000" b="1" dirty="0" err="1"/>
              <a:t>Lidstone</a:t>
            </a:r>
            <a:r>
              <a:rPr lang="en-GB" sz="2000" b="1" dirty="0"/>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467544" y="1463356"/>
            <a:ext cx="8352928" cy="5350020"/>
          </a:xfrm>
        </p:spPr>
        <p:txBody>
          <a:bodyPr>
            <a:normAutofit fontScale="62500" lnSpcReduction="20000"/>
          </a:bodyPr>
          <a:lstStyle/>
          <a:p>
            <a:pPr>
              <a:lnSpc>
                <a:spcPct val="120000"/>
              </a:lnSpc>
            </a:pPr>
            <a:r>
              <a:rPr lang="en-GB" sz="2900" b="1" dirty="0"/>
              <a:t>Move from ‘Inform’ to ‘Involve’ </a:t>
            </a:r>
            <a:r>
              <a:rPr lang="en-GB" sz="2900" dirty="0"/>
              <a:t>– companies have to think much more about </a:t>
            </a:r>
            <a:r>
              <a:rPr lang="en-GB" sz="2900" b="1" dirty="0"/>
              <a:t>what an audience wants to get out of the event</a:t>
            </a:r>
            <a:r>
              <a:rPr lang="en-GB" sz="2900" dirty="0"/>
              <a:t>. Delegates don’t want to be lectured, they want to </a:t>
            </a:r>
            <a:r>
              <a:rPr lang="en-GB" sz="2900" b="1" dirty="0"/>
              <a:t>be involved</a:t>
            </a:r>
            <a:r>
              <a:rPr lang="en-GB" sz="2900" dirty="0"/>
              <a:t>. Employees should work with their companies, not for them; so transparency and two-way communication are at the heart of planning meetings.</a:t>
            </a:r>
          </a:p>
          <a:p>
            <a:pPr>
              <a:lnSpc>
                <a:spcPct val="120000"/>
              </a:lnSpc>
            </a:pPr>
            <a:r>
              <a:rPr lang="en-GB" sz="2900" b="1" dirty="0"/>
              <a:t>Extend beyond the event </a:t>
            </a:r>
            <a:r>
              <a:rPr lang="en-GB" sz="2900" dirty="0"/>
              <a:t>– all engagement activity needs to reflect the multi-faceted, multi-screen, always-on communications landscape. Engagement starts before the event and continues afterwards, so we always aim to be creative with formats to recognise events as a part of an ongoing engagement programme. </a:t>
            </a:r>
          </a:p>
          <a:p>
            <a:pPr>
              <a:lnSpc>
                <a:spcPct val="120000"/>
              </a:lnSpc>
            </a:pPr>
            <a:r>
              <a:rPr lang="en-GB" sz="2900" b="1" dirty="0"/>
              <a:t>Use physical space to strengthen experience </a:t>
            </a:r>
            <a:r>
              <a:rPr lang="en-GB" sz="2900" dirty="0"/>
              <a:t>– the physical environment for events increasingly needs to put people into the </a:t>
            </a:r>
            <a:r>
              <a:rPr lang="en-GB" sz="2900" b="1" dirty="0"/>
              <a:t>right mindset to receive content and experience messaging</a:t>
            </a:r>
            <a:r>
              <a:rPr lang="en-GB" sz="2900" dirty="0"/>
              <a:t>, rather than just hearing it. After all, they can listen online. Thinking about the </a:t>
            </a:r>
            <a:r>
              <a:rPr lang="en-GB" sz="2900" b="1" dirty="0"/>
              <a:t>physical flow </a:t>
            </a:r>
            <a:r>
              <a:rPr lang="en-GB" sz="2900" dirty="0"/>
              <a:t>of your event and how delegates are going to </a:t>
            </a:r>
            <a:r>
              <a:rPr lang="en-GB" sz="2900" b="1" dirty="0"/>
              <a:t>navigate the agenda or floorspace</a:t>
            </a:r>
            <a:r>
              <a:rPr lang="en-GB" sz="2900" dirty="0"/>
              <a:t>, as well as the use of touch, taste and smell, can have a huge impact on experience.</a:t>
            </a:r>
          </a:p>
          <a:p>
            <a:pPr>
              <a:lnSpc>
                <a:spcPct val="120000"/>
              </a:lnSpc>
            </a:pPr>
            <a:r>
              <a:rPr lang="en-GB" sz="2900" b="1" dirty="0"/>
              <a:t>Bigger speakers, smaller stages </a:t>
            </a:r>
            <a:r>
              <a:rPr lang="en-GB" sz="2900" dirty="0"/>
              <a:t>– clients value meaningful content over shiny production with bells and whistles. This means having compelling speakers on topics that matters more than ever</a:t>
            </a:r>
            <a:r>
              <a:rPr lang="en-GB" dirty="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lstStyle/>
          <a:p>
            <a:r>
              <a:rPr lang="en-GB" dirty="0" err="1"/>
              <a:t>ShoutOut</a:t>
            </a:r>
            <a:r>
              <a:rPr lang="en-GB" dirty="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043608" y="6381328"/>
            <a:ext cx="4572000" cy="369332"/>
          </a:xfrm>
          <a:prstGeom prst="rect">
            <a:avLst/>
          </a:prstGeom>
          <a:noFill/>
        </p:spPr>
        <p:txBody>
          <a:bodyPr wrap="square">
            <a:spAutoFit/>
          </a:bodyPr>
          <a:lstStyle/>
          <a:p>
            <a:r>
              <a:rPr lang="en-GB" dirty="0"/>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lstStyle/>
          <a:p>
            <a:r>
              <a:rPr lang="en-GB" dirty="0" err="1"/>
              <a:t>Wildgoose</a:t>
            </a:r>
            <a:r>
              <a:rPr lang="en-GB" dirty="0"/>
              <a:t>: Creating shared experiences with </a:t>
            </a:r>
            <a:r>
              <a:rPr lang="en-GB" u="sng" dirty="0"/>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dirty="0"/>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lstStyle/>
          <a:p>
            <a:r>
              <a:rPr lang="en-GB" dirty="0"/>
              <a:t>Week 4 : What do planners want from venues ? 2022</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17544" y="536210"/>
            <a:ext cx="304800" cy="322326"/>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dirty="0">
                <a:solidFill>
                  <a:schemeClr val="bg1"/>
                </a:solidFill>
                <a:hlinkClick r:id="rId3"/>
              </a:rPr>
              <a:t>https://www.iccwales.com/</a:t>
            </a:r>
            <a:endParaRPr lang="en-GB" sz="2800" dirty="0">
              <a:solidFill>
                <a:schemeClr val="bg1"/>
              </a:solidFill>
            </a:endParaRPr>
          </a:p>
          <a:p>
            <a:pPr marL="0" indent="0">
              <a:buNone/>
            </a:pPr>
            <a:endParaRPr lang="en-GB" sz="1600" dirty="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a:bodyPr>
          <a:lstStyle/>
          <a:p>
            <a:r>
              <a:rPr lang="en-GB" dirty="0"/>
              <a:t>Events Industry UK </a:t>
            </a:r>
            <a:br>
              <a:rPr lang="en-GB" dirty="0"/>
            </a:br>
            <a:endParaRPr lang="en-GB" dirty="0"/>
          </a:p>
        </p:txBody>
      </p:sp>
      <p:sp>
        <p:nvSpPr>
          <p:cNvPr id="11" name="Freeform: Shape 10">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920240" y="4232366"/>
            <a:ext cx="420759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4428307"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2"/>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hlinkClick r:id="rId3"/>
              </a:rPr>
              <a:t>https://www.visitbritain.com/gb/en/business</a:t>
            </a: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dirty="0">
                <a:hlinkClick r:id="rId4"/>
              </a:rPr>
              <a:t>https://www.visitbritain.com/gb/en/business/blog/virtual-discoveries-uk-innovation-expertise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latin typeface="Arial" panose="020B0604020202020204" pitchFamily="34" charset="0"/>
            </a:endParaRPr>
          </a:p>
        </p:txBody>
      </p:sp>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dirty="0"/>
              <a:t>*</a:t>
            </a:r>
            <a:r>
              <a:rPr lang="en-GB" dirty="0" err="1"/>
              <a:t>Dyma</a:t>
            </a:r>
            <a:r>
              <a:rPr lang="en-GB" dirty="0"/>
              <a:t> </a:t>
            </a:r>
            <a:r>
              <a:rPr lang="en-GB" dirty="0" err="1"/>
              <a:t>Ddigwyddiadau</a:t>
            </a:r>
            <a:r>
              <a:rPr lang="en-GB" dirty="0"/>
              <a:t> </a:t>
            </a:r>
            <a:r>
              <a:rPr lang="en-GB" dirty="0" err="1"/>
              <a:t>yng</a:t>
            </a:r>
            <a:r>
              <a:rPr lang="en-GB" dirty="0"/>
              <a:t> </a:t>
            </a:r>
            <a:r>
              <a:rPr lang="en-GB" dirty="0" err="1"/>
              <a:t>Nghymru</a:t>
            </a:r>
            <a:r>
              <a:rPr lang="en-GB" dirty="0"/>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255"/>
            <a:ext cx="7886700" cy="1325563"/>
          </a:xfrm>
        </p:spPr>
        <p:txBody>
          <a:bodyPr/>
          <a:lstStyle/>
          <a:p>
            <a:r>
              <a:rPr lang="en-GB" dirty="0"/>
              <a:t>Task</a:t>
            </a:r>
          </a:p>
        </p:txBody>
      </p:sp>
      <p:sp>
        <p:nvSpPr>
          <p:cNvPr id="5" name="Content Placeholder 4"/>
          <p:cNvSpPr>
            <a:spLocks noGrp="1"/>
          </p:cNvSpPr>
          <p:nvPr>
            <p:ph idx="1"/>
          </p:nvPr>
        </p:nvSpPr>
        <p:spPr>
          <a:xfrm>
            <a:off x="251520" y="1124744"/>
            <a:ext cx="7886700" cy="4351338"/>
          </a:xfrm>
        </p:spPr>
        <p:txBody>
          <a:bodyPr>
            <a:normAutofit lnSpcReduction="10000"/>
          </a:bodyPr>
          <a:lstStyle/>
          <a:p>
            <a:r>
              <a:rPr lang="en-GB" sz="2400" dirty="0"/>
              <a:t>Read…</a:t>
            </a:r>
          </a:p>
          <a:p>
            <a:pPr lvl="1"/>
            <a:r>
              <a:rPr lang="en-GB" sz="2400" dirty="0"/>
              <a:t>Event Wales a major events strategy </a:t>
            </a:r>
            <a:r>
              <a:rPr lang="en-GB" sz="2400" dirty="0">
                <a:hlinkClick r:id="rId2"/>
              </a:rPr>
              <a:t>https://businesswales.gov.wales/majorevents/sites/majorevents/files/3821%20Events%20Strategy%20Eng.pdf</a:t>
            </a:r>
            <a:endParaRPr lang="en-GB" sz="2400" dirty="0"/>
          </a:p>
          <a:p>
            <a:r>
              <a:rPr lang="en-GB" dirty="0"/>
              <a:t>Our strategy is based around </a:t>
            </a:r>
            <a:r>
              <a:rPr lang="en-GB" b="1" dirty="0"/>
              <a:t>three key themes</a:t>
            </a:r>
            <a:r>
              <a:rPr lang="en-GB" dirty="0"/>
              <a:t>: – </a:t>
            </a:r>
          </a:p>
          <a:p>
            <a:r>
              <a:rPr lang="en-GB" b="1" dirty="0"/>
              <a:t>Align the industry</a:t>
            </a:r>
            <a:r>
              <a:rPr lang="en-GB" dirty="0"/>
              <a:t>. To be resilient and prosperous the industry will develop a strong voice that ensures all stakeholders are aligned and working in collaboration towards common outcomes. </a:t>
            </a:r>
          </a:p>
          <a:p>
            <a:r>
              <a:rPr lang="en-GB" b="1" dirty="0"/>
              <a:t> Authenticity. </a:t>
            </a:r>
            <a:r>
              <a:rPr lang="en-GB" dirty="0"/>
              <a:t>Events in Wales will have a distinct ‘Welshness’ regardless of size, scale, or location. This will include the Welsh language, reflect the Cymru Wales Brand, and the Well-being Act criteria.</a:t>
            </a:r>
          </a:p>
          <a:p>
            <a:r>
              <a:rPr lang="en-GB" dirty="0"/>
              <a:t> </a:t>
            </a:r>
            <a:r>
              <a:rPr lang="en-GB" b="1" dirty="0"/>
              <a:t>All of Wales. </a:t>
            </a:r>
            <a:r>
              <a:rPr lang="en-GB" dirty="0"/>
              <a:t>Our industry will maximise existing assets, spread its events across Wales and across the year and aim to achieve</a:t>
            </a:r>
          </a:p>
        </p:txBody>
      </p:sp>
    </p:spTree>
    <p:extLst>
      <p:ext uri="{BB962C8B-B14F-4D97-AF65-F5344CB8AC3E}">
        <p14:creationId xmlns:p14="http://schemas.microsoft.com/office/powerpoint/2010/main" val="132802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FC8F6-9D85-FEF9-30B3-3EB18A317DB2}"/>
              </a:ext>
            </a:extLst>
          </p:cNvPr>
          <p:cNvSpPr>
            <a:spLocks noGrp="1"/>
          </p:cNvSpPr>
          <p:nvPr>
            <p:ph type="title"/>
          </p:nvPr>
        </p:nvSpPr>
        <p:spPr/>
        <p:txBody>
          <a:bodyPr/>
          <a:lstStyle/>
          <a:p>
            <a:r>
              <a:rPr lang="en-GB" dirty="0"/>
              <a:t>Major Events Showreel - Cymru Wales 2019</a:t>
            </a:r>
          </a:p>
        </p:txBody>
      </p:sp>
      <p:pic>
        <p:nvPicPr>
          <p:cNvPr id="4" name="Online Media 3" title="Major Events Showreel - Cymru Wales">
            <a:hlinkClick r:id="" action="ppaction://media"/>
            <a:extLst>
              <a:ext uri="{FF2B5EF4-FFF2-40B4-BE49-F238E27FC236}">
                <a16:creationId xmlns:a16="http://schemas.microsoft.com/office/drawing/2014/main" id="{19CEE932-1189-1A38-D630-C0B9CCB4FFDF}"/>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177523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21595" y="742925"/>
            <a:ext cx="7698523" cy="1212102"/>
          </a:xfrm>
        </p:spPr>
        <p:txBody>
          <a:bodyPr>
            <a:normAutofit/>
          </a:bodyPr>
          <a:lstStyle/>
          <a:p>
            <a:r>
              <a:rPr lang="en-GB" sz="3500" dirty="0">
                <a:solidFill>
                  <a:srgbClr val="FFFFFF"/>
                </a:solidFill>
              </a:rPr>
              <a:t>Task PT 2 </a:t>
            </a:r>
            <a:r>
              <a:rPr lang="en-GB" sz="3500">
                <a:solidFill>
                  <a:srgbClr val="FFFFFF"/>
                </a:solidFill>
              </a:rPr>
              <a:t>: this week  </a:t>
            </a:r>
          </a:p>
        </p:txBody>
      </p:sp>
      <p:sp>
        <p:nvSpPr>
          <p:cNvPr id="3" name="Content Placeholder 2"/>
          <p:cNvSpPr>
            <a:spLocks noGrp="1"/>
          </p:cNvSpPr>
          <p:nvPr>
            <p:ph idx="1"/>
          </p:nvPr>
        </p:nvSpPr>
        <p:spPr>
          <a:xfrm>
            <a:off x="1135656" y="2618056"/>
            <a:ext cx="7281746" cy="3567173"/>
          </a:xfrm>
        </p:spPr>
        <p:txBody>
          <a:bodyPr anchor="ctr">
            <a:normAutofit fontScale="92500" lnSpcReduction="10000"/>
          </a:bodyPr>
          <a:lstStyle/>
          <a:p>
            <a:pPr lvl="1"/>
            <a:r>
              <a:rPr lang="en-GB" sz="2100" dirty="0"/>
              <a:t>Having considered the Event Wales strategic plan, consider ‘what do we mean by major events?’ and identify a new event which would satisfy the criteria for public sector funding  support.</a:t>
            </a:r>
          </a:p>
          <a:p>
            <a:pPr lvl="1"/>
            <a:r>
              <a:rPr lang="en-GB" sz="2100" dirty="0"/>
              <a:t>A Major event is “any function expected to attract in excess of 200 people</a:t>
            </a:r>
          </a:p>
          <a:p>
            <a:pPr lvl="1"/>
            <a:r>
              <a:rPr lang="en-GB" sz="2100" dirty="0"/>
              <a:t>a Major Event should (i) be significant in size; (ii) have a material positive impact on the region’s tourism industry; or (iii) be of nature that advance booking of more than one-year is required to secure the event.</a:t>
            </a:r>
          </a:p>
          <a:p>
            <a:pPr lvl="1"/>
            <a:r>
              <a:rPr lang="en-GB" sz="1900" dirty="0"/>
              <a:t>Major events can </a:t>
            </a:r>
            <a:r>
              <a:rPr lang="en-GB" sz="1900" b="1" dirty="0"/>
              <a:t>deliver directly</a:t>
            </a:r>
            <a:r>
              <a:rPr lang="en-GB" sz="1900" dirty="0"/>
              <a:t>, or act as </a:t>
            </a:r>
            <a:r>
              <a:rPr lang="en-GB" sz="1900" b="1" dirty="0"/>
              <a:t>catalysts</a:t>
            </a:r>
            <a:r>
              <a:rPr lang="en-GB" sz="1900" dirty="0"/>
              <a:t> for, wider social impacts or environmental impacts</a:t>
            </a:r>
          </a:p>
          <a:p>
            <a:pPr marL="0" indent="0">
              <a:buNone/>
            </a:pPr>
            <a:r>
              <a:rPr lang="en-GB" dirty="0"/>
              <a:t>"It's much easier in a small country to make a big impact and bring people along." (Representative from the arts and culture sector).</a:t>
            </a:r>
          </a:p>
        </p:txBody>
      </p:sp>
    </p:spTree>
    <p:extLst>
      <p:ext uri="{BB962C8B-B14F-4D97-AF65-F5344CB8AC3E}">
        <p14:creationId xmlns:p14="http://schemas.microsoft.com/office/powerpoint/2010/main" val="363735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Task continued…</a:t>
            </a:r>
          </a:p>
        </p:txBody>
      </p:sp>
      <p:sp>
        <p:nvSpPr>
          <p:cNvPr id="3" name="Content Placeholder 2"/>
          <p:cNvSpPr>
            <a:spLocks noGrp="1"/>
          </p:cNvSpPr>
          <p:nvPr>
            <p:ph idx="1"/>
          </p:nvPr>
        </p:nvSpPr>
        <p:spPr>
          <a:xfrm>
            <a:off x="1025718" y="2490436"/>
            <a:ext cx="7281746" cy="3567173"/>
          </a:xfrm>
        </p:spPr>
        <p:txBody>
          <a:bodyPr anchor="ctr">
            <a:normAutofit/>
          </a:bodyPr>
          <a:lstStyle/>
          <a:p>
            <a:r>
              <a:rPr lang="en-GB"/>
              <a:t>The event can be sport, arts, culture or business themed.</a:t>
            </a:r>
          </a:p>
          <a:p>
            <a:r>
              <a:rPr lang="en-GB"/>
              <a:t>Give a brief overview of the concept and market</a:t>
            </a:r>
          </a:p>
          <a:p>
            <a:r>
              <a:rPr lang="en-GB"/>
              <a:t>The event can happen anywhere in Wales</a:t>
            </a:r>
          </a:p>
          <a:p>
            <a:r>
              <a:rPr lang="en-GB"/>
              <a:t>Identify aspects of the event which would satisfy the Event Wales criteria for support</a:t>
            </a:r>
          </a:p>
          <a:p>
            <a:r>
              <a:rPr lang="en-GB"/>
              <a:t>Your reading and research into public sector bodies should help you here!</a:t>
            </a:r>
          </a:p>
          <a:p>
            <a:r>
              <a:rPr lang="en-GB"/>
              <a:t>Justify your choices!!</a:t>
            </a:r>
          </a:p>
        </p:txBody>
      </p:sp>
    </p:spTree>
    <p:extLst>
      <p:ext uri="{BB962C8B-B14F-4D97-AF65-F5344CB8AC3E}">
        <p14:creationId xmlns:p14="http://schemas.microsoft.com/office/powerpoint/2010/main" val="3834336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Student led activity</a:t>
            </a:r>
          </a:p>
        </p:txBody>
      </p:sp>
      <p:sp>
        <p:nvSpPr>
          <p:cNvPr id="3" name="Content Placeholder 2"/>
          <p:cNvSpPr>
            <a:spLocks noGrp="1"/>
          </p:cNvSpPr>
          <p:nvPr>
            <p:ph idx="1"/>
          </p:nvPr>
        </p:nvSpPr>
        <p:spPr/>
        <p:txBody>
          <a:bodyPr/>
          <a:lstStyle/>
          <a:p>
            <a:r>
              <a:rPr lang="en-GB" dirty="0"/>
              <a:t>Next week you will show a 5 minute presentation about this event (no more than 5 slides) </a:t>
            </a:r>
          </a:p>
          <a:p>
            <a:r>
              <a:rPr lang="en-GB" dirty="0"/>
              <a:t>Hints….</a:t>
            </a:r>
          </a:p>
          <a:p>
            <a:pPr lvl="1"/>
            <a:r>
              <a:rPr lang="en-GB" dirty="0"/>
              <a:t>Consider location. Infrastructure. Need</a:t>
            </a:r>
          </a:p>
          <a:p>
            <a:pPr lvl="1"/>
            <a:r>
              <a:rPr lang="en-GB" dirty="0"/>
              <a:t>Consider trend and marketability</a:t>
            </a:r>
          </a:p>
          <a:p>
            <a:pPr lvl="1"/>
            <a:r>
              <a:rPr lang="en-GB" dirty="0"/>
              <a:t>Consider public good – how might the event improve tourism, development, investment, social concerns or environmental concerns?</a:t>
            </a:r>
          </a:p>
        </p:txBody>
      </p:sp>
    </p:spTree>
    <p:extLst>
      <p:ext uri="{BB962C8B-B14F-4D97-AF65-F5344CB8AC3E}">
        <p14:creationId xmlns:p14="http://schemas.microsoft.com/office/powerpoint/2010/main" val="2223571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Research Links	</a:t>
            </a:r>
          </a:p>
        </p:txBody>
      </p:sp>
      <p:sp>
        <p:nvSpPr>
          <p:cNvPr id="3" name="Content Placeholder 2"/>
          <p:cNvSpPr>
            <a:spLocks noGrp="1"/>
          </p:cNvSpPr>
          <p:nvPr>
            <p:ph idx="1"/>
          </p:nvPr>
        </p:nvSpPr>
        <p:spPr/>
        <p:txBody>
          <a:bodyPr>
            <a:normAutofit lnSpcReduction="10000"/>
          </a:bodyPr>
          <a:lstStyle/>
          <a:p>
            <a:r>
              <a:rPr lang="en-GB" dirty="0"/>
              <a:t>…for demographics and segmentation</a:t>
            </a:r>
          </a:p>
          <a:p>
            <a:r>
              <a:rPr lang="en-GB" dirty="0">
                <a:hlinkClick r:id="rId2"/>
              </a:rPr>
              <a:t>http://www.swansea.gov.uk/keyfacts</a:t>
            </a:r>
            <a:endParaRPr lang="en-GB" dirty="0"/>
          </a:p>
          <a:p>
            <a:r>
              <a:rPr lang="en-GB" dirty="0">
                <a:hlinkClick r:id="rId3"/>
              </a:rPr>
              <a:t>www.ons.gov.uk</a:t>
            </a:r>
            <a:endParaRPr lang="en-GB" dirty="0"/>
          </a:p>
          <a:p>
            <a:r>
              <a:rPr lang="en-GB" dirty="0">
                <a:hlinkClick r:id="rId4"/>
              </a:rPr>
              <a:t>http://gov.wales/statistics-and-research/?topic=Tourism&amp;lang=en</a:t>
            </a:r>
            <a:endParaRPr lang="en-GB" dirty="0"/>
          </a:p>
          <a:p>
            <a:r>
              <a:rPr lang="en-GB" dirty="0">
                <a:hlinkClick r:id="rId5"/>
              </a:rPr>
              <a:t>http://www.swansea.gov.uk/article/6406/Tourism-research-and-statistics</a:t>
            </a:r>
            <a:endParaRPr lang="en-GB" dirty="0"/>
          </a:p>
          <a:p>
            <a:endParaRPr lang="en-GB" dirty="0"/>
          </a:p>
          <a:p>
            <a:r>
              <a:rPr lang="en-GB" dirty="0"/>
              <a:t>Jackson, C., Blake, A. &amp; Hibbert, J. (2019). Value of outdoor events 2018 (UK). Retrieved from Events Industry Forum website https://www.eventsindustryforum.co.uk/index.php/contributingbillions-to-the-uk-economy. Accessed 7 October 2022.</a:t>
            </a:r>
          </a:p>
          <a:p>
            <a:r>
              <a:rPr lang="en-GB" dirty="0"/>
              <a:t>Rogers, A. &amp; Smith, R. (2019). UK Conference and Meeting Survey 2019. www.ukcams.org.uk. Accessed 7 October 2022</a:t>
            </a:r>
          </a:p>
          <a:p>
            <a:endParaRPr lang="en-GB" dirty="0"/>
          </a:p>
          <a:p>
            <a:endParaRPr lang="en-GB" dirty="0"/>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2480</Words>
  <Application>Microsoft Office PowerPoint</Application>
  <PresentationFormat>On-screen Show (4:3)</PresentationFormat>
  <Paragraphs>212</Paragraphs>
  <Slides>40</Slides>
  <Notes>6</Notes>
  <HiddenSlides>1</HiddenSlides>
  <MMClips>9</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Monotype Sorts</vt:lpstr>
      <vt:lpstr>Arial</vt:lpstr>
      <vt:lpstr>Calibri</vt:lpstr>
      <vt:lpstr>Calibri Light</vt:lpstr>
      <vt:lpstr>Times New Roman</vt:lpstr>
      <vt:lpstr>Notebook</vt:lpstr>
      <vt:lpstr>Office Theme</vt:lpstr>
      <vt:lpstr>Events and Festivals in Context</vt:lpstr>
      <vt:lpstr>Have you awakened your inner lion today?!</vt:lpstr>
      <vt:lpstr>PowerPoint Presentation</vt:lpstr>
      <vt:lpstr>Recap</vt:lpstr>
      <vt:lpstr>Last week</vt:lpstr>
      <vt:lpstr>Events Industry Sectors </vt:lpstr>
      <vt:lpstr>The Public Sector</vt:lpstr>
      <vt:lpstr>The Private Sector (for profit)</vt:lpstr>
      <vt:lpstr>The Voluntary Sector (not for profit)</vt:lpstr>
      <vt:lpstr>Task</vt:lpstr>
      <vt:lpstr>PowerPoint Presentation</vt:lpstr>
      <vt:lpstr>PowerPoint Presentation</vt:lpstr>
      <vt:lpstr>Outdoor Events</vt:lpstr>
      <vt:lpstr>PowerPoint Presentation</vt:lpstr>
      <vt:lpstr>PowerPoint Presentation</vt:lpstr>
      <vt:lpstr>PowerPoint Presentation</vt:lpstr>
      <vt:lpstr>Regional expenditure by delegates attending international corporate and association events </vt:lpstr>
      <vt:lpstr>Average spend by region of Britain </vt:lpstr>
      <vt:lpstr>Emerging and Future Trends in Events</vt:lpstr>
      <vt:lpstr>Case study – Urban Foundry</vt:lpstr>
      <vt:lpstr>PowerPoint Presentation</vt:lpstr>
      <vt:lpstr>PowerPoint Presentation</vt:lpstr>
      <vt:lpstr>Off Limits Events https://www.offlimits.co.uk/corporate-events/</vt:lpstr>
      <vt:lpstr>PowerPoint Presentation</vt:lpstr>
      <vt:lpstr>Best Event Showreel</vt:lpstr>
      <vt:lpstr>HAVAS EVENTS NETWORK - SHOWREEL</vt:lpstr>
      <vt:lpstr>IN Raconteur supplement for the Times newspaper (Lidstone, 2019, p.7), Russ Lidstone, group chief executive of The Creative Engagement Group (parent group of events division WRG), explains how events are evolving to reflect a new culture of business.</vt:lpstr>
      <vt:lpstr>ShoutOut: Helping #eventprofs become content creators VIDEO MARKETING </vt:lpstr>
      <vt:lpstr>Wildgoose: Creating shared experiences with team building</vt:lpstr>
      <vt:lpstr>Week 4 : What do planners want from venues ? 2022</vt:lpstr>
      <vt:lpstr>MICE venue - ICC Wales </vt:lpstr>
      <vt:lpstr>Events Industry UK  </vt:lpstr>
      <vt:lpstr>PowerPoint Presentation</vt:lpstr>
      <vt:lpstr>*Dyma Ddigwyddiadau yng Nghymru / This is Events in Wales</vt:lpstr>
      <vt:lpstr>Task</vt:lpstr>
      <vt:lpstr>Major Events Showreel - Cymru Wales 2019</vt:lpstr>
      <vt:lpstr>Task PT 2 : this week  </vt:lpstr>
      <vt:lpstr>Task continued…</vt:lpstr>
      <vt:lpstr>Student led activity</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5</cp:revision>
  <dcterms:created xsi:type="dcterms:W3CDTF">2020-10-06T10:52:54Z</dcterms:created>
  <dcterms:modified xsi:type="dcterms:W3CDTF">2022-10-09T19:01:09Z</dcterms:modified>
</cp:coreProperties>
</file>