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5200" autoAdjust="0"/>
  </p:normalViewPr>
  <p:slideViewPr>
    <p:cSldViewPr snapToGrid="0">
      <p:cViewPr varScale="1">
        <p:scale>
          <a:sx n="37" d="100"/>
          <a:sy n="37" d="100"/>
        </p:scale>
        <p:origin x="178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8B1E4-86F4-4C5A-982B-1743500DA743}" type="datetimeFigureOut">
              <a:rPr lang="en-GB" smtClean="0"/>
              <a:t>06/12/2017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513E98-BD82-486E-AE6F-D540F8FEC0F3}" type="slidenum">
              <a:rPr lang="en-GB" smtClean="0"/>
              <a:t>‹#›</a:t>
            </a:fld>
            <a:endParaRPr lang="en-GB"/>
          </a:p>
        </p:txBody>
      </p:sp>
    </p:spTree>
    <p:extLst>
      <p:ext uri="{BB962C8B-B14F-4D97-AF65-F5344CB8AC3E}">
        <p14:creationId xmlns:p14="http://schemas.microsoft.com/office/powerpoint/2010/main" val="1187235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Hockey is a sport that is enjoyed around the world and Wales holds the honour of hosting the first ever international match in 1895 where they played Ireland. From there, Welsh hockey has continued to grow, and the Welsh Hockey Association was founded in 1896. This was followed on by the Welsh Women’s Hockey Association in 1897. By the creation of these associations, the game has actively been developed and promoted throughout Wales. The Welsh Hockey Union was founded in 1996 which merged both the existing Hockey and Women’s Hockey Associations to establish a hockey presence within education establishments and to promote the participation in the sport. In 2011 the former operating name was changed to Hockey Wales which still works closely within schools to promote participation. (Hockey Wales, 2017)</a:t>
            </a:r>
          </a:p>
        </p:txBody>
      </p:sp>
      <p:sp>
        <p:nvSpPr>
          <p:cNvPr id="4" name="Slide Number Placeholder 3"/>
          <p:cNvSpPr>
            <a:spLocks noGrp="1"/>
          </p:cNvSpPr>
          <p:nvPr>
            <p:ph type="sldNum" sz="quarter" idx="10"/>
          </p:nvPr>
        </p:nvSpPr>
        <p:spPr/>
        <p:txBody>
          <a:bodyPr/>
          <a:lstStyle/>
          <a:p>
            <a:fld id="{C1513E98-BD82-486E-AE6F-D540F8FEC0F3}" type="slidenum">
              <a:rPr lang="en-GB" smtClean="0"/>
              <a:t>2</a:t>
            </a:fld>
            <a:endParaRPr lang="en-GB"/>
          </a:p>
        </p:txBody>
      </p:sp>
    </p:spTree>
    <p:extLst>
      <p:ext uri="{BB962C8B-B14F-4D97-AF65-F5344CB8AC3E}">
        <p14:creationId xmlns:p14="http://schemas.microsoft.com/office/powerpoint/2010/main" val="1680473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EuroHockey</a:t>
            </a:r>
            <a:r>
              <a:rPr lang="en-GB" sz="1200" kern="1200" dirty="0">
                <a:solidFill>
                  <a:schemeClr val="tx1"/>
                </a:solidFill>
                <a:effectLst/>
                <a:latin typeface="+mn-lt"/>
                <a:ea typeface="+mn-ea"/>
                <a:cs typeface="+mn-cs"/>
              </a:rPr>
              <a:t> Finals was an all-Women’s Hockey League Finals tournament which was held at Sophia Gardens in Cardiff from the 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August until the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August 2017. The teams which competed in the tournament were Russia, Italy, Wales, Ukraine, France, Belarus, Austria and Poland which saw roughly 600 attendees throughout the tournament. Wales made it to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place in the championships (</a:t>
            </a:r>
            <a:r>
              <a:rPr lang="en-GB" sz="1200" kern="1200" dirty="0" err="1">
                <a:solidFill>
                  <a:schemeClr val="tx1"/>
                </a:solidFill>
                <a:effectLst/>
                <a:latin typeface="+mn-lt"/>
                <a:ea typeface="+mn-ea"/>
                <a:cs typeface="+mn-cs"/>
              </a:rPr>
              <a:t>EuroHockey</a:t>
            </a:r>
            <a:r>
              <a:rPr lang="en-GB" sz="1200" kern="1200" dirty="0">
                <a:solidFill>
                  <a:schemeClr val="tx1"/>
                </a:solidFill>
                <a:effectLst/>
                <a:latin typeface="+mn-lt"/>
                <a:ea typeface="+mn-ea"/>
                <a:cs typeface="+mn-cs"/>
              </a:rPr>
              <a:t>, 2017) which saw them hold onto their world ranking position of 26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This position means that both the men’s and the women’s hockey teams will be representing Wales in the 2018 Commonwealth Games. (Hockey Wales, 2017)(b)</a:t>
            </a:r>
          </a:p>
          <a:p>
            <a:endParaRPr lang="en-GB" dirty="0"/>
          </a:p>
        </p:txBody>
      </p:sp>
      <p:sp>
        <p:nvSpPr>
          <p:cNvPr id="4" name="Slide Number Placeholder 3"/>
          <p:cNvSpPr>
            <a:spLocks noGrp="1"/>
          </p:cNvSpPr>
          <p:nvPr>
            <p:ph type="sldNum" sz="quarter" idx="10"/>
          </p:nvPr>
        </p:nvSpPr>
        <p:spPr/>
        <p:txBody>
          <a:bodyPr/>
          <a:lstStyle/>
          <a:p>
            <a:fld id="{C1513E98-BD82-486E-AE6F-D540F8FEC0F3}" type="slidenum">
              <a:rPr lang="en-GB" smtClean="0"/>
              <a:t>3</a:t>
            </a:fld>
            <a:endParaRPr lang="en-GB"/>
          </a:p>
        </p:txBody>
      </p:sp>
    </p:spTree>
    <p:extLst>
      <p:ext uri="{BB962C8B-B14F-4D97-AF65-F5344CB8AC3E}">
        <p14:creationId xmlns:p14="http://schemas.microsoft.com/office/powerpoint/2010/main" val="610151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 the last three decades, sponsorship has become an increasingly popular marketing tool with an estimated global expenditure of 41.1 billion pounds in 2014. Although sponsorship is intended to have positive effects on both coverage of the company and sales, it can also have negative effects. When Vodafone announced sponsorship of Manchester United, they found a steep decline in sales in Liverpool who are strong rivals of Man United. (Reinhard, 2015) Hockey Wales gets it’s main funding from Sports Wales which is made up of both the National Lottery and Exchequer funding. In the financial year of 2015/16, the organisation received £716,202 with an extra £84,277 in facility grant aid which was used at the National Centre in Cardiff (The Welsh Hockey Union, 2016). </a:t>
            </a:r>
          </a:p>
          <a:p>
            <a:r>
              <a:rPr lang="en-GB" sz="1200" kern="1200" dirty="0">
                <a:solidFill>
                  <a:schemeClr val="tx1"/>
                </a:solidFill>
                <a:effectLst/>
                <a:latin typeface="+mn-lt"/>
                <a:ea typeface="+mn-ea"/>
                <a:cs typeface="+mn-cs"/>
              </a:rPr>
              <a:t>Hockey Wales intended on selling fencing panels that surround the pitch to local companies for £400 each where they would have been able to advertise their company banners which subsequently would have helped pay for some of the event. They had a small number of banners from companies such as Fuel Sports Nutrition, their main funding organisation Sports Wales and also two banners from Adidas. They had also intended on attracting a main sponsor which would have brought the event somewhere in the region if £20-£30 thousand but they were unable to do this. This is mainly due to the low profile on hockey in Wales and therefore the lack of coverage that the event would have brought the sponsors. From a sponsor’s point of view, it sometimes works out cheaper to sponsor an event than to pay for advertising space in adverts during the event which therefore seems a better way of getting their brand publicised (</a:t>
            </a:r>
            <a:r>
              <a:rPr lang="en-GB" sz="1200" kern="1200" dirty="0" err="1">
                <a:solidFill>
                  <a:schemeClr val="tx1"/>
                </a:solidFill>
                <a:effectLst/>
                <a:latin typeface="+mn-lt"/>
                <a:ea typeface="+mn-ea"/>
                <a:cs typeface="+mn-cs"/>
              </a:rPr>
              <a:t>Masterman</a:t>
            </a:r>
            <a:r>
              <a:rPr lang="en-GB" sz="1200" kern="1200" dirty="0">
                <a:solidFill>
                  <a:schemeClr val="tx1"/>
                </a:solidFill>
                <a:effectLst/>
                <a:latin typeface="+mn-lt"/>
                <a:ea typeface="+mn-ea"/>
                <a:cs typeface="+mn-cs"/>
              </a:rPr>
              <a:t>, 2011). Although when you look at the amount of people that attended the Hockey Finals and the lack of televised coverage then the company may not get £20-£30k worth of sales from sponsoring the event. </a:t>
            </a:r>
          </a:p>
          <a:p>
            <a:endParaRPr lang="en-GB" dirty="0"/>
          </a:p>
        </p:txBody>
      </p:sp>
      <p:sp>
        <p:nvSpPr>
          <p:cNvPr id="4" name="Slide Number Placeholder 3"/>
          <p:cNvSpPr>
            <a:spLocks noGrp="1"/>
          </p:cNvSpPr>
          <p:nvPr>
            <p:ph type="sldNum" sz="quarter" idx="10"/>
          </p:nvPr>
        </p:nvSpPr>
        <p:spPr/>
        <p:txBody>
          <a:bodyPr/>
          <a:lstStyle/>
          <a:p>
            <a:fld id="{C1513E98-BD82-486E-AE6F-D540F8FEC0F3}" type="slidenum">
              <a:rPr lang="en-GB" smtClean="0"/>
              <a:t>4</a:t>
            </a:fld>
            <a:endParaRPr lang="en-GB"/>
          </a:p>
        </p:txBody>
      </p:sp>
    </p:spTree>
    <p:extLst>
      <p:ext uri="{BB962C8B-B14F-4D97-AF65-F5344CB8AC3E}">
        <p14:creationId xmlns:p14="http://schemas.microsoft.com/office/powerpoint/2010/main" val="3441800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Apart from Sports Wales, the only other main sponsors that were involved were the jersey sponsors. These were a local company called D&amp;G Interiors which are based in Cardiff. The fact that it is a local company shows the type of sponsors that were interested in buying into the event as they saw it as a good opportunity for coverage compared to a more well-known brand that would have not gained as much business. Although the potential for business was smaller than some other events, the championship was covered by live streaming on Facebook, the BBC and BBC Radio Wales. ITV also showed coverage of the games up until Wales were defeated and no longer in the event at which point they no longer wanted to broadcast the event. One of the reasons for the lack of big sponsorships could be the low profile within Wales for Hockey. The sport doesn’t bring in large crowds of supporters and so the matches are not viewed globally. The lack of coverage from broadcasters such as Sky and BT Sports could then deter sponsors from investing money as they know that there are not as many people seeing their branding as there could be if they were sponsoring bigger events. </a:t>
            </a:r>
          </a:p>
          <a:p>
            <a:r>
              <a:rPr lang="en-GB" sz="1200" kern="1200" dirty="0">
                <a:solidFill>
                  <a:schemeClr val="tx1"/>
                </a:solidFill>
                <a:effectLst/>
                <a:latin typeface="+mn-lt"/>
                <a:ea typeface="+mn-ea"/>
                <a:cs typeface="+mn-cs"/>
              </a:rPr>
              <a:t>Due to their low profile and smaller budgets, the players are expected to buy their own kits and pay for their own travel which, when compared to other sports such as football, shows the difference in the support for the sport. They also rely heavily on volunteers to help with the events. </a:t>
            </a:r>
          </a:p>
          <a:p>
            <a:r>
              <a:rPr lang="en-GB" sz="1200" kern="1200" dirty="0">
                <a:solidFill>
                  <a:schemeClr val="tx1"/>
                </a:solidFill>
                <a:effectLst/>
                <a:latin typeface="+mn-lt"/>
                <a:ea typeface="+mn-ea"/>
                <a:cs typeface="+mn-cs"/>
              </a:rPr>
              <a:t>Although the main championship did not get a sponsor, the Hockey Young Ambassadors, which is a volunteering role to help promote hockey in schools, is sponsored by Wild Trail Snacks which is a larger company that is based in Wales. (Hockey Wales, 2017)(c)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organisation of Hockey Wales has also recently created a new partnership with Evans Halshaw Citroen in Cardiff which is great advertising for both companies but could also be argued why this deal wasn’t made prior to the championship. This could have been an excellent opportunity for Hockey Wales to have got more funding from Citroen if they had been partners before the event.</a:t>
            </a:r>
          </a:p>
          <a:p>
            <a:endParaRPr lang="en-GB" dirty="0"/>
          </a:p>
        </p:txBody>
      </p:sp>
      <p:sp>
        <p:nvSpPr>
          <p:cNvPr id="4" name="Slide Number Placeholder 3"/>
          <p:cNvSpPr>
            <a:spLocks noGrp="1"/>
          </p:cNvSpPr>
          <p:nvPr>
            <p:ph type="sldNum" sz="quarter" idx="10"/>
          </p:nvPr>
        </p:nvSpPr>
        <p:spPr/>
        <p:txBody>
          <a:bodyPr/>
          <a:lstStyle/>
          <a:p>
            <a:fld id="{C1513E98-BD82-486E-AE6F-D540F8FEC0F3}" type="slidenum">
              <a:rPr lang="en-GB" smtClean="0"/>
              <a:t>5</a:t>
            </a:fld>
            <a:endParaRPr lang="en-GB"/>
          </a:p>
        </p:txBody>
      </p:sp>
    </p:spTree>
    <p:extLst>
      <p:ext uri="{BB962C8B-B14F-4D97-AF65-F5344CB8AC3E}">
        <p14:creationId xmlns:p14="http://schemas.microsoft.com/office/powerpoint/2010/main" val="72519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If you were to look at the sponsors of the UEFA Champions League and compare them with the sponsors of the </a:t>
            </a:r>
            <a:r>
              <a:rPr lang="en-GB" sz="1200" kern="1200" dirty="0" err="1">
                <a:solidFill>
                  <a:schemeClr val="tx1"/>
                </a:solidFill>
                <a:effectLst/>
                <a:latin typeface="+mn-lt"/>
                <a:ea typeface="+mn-ea"/>
                <a:cs typeface="+mn-cs"/>
              </a:rPr>
              <a:t>EuroHockey</a:t>
            </a:r>
            <a:r>
              <a:rPr lang="en-GB" sz="1200" kern="1200" dirty="0">
                <a:solidFill>
                  <a:schemeClr val="tx1"/>
                </a:solidFill>
                <a:effectLst/>
                <a:latin typeface="+mn-lt"/>
                <a:ea typeface="+mn-ea"/>
                <a:cs typeface="+mn-cs"/>
              </a:rPr>
              <a:t> Championship, then you can see a clear difference. The UEFA Champions have sponsors such as PlayStation 4, Mastercard, Heineken and Adidas. These are global brands which are looking for a global platform to advertise. Although Adidas also advertised within the </a:t>
            </a:r>
            <a:r>
              <a:rPr lang="en-GB" sz="1200" kern="1200" dirty="0" err="1">
                <a:solidFill>
                  <a:schemeClr val="tx1"/>
                </a:solidFill>
                <a:effectLst/>
                <a:latin typeface="+mn-lt"/>
                <a:ea typeface="+mn-ea"/>
                <a:cs typeface="+mn-cs"/>
              </a:rPr>
              <a:t>EuroHockey</a:t>
            </a:r>
            <a:r>
              <a:rPr lang="en-GB" sz="1200" kern="1200" dirty="0">
                <a:solidFill>
                  <a:schemeClr val="tx1"/>
                </a:solidFill>
                <a:effectLst/>
                <a:latin typeface="+mn-lt"/>
                <a:ea typeface="+mn-ea"/>
                <a:cs typeface="+mn-cs"/>
              </a:rPr>
              <a:t> Championship, they only supplied two banners compared to the amount of sponsorship they would have given to an event like the UEFA Champions League. </a:t>
            </a:r>
          </a:p>
          <a:p>
            <a:r>
              <a:rPr lang="en-GB" sz="1200" kern="1200" dirty="0">
                <a:solidFill>
                  <a:schemeClr val="tx1"/>
                </a:solidFill>
                <a:effectLst/>
                <a:latin typeface="+mn-lt"/>
                <a:ea typeface="+mn-ea"/>
                <a:cs typeface="+mn-cs"/>
              </a:rPr>
              <a:t>This could most likely be down to the difference in coverage between the two events. The EUFA Champions Final which was also held in Cardiff had roughly 65,000 attendees at the actual events, but it also brought in a global TV audience of 200 million people which was twice the amount of the </a:t>
            </a:r>
            <a:r>
              <a:rPr lang="en-GB" sz="1200" kern="1200" dirty="0" err="1">
                <a:solidFill>
                  <a:schemeClr val="tx1"/>
                </a:solidFill>
                <a:effectLst/>
                <a:latin typeface="+mn-lt"/>
                <a:ea typeface="+mn-ea"/>
                <a:cs typeface="+mn-cs"/>
              </a:rPr>
              <a:t>Superbowl</a:t>
            </a:r>
            <a:r>
              <a:rPr lang="en-GB" sz="1200" kern="1200" dirty="0">
                <a:solidFill>
                  <a:schemeClr val="tx1"/>
                </a:solidFill>
                <a:effectLst/>
                <a:latin typeface="+mn-lt"/>
                <a:ea typeface="+mn-ea"/>
                <a:cs typeface="+mn-cs"/>
              </a:rPr>
              <a:t> and was broadcast live in 200 countries. This is the type of coverage that global brands would rather have as they know they are guaranteed to reach the amount of people that they need to make a profit from paying out for sponsorship fees. (BBC, 2017)</a:t>
            </a:r>
          </a:p>
          <a:p>
            <a:endParaRPr lang="en-GB" dirty="0"/>
          </a:p>
        </p:txBody>
      </p:sp>
      <p:sp>
        <p:nvSpPr>
          <p:cNvPr id="4" name="Slide Number Placeholder 3"/>
          <p:cNvSpPr>
            <a:spLocks noGrp="1"/>
          </p:cNvSpPr>
          <p:nvPr>
            <p:ph type="sldNum" sz="quarter" idx="10"/>
          </p:nvPr>
        </p:nvSpPr>
        <p:spPr/>
        <p:txBody>
          <a:bodyPr/>
          <a:lstStyle/>
          <a:p>
            <a:fld id="{C1513E98-BD82-486E-AE6F-D540F8FEC0F3}" type="slidenum">
              <a:rPr lang="en-GB" smtClean="0"/>
              <a:t>6</a:t>
            </a:fld>
            <a:endParaRPr lang="en-GB"/>
          </a:p>
        </p:txBody>
      </p:sp>
    </p:spTree>
    <p:extLst>
      <p:ext uri="{BB962C8B-B14F-4D97-AF65-F5344CB8AC3E}">
        <p14:creationId xmlns:p14="http://schemas.microsoft.com/office/powerpoint/2010/main" val="2521953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aim of Hockey Wales’ legacy is “To inspire a generation and increase hockey participation in primary school settings” (European Legacy, 2017)</a:t>
            </a:r>
          </a:p>
          <a:p>
            <a:r>
              <a:rPr lang="en-GB" sz="1200" kern="1200" dirty="0">
                <a:solidFill>
                  <a:schemeClr val="tx1"/>
                </a:solidFill>
                <a:effectLst/>
                <a:latin typeface="+mn-lt"/>
                <a:ea typeface="+mn-ea"/>
                <a:cs typeface="+mn-cs"/>
              </a:rPr>
              <a:t>Hockey Wales intend on doing this by engaging primary school children through the creation of more competitions between the months of March and May. This will allow children to feel more involved and it will create competition between local clubs to make them thrive. This will also allow children to get more excited when events such as the </a:t>
            </a:r>
            <a:r>
              <a:rPr lang="en-GB" sz="1200" kern="1200" dirty="0" err="1">
                <a:solidFill>
                  <a:schemeClr val="tx1"/>
                </a:solidFill>
                <a:effectLst/>
                <a:latin typeface="+mn-lt"/>
                <a:ea typeface="+mn-ea"/>
                <a:cs typeface="+mn-cs"/>
              </a:rPr>
              <a:t>EuroHockey</a:t>
            </a:r>
            <a:r>
              <a:rPr lang="en-GB" sz="1200" kern="1200" dirty="0">
                <a:solidFill>
                  <a:schemeClr val="tx1"/>
                </a:solidFill>
                <a:effectLst/>
                <a:latin typeface="+mn-lt"/>
                <a:ea typeface="+mn-ea"/>
                <a:cs typeface="+mn-cs"/>
              </a:rPr>
              <a:t> Finals occur because they will be able to see that if they continue to work hard then they could end up playing for their National team. This then has the potential bring in more spectators to watch the games which in turn could lead to more sponsorships in the future. </a:t>
            </a:r>
          </a:p>
          <a:p>
            <a:r>
              <a:rPr lang="en-GB" sz="1200" kern="1200" dirty="0">
                <a:solidFill>
                  <a:schemeClr val="tx1"/>
                </a:solidFill>
                <a:effectLst/>
                <a:latin typeface="+mn-lt"/>
                <a:ea typeface="+mn-ea"/>
                <a:cs typeface="+mn-cs"/>
              </a:rPr>
              <a:t>The organisation is also looking to host more events in the future such as the Under 16’s boys’ hockey in 2018 which again will all help to work towards raising the sports profile. </a:t>
            </a:r>
          </a:p>
          <a:p>
            <a:r>
              <a:rPr lang="en-GB" sz="1200" kern="1200" dirty="0">
                <a:solidFill>
                  <a:schemeClr val="tx1"/>
                </a:solidFill>
                <a:effectLst/>
                <a:latin typeface="+mn-lt"/>
                <a:ea typeface="+mn-ea"/>
                <a:cs typeface="+mn-cs"/>
              </a:rPr>
              <a:t>By the Welsh Hockey team holding onto their world rankings could also mean that people will start to see Wales as a place to continue hosting hockey events and will in turn get more children interested in the sport. </a:t>
            </a:r>
          </a:p>
          <a:p>
            <a:endParaRPr lang="en-GB" dirty="0"/>
          </a:p>
        </p:txBody>
      </p:sp>
      <p:sp>
        <p:nvSpPr>
          <p:cNvPr id="4" name="Slide Number Placeholder 3"/>
          <p:cNvSpPr>
            <a:spLocks noGrp="1"/>
          </p:cNvSpPr>
          <p:nvPr>
            <p:ph type="sldNum" sz="quarter" idx="10"/>
          </p:nvPr>
        </p:nvSpPr>
        <p:spPr/>
        <p:txBody>
          <a:bodyPr/>
          <a:lstStyle/>
          <a:p>
            <a:fld id="{C1513E98-BD82-486E-AE6F-D540F8FEC0F3}" type="slidenum">
              <a:rPr lang="en-GB" smtClean="0"/>
              <a:t>7</a:t>
            </a:fld>
            <a:endParaRPr lang="en-GB"/>
          </a:p>
        </p:txBody>
      </p:sp>
    </p:spTree>
    <p:extLst>
      <p:ext uri="{BB962C8B-B14F-4D97-AF65-F5344CB8AC3E}">
        <p14:creationId xmlns:p14="http://schemas.microsoft.com/office/powerpoint/2010/main" val="3819389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recommendations for Hockey Wales would be to continue working with local schools to break down the negative perception of hockey which is stated in their legacy. This includes a lack of competition outlets which is to be combated using regional and national competitions for school children. </a:t>
            </a:r>
          </a:p>
          <a:p>
            <a:r>
              <a:rPr lang="en-GB" sz="1200" kern="1200" dirty="0">
                <a:solidFill>
                  <a:schemeClr val="tx1"/>
                </a:solidFill>
                <a:effectLst/>
                <a:latin typeface="+mn-lt"/>
                <a:ea typeface="+mn-ea"/>
                <a:cs typeface="+mn-cs"/>
              </a:rPr>
              <a:t>Another recommendation would be o work more with local brands to get more sponsorships well in advance to the events. This is because if the event has lots of local brands sponsoring them, not only is this a good extra income for the organisation but it could in the future attract larger brands as they can see the support and profile around hockey in Wales.</a:t>
            </a:r>
          </a:p>
          <a:p>
            <a:r>
              <a:rPr lang="en-GB" sz="1200" kern="1200" dirty="0">
                <a:solidFill>
                  <a:schemeClr val="tx1"/>
                </a:solidFill>
                <a:effectLst/>
                <a:latin typeface="+mn-lt"/>
                <a:ea typeface="+mn-ea"/>
                <a:cs typeface="+mn-cs"/>
              </a:rPr>
              <a:t>My final recommendation is to continue bidding for more events to raise the profile of Hockey in Wales. Not only will this advertise the organisation and the ground more, but it could also give existing sponsors more coverage which would then hopefully attract more sponsors in the future. </a:t>
            </a:r>
          </a:p>
          <a:p>
            <a:endParaRPr lang="en-GB" dirty="0"/>
          </a:p>
        </p:txBody>
      </p:sp>
      <p:sp>
        <p:nvSpPr>
          <p:cNvPr id="4" name="Slide Number Placeholder 3"/>
          <p:cNvSpPr>
            <a:spLocks noGrp="1"/>
          </p:cNvSpPr>
          <p:nvPr>
            <p:ph type="sldNum" sz="quarter" idx="10"/>
          </p:nvPr>
        </p:nvSpPr>
        <p:spPr/>
        <p:txBody>
          <a:bodyPr/>
          <a:lstStyle/>
          <a:p>
            <a:fld id="{C1513E98-BD82-486E-AE6F-D540F8FEC0F3}" type="slidenum">
              <a:rPr lang="en-GB" smtClean="0"/>
              <a:t>8</a:t>
            </a:fld>
            <a:endParaRPr lang="en-GB"/>
          </a:p>
        </p:txBody>
      </p:sp>
    </p:spTree>
    <p:extLst>
      <p:ext uri="{BB962C8B-B14F-4D97-AF65-F5344CB8AC3E}">
        <p14:creationId xmlns:p14="http://schemas.microsoft.com/office/powerpoint/2010/main" val="2618076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612D8-EC72-4171-85B0-F786D50AC7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B1F800-5932-4C9A-AF7F-B68EE51D9F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D080CB-63F8-49A4-9573-60DCCA2A460D}"/>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5" name="Footer Placeholder 4">
            <a:extLst>
              <a:ext uri="{FF2B5EF4-FFF2-40B4-BE49-F238E27FC236}">
                <a16:creationId xmlns:a16="http://schemas.microsoft.com/office/drawing/2014/main" id="{6199B5CD-AE01-4544-8B45-03754310C5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158984-7E1B-497C-A212-72EB4B994636}"/>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2254913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8E35-F5FD-483F-A0B6-55FF6B7A00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E371AA-1B4C-4483-A8F4-B67406A5282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9A465-9FBA-43BE-8506-271854EA3887}"/>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5" name="Footer Placeholder 4">
            <a:extLst>
              <a:ext uri="{FF2B5EF4-FFF2-40B4-BE49-F238E27FC236}">
                <a16:creationId xmlns:a16="http://schemas.microsoft.com/office/drawing/2014/main" id="{31C34D02-5E87-4A3E-9728-B4041B439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D48B83-63F8-4699-90D2-C02B95AF990F}"/>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1480199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EA2F0-473A-45F2-A185-760FDA14BF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15A948-546B-48CD-8DDD-FF0DFF450F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C7C429D-BBDB-4FCE-AF33-62E2A238430F}"/>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5" name="Footer Placeholder 4">
            <a:extLst>
              <a:ext uri="{FF2B5EF4-FFF2-40B4-BE49-F238E27FC236}">
                <a16:creationId xmlns:a16="http://schemas.microsoft.com/office/drawing/2014/main" id="{386ABE4C-5A22-4464-9D93-CFAA7EC55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D4BDF5-8606-4422-9E03-5F1AA7F80904}"/>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1285364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8C4F1-6EBC-401C-956D-2B8A9F9286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B214E4-6469-4646-A5EF-4B31207A31C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5E33F4-097F-4AE4-AB02-4E40AB0ED70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0F659D-CEDE-4654-86FF-E02E3D6AD8F2}"/>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6" name="Footer Placeholder 5">
            <a:extLst>
              <a:ext uri="{FF2B5EF4-FFF2-40B4-BE49-F238E27FC236}">
                <a16:creationId xmlns:a16="http://schemas.microsoft.com/office/drawing/2014/main" id="{340421F8-6925-41F8-8602-D3F681200E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2A4591-CCCF-491B-9180-05ED32E1D97F}"/>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2483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5E95F-AD39-4E95-AAAA-F27A1EBB40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D05249-E2C1-4CD0-8ADC-4947EB961E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26E268F-BAEA-453A-8631-87F6C736D84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E9F523-62FE-4509-B5E8-0FAB9367E0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A6CD445-ED08-4B05-8BFF-4BC1F14D470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50247C-C50A-439E-9AC6-66EFFBB8EAE2}"/>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8" name="Footer Placeholder 7">
            <a:extLst>
              <a:ext uri="{FF2B5EF4-FFF2-40B4-BE49-F238E27FC236}">
                <a16:creationId xmlns:a16="http://schemas.microsoft.com/office/drawing/2014/main" id="{682D2596-31D7-4D97-BEE2-860CF0873F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F6DBC4-92B4-421A-B162-6AD35BE74AF6}"/>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688403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62B90-FDB7-499E-9767-463129959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2497E6-34D6-4BD6-987B-010F68FEF02E}"/>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4" name="Footer Placeholder 3">
            <a:extLst>
              <a:ext uri="{FF2B5EF4-FFF2-40B4-BE49-F238E27FC236}">
                <a16:creationId xmlns:a16="http://schemas.microsoft.com/office/drawing/2014/main" id="{DB4B3A96-FE89-4098-8449-D00B409838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1236C0-9A29-40A6-8773-F2FBCD3F7539}"/>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393556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B9ADF3-204E-409F-ADB8-0AC5535FB0EC}"/>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3" name="Footer Placeholder 2">
            <a:extLst>
              <a:ext uri="{FF2B5EF4-FFF2-40B4-BE49-F238E27FC236}">
                <a16:creationId xmlns:a16="http://schemas.microsoft.com/office/drawing/2014/main" id="{2450DDFE-C421-46CB-98F6-30853A62F2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A01736-29DB-4838-8EDE-58AB4C54B705}"/>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288994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0D159-8DB3-4999-8E8A-76794B34FE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D53405-0113-4CC1-95FF-CE7CD5DF65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99CBF7-33A5-4B44-95C1-2C055A046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B0CF9B8-DE23-4BF9-9AD4-9080EB5D4720}"/>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6" name="Footer Placeholder 5">
            <a:extLst>
              <a:ext uri="{FF2B5EF4-FFF2-40B4-BE49-F238E27FC236}">
                <a16:creationId xmlns:a16="http://schemas.microsoft.com/office/drawing/2014/main" id="{C8880181-794A-404F-B760-B78A54C416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B73FD8-3F9A-4ACB-8ED7-B9A0BC4264F3}"/>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761307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A4ED7-5635-45B2-9319-D79DD36EB1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0ED86-9010-4739-96F4-0417A544DE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A0D4E1-54C9-4E9F-BFA8-09D9F26133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3562863-219F-4206-863B-F9BAF2C3C491}"/>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6" name="Footer Placeholder 5">
            <a:extLst>
              <a:ext uri="{FF2B5EF4-FFF2-40B4-BE49-F238E27FC236}">
                <a16:creationId xmlns:a16="http://schemas.microsoft.com/office/drawing/2014/main" id="{1FF22889-6B7C-4B39-9538-83BCC4AE5C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C53C56-2AD3-4720-9D45-CC9EBAE1E0E3}"/>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242515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44197-40A0-4B2C-913A-957FDF6153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BF3DFB-3CE8-43B4-858E-AB4A483883A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FA3A3-CEB5-4B3B-B73C-C3932F9B5AB3}"/>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5" name="Footer Placeholder 4">
            <a:extLst>
              <a:ext uri="{FF2B5EF4-FFF2-40B4-BE49-F238E27FC236}">
                <a16:creationId xmlns:a16="http://schemas.microsoft.com/office/drawing/2014/main" id="{AD70980D-6AD0-4D78-81A1-ED1748C6F4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F53D7-1823-482A-9465-897BEF6E4567}"/>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1897804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9CC65-5042-464B-930F-000F762FC4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C1426-C364-4508-9655-E713004DEEA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F9836C-EC7D-4468-8C83-8CF60CE55DF9}"/>
              </a:ext>
            </a:extLst>
          </p:cNvPr>
          <p:cNvSpPr>
            <a:spLocks noGrp="1"/>
          </p:cNvSpPr>
          <p:nvPr>
            <p:ph type="dt" sz="half" idx="10"/>
          </p:nvPr>
        </p:nvSpPr>
        <p:spPr/>
        <p:txBody>
          <a:bodyPr/>
          <a:lstStyle/>
          <a:p>
            <a:fld id="{0378C6C9-E07D-4B38-AACE-3419A16A3850}" type="datetimeFigureOut">
              <a:rPr lang="en-GB" smtClean="0"/>
              <a:t>06/12/2017</a:t>
            </a:fld>
            <a:endParaRPr lang="en-GB"/>
          </a:p>
        </p:txBody>
      </p:sp>
      <p:sp>
        <p:nvSpPr>
          <p:cNvPr id="5" name="Footer Placeholder 4">
            <a:extLst>
              <a:ext uri="{FF2B5EF4-FFF2-40B4-BE49-F238E27FC236}">
                <a16:creationId xmlns:a16="http://schemas.microsoft.com/office/drawing/2014/main" id="{F69B4E6B-869C-4B29-89A1-9A73D6475F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95C95-D868-4278-B3CF-B93CB94C9722}"/>
              </a:ext>
            </a:extLst>
          </p:cNvPr>
          <p:cNvSpPr>
            <a:spLocks noGrp="1"/>
          </p:cNvSpPr>
          <p:nvPr>
            <p:ph type="sldNum" sz="quarter" idx="12"/>
          </p:nvPr>
        </p:nvSpPr>
        <p:spPr/>
        <p:txBody>
          <a:bodyPr/>
          <a:lstStyle/>
          <a:p>
            <a:fld id="{120E0825-230D-4D1C-B6EC-3D9BF7CB6E01}" type="slidenum">
              <a:rPr lang="en-GB" smtClean="0"/>
              <a:t>‹#›</a:t>
            </a:fld>
            <a:endParaRPr lang="en-GB"/>
          </a:p>
        </p:txBody>
      </p:sp>
    </p:spTree>
    <p:extLst>
      <p:ext uri="{BB962C8B-B14F-4D97-AF65-F5344CB8AC3E}">
        <p14:creationId xmlns:p14="http://schemas.microsoft.com/office/powerpoint/2010/main" val="406252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5569CF-906F-45DC-9A57-88AEAEAAD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0BD28D-DA28-4825-9F84-91A78E5AE2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DD0FD-971F-4F55-8E0A-6FE540374B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78C6C9-E07D-4B38-AACE-3419A16A3850}" type="datetimeFigureOut">
              <a:rPr lang="en-GB" smtClean="0"/>
              <a:t>06/12/2017</a:t>
            </a:fld>
            <a:endParaRPr lang="en-GB"/>
          </a:p>
        </p:txBody>
      </p:sp>
      <p:sp>
        <p:nvSpPr>
          <p:cNvPr id="5" name="Footer Placeholder 4">
            <a:extLst>
              <a:ext uri="{FF2B5EF4-FFF2-40B4-BE49-F238E27FC236}">
                <a16:creationId xmlns:a16="http://schemas.microsoft.com/office/drawing/2014/main" id="{99527D4E-3473-4AA9-8804-106DC0FF64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16BF8A-BF74-48CE-AA94-28170E70B8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E0825-230D-4D1C-B6EC-3D9BF7CB6E01}" type="slidenum">
              <a:rPr lang="en-GB" smtClean="0"/>
              <a:t>‹#›</a:t>
            </a:fld>
            <a:endParaRPr lang="en-GB"/>
          </a:p>
        </p:txBody>
      </p:sp>
    </p:spTree>
    <p:extLst>
      <p:ext uri="{BB962C8B-B14F-4D97-AF65-F5344CB8AC3E}">
        <p14:creationId xmlns:p14="http://schemas.microsoft.com/office/powerpoint/2010/main" val="1892996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urohockey.org/event/eurohockey-championship-ii-women" TargetMode="External"/><Relationship Id="rId7" Type="http://schemas.openxmlformats.org/officeDocument/2006/relationships/hyperlink" Target="http://hockeywales.org.uk/sites/default/files/imceFiles/2015-2016_hockey_wales_end_of_year_accounts.pdf" TargetMode="External"/><Relationship Id="rId2" Type="http://schemas.openxmlformats.org/officeDocument/2006/relationships/hyperlink" Target="http://www.bbc.co.uk/news/uk-wales-south-east-wales-39457792" TargetMode="External"/><Relationship Id="rId1" Type="http://schemas.openxmlformats.org/officeDocument/2006/relationships/slideLayout" Target="../slideLayouts/slideLayout2.xml"/><Relationship Id="rId6" Type="http://schemas.openxmlformats.org/officeDocument/2006/relationships/hyperlink" Target="http://hockeywales.org.uk/support/volunteers/hockey-young-ambassadors" TargetMode="External"/><Relationship Id="rId5" Type="http://schemas.openxmlformats.org/officeDocument/2006/relationships/hyperlink" Target="http://hockeywales.org.uk/news/new-world-rankings-released-today" TargetMode="External"/><Relationship Id="rId4" Type="http://schemas.openxmlformats.org/officeDocument/2006/relationships/hyperlink" Target="http://hockeywales.org.uk/about/who-we-are/history/hockey-in-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1EFB9C-BB3F-4DBF-B7FF-8371578730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4480" y="88696"/>
            <a:ext cx="9024054" cy="6637224"/>
          </a:xfrm>
          <a:prstGeom prst="rect">
            <a:avLst/>
          </a:prstGeom>
        </p:spPr>
      </p:pic>
    </p:spTree>
    <p:extLst>
      <p:ext uri="{BB962C8B-B14F-4D97-AF65-F5344CB8AC3E}">
        <p14:creationId xmlns:p14="http://schemas.microsoft.com/office/powerpoint/2010/main" val="1542954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DEC1DE-7FD4-4BBA-8950-74317CD749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7737" y="25225"/>
            <a:ext cx="7296525" cy="6807550"/>
          </a:xfrm>
          <a:prstGeom prst="rect">
            <a:avLst/>
          </a:prstGeom>
        </p:spPr>
      </p:pic>
    </p:spTree>
    <p:extLst>
      <p:ext uri="{BB962C8B-B14F-4D97-AF65-F5344CB8AC3E}">
        <p14:creationId xmlns:p14="http://schemas.microsoft.com/office/powerpoint/2010/main" val="1097599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EE0BBDC-C27B-44DA-937D-290984CFA8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2080" y="116218"/>
            <a:ext cx="6908800" cy="6684545"/>
          </a:xfrm>
          <a:prstGeom prst="rect">
            <a:avLst/>
          </a:prstGeom>
        </p:spPr>
      </p:pic>
    </p:spTree>
    <p:extLst>
      <p:ext uri="{BB962C8B-B14F-4D97-AF65-F5344CB8AC3E}">
        <p14:creationId xmlns:p14="http://schemas.microsoft.com/office/powerpoint/2010/main" val="3241862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DD01F0-02DC-4D5D-ACB1-02A5428850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520" y="5169"/>
            <a:ext cx="4572000" cy="6757559"/>
          </a:xfrm>
          <a:prstGeom prst="rect">
            <a:avLst/>
          </a:prstGeom>
        </p:spPr>
      </p:pic>
    </p:spTree>
    <p:extLst>
      <p:ext uri="{BB962C8B-B14F-4D97-AF65-F5344CB8AC3E}">
        <p14:creationId xmlns:p14="http://schemas.microsoft.com/office/powerpoint/2010/main" val="3690290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55DEB3-DA70-41E1-A3F5-7BFDDE2275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2400" y="25400"/>
            <a:ext cx="6751320" cy="6751320"/>
          </a:xfrm>
          <a:prstGeom prst="rect">
            <a:avLst/>
          </a:prstGeom>
        </p:spPr>
      </p:pic>
    </p:spTree>
    <p:extLst>
      <p:ext uri="{BB962C8B-B14F-4D97-AF65-F5344CB8AC3E}">
        <p14:creationId xmlns:p14="http://schemas.microsoft.com/office/powerpoint/2010/main" val="2116263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C5C3F4-60E9-47A2-A502-0879304987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8721" y="-30654"/>
            <a:ext cx="7242330" cy="6888654"/>
          </a:xfrm>
          <a:prstGeom prst="rect">
            <a:avLst/>
          </a:prstGeom>
        </p:spPr>
      </p:pic>
    </p:spTree>
    <p:extLst>
      <p:ext uri="{BB962C8B-B14F-4D97-AF65-F5344CB8AC3E}">
        <p14:creationId xmlns:p14="http://schemas.microsoft.com/office/powerpoint/2010/main" val="141862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239D38-2C4E-4F63-8949-BF1F639BDF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1440" y="32376"/>
            <a:ext cx="4358640" cy="6746075"/>
          </a:xfrm>
          <a:prstGeom prst="rect">
            <a:avLst/>
          </a:prstGeom>
        </p:spPr>
      </p:pic>
    </p:spTree>
    <p:extLst>
      <p:ext uri="{BB962C8B-B14F-4D97-AF65-F5344CB8AC3E}">
        <p14:creationId xmlns:p14="http://schemas.microsoft.com/office/powerpoint/2010/main" val="567118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9278FA-9DFA-4E29-B613-C3EDF8508B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6801" y="55148"/>
            <a:ext cx="7500604" cy="6731732"/>
          </a:xfrm>
          <a:prstGeom prst="rect">
            <a:avLst/>
          </a:prstGeom>
        </p:spPr>
      </p:pic>
    </p:spTree>
    <p:extLst>
      <p:ext uri="{BB962C8B-B14F-4D97-AF65-F5344CB8AC3E}">
        <p14:creationId xmlns:p14="http://schemas.microsoft.com/office/powerpoint/2010/main" val="1437791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C74780-A995-4594-8D6A-C4618034A580}"/>
              </a:ext>
            </a:extLst>
          </p:cNvPr>
          <p:cNvSpPr>
            <a:spLocks noGrp="1"/>
          </p:cNvSpPr>
          <p:nvPr>
            <p:ph idx="1"/>
          </p:nvPr>
        </p:nvSpPr>
        <p:spPr>
          <a:xfrm>
            <a:off x="838200" y="396816"/>
            <a:ext cx="10515600" cy="6461184"/>
          </a:xfrm>
        </p:spPr>
        <p:txBody>
          <a:bodyPr>
            <a:normAutofit fontScale="70000" lnSpcReduction="20000"/>
          </a:bodyPr>
          <a:lstStyle/>
          <a:p>
            <a:pPr lvl="0"/>
            <a:r>
              <a:rPr lang="en-GB" dirty="0"/>
              <a:t>BBC (2017) </a:t>
            </a:r>
            <a:r>
              <a:rPr lang="en-GB" i="1" dirty="0"/>
              <a:t>Champions League Final: Cardiff to be at its ‘busiest ever’. </a:t>
            </a:r>
            <a:r>
              <a:rPr lang="en-GB" dirty="0"/>
              <a:t>[Online] Available at: </a:t>
            </a:r>
            <a:r>
              <a:rPr lang="en-GB" u="sng" dirty="0">
                <a:hlinkClick r:id="rId2"/>
              </a:rPr>
              <a:t>http://www.bbc.co.uk/news/uk-wales-south-east-wales-39457792</a:t>
            </a:r>
            <a:r>
              <a:rPr lang="en-GB" dirty="0"/>
              <a:t> [Accessed on 28th November 2017]</a:t>
            </a:r>
          </a:p>
          <a:p>
            <a:pPr lvl="0"/>
            <a:r>
              <a:rPr lang="en-GB" dirty="0" err="1"/>
              <a:t>EuroHockey</a:t>
            </a:r>
            <a:r>
              <a:rPr lang="en-GB" dirty="0"/>
              <a:t> (2017) </a:t>
            </a:r>
            <a:r>
              <a:rPr lang="en-GB" i="1" dirty="0" err="1"/>
              <a:t>EuroHockey</a:t>
            </a:r>
            <a:r>
              <a:rPr lang="en-GB" i="1" dirty="0"/>
              <a:t> Championship 2017. </a:t>
            </a:r>
            <a:r>
              <a:rPr lang="en-GB" dirty="0"/>
              <a:t>[Online] Available at: </a:t>
            </a:r>
            <a:r>
              <a:rPr lang="en-GB" u="sng" dirty="0">
                <a:hlinkClick r:id="rId3"/>
              </a:rPr>
              <a:t>http://eurohockey.org/event/eurohockey-championship-ii-women</a:t>
            </a:r>
            <a:r>
              <a:rPr lang="en-GB" dirty="0"/>
              <a:t> [Accessed on 2nd December 2017]</a:t>
            </a:r>
          </a:p>
          <a:p>
            <a:pPr lvl="0"/>
            <a:r>
              <a:rPr lang="en-GB" dirty="0"/>
              <a:t>European Legacy Document (2017) </a:t>
            </a:r>
          </a:p>
          <a:p>
            <a:pPr lvl="0"/>
            <a:r>
              <a:rPr lang="en-GB" dirty="0"/>
              <a:t>Hockey Wales (2017)(a) </a:t>
            </a:r>
            <a:r>
              <a:rPr lang="en-GB" i="1" dirty="0"/>
              <a:t>Hockey In Wales. </a:t>
            </a:r>
            <a:r>
              <a:rPr lang="en-GB" dirty="0"/>
              <a:t>[Online] Available at: </a:t>
            </a:r>
            <a:r>
              <a:rPr lang="en-GB" u="sng" dirty="0">
                <a:hlinkClick r:id="rId4"/>
              </a:rPr>
              <a:t>http://hockeywales.org.uk/about/who-we-are/history/hockey-in-wales</a:t>
            </a:r>
            <a:r>
              <a:rPr lang="en-GB" dirty="0"/>
              <a:t> [Accessed on 1st December 2017]</a:t>
            </a:r>
          </a:p>
          <a:p>
            <a:pPr lvl="0"/>
            <a:r>
              <a:rPr lang="en-GB" dirty="0"/>
              <a:t>Hockey Wales (2017)(b) </a:t>
            </a:r>
            <a:r>
              <a:rPr lang="en-GB" i="1" dirty="0"/>
              <a:t>New World Rankings released today. </a:t>
            </a:r>
            <a:r>
              <a:rPr lang="en-GB" dirty="0"/>
              <a:t>[Online] Available at: </a:t>
            </a:r>
            <a:r>
              <a:rPr lang="en-GB" u="sng" dirty="0">
                <a:hlinkClick r:id="rId5"/>
              </a:rPr>
              <a:t>http://hockeywales.org.uk/news/new-world-rankings-released-today</a:t>
            </a:r>
            <a:r>
              <a:rPr lang="en-GB" dirty="0"/>
              <a:t> [Accessed on 6th December 2017] </a:t>
            </a:r>
          </a:p>
          <a:p>
            <a:pPr lvl="0"/>
            <a:r>
              <a:rPr lang="en-GB" dirty="0"/>
              <a:t>Hockey Wales (2017)(c) </a:t>
            </a:r>
            <a:r>
              <a:rPr lang="en-GB" i="1" dirty="0"/>
              <a:t>Hockey Young Ambassadors. </a:t>
            </a:r>
            <a:r>
              <a:rPr lang="en-GB" dirty="0"/>
              <a:t>[Online] Available at: </a:t>
            </a:r>
            <a:r>
              <a:rPr lang="en-GB" u="sng" dirty="0">
                <a:hlinkClick r:id="rId6"/>
              </a:rPr>
              <a:t>http://hockeywales.org.uk/support/volunteers/hockey-young-ambassadors</a:t>
            </a:r>
            <a:r>
              <a:rPr lang="en-GB" dirty="0"/>
              <a:t> [Accessed on: 1</a:t>
            </a:r>
            <a:r>
              <a:rPr lang="en-GB" baseline="30000" dirty="0"/>
              <a:t>st</a:t>
            </a:r>
            <a:r>
              <a:rPr lang="en-GB" dirty="0"/>
              <a:t> December 2017]</a:t>
            </a:r>
          </a:p>
          <a:p>
            <a:pPr lvl="0"/>
            <a:r>
              <a:rPr lang="en-GB" dirty="0" err="1"/>
              <a:t>Masterman</a:t>
            </a:r>
            <a:r>
              <a:rPr lang="en-GB" dirty="0"/>
              <a:t>, G. (2011) </a:t>
            </a:r>
            <a:r>
              <a:rPr lang="en-GB" i="1" dirty="0"/>
              <a:t>Sponsorship: For a Return on Investment. </a:t>
            </a:r>
            <a:r>
              <a:rPr lang="en-GB" dirty="0"/>
              <a:t>Routledge: New York.</a:t>
            </a:r>
          </a:p>
          <a:p>
            <a:pPr lvl="0"/>
            <a:r>
              <a:rPr lang="en-GB" dirty="0"/>
              <a:t>Reinhard, G. Et al. (2015) </a:t>
            </a:r>
            <a:r>
              <a:rPr lang="en-GB" i="1" dirty="0"/>
              <a:t>Attenuation of negative sponsorship effects in the context of rival sports teams’ fans. </a:t>
            </a:r>
            <a:r>
              <a:rPr lang="en-GB" u="sng" dirty="0"/>
              <a:t>European Journal of Marketing.</a:t>
            </a:r>
            <a:r>
              <a:rPr lang="en-GB" dirty="0"/>
              <a:t> 49 (11)</a:t>
            </a:r>
          </a:p>
          <a:p>
            <a:pPr lvl="0"/>
            <a:r>
              <a:rPr lang="en-GB" dirty="0"/>
              <a:t>The Welsh Hockey Union (2016) </a:t>
            </a:r>
            <a:r>
              <a:rPr lang="en-GB" i="1" dirty="0"/>
              <a:t>The Welsh Hockey Union Limited Directors’ Report and Financial Statements for the year ended 31 March 2016.</a:t>
            </a:r>
            <a:r>
              <a:rPr lang="en-GB" i="1" u="sng" dirty="0"/>
              <a:t> </a:t>
            </a:r>
            <a:r>
              <a:rPr lang="en-GB" dirty="0"/>
              <a:t>[Online] Available at: </a:t>
            </a:r>
            <a:r>
              <a:rPr lang="en-GB" u="sng" dirty="0">
                <a:hlinkClick r:id="rId7"/>
              </a:rPr>
              <a:t>http://hockeywales.org.uk/sites/default/files/imceFiles/2015-2016_hockey_wales_end_of_year_accounts.pdf</a:t>
            </a:r>
            <a:r>
              <a:rPr lang="en-GB" u="sng" dirty="0"/>
              <a:t> </a:t>
            </a:r>
            <a:r>
              <a:rPr lang="en-GB" dirty="0"/>
              <a:t>[Accessed on 2nd December 2017]</a:t>
            </a:r>
          </a:p>
        </p:txBody>
      </p:sp>
    </p:spTree>
    <p:extLst>
      <p:ext uri="{BB962C8B-B14F-4D97-AF65-F5344CB8AC3E}">
        <p14:creationId xmlns:p14="http://schemas.microsoft.com/office/powerpoint/2010/main" val="3802292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1916</Words>
  <Application>Microsoft Office PowerPoint</Application>
  <PresentationFormat>Widescreen</PresentationFormat>
  <Paragraphs>33</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Siobhan Thomas</dc:creator>
  <cp:lastModifiedBy>Siobhan Thomas</cp:lastModifiedBy>
  <cp:revision>4</cp:revision>
  <dcterms:created xsi:type="dcterms:W3CDTF">2017-12-06T21:18:39Z</dcterms:created>
  <dcterms:modified xsi:type="dcterms:W3CDTF">2017-12-06T21:56:23Z</dcterms:modified>
</cp:coreProperties>
</file>