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3"/>
  </p:notesMasterIdLst>
  <p:handoutMasterIdLst>
    <p:handoutMasterId r:id="rId24"/>
  </p:handoutMasterIdLst>
  <p:sldIdLst>
    <p:sldId id="493" r:id="rId2"/>
    <p:sldId id="278" r:id="rId3"/>
    <p:sldId id="543" r:id="rId4"/>
    <p:sldId id="544" r:id="rId5"/>
    <p:sldId id="545" r:id="rId6"/>
    <p:sldId id="546" r:id="rId7"/>
    <p:sldId id="549" r:id="rId8"/>
    <p:sldId id="547" r:id="rId9"/>
    <p:sldId id="548" r:id="rId10"/>
    <p:sldId id="550" r:id="rId11"/>
    <p:sldId id="551" r:id="rId12"/>
    <p:sldId id="552" r:id="rId13"/>
    <p:sldId id="553" r:id="rId14"/>
    <p:sldId id="554" r:id="rId15"/>
    <p:sldId id="555" r:id="rId16"/>
    <p:sldId id="556" r:id="rId17"/>
    <p:sldId id="557" r:id="rId18"/>
    <p:sldId id="558" r:id="rId19"/>
    <p:sldId id="559" r:id="rId20"/>
    <p:sldId id="341" r:id="rId21"/>
    <p:sldId id="512" r:id="rId22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8039" autoAdjust="0"/>
    <p:restoredTop sz="91422" autoAdjust="0"/>
  </p:normalViewPr>
  <p:slideViewPr>
    <p:cSldViewPr>
      <p:cViewPr varScale="1">
        <p:scale>
          <a:sx n="96" d="100"/>
          <a:sy n="96" d="100"/>
        </p:scale>
        <p:origin x="400" y="1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4396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9404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348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6466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4708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6310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2081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70147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583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26590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55601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163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6362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66882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7395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4785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915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25B2A-A06D-244E-9AE6-D880823983AC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E06A-E05A-C64B-9653-68396C333F61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5BC1F-ECEC-7D4A-874C-B3EC9D5B9055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CCBD-8E07-EC4B-984C-8270035F7575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41203-B4BB-A04E-B895-8CD234538550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3DF53-91B6-9445-A2CA-ABB11331E7A4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7F279-FAE4-5B4D-94AA-1586C826F033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4D52A-3882-0A4B-8280-61FF9F73E79F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DA589-475C-394E-AFB9-1577C33C4407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60C29-D58E-EC48-8BA8-45A67E5A949A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9B1BA-CF62-A340-A99B-2854159955DB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0AF25E-D893-2B46-90A6-179B17B1ACCE}" type="datetime1">
              <a:rPr lang="en-GB" altLang="en-US" smtClean="0"/>
              <a:t>08/07/2021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5076056" y="4077072"/>
            <a:ext cx="4067944" cy="1235066"/>
          </a:xfrm>
        </p:spPr>
        <p:txBody>
          <a:bodyPr/>
          <a:lstStyle/>
          <a:p>
            <a:pPr eaLnBrk="1" hangingPunct="1"/>
            <a:r>
              <a:rPr lang="en-GB" altLang="en-US" sz="2400" b="1" dirty="0"/>
              <a:t>Week 4: Session 1: </a:t>
            </a:r>
            <a:br>
              <a:rPr lang="en-GB" altLang="en-US" sz="2400" b="1" dirty="0"/>
            </a:br>
            <a:r>
              <a:rPr lang="en-GB" altLang="en-US" sz="2400" b="1" dirty="0"/>
              <a:t>Data Mining Techniques: </a:t>
            </a:r>
            <a:r>
              <a:rPr lang="en-GB" altLang="en-US" sz="2200" b="1" dirty="0"/>
              <a:t>Decision Trees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786110" y="980728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4800" b="1" dirty="0">
                <a:solidFill>
                  <a:schemeClr val="tx1"/>
                </a:solidFill>
              </a:rPr>
              <a:t>Data Handling &amp; Business Intelligence </a:t>
            </a:r>
          </a:p>
          <a:p>
            <a:pPr eaLnBrk="1" hangingPunct="1"/>
            <a:r>
              <a:rPr lang="en-GB" altLang="en-US" sz="4000" b="1" dirty="0">
                <a:solidFill>
                  <a:schemeClr val="tx1"/>
                </a:solidFill>
              </a:rPr>
              <a:t>LCBB5000</a:t>
            </a:r>
          </a:p>
        </p:txBody>
      </p:sp>
    </p:spTree>
    <p:extLst>
      <p:ext uri="{BB962C8B-B14F-4D97-AF65-F5344CB8AC3E}">
        <p14:creationId xmlns:p14="http://schemas.microsoft.com/office/powerpoint/2010/main" val="3070087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>
            <a:extLst>
              <a:ext uri="{FF2B5EF4-FFF2-40B4-BE49-F238E27FC236}">
                <a16:creationId xmlns:a16="http://schemas.microsoft.com/office/drawing/2014/main" id="{455921D9-3003-024B-9988-85E9F3657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06437"/>
          </a:xfrm>
        </p:spPr>
        <p:txBody>
          <a:bodyPr/>
          <a:lstStyle/>
          <a:p>
            <a:pPr eaLnBrk="1" hangingPunct="1"/>
            <a:r>
              <a:rPr lang="en-GB" altLang="en-US" sz="3200" b="1" dirty="0"/>
              <a:t>Lesson Aims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F69691-B47D-7241-B44F-9C879DAACE7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545989A-FAB5-44A0-803E-C4DFE8E1BAA2}" type="datetime1">
              <a:rPr lang="en-GB" altLang="en-US"/>
              <a:pPr>
                <a:defRPr/>
              </a:pPr>
              <a:t>08/07/2021</a:t>
            </a:fld>
            <a:endParaRPr lang="en-GB" altLang="en-US"/>
          </a:p>
        </p:txBody>
      </p:sp>
      <p:sp>
        <p:nvSpPr>
          <p:cNvPr id="16387" name="Slide Number Placeholder 5">
            <a:extLst>
              <a:ext uri="{FF2B5EF4-FFF2-40B4-BE49-F238E27FC236}">
                <a16:creationId xmlns:a16="http://schemas.microsoft.com/office/drawing/2014/main" id="{83277620-F381-AD4B-A446-AEDCDB5DC2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D9E8C65-235A-E445-AD01-8C468CA0F19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36474F-B44F-1947-B387-AE01020E4381}"/>
              </a:ext>
            </a:extLst>
          </p:cNvPr>
          <p:cNvSpPr/>
          <p:nvPr/>
        </p:nvSpPr>
        <p:spPr>
          <a:xfrm>
            <a:off x="719832" y="909935"/>
            <a:ext cx="7775575" cy="387798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GB" sz="2400" dirty="0">
                <a:latin typeface="+mn-lt"/>
              </a:rPr>
              <a:t>By the end of this session, students should be aware of: 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GB" sz="24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Definition of decision trees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Important terms of decision trees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Applications of decision trees in data mining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Advantages of decision trees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Disadvantages of decision trees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Algorithm of decision trees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Structure of a decision tree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Types of decision trees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References </a:t>
            </a:r>
          </a:p>
        </p:txBody>
      </p:sp>
    </p:spTree>
    <p:extLst>
      <p:ext uri="{BB962C8B-B14F-4D97-AF65-F5344CB8AC3E}">
        <p14:creationId xmlns:p14="http://schemas.microsoft.com/office/powerpoint/2010/main" val="2905722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0662"/>
            <a:ext cx="8229600" cy="706090"/>
          </a:xfrm>
        </p:spPr>
        <p:txBody>
          <a:bodyPr/>
          <a:lstStyle/>
          <a:p>
            <a:r>
              <a:rPr lang="en-US" sz="3200" b="1" dirty="0"/>
              <a:t>What is Decision Trees?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827584" y="1196752"/>
            <a:ext cx="756084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Decision trees are a simple way to guide one’s (decision maker) path to a decision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Decision tree is a data mining technique, which builds a model for classification of data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The models are built in the form of the tree structure and hence belong to the supervised form of learning </a:t>
            </a:r>
          </a:p>
          <a:p>
            <a:pPr algn="just"/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Decision trees (other than classification models) are used for building regression models for predicting class labels or values aiding the decision-making process </a:t>
            </a:r>
          </a:p>
          <a:p>
            <a:pPr algn="just"/>
            <a:endParaRPr lang="en-US" sz="2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01064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0662"/>
            <a:ext cx="8229600" cy="706090"/>
          </a:xfrm>
        </p:spPr>
        <p:txBody>
          <a:bodyPr/>
          <a:lstStyle/>
          <a:p>
            <a:r>
              <a:rPr lang="en-US" sz="3200" b="1" dirty="0"/>
              <a:t>What is Decision Trees?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827584" y="1196752"/>
            <a:ext cx="756084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Decision trees are hierarchically branched structures that help one come to a decision based on asking certain questions in a particular sequence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Decision trees are one of the most widely used techniques for classification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A decision tree is a plan/structure that includes a root node, branches, and leaf nodes. Each internal node denotes a test on an attribute, each branch denotes the outcome of a test, and each leaf node holds a class label. The topmost node in the tree is the root node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2908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0662"/>
            <a:ext cx="8229600" cy="706090"/>
          </a:xfrm>
        </p:spPr>
        <p:txBody>
          <a:bodyPr/>
          <a:lstStyle/>
          <a:p>
            <a:r>
              <a:rPr lang="en-US" sz="3200" b="1" dirty="0"/>
              <a:t>What is Decision Trees?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3121B6-6DD0-0742-A63C-81B1A504CB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1196752"/>
            <a:ext cx="6768752" cy="32403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FB4A90A-7FA2-D64E-B5DF-46426CAD27EE}"/>
              </a:ext>
            </a:extLst>
          </p:cNvPr>
          <p:cNvSpPr txBox="1"/>
          <p:nvPr/>
        </p:nvSpPr>
        <p:spPr>
          <a:xfrm>
            <a:off x="693777" y="4365104"/>
            <a:ext cx="8147248" cy="1323439"/>
          </a:xfrm>
          <a:prstGeom prst="rect">
            <a:avLst/>
          </a:prstGeom>
          <a:noFill/>
          <a:ln>
            <a:solidFill>
              <a:schemeClr val="tx1">
                <a:alpha val="99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latin typeface="+mn-lt"/>
              </a:rPr>
              <a:t>The above decision tree is for the concept of “</a:t>
            </a:r>
            <a:r>
              <a:rPr lang="en-US" sz="2000" dirty="0" err="1">
                <a:latin typeface="+mn-lt"/>
              </a:rPr>
              <a:t>buy_computer</a:t>
            </a:r>
            <a:r>
              <a:rPr lang="en-US" sz="2000" dirty="0">
                <a:latin typeface="+mn-lt"/>
              </a:rPr>
              <a:t>” that indicates whether a customer at a company is likely to buy a computer or not. Here, each internal node represents a test on the attribute and each leaf node represents a class. </a:t>
            </a:r>
          </a:p>
        </p:txBody>
      </p:sp>
    </p:spTree>
    <p:extLst>
      <p:ext uri="{BB962C8B-B14F-4D97-AF65-F5344CB8AC3E}">
        <p14:creationId xmlns:p14="http://schemas.microsoft.com/office/powerpoint/2010/main" val="8165639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Key Terms of Decision Trees?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83568" y="938543"/>
            <a:ext cx="79672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>
                <a:latin typeface="+mn-lt"/>
              </a:rPr>
              <a:t>Here are some of the important terms of a decision tree in data mining: </a:t>
            </a:r>
          </a:p>
          <a:p>
            <a:pPr algn="just"/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Root node: </a:t>
            </a:r>
            <a:r>
              <a:rPr lang="en-US" sz="2200" dirty="0">
                <a:latin typeface="+mn-lt"/>
              </a:rPr>
              <a:t>This is the first/topmost node where the splitting takes place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Leaf node: </a:t>
            </a:r>
            <a:r>
              <a:rPr lang="en-US" sz="2200" dirty="0">
                <a:latin typeface="+mn-lt"/>
              </a:rPr>
              <a:t>This is the second node after which there no more branching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Branch: </a:t>
            </a:r>
            <a:r>
              <a:rPr lang="en-US" sz="2200" dirty="0">
                <a:latin typeface="+mn-lt"/>
              </a:rPr>
              <a:t>Subsection of a tree containing information about the aftermath of split at the decision node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Pruning: </a:t>
            </a:r>
            <a:r>
              <a:rPr lang="en-US" sz="2200" dirty="0">
                <a:latin typeface="+mn-lt"/>
              </a:rPr>
              <a:t>When removing a decision nodes sub-nodes to cater to an outlier or noisy data is called pruning. It is also thought to be the opposite of splitting </a:t>
            </a:r>
            <a:endParaRPr lang="en-US" sz="2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74174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Key Terms of Decision Trees?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755576" y="1556792"/>
            <a:ext cx="796722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Decision node: </a:t>
            </a:r>
            <a:r>
              <a:rPr lang="en-US" sz="2200" dirty="0">
                <a:latin typeface="+mn-lt"/>
              </a:rPr>
              <a:t>represents a decision and is normally displayed with a square/</a:t>
            </a:r>
            <a:r>
              <a:rPr lang="en-US" sz="2200" b="1" dirty="0">
                <a:latin typeface="+mn-lt"/>
              </a:rPr>
              <a:t>Decision node </a:t>
            </a:r>
            <a:r>
              <a:rPr lang="en-US" sz="2200" dirty="0">
                <a:latin typeface="+mn-lt"/>
              </a:rPr>
              <a:t>is formed after splitting data from a previous node is known as a decision node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Chance node: </a:t>
            </a:r>
            <a:r>
              <a:rPr lang="en-US" sz="2200" dirty="0">
                <a:latin typeface="+mn-lt"/>
              </a:rPr>
              <a:t>represents chance or confusion and is normally displayed with a circle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End node: </a:t>
            </a:r>
            <a:r>
              <a:rPr lang="en-US" sz="2200" dirty="0">
                <a:latin typeface="+mn-lt"/>
              </a:rPr>
              <a:t>represents a result and is normally displayed with a triangle </a:t>
            </a:r>
            <a:endParaRPr lang="en-US" sz="2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77261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>
                <a:solidFill>
                  <a:srgbClr val="FF0000"/>
                </a:solidFill>
              </a:rPr>
              <a:t>Class Activity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83568" y="938543"/>
            <a:ext cx="79672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>
                <a:latin typeface="+mn-lt"/>
              </a:rPr>
              <a:t>Identify </a:t>
            </a:r>
            <a:r>
              <a:rPr lang="en-US" sz="2200" b="1" dirty="0">
                <a:latin typeface="+mn-lt"/>
              </a:rPr>
              <a:t>root node, leaf node, decision node, branch and pruning</a:t>
            </a:r>
            <a:r>
              <a:rPr lang="en-US" sz="2200" dirty="0">
                <a:latin typeface="+mn-lt"/>
              </a:rPr>
              <a:t> from the figure below:</a:t>
            </a:r>
          </a:p>
          <a:p>
            <a:pPr algn="just"/>
            <a:endParaRPr lang="en-US" sz="22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F3A83D-2A88-A74A-B4F1-FDD7D036B0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0600" y="1844824"/>
            <a:ext cx="7162800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569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Applications of Decision Trees?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83568" y="938543"/>
            <a:ext cx="79672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>
                <a:latin typeface="+mn-lt"/>
              </a:rPr>
              <a:t>Decision tree has a flowchart kind of architecture in-built with the type of algorithm. It essentially has an “if X then Y else Z” pattern while the split is done. </a:t>
            </a:r>
          </a:p>
          <a:p>
            <a:pPr algn="just"/>
            <a:endParaRPr lang="en-US" sz="22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This algorithm can be widely used in the field where the objective function is related to its analysis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When there are numerous courses of action available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Outlier analysis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Understanding the significant set of features for the entire dataset and “mine” the few features from a list of thousand of features in big data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Selecting the best flight to travel to a destination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Decision-making process based on different circumstantial situations </a:t>
            </a:r>
          </a:p>
        </p:txBody>
      </p:sp>
    </p:spTree>
    <p:extLst>
      <p:ext uri="{BB962C8B-B14F-4D97-AF65-F5344CB8AC3E}">
        <p14:creationId xmlns:p14="http://schemas.microsoft.com/office/powerpoint/2010/main" val="3259274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Advantages of Decision Trees?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24390" y="1182231"/>
            <a:ext cx="796722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In comparison to other procedures, decision trees need not as much energy for information training during pre-processing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A decision tree does not involve stabilization of information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A decision tree does not need scaling of information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Omitted values in the information also do not disturb the procedures of constructing a decision tree to any substantial degree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A decision tree model is identical instinctive and stress-free to describe to practical squads as well as investors </a:t>
            </a:r>
          </a:p>
        </p:txBody>
      </p:sp>
    </p:spTree>
    <p:extLst>
      <p:ext uri="{BB962C8B-B14F-4D97-AF65-F5344CB8AC3E}">
        <p14:creationId xmlns:p14="http://schemas.microsoft.com/office/powerpoint/2010/main" val="19619724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Disadvantages of Decision Trees?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78AD8E-BFE4-AC42-9DAF-7A93CA4B8EC4}"/>
              </a:ext>
            </a:extLst>
          </p:cNvPr>
          <p:cNvSpPr txBox="1"/>
          <p:nvPr/>
        </p:nvSpPr>
        <p:spPr>
          <a:xfrm>
            <a:off x="624390" y="1182231"/>
            <a:ext cx="7967228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A minor variation in the information can cause a huge variation in the configuration of the decision tree triggering unpredictability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For a decision tree, occasionally calculation can go far extra multifaceted in comparison to other procedures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Decision tree repeatedly takes greater time to train the model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Decision tree preparation is comparatively lavish as the difficulty and period have taken are extra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The decision tree procedure is insufficient for relating deteriorating and forecasting uninterrupted values </a:t>
            </a:r>
          </a:p>
        </p:txBody>
      </p:sp>
    </p:spTree>
    <p:extLst>
      <p:ext uri="{BB962C8B-B14F-4D97-AF65-F5344CB8AC3E}">
        <p14:creationId xmlns:p14="http://schemas.microsoft.com/office/powerpoint/2010/main" val="28941028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Algorithm of Decision Trees?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3AD2EF-9A7B-AD4D-A5B9-495B41414945}"/>
              </a:ext>
            </a:extLst>
          </p:cNvPr>
          <p:cNvSpPr txBox="1"/>
          <p:nvPr/>
        </p:nvSpPr>
        <p:spPr>
          <a:xfrm>
            <a:off x="624390" y="980728"/>
            <a:ext cx="79672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The decision tree algorithm was released as ID3 (Iterative </a:t>
            </a:r>
            <a:r>
              <a:rPr lang="en-US" sz="2200" dirty="0" err="1">
                <a:latin typeface="+mn-lt"/>
              </a:rPr>
              <a:t>Dichotomiser</a:t>
            </a:r>
            <a:r>
              <a:rPr lang="en-US" sz="2200" dirty="0">
                <a:latin typeface="+mn-lt"/>
              </a:rPr>
              <a:t>) by machine researcher J. Ross Quinlan.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Later C4.5 was released as the successor of ID3 however, both ID3 and C4.5 are a greedy approach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Example: </a:t>
            </a:r>
            <a:r>
              <a:rPr lang="en-US" sz="2200" dirty="0">
                <a:latin typeface="+mn-lt"/>
              </a:rPr>
              <a:t>we would take “n” data points for our pseudocode understanding, each having “k” attributes. Flowchart in the next slide shows “information gain (IG)” as the condition for a split.</a:t>
            </a:r>
          </a:p>
          <a:p>
            <a:pPr marL="800100" lvl="1" indent="-342900" algn="just">
              <a:buFontTx/>
              <a:buChar char="-"/>
            </a:pPr>
            <a:r>
              <a:rPr lang="en-US" sz="2200" b="1" dirty="0">
                <a:latin typeface="+mn-lt"/>
              </a:rPr>
              <a:t>IG </a:t>
            </a:r>
            <a:r>
              <a:rPr lang="en-US" sz="2200" dirty="0">
                <a:latin typeface="+mn-lt"/>
              </a:rPr>
              <a:t>(on individual split) = Entropy before the split – Entropy after a split (on individual split) and</a:t>
            </a:r>
          </a:p>
          <a:p>
            <a:pPr marL="800100" lvl="1" indent="-342900" algn="just">
              <a:buFontTx/>
              <a:buChar char="-"/>
            </a:pPr>
            <a:endParaRPr lang="en-US" sz="2200" b="1" dirty="0">
              <a:latin typeface="+mn-lt"/>
            </a:endParaRPr>
          </a:p>
          <a:p>
            <a:pPr marL="800100" lvl="1" indent="-342900" algn="just">
              <a:buFontTx/>
              <a:buChar char="-"/>
            </a:pPr>
            <a:r>
              <a:rPr lang="en-US" sz="2200" b="1" dirty="0">
                <a:latin typeface="+mn-lt"/>
              </a:rPr>
              <a:t>Entropy </a:t>
            </a:r>
            <a:r>
              <a:rPr lang="en-US" sz="2200" dirty="0">
                <a:latin typeface="+mn-lt"/>
              </a:rPr>
              <a:t>is like randomness, and we would reach a point after the split to have the least randomness state </a:t>
            </a:r>
            <a:endParaRPr lang="en-US" sz="2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379330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Algorithm of Decision Trees?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5CD2A5-989E-1543-ADD2-2F62A37E95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" y="1340768"/>
            <a:ext cx="8229600" cy="345300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33BEB2-A928-974B-AF5F-5809D447C95A}"/>
              </a:ext>
            </a:extLst>
          </p:cNvPr>
          <p:cNvSpPr txBox="1"/>
          <p:nvPr/>
        </p:nvSpPr>
        <p:spPr>
          <a:xfrm>
            <a:off x="615313" y="4941168"/>
            <a:ext cx="8147248" cy="707886"/>
          </a:xfrm>
          <a:prstGeom prst="rect">
            <a:avLst/>
          </a:prstGeom>
          <a:noFill/>
          <a:ln>
            <a:solidFill>
              <a:schemeClr val="tx1">
                <a:alpha val="99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latin typeface="+mn-lt"/>
              </a:rPr>
              <a:t>IG </a:t>
            </a:r>
            <a:r>
              <a:rPr lang="en-US" sz="2000" dirty="0">
                <a:latin typeface="+mn-lt"/>
              </a:rPr>
              <a:t>(on individual split) = Entropy before the split – Entropy after a split (on individual split)</a:t>
            </a:r>
            <a:endParaRPr lang="en-US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900981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Types of Decision Trees?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E35800-C9BF-BC42-9DC3-1E74AF9B4A3E}"/>
              </a:ext>
            </a:extLst>
          </p:cNvPr>
          <p:cNvSpPr txBox="1"/>
          <p:nvPr/>
        </p:nvSpPr>
        <p:spPr>
          <a:xfrm>
            <a:off x="624390" y="980728"/>
            <a:ext cx="796722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Decision trees lead to the development of models for classification and regression (will be discussed in the later week) based on a tree-like structure.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The result of a decision tree is a tree with decision nodes and leaf nodes.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Two types of decision trees are: </a:t>
            </a:r>
          </a:p>
          <a:p>
            <a:pPr algn="just"/>
            <a:r>
              <a:rPr lang="en-US" sz="2200" dirty="0">
                <a:latin typeface="+mn-lt"/>
              </a:rPr>
              <a:t>	- Classification </a:t>
            </a:r>
          </a:p>
          <a:p>
            <a:pPr algn="just"/>
            <a:r>
              <a:rPr lang="en-US" sz="2200" dirty="0">
                <a:latin typeface="+mn-lt"/>
              </a:rPr>
              <a:t>	- Regression </a:t>
            </a:r>
          </a:p>
        </p:txBody>
      </p:sp>
    </p:spTree>
    <p:extLst>
      <p:ext uri="{BB962C8B-B14F-4D97-AF65-F5344CB8AC3E}">
        <p14:creationId xmlns:p14="http://schemas.microsoft.com/office/powerpoint/2010/main" val="35395358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Types of Decision Trees?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E35800-C9BF-BC42-9DC3-1E74AF9B4A3E}"/>
              </a:ext>
            </a:extLst>
          </p:cNvPr>
          <p:cNvSpPr txBox="1"/>
          <p:nvPr/>
        </p:nvSpPr>
        <p:spPr>
          <a:xfrm>
            <a:off x="624390" y="1340768"/>
            <a:ext cx="796722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Classification model: </a:t>
            </a:r>
            <a:r>
              <a:rPr lang="en-US" sz="2200" dirty="0">
                <a:latin typeface="+mn-lt"/>
              </a:rPr>
              <a:t>The classification included the building up of models describing important class labels. They are applied in the areas of machine learning and pattern recognition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Two step process of a classification model includes: </a:t>
            </a:r>
          </a:p>
          <a:p>
            <a:pPr algn="just"/>
            <a:endParaRPr lang="en-US" sz="2200" dirty="0">
              <a:latin typeface="+mn-lt"/>
            </a:endParaRPr>
          </a:p>
          <a:p>
            <a:pPr algn="just"/>
            <a:r>
              <a:rPr lang="en-US" sz="2200" dirty="0">
                <a:latin typeface="+mn-lt"/>
              </a:rPr>
              <a:t>	</a:t>
            </a:r>
            <a:r>
              <a:rPr lang="en-US" sz="2100" dirty="0">
                <a:latin typeface="+mn-lt"/>
              </a:rPr>
              <a:t>- </a:t>
            </a:r>
            <a:r>
              <a:rPr lang="en-US" sz="2100" b="1" dirty="0">
                <a:latin typeface="+mn-lt"/>
              </a:rPr>
              <a:t>Learning: </a:t>
            </a:r>
            <a:r>
              <a:rPr lang="en-US" sz="2100" dirty="0">
                <a:latin typeface="+mn-lt"/>
              </a:rPr>
              <a:t>A classification model based on the training is built </a:t>
            </a:r>
          </a:p>
          <a:p>
            <a:pPr algn="just"/>
            <a:endParaRPr lang="en-US" sz="2200" b="1" dirty="0">
              <a:latin typeface="+mn-lt"/>
            </a:endParaRPr>
          </a:p>
          <a:p>
            <a:pPr algn="just"/>
            <a:r>
              <a:rPr lang="en-US" sz="2200" b="1" dirty="0">
                <a:latin typeface="+mn-lt"/>
              </a:rPr>
              <a:t>	- Classification: </a:t>
            </a:r>
            <a:r>
              <a:rPr lang="en-US" sz="2200" dirty="0">
                <a:latin typeface="+mn-lt"/>
              </a:rPr>
              <a:t>Model accuracy is checked and then used 	for classification of the new data. Class labels are in the form 	of discrete values like “yes”, or “no”, etc. </a:t>
            </a:r>
          </a:p>
        </p:txBody>
      </p:sp>
    </p:spTree>
    <p:extLst>
      <p:ext uri="{BB962C8B-B14F-4D97-AF65-F5344CB8AC3E}">
        <p14:creationId xmlns:p14="http://schemas.microsoft.com/office/powerpoint/2010/main" val="22952728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Types of Decision Trees?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E35800-C9BF-BC42-9DC3-1E74AF9B4A3E}"/>
              </a:ext>
            </a:extLst>
          </p:cNvPr>
          <p:cNvSpPr txBox="1"/>
          <p:nvPr/>
        </p:nvSpPr>
        <p:spPr>
          <a:xfrm>
            <a:off x="2699792" y="837872"/>
            <a:ext cx="417646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b="1" dirty="0">
                <a:latin typeface="+mn-lt"/>
              </a:rPr>
              <a:t>Example of classification model:</a:t>
            </a:r>
            <a:endParaRPr lang="en-US" sz="22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DC8F48-0C49-984E-901B-D282FD8B6A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600" y="1520207"/>
            <a:ext cx="7670800" cy="381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5980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Types of Decision Trees?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E35800-C9BF-BC42-9DC3-1E74AF9B4A3E}"/>
              </a:ext>
            </a:extLst>
          </p:cNvPr>
          <p:cNvSpPr txBox="1"/>
          <p:nvPr/>
        </p:nvSpPr>
        <p:spPr>
          <a:xfrm>
            <a:off x="624390" y="1124744"/>
            <a:ext cx="796722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b="1" dirty="0">
                <a:latin typeface="+mn-lt"/>
              </a:rPr>
              <a:t>Regression model:</a:t>
            </a:r>
          </a:p>
          <a:p>
            <a:pPr marL="342900" indent="-342900" algn="just">
              <a:buFontTx/>
              <a:buChar char="-"/>
            </a:pPr>
            <a:r>
              <a:rPr lang="en-US" sz="2200" dirty="0">
                <a:latin typeface="+mn-lt"/>
              </a:rPr>
              <a:t>Regression models are used for the regression analysis of data, i.e. the prediction of numerical attributes </a:t>
            </a:r>
          </a:p>
          <a:p>
            <a:pPr marL="342900" indent="-342900" algn="just">
              <a:buFontTx/>
              <a:buChar char="-"/>
            </a:pPr>
            <a:endParaRPr lang="en-US" sz="2200" dirty="0">
              <a:latin typeface="+mn-lt"/>
            </a:endParaRPr>
          </a:p>
          <a:p>
            <a:pPr marL="342900" indent="-342900" algn="just">
              <a:buFontTx/>
              <a:buChar char="-"/>
            </a:pPr>
            <a:r>
              <a:rPr lang="en-US" sz="2200" dirty="0">
                <a:latin typeface="+mn-lt"/>
              </a:rPr>
              <a:t>These are also called continuous values </a:t>
            </a:r>
          </a:p>
          <a:p>
            <a:pPr marL="342900" indent="-342900" algn="just">
              <a:buFontTx/>
              <a:buChar char="-"/>
            </a:pPr>
            <a:endParaRPr lang="en-US" sz="2200" dirty="0">
              <a:latin typeface="+mn-lt"/>
            </a:endParaRPr>
          </a:p>
          <a:p>
            <a:pPr marL="342900" indent="-342900" algn="just">
              <a:buFontTx/>
              <a:buChar char="-"/>
            </a:pPr>
            <a:r>
              <a:rPr lang="en-US" sz="2200" dirty="0">
                <a:latin typeface="+mn-lt"/>
              </a:rPr>
              <a:t>Instead of predicting the class labels, the regression model predicts the continuous values </a:t>
            </a:r>
          </a:p>
          <a:p>
            <a:pPr marL="342900" indent="-342900" algn="just">
              <a:buFontTx/>
              <a:buChar char="-"/>
            </a:pPr>
            <a:endParaRPr lang="en-US" sz="2200" dirty="0">
              <a:latin typeface="+mn-lt"/>
            </a:endParaRPr>
          </a:p>
          <a:p>
            <a:pPr marL="342900" indent="-342900" algn="just">
              <a:buFontTx/>
              <a:buChar char="-"/>
            </a:pPr>
            <a:r>
              <a:rPr lang="en-US" sz="2200" dirty="0">
                <a:latin typeface="+mn-lt"/>
              </a:rPr>
              <a:t>There are many algorithms, which can be used in building regression models – ID3, C4.5, CART, CHAID, MARS, Greedy Recursive Binary Splitting etc.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6CCFFB1-1344-9648-9E31-5D68A3D52BD0}"/>
              </a:ext>
            </a:extLst>
          </p:cNvPr>
          <p:cNvSpPr txBox="1"/>
          <p:nvPr/>
        </p:nvSpPr>
        <p:spPr>
          <a:xfrm>
            <a:off x="1979712" y="5279728"/>
            <a:ext cx="5184576" cy="381520"/>
          </a:xfrm>
          <a:prstGeom prst="rect">
            <a:avLst/>
          </a:prstGeom>
          <a:noFill/>
          <a:ln>
            <a:solidFill>
              <a:schemeClr val="tx1">
                <a:alpha val="98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Regression will be discussed in the next session</a:t>
            </a:r>
          </a:p>
        </p:txBody>
      </p:sp>
    </p:spTree>
    <p:extLst>
      <p:ext uri="{BB962C8B-B14F-4D97-AF65-F5344CB8AC3E}">
        <p14:creationId xmlns:p14="http://schemas.microsoft.com/office/powerpoint/2010/main" val="17946549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Construction of Decision Trees?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E35800-C9BF-BC42-9DC3-1E74AF9B4A3E}"/>
              </a:ext>
            </a:extLst>
          </p:cNvPr>
          <p:cNvSpPr txBox="1"/>
          <p:nvPr/>
        </p:nvSpPr>
        <p:spPr>
          <a:xfrm>
            <a:off x="624390" y="1124744"/>
            <a:ext cx="394761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>
                <a:latin typeface="+mn-lt"/>
              </a:rPr>
              <a:t>In order to construct the decision tree, there are certain steps decision makers need to follow: </a:t>
            </a:r>
          </a:p>
          <a:p>
            <a:pPr algn="just"/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Determining the root node of the tree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Splitting the tree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Determining the next nodes of the tree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92110C-1549-CB4D-A073-8A94E11585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008" y="1124744"/>
            <a:ext cx="4078796" cy="4056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7335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260648"/>
            <a:ext cx="8229600" cy="706090"/>
          </a:xfrm>
        </p:spPr>
        <p:txBody>
          <a:bodyPr/>
          <a:lstStyle/>
          <a:p>
            <a:r>
              <a:rPr lang="en-US" sz="3200" b="1" dirty="0"/>
              <a:t>Example of an Unpruned and a Pruned Tree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E35800-C9BF-BC42-9DC3-1E74AF9B4A3E}"/>
              </a:ext>
            </a:extLst>
          </p:cNvPr>
          <p:cNvSpPr txBox="1"/>
          <p:nvPr/>
        </p:nvSpPr>
        <p:spPr>
          <a:xfrm>
            <a:off x="624390" y="1124744"/>
            <a:ext cx="394761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>
                <a:latin typeface="+mn-lt"/>
              </a:rPr>
              <a:t>In order to construct the decision tree, there are certain steps decision makers need to follow: </a:t>
            </a:r>
          </a:p>
          <a:p>
            <a:pPr algn="just"/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Determining the root node of the tree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Splitting the tree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>
                <a:latin typeface="+mn-lt"/>
              </a:rPr>
              <a:t>Determining the next nodes of the tree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200" dirty="0">
              <a:latin typeface="+mn-l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58E8A8-A92A-E64A-9A43-ADBAE51D60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196752"/>
            <a:ext cx="4150804" cy="4118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9917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205061-6FF3-584C-909E-3C5AED9D571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08/07/2021</a:t>
            </a:fld>
            <a:endParaRPr lang="en-GB" altLang="en-US"/>
          </a:p>
        </p:txBody>
      </p:sp>
      <p:sp>
        <p:nvSpPr>
          <p:cNvPr id="39938" name="Slide Number Placeholder 5">
            <a:extLst>
              <a:ext uri="{FF2B5EF4-FFF2-40B4-BE49-F238E27FC236}">
                <a16:creationId xmlns:a16="http://schemas.microsoft.com/office/drawing/2014/main" id="{0C4285EC-6009-AC48-B60E-2AB41F1F1B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9B57472-9B16-A04A-9E65-B5B219046909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E5F942D-B729-704A-A1DE-D606D518E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333375"/>
            <a:ext cx="7129462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References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9539BE6-F0D1-0C4E-A70B-4B75D5C99DF1}"/>
              </a:ext>
            </a:extLst>
          </p:cNvPr>
          <p:cNvSpPr/>
          <p:nvPr/>
        </p:nvSpPr>
        <p:spPr>
          <a:xfrm>
            <a:off x="736600" y="981075"/>
            <a:ext cx="7950200" cy="381642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latin typeface="+mn-lt"/>
              </a:rPr>
              <a:t>Reinschmidt</a:t>
            </a:r>
            <a:r>
              <a:rPr lang="en-US" sz="2200" dirty="0">
                <a:latin typeface="+mn-lt"/>
              </a:rPr>
              <a:t>, J. &amp; Francoise, A. (2000). Business Intelligence Certification Guide, </a:t>
            </a:r>
            <a:r>
              <a:rPr lang="en-US" sz="2200" i="1" dirty="0">
                <a:latin typeface="+mn-lt"/>
              </a:rPr>
              <a:t>International Technical Support Organization. 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Sherman, R. (2015). Business Intelligence Guidebook: From Data Integration to Analytics. Morgan Kaufmann. USA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Maheshwari, A. K. (2015). Business Intelligence and Data Mining. Business Expert Press, LLC. New York</a:t>
            </a: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endParaRPr lang="en-US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  <a:defRPr/>
            </a:pPr>
            <a:r>
              <a:rPr lang="en-US" sz="2200" dirty="0" err="1">
                <a:latin typeface="+mn-lt"/>
              </a:rPr>
              <a:t>Vercellis</a:t>
            </a:r>
            <a:r>
              <a:rPr lang="en-US" sz="2200" dirty="0">
                <a:latin typeface="+mn-lt"/>
              </a:rPr>
              <a:t>, C. (2009). Business Intelligence: Data Mining and Optimization for Decision Making. Wiley &amp; Sons, Ltd. </a:t>
            </a:r>
          </a:p>
        </p:txBody>
      </p:sp>
    </p:spTree>
    <p:extLst>
      <p:ext uri="{BB962C8B-B14F-4D97-AF65-F5344CB8AC3E}">
        <p14:creationId xmlns:p14="http://schemas.microsoft.com/office/powerpoint/2010/main" val="39826638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08/07/2021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7269" y="2060848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solidFill>
                  <a:srgbClr val="FF0000"/>
                </a:solidFill>
                <a:latin typeface="+mj-lt"/>
              </a:rPr>
              <a:t>Any Questions???</a:t>
            </a:r>
          </a:p>
        </p:txBody>
      </p:sp>
    </p:spTree>
    <p:extLst>
      <p:ext uri="{BB962C8B-B14F-4D97-AF65-F5344CB8AC3E}">
        <p14:creationId xmlns:p14="http://schemas.microsoft.com/office/powerpoint/2010/main" val="1388978225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1408</TotalTime>
  <Words>1360</Words>
  <Application>Microsoft Macintosh PowerPoint</Application>
  <PresentationFormat>On-screen Show (4:3)</PresentationFormat>
  <Paragraphs>163</Paragraphs>
  <Slides>21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Myriad Pro</vt:lpstr>
      <vt:lpstr>Verdana</vt:lpstr>
      <vt:lpstr>20140311PresentationUWTSDTemplate</vt:lpstr>
      <vt:lpstr>Week 4: Session 1:  Data Mining Techniques: Decision Trees</vt:lpstr>
      <vt:lpstr>Lesson Aims</vt:lpstr>
      <vt:lpstr>What is Decision Trees?</vt:lpstr>
      <vt:lpstr>What is Decision Trees?</vt:lpstr>
      <vt:lpstr>What is Decision Trees?</vt:lpstr>
      <vt:lpstr>Key Terms of Decision Trees?</vt:lpstr>
      <vt:lpstr>Key Terms of Decision Trees?</vt:lpstr>
      <vt:lpstr>Class Activity</vt:lpstr>
      <vt:lpstr>Applications of Decision Trees?</vt:lpstr>
      <vt:lpstr>Advantages of Decision Trees?</vt:lpstr>
      <vt:lpstr>Disadvantages of Decision Trees?</vt:lpstr>
      <vt:lpstr>Algorithm of Decision Trees?</vt:lpstr>
      <vt:lpstr>Algorithm of Decision Trees?</vt:lpstr>
      <vt:lpstr>Types of Decision Trees?</vt:lpstr>
      <vt:lpstr>Types of Decision Trees?</vt:lpstr>
      <vt:lpstr>Types of Decision Trees?</vt:lpstr>
      <vt:lpstr>Types of Decision Trees?</vt:lpstr>
      <vt:lpstr>Construction of Decision Trees?</vt:lpstr>
      <vt:lpstr>Example of an Unpruned and a Pruned Tree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Anupam Mazumdar</cp:lastModifiedBy>
  <cp:revision>120</cp:revision>
  <dcterms:created xsi:type="dcterms:W3CDTF">2020-06-23T16:08:04Z</dcterms:created>
  <dcterms:modified xsi:type="dcterms:W3CDTF">2021-07-08T16:06:20Z</dcterms:modified>
</cp:coreProperties>
</file>