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628" autoAdjust="0"/>
  </p:normalViewPr>
  <p:slideViewPr>
    <p:cSldViewPr snapToGrid="0">
      <p:cViewPr varScale="1">
        <p:scale>
          <a:sx n="62" d="100"/>
          <a:sy n="62" d="100"/>
        </p:scale>
        <p:origin x="10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048A19-5156-476E-A6F3-91BD5A47A8E2}" type="datetimeFigureOut">
              <a:rPr lang="en-US" smtClean="0"/>
              <a:t>2/11/2019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98C0F6-FD9F-423A-BFF0-BB5BD0EEA15A}" type="slidenum">
              <a:rPr lang="en-US" smtClean="0"/>
              <a:t>‹#›</a:t>
            </a:fld>
            <a:endParaRPr lang="en-US"/>
          </a:p>
        </p:txBody>
      </p:sp>
    </p:spTree>
    <p:extLst>
      <p:ext uri="{BB962C8B-B14F-4D97-AF65-F5344CB8AC3E}">
        <p14:creationId xmlns:p14="http://schemas.microsoft.com/office/powerpoint/2010/main" val="1335629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Team work in a company that offers </a:t>
            </a:r>
            <a:r>
              <a:rPr lang="en-GB" sz="1200" kern="1200">
                <a:solidFill>
                  <a:schemeClr val="tx1"/>
                </a:solidFill>
                <a:effectLst/>
                <a:latin typeface="+mn-lt"/>
                <a:ea typeface="+mn-ea"/>
                <a:cs typeface="+mn-cs"/>
              </a:rPr>
              <a:t>consultation services to </a:t>
            </a:r>
            <a:r>
              <a:rPr lang="en-GB" sz="1200" kern="1200" dirty="0">
                <a:solidFill>
                  <a:schemeClr val="tx1"/>
                </a:solidFill>
                <a:effectLst/>
                <a:latin typeface="+mn-lt"/>
                <a:ea typeface="+mn-ea"/>
                <a:cs typeface="+mn-cs"/>
              </a:rPr>
              <a:t>customers has a wide range of benefits on individual performance that again leads to organizational productivity. With staffs working in a team of a consultation services firm, they develop coordination, trust on the team members and communication among the team members enabling the team achieve the collected objectives efficiently through strong coordination and collaboration. Individuals when working in a team of a company that provides consultation services improves a number of skills and ability from other team members through working in a group and improves their creativity as well. While working in a together, a team may experience a number of conflicts within their team. Team members within the consultation</a:t>
            </a:r>
            <a:r>
              <a:rPr lang="en-GB" sz="1200" kern="1200" baseline="0" dirty="0">
                <a:solidFill>
                  <a:schemeClr val="tx1"/>
                </a:solidFill>
                <a:effectLst/>
                <a:latin typeface="+mn-lt"/>
                <a:ea typeface="+mn-ea"/>
                <a:cs typeface="+mn-cs"/>
              </a:rPr>
              <a:t> company </a:t>
            </a:r>
            <a:r>
              <a:rPr lang="en-GB" sz="1200" kern="1200" dirty="0">
                <a:solidFill>
                  <a:schemeClr val="tx1"/>
                </a:solidFill>
                <a:effectLst/>
                <a:latin typeface="+mn-lt"/>
                <a:ea typeface="+mn-ea"/>
                <a:cs typeface="+mn-cs"/>
              </a:rPr>
              <a:t>develops their conflict resolution skills through team working. The sense of leadership also is developed through team work as every team members realises their significance in the team. They strive to identify the ways of improving team performance, which improves their leadership skill.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898C0F6-FD9F-423A-BFF0-BB5BD0EEA15A}" type="slidenum">
              <a:rPr lang="en-US" smtClean="0"/>
              <a:t>2</a:t>
            </a:fld>
            <a:endParaRPr lang="en-US"/>
          </a:p>
        </p:txBody>
      </p:sp>
    </p:spTree>
    <p:extLst>
      <p:ext uri="{BB962C8B-B14F-4D97-AF65-F5344CB8AC3E}">
        <p14:creationId xmlns:p14="http://schemas.microsoft.com/office/powerpoint/2010/main" val="8772676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Forming is the first stage of team development, which is more or less the job orientation where the team has been introduced. Most of the team members are excited to start a new project and they tend to be very polite and pleasant.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second stage of team development, storming, the initial feelings of excitement and getting to know other members diminish. In this particular stage, personality may clash, when members disagree to others point of view. Majority of the teams in the particular consultation firm go through different conflicts that are managed efficiently by competent leaders. In the third stage, norming, individual staffs start appreciating other members’ skills. At this stage, group start settling and they work in coordination. Members in the consultation company are confident, familiar with the tasks they have been performing and motivated at their tasks in the fourth stage, performing. The team at this stage perform without supervision. The fifth stage of adjourning is when the project closes and the team is dissolved.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898C0F6-FD9F-423A-BFF0-BB5BD0EEA15A}" type="slidenum">
              <a:rPr lang="en-US" smtClean="0"/>
              <a:t>3</a:t>
            </a:fld>
            <a:endParaRPr lang="en-US"/>
          </a:p>
        </p:txBody>
      </p:sp>
    </p:spTree>
    <p:extLst>
      <p:ext uri="{BB962C8B-B14F-4D97-AF65-F5344CB8AC3E}">
        <p14:creationId xmlns:p14="http://schemas.microsoft.com/office/powerpoint/2010/main" val="2790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For successful team development in  the selected consultation</a:t>
            </a:r>
            <a:r>
              <a:rPr lang="en-GB" sz="1200" kern="1200" baseline="0" dirty="0">
                <a:solidFill>
                  <a:schemeClr val="tx1"/>
                </a:solidFill>
                <a:effectLst/>
                <a:latin typeface="+mn-lt"/>
                <a:ea typeface="+mn-ea"/>
                <a:cs typeface="+mn-cs"/>
              </a:rPr>
              <a:t> giving company, </a:t>
            </a:r>
            <a:r>
              <a:rPr lang="en-GB" sz="1200" kern="1200" dirty="0">
                <a:solidFill>
                  <a:schemeClr val="tx1"/>
                </a:solidFill>
                <a:effectLst/>
                <a:latin typeface="+mn-lt"/>
                <a:ea typeface="+mn-ea"/>
                <a:cs typeface="+mn-cs"/>
              </a:rPr>
              <a:t>key components are as follows: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company must have clearly defined objectives to accomplish</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Build team values and objectives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Clear sense of direction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Clear and transparent communication while conveying message to the team members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Experienced team leader efficient in managing conflicts and issues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Encourage trust and coordination among team members within the team</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Encourage team members for sharing information, opinions and decisions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Delegating problem solving and decision-making tasks to the team members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Promote listening and brainstorming</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Evaluate and monitor team performance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898C0F6-FD9F-423A-BFF0-BB5BD0EEA15A}" type="slidenum">
              <a:rPr lang="en-US" smtClean="0"/>
              <a:t>5</a:t>
            </a:fld>
            <a:endParaRPr lang="en-US"/>
          </a:p>
        </p:txBody>
      </p:sp>
    </p:spTree>
    <p:extLst>
      <p:ext uri="{BB962C8B-B14F-4D97-AF65-F5344CB8AC3E}">
        <p14:creationId xmlns:p14="http://schemas.microsoft.com/office/powerpoint/2010/main" val="3246824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conflicts management strategies that company that provides consultation services to its customers are as follows:</a:t>
            </a:r>
          </a:p>
          <a:p>
            <a:pPr marL="171450" indent="-171450">
              <a:buFont typeface="Arial" panose="020B0604020202020204" pitchFamily="34" charset="0"/>
              <a:buChar char="•"/>
            </a:pPr>
            <a:r>
              <a:rPr lang="en-GB" dirty="0"/>
              <a:t>Avoidance: Ignoring or denying the issues that there is a problem</a:t>
            </a:r>
            <a:endParaRPr lang="en-US" dirty="0"/>
          </a:p>
          <a:p>
            <a:pPr marL="171450" indent="-171450">
              <a:buFont typeface="Arial" panose="020B0604020202020204" pitchFamily="34" charset="0"/>
              <a:buChar char="•"/>
            </a:pPr>
            <a:r>
              <a:rPr lang="en-GB" dirty="0"/>
              <a:t>Accommodations: Some team members give up their positions so agree to others decisions</a:t>
            </a:r>
            <a:endParaRPr lang="en-US" dirty="0"/>
          </a:p>
          <a:p>
            <a:pPr marL="171450" indent="-171450">
              <a:buFont typeface="Arial" panose="020B0604020202020204" pitchFamily="34" charset="0"/>
              <a:buChar char="•"/>
            </a:pPr>
            <a:r>
              <a:rPr lang="en-GB" dirty="0"/>
              <a:t>Compromise: Managing individual goals of every team members and link among the team members </a:t>
            </a:r>
            <a:endParaRPr lang="en-US" dirty="0"/>
          </a:p>
          <a:p>
            <a:pPr marL="171450" indent="-171450">
              <a:buFont typeface="Arial" panose="020B0604020202020204" pitchFamily="34" charset="0"/>
              <a:buChar char="•"/>
            </a:pPr>
            <a:r>
              <a:rPr lang="en-GB" dirty="0"/>
              <a:t>Confrontation: Aggressive way of action or striving to win </a:t>
            </a:r>
            <a:endParaRPr lang="en-US" dirty="0"/>
          </a:p>
          <a:p>
            <a:pPr marL="171450" indent="-171450">
              <a:buFont typeface="Arial" panose="020B0604020202020204" pitchFamily="34" charset="0"/>
              <a:buChar char="•"/>
            </a:pPr>
            <a:r>
              <a:rPr lang="en-GB" dirty="0"/>
              <a:t>Collaboration: Team works together for solutions that satisfy every team members</a:t>
            </a:r>
            <a:endParaRPr lang="en-US" dirty="0"/>
          </a:p>
          <a:p>
            <a:endParaRPr lang="en-US" dirty="0"/>
          </a:p>
        </p:txBody>
      </p:sp>
      <p:sp>
        <p:nvSpPr>
          <p:cNvPr id="4" name="Slide Number Placeholder 3"/>
          <p:cNvSpPr>
            <a:spLocks noGrp="1"/>
          </p:cNvSpPr>
          <p:nvPr>
            <p:ph type="sldNum" sz="quarter" idx="10"/>
          </p:nvPr>
        </p:nvSpPr>
        <p:spPr/>
        <p:txBody>
          <a:bodyPr/>
          <a:lstStyle/>
          <a:p>
            <a:fld id="{5898C0F6-FD9F-423A-BFF0-BB5BD0EEA15A}" type="slidenum">
              <a:rPr lang="en-US" smtClean="0"/>
              <a:t>6</a:t>
            </a:fld>
            <a:endParaRPr lang="en-US"/>
          </a:p>
        </p:txBody>
      </p:sp>
    </p:spTree>
    <p:extLst>
      <p:ext uri="{BB962C8B-B14F-4D97-AF65-F5344CB8AC3E}">
        <p14:creationId xmlns:p14="http://schemas.microsoft.com/office/powerpoint/2010/main" val="19475131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1FD25F15-7A58-48BD-A54E-B2F0D3A8A0CE}" type="datetimeFigureOut">
              <a:rPr lang="en-US" smtClean="0"/>
              <a:t>2/11/2019</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3749819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D25F15-7A58-48BD-A54E-B2F0D3A8A0CE}" type="datetimeFigureOut">
              <a:rPr lang="en-US" smtClean="0"/>
              <a:t>2/11/2019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2601932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D25F15-7A58-48BD-A54E-B2F0D3A8A0CE}" type="datetimeFigureOut">
              <a:rPr lang="en-US" smtClean="0"/>
              <a:t>2/11/2019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3148035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447646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D25F15-7A58-48BD-A54E-B2F0D3A8A0CE}" type="datetimeFigureOut">
              <a:rPr lang="en-US" smtClean="0"/>
              <a:t>2/11/2019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756284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D25F15-7A58-48BD-A54E-B2F0D3A8A0CE}" type="datetimeFigureOut">
              <a:rPr lang="en-US" smtClean="0"/>
              <a:t>2/11/2019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3746822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D25F15-7A58-48BD-A54E-B2F0D3A8A0CE}" type="datetimeFigureOut">
              <a:rPr lang="en-US" smtClean="0"/>
              <a:t>2/11/2019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540153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29067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400097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624294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689790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518105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D25F15-7A58-48BD-A54E-B2F0D3A8A0CE}" type="datetimeFigureOut">
              <a:rPr lang="en-US" smtClean="0"/>
              <a:t>2/11/2019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7306032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FD25F15-7A58-48BD-A54E-B2F0D3A8A0CE}" type="datetimeFigureOut">
              <a:rPr lang="en-US" smtClean="0"/>
              <a:t>2/11/2019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33150812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FD25F15-7A58-48BD-A54E-B2F0D3A8A0CE}" type="datetimeFigureOut">
              <a:rPr lang="en-US" smtClean="0"/>
              <a:t>2/11/2019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2979887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D25F15-7A58-48BD-A54E-B2F0D3A8A0CE}" type="datetimeFigureOut">
              <a:rPr lang="en-US" smtClean="0"/>
              <a:t>2/11/2019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17867454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D25F15-7A58-48BD-A54E-B2F0D3A8A0CE}" type="datetimeFigureOut">
              <a:rPr lang="en-US" smtClean="0"/>
              <a:t>2/11/2019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551F6-0794-4BE9-B5D7-50564524C681}" type="slidenum">
              <a:rPr lang="en-US" smtClean="0"/>
              <a:t>‹#›</a:t>
            </a:fld>
            <a:endParaRPr lang="en-US"/>
          </a:p>
        </p:txBody>
      </p:sp>
    </p:spTree>
    <p:extLst>
      <p:ext uri="{BB962C8B-B14F-4D97-AF65-F5344CB8AC3E}">
        <p14:creationId xmlns:p14="http://schemas.microsoft.com/office/powerpoint/2010/main" val="2027914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FD25F15-7A58-48BD-A54E-B2F0D3A8A0CE}" type="datetimeFigureOut">
              <a:rPr lang="en-US" smtClean="0"/>
              <a:t>2/11/2019</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F2551F6-0794-4BE9-B5D7-50564524C681}" type="slidenum">
              <a:rPr lang="en-US" smtClean="0"/>
              <a:t>‹#›</a:t>
            </a:fld>
            <a:endParaRPr lang="en-US"/>
          </a:p>
        </p:txBody>
      </p:sp>
    </p:spTree>
    <p:extLst>
      <p:ext uri="{BB962C8B-B14F-4D97-AF65-F5344CB8AC3E}">
        <p14:creationId xmlns:p14="http://schemas.microsoft.com/office/powerpoint/2010/main" val="208549843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Team work </a:t>
            </a:r>
          </a:p>
        </p:txBody>
      </p:sp>
      <p:sp>
        <p:nvSpPr>
          <p:cNvPr id="3" name="Subtitle 2"/>
          <p:cNvSpPr>
            <a:spLocks noGrp="1"/>
          </p:cNvSpPr>
          <p:nvPr>
            <p:ph type="subTitle" idx="1"/>
          </p:nvPr>
        </p:nvSpPr>
        <p:spPr/>
        <p:txBody>
          <a:bodyPr/>
          <a:lstStyle/>
          <a:p>
            <a:r>
              <a:rPr lang="en-US" b="1" dirty="0"/>
              <a:t>In a company that provides Consultation services to customers</a:t>
            </a:r>
            <a:endParaRPr lang="en-US" dirty="0"/>
          </a:p>
        </p:txBody>
      </p:sp>
    </p:spTree>
    <p:extLst>
      <p:ext uri="{BB962C8B-B14F-4D97-AF65-F5344CB8AC3E}">
        <p14:creationId xmlns:p14="http://schemas.microsoft.com/office/powerpoint/2010/main" val="115098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Benefits of team working in a Company that offers consultation Services to Customers: </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pPr lvl="0"/>
            <a:r>
              <a:rPr lang="en-GB" dirty="0"/>
              <a:t>Builds trust, coordination and collaboration</a:t>
            </a:r>
            <a:endParaRPr lang="en-US" dirty="0"/>
          </a:p>
          <a:p>
            <a:pPr lvl="0"/>
            <a:r>
              <a:rPr lang="en-GB" dirty="0"/>
              <a:t>Develops conflict resolution skills</a:t>
            </a:r>
            <a:endParaRPr lang="en-US" dirty="0"/>
          </a:p>
          <a:p>
            <a:pPr lvl="0"/>
            <a:r>
              <a:rPr lang="en-GB" dirty="0"/>
              <a:t>Fosters learning and creativity</a:t>
            </a:r>
            <a:endParaRPr lang="en-US" dirty="0"/>
          </a:p>
          <a:p>
            <a:pPr lvl="0"/>
            <a:r>
              <a:rPr lang="en-GB" dirty="0"/>
              <a:t>Promotes beneficial risk taking</a:t>
            </a:r>
            <a:endParaRPr lang="en-US" dirty="0"/>
          </a:p>
          <a:p>
            <a:pPr lvl="0"/>
            <a:r>
              <a:rPr lang="en-GB" dirty="0"/>
              <a:t>Encourages sense of leadership</a:t>
            </a:r>
            <a:endParaRPr lang="en-US" dirty="0"/>
          </a:p>
          <a:p>
            <a:pPr lvl="0"/>
            <a:r>
              <a:rPr lang="en-GB" dirty="0"/>
              <a:t>Improves team working ability</a:t>
            </a:r>
            <a:endParaRPr lang="en-US" dirty="0"/>
          </a:p>
          <a:p>
            <a:pPr lvl="0"/>
            <a:r>
              <a:rPr lang="en-GB" dirty="0"/>
              <a:t>Heightens employee morale and motivation</a:t>
            </a:r>
            <a:endParaRPr lang="en-US" dirty="0"/>
          </a:p>
          <a:p>
            <a:endParaRPr lang="en-US"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7696200" y="1825625"/>
            <a:ext cx="3657600" cy="3108960"/>
          </a:xfrm>
          <a:prstGeom prst="rect">
            <a:avLst/>
          </a:prstGeom>
          <a:noFill/>
          <a:ln>
            <a:noFill/>
          </a:ln>
        </p:spPr>
      </p:pic>
    </p:spTree>
    <p:extLst>
      <p:ext uri="{BB962C8B-B14F-4D97-AF65-F5344CB8AC3E}">
        <p14:creationId xmlns:p14="http://schemas.microsoft.com/office/powerpoint/2010/main" val="332723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Stages of team development:</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There are five stages of team development, forming, storming, norming, performing and adjourning as proposed by the psychologist Bruce Tuckman. </a:t>
            </a:r>
          </a:p>
          <a:p>
            <a:r>
              <a:rPr lang="en-GB" dirty="0"/>
              <a:t>Stage 1: Forming</a:t>
            </a:r>
            <a:endParaRPr lang="en-US" dirty="0"/>
          </a:p>
          <a:p>
            <a:r>
              <a:rPr lang="en-GB" dirty="0"/>
              <a:t>Stage 2: Storming</a:t>
            </a:r>
            <a:endParaRPr lang="en-US" dirty="0"/>
          </a:p>
          <a:p>
            <a:r>
              <a:rPr lang="en-GB" dirty="0"/>
              <a:t>Stage 3: Norming</a:t>
            </a:r>
            <a:endParaRPr lang="en-US" dirty="0"/>
          </a:p>
          <a:p>
            <a:r>
              <a:rPr lang="en-GB" dirty="0"/>
              <a:t>Stage 4: Performing</a:t>
            </a:r>
            <a:endParaRPr lang="en-US" dirty="0"/>
          </a:p>
          <a:p>
            <a:r>
              <a:rPr lang="en-GB" dirty="0"/>
              <a:t>Stage 5: Adjourning</a:t>
            </a:r>
            <a:endParaRPr lang="en-US" dirty="0"/>
          </a:p>
          <a:p>
            <a:endParaRPr lang="en-US"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6525933" y="3094237"/>
            <a:ext cx="4440555" cy="2560320"/>
          </a:xfrm>
          <a:prstGeom prst="rect">
            <a:avLst/>
          </a:prstGeom>
          <a:noFill/>
          <a:ln>
            <a:noFill/>
          </a:ln>
        </p:spPr>
      </p:pic>
    </p:spTree>
    <p:extLst>
      <p:ext uri="{BB962C8B-B14F-4D97-AF65-F5344CB8AC3E}">
        <p14:creationId xmlns:p14="http://schemas.microsoft.com/office/powerpoint/2010/main" val="462945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Team roles in a </a:t>
            </a:r>
            <a:r>
              <a:rPr lang="en-US" b="1" dirty="0"/>
              <a:t>company that offers consultation Services to customers </a:t>
            </a:r>
            <a:r>
              <a:rPr lang="en-GB" b="1" dirty="0"/>
              <a:t>:</a:t>
            </a:r>
            <a:br>
              <a:rPr lang="en-US" b="1" dirty="0"/>
            </a:br>
            <a:endParaRPr lang="en-US"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7253791" y="2729936"/>
            <a:ext cx="4469502" cy="3541712"/>
          </a:xfrm>
          <a:prstGeom prst="rect">
            <a:avLst/>
          </a:prstGeom>
          <a:noFill/>
          <a:ln>
            <a:noFill/>
          </a:ln>
        </p:spPr>
      </p:pic>
      <p:sp>
        <p:nvSpPr>
          <p:cNvPr id="5" name="Rectangle 4"/>
          <p:cNvSpPr/>
          <p:nvPr/>
        </p:nvSpPr>
        <p:spPr>
          <a:xfrm>
            <a:off x="924732" y="2097088"/>
            <a:ext cx="6096000" cy="5098832"/>
          </a:xfrm>
          <a:prstGeom prst="rect">
            <a:avLst/>
          </a:prstGeom>
        </p:spPr>
        <p:txBody>
          <a:bodyPr>
            <a:spAutoFit/>
          </a:bodyPr>
          <a:lstStyle/>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Action oriented roles: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Shaper: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Completer Finisher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Implementer: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People oriented roles: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Co-ordinator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Resource investigator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Team worker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Thought oriented:</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Plant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Specialist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Monitor evaluator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2273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Successful team development :</a:t>
            </a:r>
            <a:br>
              <a:rPr lang="en-US" b="1" dirty="0"/>
            </a:br>
            <a:endParaRPr lang="en-US" dirty="0"/>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361511" y="2097088"/>
            <a:ext cx="5076190" cy="3419952"/>
          </a:xfrm>
          <a:prstGeom prst="rect">
            <a:avLst/>
          </a:prstGeom>
          <a:noFill/>
          <a:ln>
            <a:noFill/>
          </a:ln>
        </p:spPr>
      </p:pic>
      <p:sp>
        <p:nvSpPr>
          <p:cNvPr id="5" name="Rectangle 4"/>
          <p:cNvSpPr/>
          <p:nvPr/>
        </p:nvSpPr>
        <p:spPr>
          <a:xfrm>
            <a:off x="265511" y="1357803"/>
            <a:ext cx="6096000" cy="4531818"/>
          </a:xfrm>
          <a:prstGeom prst="rect">
            <a:avLst/>
          </a:prstGeom>
        </p:spPr>
        <p:txBody>
          <a:bodyPr>
            <a:spAutoFit/>
          </a:bodyPr>
          <a:lstStyle/>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The must have clearly defined objectives to accomplish</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Build team values and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Clear sense of direction</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Clear and transparent communication while conveying message to the team members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Experienced team leader efficient in managing conflicts and issues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Encourage trust and coordination among team members within the team</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Encourage team members for sharing information, opinions and decisions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Delegating problem solving and decision-making tasks to the team members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Promote listening and brainstorming</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Evaluate and monitor team performance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569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Managing conflict in the Company that Offers consultation services to customers: </a:t>
            </a:r>
            <a:br>
              <a:rPr lang="en-US" b="1" dirty="0"/>
            </a:br>
            <a:endParaRPr lang="en-US" dirty="0"/>
          </a:p>
        </p:txBody>
      </p:sp>
      <p:sp>
        <p:nvSpPr>
          <p:cNvPr id="3" name="Content Placeholder 2"/>
          <p:cNvSpPr>
            <a:spLocks noGrp="1"/>
          </p:cNvSpPr>
          <p:nvPr>
            <p:ph idx="1"/>
          </p:nvPr>
        </p:nvSpPr>
        <p:spPr/>
        <p:txBody>
          <a:bodyPr>
            <a:normAutofit/>
          </a:bodyPr>
          <a:lstStyle/>
          <a:p>
            <a:r>
              <a:rPr lang="en-GB" dirty="0"/>
              <a:t>Avoidance</a:t>
            </a:r>
            <a:endParaRPr lang="en-US" dirty="0"/>
          </a:p>
          <a:p>
            <a:r>
              <a:rPr lang="en-GB" dirty="0"/>
              <a:t>Accommodation</a:t>
            </a:r>
          </a:p>
          <a:p>
            <a:r>
              <a:rPr lang="en-GB" dirty="0"/>
              <a:t>Compromise</a:t>
            </a:r>
          </a:p>
          <a:p>
            <a:r>
              <a:rPr lang="en-GB" dirty="0"/>
              <a:t>Confrontation</a:t>
            </a:r>
            <a:endParaRPr lang="en-US" dirty="0"/>
          </a:p>
          <a:p>
            <a:r>
              <a:rPr lang="en-GB" dirty="0"/>
              <a:t>Collaboration</a:t>
            </a:r>
            <a:endParaRPr lang="en-US" dirty="0"/>
          </a:p>
          <a:p>
            <a:endParaRPr lang="en-US"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5741535" y="2249487"/>
            <a:ext cx="4769485" cy="3555365"/>
          </a:xfrm>
          <a:prstGeom prst="rect">
            <a:avLst/>
          </a:prstGeom>
          <a:noFill/>
          <a:ln>
            <a:noFill/>
          </a:ln>
        </p:spPr>
      </p:pic>
    </p:spTree>
    <p:extLst>
      <p:ext uri="{BB962C8B-B14F-4D97-AF65-F5344CB8AC3E}">
        <p14:creationId xmlns:p14="http://schemas.microsoft.com/office/powerpoint/2010/main" val="2526131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a:t>
            </a:r>
            <a:endParaRPr lang="en-US" b="1" dirty="0"/>
          </a:p>
        </p:txBody>
      </p:sp>
      <p:sp>
        <p:nvSpPr>
          <p:cNvPr id="3" name="Content Placeholder 2"/>
          <p:cNvSpPr>
            <a:spLocks noGrp="1"/>
          </p:cNvSpPr>
          <p:nvPr>
            <p:ph idx="1"/>
          </p:nvPr>
        </p:nvSpPr>
        <p:spPr/>
        <p:txBody>
          <a:bodyPr>
            <a:normAutofit fontScale="70000" lnSpcReduction="20000"/>
          </a:bodyPr>
          <a:lstStyle/>
          <a:p>
            <a:r>
              <a:rPr lang="en-US" dirty="0"/>
              <a:t>Belbin, R., 2012. Team roles at work.. 2nd ed. UK: Routledge..</a:t>
            </a:r>
          </a:p>
          <a:p>
            <a:r>
              <a:rPr lang="en-US" dirty="0"/>
              <a:t>Berlin, J., </a:t>
            </a:r>
            <a:r>
              <a:rPr lang="en-US" dirty="0" err="1"/>
              <a:t>Carlström</a:t>
            </a:r>
            <a:r>
              <a:rPr lang="en-US" dirty="0"/>
              <a:t>, E. &amp; Sandberg, 2012. Models of teamwork: ideal or not? A critical study of theoretical team models. Team Performance Management: An International Journal, pp. 328-340.</a:t>
            </a:r>
          </a:p>
          <a:p>
            <a:r>
              <a:rPr lang="en-US" dirty="0"/>
              <a:t>Cannon-Bowers, Janis A. &amp; Bowers., C., 2011. Team development and functioning. London: SAGE.</a:t>
            </a:r>
          </a:p>
          <a:p>
            <a:r>
              <a:rPr lang="en-US" dirty="0"/>
              <a:t>Colbert, A., Barrick, M. &amp; and Bradley, B., 2014. Personality and leadership composition in top management teams: Implications for organizational effectiveness. Personnel Psychology, pp. 351-387.</a:t>
            </a:r>
          </a:p>
          <a:p>
            <a:r>
              <a:rPr lang="en-US" dirty="0"/>
              <a:t>Drew, S. &amp; Coulson‐Thomas, C., 2013. Transformation through teamwork: the path to the new organization?. Team Performance Management: An International Journal.</a:t>
            </a:r>
          </a:p>
          <a:p>
            <a:r>
              <a:rPr lang="en-US" dirty="0"/>
              <a:t>Harvard Management Communication Letter, 2012. Handling Conflict in Teams A Roundup of Recent Research. </a:t>
            </a:r>
            <a:r>
              <a:rPr lang="en-US"/>
              <a:t>Scotland.: </a:t>
            </a:r>
            <a:r>
              <a:rPr lang="en-US" dirty="0"/>
              <a:t>Reprint number C0004F.</a:t>
            </a:r>
          </a:p>
          <a:p>
            <a:endParaRPr lang="en-US" dirty="0"/>
          </a:p>
          <a:p>
            <a:endParaRPr lang="en-US" dirty="0"/>
          </a:p>
        </p:txBody>
      </p:sp>
    </p:spTree>
    <p:extLst>
      <p:ext uri="{BB962C8B-B14F-4D97-AF65-F5344CB8AC3E}">
        <p14:creationId xmlns:p14="http://schemas.microsoft.com/office/powerpoint/2010/main" val="35778464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28</TotalTime>
  <Words>955</Words>
  <Application>Microsoft Office PowerPoint</Application>
  <PresentationFormat>Widescreen</PresentationFormat>
  <Paragraphs>78</Paragraphs>
  <Slides>7</Slides>
  <Notes>4</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Circuit</vt:lpstr>
      <vt:lpstr>Team work </vt:lpstr>
      <vt:lpstr>Benefits of team working in a Company that offers consultation Services to Customers:  </vt:lpstr>
      <vt:lpstr>Stages of team development: </vt:lpstr>
      <vt:lpstr>Team roles in a company that offers consultation Services to customers : </vt:lpstr>
      <vt:lpstr>Successful team development : </vt:lpstr>
      <vt:lpstr>Managing conflict in the Company that Offers consultation services to customers: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Muminur Rahman</cp:lastModifiedBy>
  <cp:revision>15</cp:revision>
  <dcterms:created xsi:type="dcterms:W3CDTF">2019-02-09T08:55:58Z</dcterms:created>
  <dcterms:modified xsi:type="dcterms:W3CDTF">2019-02-11T17:52:12Z</dcterms:modified>
</cp:coreProperties>
</file>