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345" r:id="rId3"/>
    <p:sldId id="370" r:id="rId4"/>
    <p:sldId id="363" r:id="rId5"/>
    <p:sldId id="364" r:id="rId6"/>
    <p:sldId id="358" r:id="rId7"/>
    <p:sldId id="371" r:id="rId8"/>
    <p:sldId id="361" r:id="rId9"/>
    <p:sldId id="359" r:id="rId10"/>
    <p:sldId id="365" r:id="rId11"/>
    <p:sldId id="366" r:id="rId12"/>
    <p:sldId id="367" r:id="rId13"/>
    <p:sldId id="368" r:id="rId14"/>
    <p:sldId id="347" r:id="rId15"/>
    <p:sldId id="360" r:id="rId16"/>
    <p:sldId id="369" r:id="rId17"/>
    <p:sldId id="362" r:id="rId18"/>
    <p:sldId id="35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74166-8798-4294-B65A-C0916FD0A5CB}" v="4" dt="2026-09-14T14:56:19.6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custSel addSld delSld modSld sldOrd">
      <pc:chgData name="Helen Lee" userId="950b76d7-29a8-4037-9cf6-1d47a6b96373" providerId="ADAL" clId="{0E72E064-B994-40C3-97B2-7A443233E461}" dt="2026-09-14T14:59:09.082" v="1466"/>
      <pc:docMkLst>
        <pc:docMk/>
      </pc:docMkLst>
      <pc:sldChg chg="ord">
        <pc:chgData name="Helen Lee" userId="950b76d7-29a8-4037-9cf6-1d47a6b96373" providerId="ADAL" clId="{0E72E064-B994-40C3-97B2-7A443233E461}" dt="2026-09-14T14:57:38.809" v="1380"/>
        <pc:sldMkLst>
          <pc:docMk/>
          <pc:sldMk cId="2519811709" sldId="361"/>
        </pc:sldMkLst>
      </pc:sldChg>
      <pc:sldChg chg="del">
        <pc:chgData name="Helen Lee" userId="950b76d7-29a8-4037-9cf6-1d47a6b96373" providerId="ADAL" clId="{0E72E064-B994-40C3-97B2-7A443233E461}" dt="2026-09-14T14:01:43.664" v="0" actId="47"/>
        <pc:sldMkLst>
          <pc:docMk/>
          <pc:sldMk cId="435287923" sldId="370"/>
        </pc:sldMkLst>
      </pc:sldChg>
      <pc:sldChg chg="addSp modSp new mod ord">
        <pc:chgData name="Helen Lee" userId="950b76d7-29a8-4037-9cf6-1d47a6b96373" providerId="ADAL" clId="{0E72E064-B994-40C3-97B2-7A443233E461}" dt="2026-09-14T14:59:09.082" v="1466"/>
        <pc:sldMkLst>
          <pc:docMk/>
          <pc:sldMk cId="1638163521" sldId="370"/>
        </pc:sldMkLst>
        <pc:spChg chg="mod">
          <ac:chgData name="Helen Lee" userId="950b76d7-29a8-4037-9cf6-1d47a6b96373" providerId="ADAL" clId="{0E72E064-B994-40C3-97B2-7A443233E461}" dt="2026-09-14T14:55:39.696" v="1349" actId="20577"/>
          <ac:spMkLst>
            <pc:docMk/>
            <pc:sldMk cId="1638163521" sldId="370"/>
            <ac:spMk id="2" creationId="{ECE0BF22-670B-73C8-C55B-66D9C3BF1E21}"/>
          </ac:spMkLst>
        </pc:spChg>
        <pc:spChg chg="mod">
          <ac:chgData name="Helen Lee" userId="950b76d7-29a8-4037-9cf6-1d47a6b96373" providerId="ADAL" clId="{0E72E064-B994-40C3-97B2-7A443233E461}" dt="2026-09-14T14:56:43.536" v="1373" actId="20577"/>
          <ac:spMkLst>
            <pc:docMk/>
            <pc:sldMk cId="1638163521" sldId="370"/>
            <ac:spMk id="3" creationId="{B9D35009-63D4-6AE8-5E5A-0AFCE7332F9A}"/>
          </ac:spMkLst>
        </pc:spChg>
        <pc:graphicFrameChg chg="add mod">
          <ac:chgData name="Helen Lee" userId="950b76d7-29a8-4037-9cf6-1d47a6b96373" providerId="ADAL" clId="{0E72E064-B994-40C3-97B2-7A443233E461}" dt="2026-09-14T14:56:16.570" v="1350"/>
          <ac:graphicFrameMkLst>
            <pc:docMk/>
            <pc:sldMk cId="1638163521" sldId="370"/>
            <ac:graphicFrameMk id="4" creationId="{B98B6592-9B3E-E4EF-2862-0C6FC7BCC9BC}"/>
          </ac:graphicFrameMkLst>
        </pc:graphicFrameChg>
      </pc:sldChg>
      <pc:sldChg chg="delSp modSp new mod">
        <pc:chgData name="Helen Lee" userId="950b76d7-29a8-4037-9cf6-1d47a6b96373" providerId="ADAL" clId="{0E72E064-B994-40C3-97B2-7A443233E461}" dt="2026-09-14T14:58:53.465" v="1462" actId="14100"/>
        <pc:sldMkLst>
          <pc:docMk/>
          <pc:sldMk cId="2803790120" sldId="371"/>
        </pc:sldMkLst>
        <pc:spChg chg="mod">
          <ac:chgData name="Helen Lee" userId="950b76d7-29a8-4037-9cf6-1d47a6b96373" providerId="ADAL" clId="{0E72E064-B994-40C3-97B2-7A443233E461}" dt="2026-09-14T14:58:53.465" v="1462" actId="14100"/>
          <ac:spMkLst>
            <pc:docMk/>
            <pc:sldMk cId="2803790120" sldId="371"/>
            <ac:spMk id="2" creationId="{1F0F23FB-E770-8F3D-269D-C30CDBC8B308}"/>
          </ac:spMkLst>
        </pc:spChg>
        <pc:spChg chg="del">
          <ac:chgData name="Helen Lee" userId="950b76d7-29a8-4037-9cf6-1d47a6b96373" providerId="ADAL" clId="{0E72E064-B994-40C3-97B2-7A443233E461}" dt="2026-09-14T14:57:50.369" v="1390" actId="478"/>
          <ac:spMkLst>
            <pc:docMk/>
            <pc:sldMk cId="2803790120" sldId="371"/>
            <ac:spMk id="3" creationId="{5F56562D-111B-A017-3B80-E10FFDD05CD0}"/>
          </ac:spMkLst>
        </pc:spChg>
      </pc:sldChg>
      <pc:sldChg chg="modSp new del mod">
        <pc:chgData name="Helen Lee" userId="950b76d7-29a8-4037-9cf6-1d47a6b96373" providerId="ADAL" clId="{0E72E064-B994-40C3-97B2-7A443233E461}" dt="2026-09-14T14:57:00.573" v="1374" actId="47"/>
        <pc:sldMkLst>
          <pc:docMk/>
          <pc:sldMk cId="3619580414" sldId="371"/>
        </pc:sldMkLst>
        <pc:spChg chg="mod">
          <ac:chgData name="Helen Lee" userId="950b76d7-29a8-4037-9cf6-1d47a6b96373" providerId="ADAL" clId="{0E72E064-B994-40C3-97B2-7A443233E461}" dt="2026-09-14T14:34:59.474" v="1281" actId="27636"/>
          <ac:spMkLst>
            <pc:docMk/>
            <pc:sldMk cId="3619580414" sldId="371"/>
            <ac:spMk id="2" creationId="{4DF0F080-1A35-3C06-C1CA-04CCAB2FEB4B}"/>
          </ac:spMkLst>
        </pc:spChg>
        <pc:spChg chg="mod">
          <ac:chgData name="Helen Lee" userId="950b76d7-29a8-4037-9cf6-1d47a6b96373" providerId="ADAL" clId="{0E72E064-B994-40C3-97B2-7A443233E461}" dt="2026-09-14T14:55:25.014" v="1306" actId="20577"/>
          <ac:spMkLst>
            <pc:docMk/>
            <pc:sldMk cId="3619580414" sldId="371"/>
            <ac:spMk id="3" creationId="{27097C7A-0DF1-0FB5-6F36-45481B79FB1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389311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8</a:t>
            </a:fld>
            <a:endParaRPr lang="en-GB"/>
          </a:p>
        </p:txBody>
      </p:sp>
    </p:spTree>
    <p:extLst>
      <p:ext uri="{BB962C8B-B14F-4D97-AF65-F5344CB8AC3E}">
        <p14:creationId xmlns:p14="http://schemas.microsoft.com/office/powerpoint/2010/main" val="3254211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13</a:t>
            </a:fld>
            <a:endParaRPr lang="en-GB"/>
          </a:p>
        </p:txBody>
      </p:sp>
    </p:spTree>
    <p:extLst>
      <p:ext uri="{BB962C8B-B14F-4D97-AF65-F5344CB8AC3E}">
        <p14:creationId xmlns:p14="http://schemas.microsoft.com/office/powerpoint/2010/main" val="3082494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14/09/2026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14/09/2026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8153400" y="1128094"/>
            <a:ext cx="3434180" cy="1415270"/>
          </a:xfrm>
        </p:spPr>
        <p:txBody>
          <a:bodyPr vert="horz" lIns="91440" tIns="45720" rIns="91440" bIns="45720" rtlCol="0" anchor="t">
            <a:normAutofit/>
          </a:bodyPr>
          <a:lstStyle/>
          <a:p>
            <a:pPr algn="l"/>
            <a:r>
              <a:rPr lang="en-US" sz="3000" b="1" kern="1200">
                <a:solidFill>
                  <a:schemeClr val="tx1"/>
                </a:solidFill>
                <a:latin typeface="+mj-lt"/>
                <a:ea typeface="+mj-ea"/>
                <a:cs typeface="+mj-cs"/>
              </a:rPr>
              <a:t>LCDB7009 </a:t>
            </a:r>
            <a:r>
              <a:rPr lang="en-US" sz="3000" kern="1200">
                <a:solidFill>
                  <a:schemeClr val="tx1"/>
                </a:solidFill>
                <a:effectLst/>
                <a:latin typeface="+mj-lt"/>
                <a:ea typeface="+mj-ea"/>
                <a:cs typeface="+mj-cs"/>
              </a:rPr>
              <a:t>Critical Literature Review for Doctoral Research</a:t>
            </a:r>
            <a:endParaRPr lang="en-US" sz="3000" b="1" kern="1200">
              <a:solidFill>
                <a:schemeClr val="tx1"/>
              </a:solidFill>
              <a:latin typeface="+mj-lt"/>
              <a:ea typeface="+mj-ea"/>
              <a:cs typeface="+mj-cs"/>
            </a:endParaRPr>
          </a:p>
        </p:txBody>
      </p:sp>
      <p:sp>
        <p:nvSpPr>
          <p:cNvPr id="1035" name="Rectangle 1034">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ssignment Font - Free Download">
            <a:extLst>
              <a:ext uri="{FF2B5EF4-FFF2-40B4-BE49-F238E27FC236}">
                <a16:creationId xmlns:a16="http://schemas.microsoft.com/office/drawing/2014/main" id="{C67EA267-5EEC-ADAD-1294-01332080C4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429" b="31232"/>
          <a:stretch>
            <a:fillRect/>
          </a:stretch>
        </p:blipFill>
        <p:spPr bwMode="auto">
          <a:xfrm>
            <a:off x="669236" y="1355754"/>
            <a:ext cx="5946310" cy="2856028"/>
          </a:xfrm>
          <a:prstGeom prst="rect">
            <a:avLst/>
          </a:prstGeom>
          <a:noFill/>
          <a:extLst>
            <a:ext uri="{909E8E84-426E-40DD-AFC4-6F175D3DCCD1}">
              <a14:hiddenFill xmlns:a14="http://schemas.microsoft.com/office/drawing/2010/main">
                <a:solidFill>
                  <a:srgbClr val="FFFFFF"/>
                </a:solidFill>
              </a14:hiddenFill>
            </a:ext>
          </a:extLst>
        </p:spPr>
      </p:pic>
      <p:cxnSp>
        <p:nvCxnSpPr>
          <p:cNvPr id="1036" name="Straight Connector 103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8153400" y="2543364"/>
            <a:ext cx="3434180" cy="3599019"/>
          </a:xfrm>
        </p:spPr>
        <p:txBody>
          <a:bodyPr vert="horz" lIns="91440" tIns="45720" rIns="91440" bIns="45720" rtlCol="0">
            <a:normAutofit/>
          </a:bodyPr>
          <a:lstStyle/>
          <a:p>
            <a:pPr indent="-228600" algn="l">
              <a:buFont typeface="Arial" panose="020B0604020202020204" pitchFamily="34" charset="0"/>
              <a:buChar char="•"/>
            </a:pPr>
            <a:r>
              <a:rPr lang="en-US" sz="2000"/>
              <a:t>Week 2 </a:t>
            </a:r>
          </a:p>
          <a:p>
            <a:pPr indent="-228600" algn="l">
              <a:buFont typeface="Arial" panose="020B0604020202020204" pitchFamily="34" charset="0"/>
              <a:buChar char="•"/>
            </a:pPr>
            <a:r>
              <a:rPr lang="en-US" sz="2000"/>
              <a:t>Assignment Brief </a:t>
            </a:r>
          </a:p>
          <a:p>
            <a:pPr indent="-228600" algn="l">
              <a:buFont typeface="Arial" panose="020B0604020202020204" pitchFamily="34" charset="0"/>
              <a:buChar char="•"/>
            </a:pPr>
            <a:r>
              <a:rPr lang="en-US" sz="2000"/>
              <a:t>Dr. Helen Lee</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pPr>
              <a:defRPr/>
            </a:pPr>
            <a:r>
              <a:rPr lang="en-US" sz="3700" b="1" kern="1200">
                <a:solidFill>
                  <a:schemeClr val="tx1"/>
                </a:solidFill>
                <a:latin typeface="+mj-lt"/>
                <a:ea typeface="+mj-ea"/>
                <a:cs typeface="+mj-cs"/>
              </a:rPr>
              <a:t>LCDB7009 – Assignment Brief</a:t>
            </a:r>
            <a:endParaRPr lang="en-US" sz="3700" kern="1200">
              <a:solidFill>
                <a:schemeClr val="tx1"/>
              </a:solidFill>
              <a:latin typeface="+mj-lt"/>
              <a:ea typeface="+mj-ea"/>
              <a:cs typeface="+mj-cs"/>
            </a:endParaRPr>
          </a:p>
        </p:txBody>
      </p:sp>
      <p:sp>
        <p:nvSpPr>
          <p:cNvPr id="10" name="Title 1">
            <a:extLst>
              <a:ext uri="{FF2B5EF4-FFF2-40B4-BE49-F238E27FC236}">
                <a16:creationId xmlns:a16="http://schemas.microsoft.com/office/drawing/2014/main" id="{A9D7FF6F-831C-BD0B-2E13-9E92583D30DC}"/>
              </a:ext>
            </a:extLst>
          </p:cNvPr>
          <p:cNvSpPr txBox="1">
            <a:spLocks/>
          </p:cNvSpPr>
          <p:nvPr/>
        </p:nvSpPr>
        <p:spPr>
          <a:xfrm>
            <a:off x="9267908" y="5086350"/>
            <a:ext cx="2446465" cy="117829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defRPr/>
            </a:pPr>
            <a:r>
              <a:rPr lang="en-US" sz="1600" b="1" kern="1200">
                <a:solidFill>
                  <a:schemeClr val="tx1"/>
                </a:solidFill>
                <a:latin typeface="+mn-lt"/>
                <a:ea typeface="+mn-ea"/>
                <a:cs typeface="+mn-cs"/>
              </a:rPr>
              <a:t>Source : Moodle Handbook </a:t>
            </a:r>
            <a:endParaRPr lang="en-US" sz="1600" kern="1200">
              <a:solidFill>
                <a:schemeClr val="tx1"/>
              </a:solidFill>
              <a:latin typeface="+mn-lt"/>
              <a:ea typeface="+mn-ea"/>
              <a:cs typeface="+mn-cs"/>
            </a:endParaRPr>
          </a:p>
        </p:txBody>
      </p:sp>
      <p:sp>
        <p:nvSpPr>
          <p:cNvPr id="17" name="Rectangle 1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E775016-3212-B5F3-09B6-8E4BA2B3DB25}"/>
              </a:ext>
            </a:extLst>
          </p:cNvPr>
          <p:cNvPicPr>
            <a:picLocks noChangeAspect="1"/>
          </p:cNvPicPr>
          <p:nvPr/>
        </p:nvPicPr>
        <p:blipFill>
          <a:blip r:embed="rId2"/>
          <a:stretch>
            <a:fillRect/>
          </a:stretch>
        </p:blipFill>
        <p:spPr>
          <a:xfrm>
            <a:off x="874786" y="858525"/>
            <a:ext cx="6949208" cy="5211906"/>
          </a:xfrm>
          <a:prstGeom prst="rect">
            <a:avLst/>
          </a:prstGeom>
        </p:spPr>
      </p:pic>
      <p:sp>
        <p:nvSpPr>
          <p:cNvPr id="21" name="Rectangle 20">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21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0BF22-670B-73C8-C55B-66D9C3BF1E21}"/>
              </a:ext>
            </a:extLst>
          </p:cNvPr>
          <p:cNvSpPr>
            <a:spLocks noGrp="1"/>
          </p:cNvSpPr>
          <p:nvPr>
            <p:ph type="title"/>
          </p:nvPr>
        </p:nvSpPr>
        <p:spPr>
          <a:xfrm>
            <a:off x="394063" y="254725"/>
            <a:ext cx="10515600" cy="385989"/>
          </a:xfrm>
        </p:spPr>
        <p:txBody>
          <a:bodyPr>
            <a:normAutofit fontScale="90000"/>
          </a:bodyPr>
          <a:lstStyle/>
          <a:p>
            <a:r>
              <a:rPr lang="en-US" dirty="0"/>
              <a:t>Some questions </a:t>
            </a:r>
            <a:endParaRPr lang="en-GB" dirty="0"/>
          </a:p>
        </p:txBody>
      </p:sp>
      <p:sp>
        <p:nvSpPr>
          <p:cNvPr id="3" name="Content Placeholder 2">
            <a:extLst>
              <a:ext uri="{FF2B5EF4-FFF2-40B4-BE49-F238E27FC236}">
                <a16:creationId xmlns:a16="http://schemas.microsoft.com/office/drawing/2014/main" id="{B9D35009-63D4-6AE8-5E5A-0AFCE7332F9A}"/>
              </a:ext>
            </a:extLst>
          </p:cNvPr>
          <p:cNvSpPr>
            <a:spLocks noGrp="1"/>
          </p:cNvSpPr>
          <p:nvPr>
            <p:ph idx="1"/>
          </p:nvPr>
        </p:nvSpPr>
        <p:spPr>
          <a:xfrm>
            <a:off x="522513" y="803366"/>
            <a:ext cx="11351624" cy="5689509"/>
          </a:xfrm>
        </p:spPr>
        <p:txBody>
          <a:bodyPr>
            <a:normAutofit lnSpcReduction="10000"/>
          </a:bodyPr>
          <a:lstStyle/>
          <a:p>
            <a:pPr marL="0" indent="0">
              <a:lnSpc>
                <a:spcPct val="100000"/>
              </a:lnSpc>
              <a:buNone/>
            </a:pPr>
            <a:r>
              <a:rPr lang="en-GB" u="sng" dirty="0"/>
              <a:t>Overall </a:t>
            </a:r>
          </a:p>
          <a:p>
            <a:pPr marL="0" indent="0">
              <a:lnSpc>
                <a:spcPct val="110000"/>
              </a:lnSpc>
              <a:spcBef>
                <a:spcPts val="0"/>
              </a:spcBef>
              <a:buNone/>
            </a:pPr>
            <a:r>
              <a:rPr lang="en-GB" dirty="0"/>
              <a:t>1. Part 1, Part 2 (excel file) and Part 3 must be put in a single document. </a:t>
            </a:r>
          </a:p>
          <a:p>
            <a:pPr marL="0" indent="0">
              <a:lnSpc>
                <a:spcPct val="110000"/>
              </a:lnSpc>
              <a:spcBef>
                <a:spcPts val="0"/>
              </a:spcBef>
              <a:buNone/>
            </a:pPr>
            <a:r>
              <a:rPr lang="en-GB" dirty="0"/>
              <a:t>2. In part 2, it will be helpful to incorporate a link (excel file) at the end of part 2.  </a:t>
            </a:r>
            <a:endParaRPr lang="en-US" dirty="0"/>
          </a:p>
          <a:p>
            <a:pPr marL="0" indent="0">
              <a:lnSpc>
                <a:spcPct val="110000"/>
              </a:lnSpc>
              <a:spcBef>
                <a:spcPts val="0"/>
              </a:spcBef>
              <a:buNone/>
            </a:pPr>
            <a:r>
              <a:rPr lang="en-US" dirty="0"/>
              <a:t>3. References : A Minium of 120 references are required for the whole piece </a:t>
            </a:r>
          </a:p>
          <a:p>
            <a:pPr marL="0" indent="0">
              <a:lnSpc>
                <a:spcPct val="110000"/>
              </a:lnSpc>
              <a:spcBef>
                <a:spcPts val="0"/>
              </a:spcBef>
              <a:buNone/>
            </a:pPr>
            <a:r>
              <a:rPr lang="en-US" dirty="0"/>
              <a:t>Part 2 : Min 100 references </a:t>
            </a:r>
          </a:p>
          <a:p>
            <a:pPr marL="0" indent="0">
              <a:lnSpc>
                <a:spcPct val="100000"/>
              </a:lnSpc>
              <a:buNone/>
            </a:pPr>
            <a:r>
              <a:rPr lang="en-US" dirty="0"/>
              <a:t>Part 1 + Part 3 =  Min 20 references </a:t>
            </a:r>
          </a:p>
          <a:p>
            <a:pPr marL="0" indent="0">
              <a:lnSpc>
                <a:spcPct val="100000"/>
              </a:lnSpc>
              <a:buNone/>
            </a:pPr>
            <a:r>
              <a:rPr lang="en-US" dirty="0"/>
              <a:t>4. You can repeat some references across part 1, part 2 or/and part 3. But duplicated references will not be counted.  </a:t>
            </a:r>
          </a:p>
          <a:p>
            <a:pPr marL="0" indent="0">
              <a:lnSpc>
                <a:spcPct val="100000"/>
              </a:lnSpc>
              <a:buNone/>
            </a:pPr>
            <a:r>
              <a:rPr lang="en-GB" u="sng" dirty="0"/>
              <a:t>Part 2 </a:t>
            </a:r>
          </a:p>
          <a:p>
            <a:pPr marL="0" indent="0">
              <a:lnSpc>
                <a:spcPct val="100000"/>
              </a:lnSpc>
              <a:buNone/>
            </a:pPr>
            <a:r>
              <a:rPr lang="en-GB" dirty="0"/>
              <a:t>5. Excel file is not a summary of 100 references. No annotated bibliographies are needed. Excel file is the data collected to address your stated ROs.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816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D48F2-8BB2-AB56-2039-7066D70DBD1D}"/>
              </a:ext>
            </a:extLst>
          </p:cNvPr>
          <p:cNvSpPr>
            <a:spLocks noGrp="1"/>
          </p:cNvSpPr>
          <p:nvPr>
            <p:ph type="title"/>
          </p:nvPr>
        </p:nvSpPr>
        <p:spPr/>
        <p:txBody>
          <a:bodyPr/>
          <a:lstStyle/>
          <a:p>
            <a:r>
              <a:rPr lang="en-US" dirty="0"/>
              <a:t>Policy on Work over and work limit</a:t>
            </a:r>
            <a:endParaRPr lang="en-GB" dirty="0"/>
          </a:p>
        </p:txBody>
      </p:sp>
      <p:pic>
        <p:nvPicPr>
          <p:cNvPr id="5" name="Picture 4">
            <a:extLst>
              <a:ext uri="{FF2B5EF4-FFF2-40B4-BE49-F238E27FC236}">
                <a16:creationId xmlns:a16="http://schemas.microsoft.com/office/drawing/2014/main" id="{7F62732C-7095-EE9C-4AEB-D819CECB0415}"/>
              </a:ext>
            </a:extLst>
          </p:cNvPr>
          <p:cNvPicPr>
            <a:picLocks noChangeAspect="1"/>
          </p:cNvPicPr>
          <p:nvPr/>
        </p:nvPicPr>
        <p:blipFill>
          <a:blip r:embed="rId2"/>
          <a:stretch>
            <a:fillRect/>
          </a:stretch>
        </p:blipFill>
        <p:spPr>
          <a:xfrm>
            <a:off x="1089890" y="2016356"/>
            <a:ext cx="10187709" cy="3494260"/>
          </a:xfrm>
          <a:prstGeom prst="rect">
            <a:avLst/>
          </a:prstGeom>
        </p:spPr>
      </p:pic>
      <p:sp>
        <p:nvSpPr>
          <p:cNvPr id="6" name="Arrow: Right 5">
            <a:extLst>
              <a:ext uri="{FF2B5EF4-FFF2-40B4-BE49-F238E27FC236}">
                <a16:creationId xmlns:a16="http://schemas.microsoft.com/office/drawing/2014/main" id="{1C0877D5-2E01-C7C0-05F1-5E7A2E01EB89}"/>
              </a:ext>
            </a:extLst>
          </p:cNvPr>
          <p:cNvSpPr/>
          <p:nvPr/>
        </p:nvSpPr>
        <p:spPr>
          <a:xfrm>
            <a:off x="729673" y="4969164"/>
            <a:ext cx="2087418" cy="9328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3063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4661-C03B-15D5-D68B-85C9199E1B53}"/>
              </a:ext>
            </a:extLst>
          </p:cNvPr>
          <p:cNvSpPr>
            <a:spLocks noGrp="1"/>
          </p:cNvSpPr>
          <p:nvPr>
            <p:ph type="title"/>
          </p:nvPr>
        </p:nvSpPr>
        <p:spPr/>
        <p:txBody>
          <a:bodyPr/>
          <a:lstStyle/>
          <a:p>
            <a:r>
              <a:rPr lang="en-US" dirty="0"/>
              <a:t>Policy on Work over and work limit</a:t>
            </a:r>
            <a:endParaRPr lang="en-GB" dirty="0"/>
          </a:p>
        </p:txBody>
      </p:sp>
      <p:pic>
        <p:nvPicPr>
          <p:cNvPr id="5" name="Picture 4">
            <a:extLst>
              <a:ext uri="{FF2B5EF4-FFF2-40B4-BE49-F238E27FC236}">
                <a16:creationId xmlns:a16="http://schemas.microsoft.com/office/drawing/2014/main" id="{A29B9242-651E-87C3-83B3-282CC9BB37A9}"/>
              </a:ext>
            </a:extLst>
          </p:cNvPr>
          <p:cNvPicPr>
            <a:picLocks noChangeAspect="1"/>
          </p:cNvPicPr>
          <p:nvPr/>
        </p:nvPicPr>
        <p:blipFill>
          <a:blip r:embed="rId2"/>
          <a:stretch>
            <a:fillRect/>
          </a:stretch>
        </p:blipFill>
        <p:spPr>
          <a:xfrm>
            <a:off x="1243859" y="1690688"/>
            <a:ext cx="9853631" cy="37221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Rounded Corners 5">
            <a:extLst>
              <a:ext uri="{FF2B5EF4-FFF2-40B4-BE49-F238E27FC236}">
                <a16:creationId xmlns:a16="http://schemas.microsoft.com/office/drawing/2014/main" id="{827101BE-C02E-09E0-058B-60DB00E60DB8}"/>
              </a:ext>
            </a:extLst>
          </p:cNvPr>
          <p:cNvSpPr/>
          <p:nvPr/>
        </p:nvSpPr>
        <p:spPr>
          <a:xfrm>
            <a:off x="0" y="3551763"/>
            <a:ext cx="3318163" cy="2826327"/>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r>
              <a:rPr lang="en-US" sz="2800" dirty="0"/>
              <a:t>10%-25.4% =&gt; -5%</a:t>
            </a:r>
          </a:p>
          <a:p>
            <a:r>
              <a:rPr lang="en-US" sz="2800" dirty="0"/>
              <a:t>25.5%-50% =&gt; 10%</a:t>
            </a:r>
          </a:p>
          <a:p>
            <a:r>
              <a:rPr lang="en-US" sz="2800" dirty="0"/>
              <a:t>50.5% or more =&gt; down to capped mark ” </a:t>
            </a:r>
            <a:endParaRPr lang="en-GB" sz="2800" dirty="0"/>
          </a:p>
        </p:txBody>
      </p:sp>
    </p:spTree>
    <p:extLst>
      <p:ext uri="{BB962C8B-B14F-4D97-AF65-F5344CB8AC3E}">
        <p14:creationId xmlns:p14="http://schemas.microsoft.com/office/powerpoint/2010/main" val="2955362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3437B-116F-4453-8970-64F5117C3B05}"/>
              </a:ext>
            </a:extLst>
          </p:cNvPr>
          <p:cNvSpPr>
            <a:spLocks noGrp="1"/>
          </p:cNvSpPr>
          <p:nvPr>
            <p:ph type="title"/>
          </p:nvPr>
        </p:nvSpPr>
        <p:spPr>
          <a:xfrm>
            <a:off x="760691" y="1978822"/>
            <a:ext cx="3734014" cy="1790365"/>
          </a:xfrm>
        </p:spPr>
        <p:txBody>
          <a:bodyPr vert="horz" lIns="91440" tIns="45720" rIns="91440" bIns="45720" rtlCol="0" anchor="b">
            <a:normAutofit/>
          </a:bodyPr>
          <a:lstStyle/>
          <a:p>
            <a:r>
              <a:rPr lang="en-US" sz="5400" b="1" dirty="0"/>
              <a:t>Academic Originality</a:t>
            </a:r>
            <a:endParaRPr lang="en-US" sz="5400" dirty="0"/>
          </a:p>
        </p:txBody>
      </p:sp>
      <p:sp>
        <p:nvSpPr>
          <p:cNvPr id="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FB30902-4127-3BCA-F106-F7909C7E034D}"/>
              </a:ext>
            </a:extLst>
          </p:cNvPr>
          <p:cNvPicPr>
            <a:picLocks noChangeAspect="1"/>
          </p:cNvPicPr>
          <p:nvPr/>
        </p:nvPicPr>
        <p:blipFill>
          <a:blip r:embed="rId2"/>
          <a:srcRect t="302"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3648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F23FB-E770-8F3D-269D-C30CDBC8B308}"/>
              </a:ext>
            </a:extLst>
          </p:cNvPr>
          <p:cNvSpPr>
            <a:spLocks noGrp="1"/>
          </p:cNvSpPr>
          <p:nvPr>
            <p:ph type="title"/>
          </p:nvPr>
        </p:nvSpPr>
        <p:spPr>
          <a:xfrm>
            <a:off x="381000" y="2167801"/>
            <a:ext cx="11430000" cy="1672680"/>
          </a:xfrm>
        </p:spPr>
        <p:txBody>
          <a:bodyPr/>
          <a:lstStyle/>
          <a:p>
            <a:r>
              <a:rPr lang="en-US" dirty="0"/>
              <a:t>Assignment Submission by </a:t>
            </a:r>
            <a:r>
              <a:rPr lang="en-US" b="1" i="1" u="sng" dirty="0">
                <a:solidFill>
                  <a:srgbClr val="FF0000"/>
                </a:solidFill>
              </a:rPr>
              <a:t>30</a:t>
            </a:r>
            <a:r>
              <a:rPr lang="en-US" b="1" i="1" u="sng" baseline="30000" dirty="0">
                <a:solidFill>
                  <a:srgbClr val="FF0000"/>
                </a:solidFill>
              </a:rPr>
              <a:t>th</a:t>
            </a:r>
            <a:r>
              <a:rPr lang="en-US" b="1" i="1" u="sng" dirty="0">
                <a:solidFill>
                  <a:srgbClr val="FF0000"/>
                </a:solidFill>
              </a:rPr>
              <a:t> Sep 2026 (Wed) </a:t>
            </a:r>
            <a:endParaRPr lang="en-GB" b="1" i="1" u="sng" dirty="0">
              <a:solidFill>
                <a:srgbClr val="FF0000"/>
              </a:solidFill>
            </a:endParaRPr>
          </a:p>
        </p:txBody>
      </p:sp>
    </p:spTree>
    <p:extLst>
      <p:ext uri="{BB962C8B-B14F-4D97-AF65-F5344CB8AC3E}">
        <p14:creationId xmlns:p14="http://schemas.microsoft.com/office/powerpoint/2010/main" val="2803790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5D4774-6779-0F09-ACB4-4B29E3AF54F6}"/>
              </a:ext>
            </a:extLst>
          </p:cNvPr>
          <p:cNvPicPr>
            <a:picLocks noChangeAspect="1"/>
          </p:cNvPicPr>
          <p:nvPr/>
        </p:nvPicPr>
        <p:blipFill>
          <a:blip r:embed="rId3"/>
          <a:srcRect t="5858"/>
          <a:stretch>
            <a:fillRect/>
          </a:stretch>
        </p:blipFill>
        <p:spPr>
          <a:xfrm>
            <a:off x="-3047" y="10"/>
            <a:ext cx="12191999" cy="6857990"/>
          </a:xfrm>
          <a:prstGeom prst="rect">
            <a:avLst/>
          </a:prstGeom>
        </p:spPr>
      </p:pic>
      <p:sp>
        <p:nvSpPr>
          <p:cNvPr id="27" name="Rectangle 2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9811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EE679-BC40-9D67-68DE-09C2364E76A8}"/>
              </a:ext>
            </a:extLst>
          </p:cNvPr>
          <p:cNvSpPr>
            <a:spLocks noGrp="1"/>
          </p:cNvSpPr>
          <p:nvPr>
            <p:ph type="title"/>
          </p:nvPr>
        </p:nvSpPr>
        <p:spPr>
          <a:xfrm>
            <a:off x="638882" y="639193"/>
            <a:ext cx="3571810" cy="3573516"/>
          </a:xfrm>
        </p:spPr>
        <p:txBody>
          <a:bodyPr vert="horz" lIns="91440" tIns="45720" rIns="91440" bIns="45720" rtlCol="0" anchor="b">
            <a:normAutofit/>
          </a:bodyPr>
          <a:lstStyle/>
          <a:p>
            <a:pPr marL="0" marR="0"/>
            <a:r>
              <a:rPr lang="en-US" sz="5600" b="1" kern="1200">
                <a:solidFill>
                  <a:schemeClr val="tx1"/>
                </a:solidFill>
                <a:effectLst/>
                <a:latin typeface="+mj-lt"/>
                <a:ea typeface="+mj-ea"/>
                <a:cs typeface="+mj-cs"/>
              </a:rPr>
              <a:t>Use of Generative AI in Assessment</a:t>
            </a:r>
            <a:endParaRPr lang="en-US" sz="5600" kern="1200">
              <a:solidFill>
                <a:schemeClr val="tx1"/>
              </a:solidFill>
              <a:effectLst/>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1D44F5-3F70-D855-E8F8-BADC181AD1E0}"/>
              </a:ext>
            </a:extLst>
          </p:cNvPr>
          <p:cNvPicPr>
            <a:picLocks noChangeAspect="1"/>
          </p:cNvPicPr>
          <p:nvPr/>
        </p:nvPicPr>
        <p:blipFill>
          <a:blip r:embed="rId2"/>
          <a:srcRect l="3772" r="37075" b="4403"/>
          <a:stretch/>
        </p:blipFill>
        <p:spPr>
          <a:xfrm>
            <a:off x="5126776" y="640080"/>
            <a:ext cx="6269655" cy="5550408"/>
          </a:xfrm>
          <a:prstGeom prst="rect">
            <a:avLst/>
          </a:prstGeom>
        </p:spPr>
      </p:pic>
    </p:spTree>
    <p:extLst>
      <p:ext uri="{BB962C8B-B14F-4D97-AF65-F5344CB8AC3E}">
        <p14:creationId xmlns:p14="http://schemas.microsoft.com/office/powerpoint/2010/main" val="308106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1908-5EF4-A637-FC8D-C2AD6B48C347}"/>
              </a:ext>
            </a:extLst>
          </p:cNvPr>
          <p:cNvSpPr>
            <a:spLocks noGrp="1"/>
          </p:cNvSpPr>
          <p:nvPr>
            <p:ph type="title"/>
          </p:nvPr>
        </p:nvSpPr>
        <p:spPr/>
        <p:txBody>
          <a:bodyPr/>
          <a:lstStyle/>
          <a:p>
            <a:r>
              <a:rPr lang="en-US" dirty="0"/>
              <a:t>Topic </a:t>
            </a:r>
            <a:endParaRPr lang="en-GB" dirty="0"/>
          </a:p>
        </p:txBody>
      </p:sp>
      <p:pic>
        <p:nvPicPr>
          <p:cNvPr id="5" name="Content Placeholder 4">
            <a:extLst>
              <a:ext uri="{FF2B5EF4-FFF2-40B4-BE49-F238E27FC236}">
                <a16:creationId xmlns:a16="http://schemas.microsoft.com/office/drawing/2014/main" id="{030DBAC9-9CB5-A07B-CF9D-0F40D5BB4FF0}"/>
              </a:ext>
            </a:extLst>
          </p:cNvPr>
          <p:cNvPicPr>
            <a:picLocks noGrp="1" noChangeAspect="1"/>
          </p:cNvPicPr>
          <p:nvPr>
            <p:ph idx="1"/>
          </p:nvPr>
        </p:nvPicPr>
        <p:blipFill>
          <a:blip r:embed="rId2"/>
          <a:stretch>
            <a:fillRect/>
          </a:stretch>
        </p:blipFill>
        <p:spPr>
          <a:xfrm>
            <a:off x="-150091" y="2015168"/>
            <a:ext cx="11900384" cy="2242795"/>
          </a:xfrm>
          <a:prstGeom prst="rect">
            <a:avLst/>
          </a:prstGeom>
        </p:spPr>
      </p:pic>
    </p:spTree>
    <p:extLst>
      <p:ext uri="{BB962C8B-B14F-4D97-AF65-F5344CB8AC3E}">
        <p14:creationId xmlns:p14="http://schemas.microsoft.com/office/powerpoint/2010/main" val="2035469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C5294-79D3-7CF5-96D5-304A364D4EED}"/>
              </a:ext>
            </a:extLst>
          </p:cNvPr>
          <p:cNvSpPr>
            <a:spLocks noGrp="1"/>
          </p:cNvSpPr>
          <p:nvPr>
            <p:ph type="title"/>
          </p:nvPr>
        </p:nvSpPr>
        <p:spPr/>
        <p:txBody>
          <a:bodyPr/>
          <a:lstStyle/>
          <a:p>
            <a:r>
              <a:rPr lang="en-US" dirty="0"/>
              <a:t>Part 1 – 1,500 words </a:t>
            </a:r>
            <a:endParaRPr lang="en-GB" dirty="0"/>
          </a:p>
        </p:txBody>
      </p:sp>
      <p:sp>
        <p:nvSpPr>
          <p:cNvPr id="5" name="TextBox 4">
            <a:extLst>
              <a:ext uri="{FF2B5EF4-FFF2-40B4-BE49-F238E27FC236}">
                <a16:creationId xmlns:a16="http://schemas.microsoft.com/office/drawing/2014/main" id="{E5AD5F59-946F-3E9F-1864-394FE6B10C06}"/>
              </a:ext>
            </a:extLst>
          </p:cNvPr>
          <p:cNvSpPr txBox="1"/>
          <p:nvPr/>
        </p:nvSpPr>
        <p:spPr>
          <a:xfrm>
            <a:off x="838199" y="1875274"/>
            <a:ext cx="10806545" cy="3046988"/>
          </a:xfrm>
          <a:prstGeom prst="rect">
            <a:avLst/>
          </a:prstGeom>
          <a:noFill/>
        </p:spPr>
        <p:txBody>
          <a:bodyPr wrap="square">
            <a:spAutoFit/>
          </a:bodyPr>
          <a:lstStyle/>
          <a:p>
            <a:pPr algn="just"/>
            <a:r>
              <a:rPr lang="en-US" sz="3200" dirty="0"/>
              <a:t>Discuss critically THREE different literature review approaches (e.g. Meta-analysis, systematic reviews, narrative reviews, Scoping Review, </a:t>
            </a:r>
            <a:r>
              <a:rPr lang="en-US" sz="3200" dirty="0" err="1"/>
              <a:t>etc</a:t>
            </a:r>
            <a:r>
              <a:rPr lang="en-US" sz="3200" dirty="0"/>
              <a:t> ) to a Literature Review for Doctoral Research mentioned in the lecture. Please attach a reference list of sources at the end of Part 1. Those references are exclusively for the content of Part 1. </a:t>
            </a:r>
            <a:endParaRPr lang="en-GB" sz="3200" dirty="0"/>
          </a:p>
        </p:txBody>
      </p:sp>
    </p:spTree>
    <p:extLst>
      <p:ext uri="{BB962C8B-B14F-4D97-AF65-F5344CB8AC3E}">
        <p14:creationId xmlns:p14="http://schemas.microsoft.com/office/powerpoint/2010/main" val="238776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5E4B-EB82-9078-642F-84A1C1E48A7E}"/>
              </a:ext>
            </a:extLst>
          </p:cNvPr>
          <p:cNvSpPr>
            <a:spLocks noGrp="1"/>
          </p:cNvSpPr>
          <p:nvPr>
            <p:ph type="title"/>
          </p:nvPr>
        </p:nvSpPr>
        <p:spPr/>
        <p:txBody>
          <a:bodyPr/>
          <a:lstStyle/>
          <a:p>
            <a:r>
              <a:rPr lang="en-GB" dirty="0"/>
              <a:t>Part 2 - 3,500 words</a:t>
            </a:r>
          </a:p>
        </p:txBody>
      </p:sp>
      <p:sp>
        <p:nvSpPr>
          <p:cNvPr id="3" name="Content Placeholder 2">
            <a:extLst>
              <a:ext uri="{FF2B5EF4-FFF2-40B4-BE49-F238E27FC236}">
                <a16:creationId xmlns:a16="http://schemas.microsoft.com/office/drawing/2014/main" id="{D53289FA-92CB-AFB0-7573-477F7F77EB5F}"/>
              </a:ext>
            </a:extLst>
          </p:cNvPr>
          <p:cNvSpPr>
            <a:spLocks noGrp="1"/>
          </p:cNvSpPr>
          <p:nvPr>
            <p:ph idx="1"/>
          </p:nvPr>
        </p:nvSpPr>
        <p:spPr>
          <a:xfrm>
            <a:off x="838200" y="1541607"/>
            <a:ext cx="10515600" cy="4351338"/>
          </a:xfrm>
        </p:spPr>
        <p:txBody>
          <a:bodyPr/>
          <a:lstStyle/>
          <a:p>
            <a:pPr algn="just"/>
            <a:r>
              <a:rPr lang="en-US" dirty="0"/>
              <a:t>This should begin with a broad overview of the relevant field and close examination of key concepts and end with some tentative indications of the gaps in the field and some draft research questions. </a:t>
            </a:r>
          </a:p>
          <a:p>
            <a:pPr algn="just"/>
            <a:endParaRPr lang="en-US" dirty="0"/>
          </a:p>
          <a:p>
            <a:pPr algn="just"/>
            <a:r>
              <a:rPr lang="en-US" dirty="0"/>
              <a:t>You will need a List of References for this part for the actual sources cited.</a:t>
            </a:r>
            <a:endParaRPr lang="en-GB" dirty="0"/>
          </a:p>
        </p:txBody>
      </p:sp>
    </p:spTree>
    <p:extLst>
      <p:ext uri="{BB962C8B-B14F-4D97-AF65-F5344CB8AC3E}">
        <p14:creationId xmlns:p14="http://schemas.microsoft.com/office/powerpoint/2010/main" val="891945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14197-4C12-04DD-91BC-44443FFB00EA}"/>
              </a:ext>
            </a:extLst>
          </p:cNvPr>
          <p:cNvSpPr>
            <a:spLocks noGrp="1"/>
          </p:cNvSpPr>
          <p:nvPr>
            <p:ph type="title"/>
          </p:nvPr>
        </p:nvSpPr>
        <p:spPr/>
        <p:txBody>
          <a:bodyPr/>
          <a:lstStyle/>
          <a:p>
            <a:r>
              <a:rPr lang="en-US" dirty="0"/>
              <a:t>Part 3 - </a:t>
            </a:r>
            <a:r>
              <a:rPr lang="en-GB" dirty="0"/>
              <a:t>2,500 words</a:t>
            </a:r>
          </a:p>
        </p:txBody>
      </p:sp>
      <p:sp>
        <p:nvSpPr>
          <p:cNvPr id="3" name="Content Placeholder 2">
            <a:extLst>
              <a:ext uri="{FF2B5EF4-FFF2-40B4-BE49-F238E27FC236}">
                <a16:creationId xmlns:a16="http://schemas.microsoft.com/office/drawing/2014/main" id="{BBF4B406-CCB0-33DC-B019-A44BE4750317}"/>
              </a:ext>
            </a:extLst>
          </p:cNvPr>
          <p:cNvSpPr>
            <a:spLocks noGrp="1"/>
          </p:cNvSpPr>
          <p:nvPr>
            <p:ph idx="1"/>
          </p:nvPr>
        </p:nvSpPr>
        <p:spPr>
          <a:xfrm>
            <a:off x="838200" y="1461655"/>
            <a:ext cx="10515600" cy="4715308"/>
          </a:xfrm>
        </p:spPr>
        <p:txBody>
          <a:bodyPr>
            <a:noAutofit/>
          </a:bodyPr>
          <a:lstStyle/>
          <a:p>
            <a:r>
              <a:rPr lang="en-US" sz="2400" dirty="0">
                <a:latin typeface="Times New Roman" panose="02020603050405020304" pitchFamily="18" charset="0"/>
                <a:cs typeface="Times New Roman" panose="02020603050405020304" pitchFamily="18" charset="0"/>
              </a:rPr>
              <a:t>Present an annotated bibliography of at least 100 relevant sources with some brief comments on the usefulness and key points of each. </a:t>
            </a:r>
          </a:p>
          <a:p>
            <a:r>
              <a:rPr lang="en-US" sz="2400" dirty="0">
                <a:latin typeface="Times New Roman" panose="02020603050405020304" pitchFamily="18" charset="0"/>
                <a:cs typeface="Times New Roman" panose="02020603050405020304" pitchFamily="18" charset="0"/>
              </a:rPr>
              <a:t>The majority of these should be recent journal articles but some will be from classic sources that explore seminal concepts within your field. Ideally, this should be a real, live working document and can be presented in the actual format you will use for your notes. </a:t>
            </a:r>
          </a:p>
          <a:p>
            <a:r>
              <a:rPr lang="en-US" sz="2400" dirty="0">
                <a:latin typeface="Times New Roman" panose="02020603050405020304" pitchFamily="18" charset="0"/>
                <a:cs typeface="Times New Roman" panose="02020603050405020304" pitchFamily="18" charset="0"/>
              </a:rPr>
              <a:t>Markers will be particularly interested in the relevance, currency, reliability and spread of perspectives in your bibliography. Your analysis of reliability and validity of sources will be key. Class discussion will include the contribution that other academic disciplines can offer to the business/management student planning her/his literature review. </a:t>
            </a:r>
          </a:p>
          <a:p>
            <a:r>
              <a:rPr lang="en-US" sz="2400" dirty="0">
                <a:solidFill>
                  <a:srgbClr val="FF0000"/>
                </a:solidFill>
                <a:latin typeface="Times New Roman" panose="02020603050405020304" pitchFamily="18" charset="0"/>
                <a:cs typeface="Times New Roman" panose="02020603050405020304" pitchFamily="18" charset="0"/>
              </a:rPr>
              <a:t>You may use your reference list from part 2 as your base. </a:t>
            </a:r>
            <a:r>
              <a:rPr lang="en-US" sz="2400" dirty="0">
                <a:latin typeface="Times New Roman" panose="02020603050405020304" pitchFamily="18" charset="0"/>
                <a:cs typeface="Times New Roman" panose="02020603050405020304" pitchFamily="18" charset="0"/>
              </a:rPr>
              <a:t>Class discussion will clarify the rationale and format for this section. This report should be compiled into one MS Word document and presented professionally.</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2983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09" y="204319"/>
            <a:ext cx="9510872" cy="945825"/>
          </a:xfrm>
        </p:spPr>
        <p:txBody>
          <a:bodyPr>
            <a:normAutofit/>
          </a:bodyPr>
          <a:lstStyle/>
          <a:p>
            <a:pPr>
              <a:defRPr/>
            </a:pPr>
            <a:r>
              <a:rPr lang="en-GB" b="1" dirty="0"/>
              <a:t>LCDB7009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7257"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graphicFrame>
        <p:nvGraphicFramePr>
          <p:cNvPr id="11" name="Table 10">
            <a:extLst>
              <a:ext uri="{FF2B5EF4-FFF2-40B4-BE49-F238E27FC236}">
                <a16:creationId xmlns:a16="http://schemas.microsoft.com/office/drawing/2014/main" id="{8E7D0C7B-C8FE-0F2B-2E2C-0DCD86943147}"/>
              </a:ext>
            </a:extLst>
          </p:cNvPr>
          <p:cNvGraphicFramePr>
            <a:graphicFrameLocks noGrp="1"/>
          </p:cNvGraphicFramePr>
          <p:nvPr>
            <p:extLst>
              <p:ext uri="{D42A27DB-BD31-4B8C-83A1-F6EECF244321}">
                <p14:modId xmlns:p14="http://schemas.microsoft.com/office/powerpoint/2010/main" val="3189817973"/>
              </p:ext>
            </p:extLst>
          </p:nvPr>
        </p:nvGraphicFramePr>
        <p:xfrm>
          <a:off x="761998" y="1299030"/>
          <a:ext cx="10210802" cy="3302000"/>
        </p:xfrm>
        <a:graphic>
          <a:graphicData uri="http://schemas.openxmlformats.org/drawingml/2006/table">
            <a:tbl>
              <a:tblPr firstRow="1" bandRow="1">
                <a:tableStyleId>{5C22544A-7EE6-4342-B048-85BDC9FD1C3A}</a:tableStyleId>
              </a:tblPr>
              <a:tblGrid>
                <a:gridCol w="6016492">
                  <a:extLst>
                    <a:ext uri="{9D8B030D-6E8A-4147-A177-3AD203B41FA5}">
                      <a16:colId xmlns:a16="http://schemas.microsoft.com/office/drawing/2014/main" val="1179790121"/>
                    </a:ext>
                  </a:extLst>
                </a:gridCol>
                <a:gridCol w="4194310">
                  <a:extLst>
                    <a:ext uri="{9D8B030D-6E8A-4147-A177-3AD203B41FA5}">
                      <a16:colId xmlns:a16="http://schemas.microsoft.com/office/drawing/2014/main" val="3520550562"/>
                    </a:ext>
                  </a:extLst>
                </a:gridCol>
              </a:tblGrid>
              <a:tr h="601649">
                <a:tc>
                  <a:txBody>
                    <a:bodyPr/>
                    <a:lstStyle/>
                    <a:p>
                      <a:r>
                        <a:rPr lang="en-US" sz="2400" dirty="0"/>
                        <a:t>Assessment components </a:t>
                      </a:r>
                      <a:endParaRPr lang="en-GB" sz="2400" dirty="0"/>
                    </a:p>
                  </a:txBody>
                  <a:tcPr/>
                </a:tc>
                <a:tc>
                  <a:txBody>
                    <a:bodyPr/>
                    <a:lstStyle/>
                    <a:p>
                      <a:r>
                        <a:rPr lang="en-US" dirty="0"/>
                        <a:t>Submission Due </a:t>
                      </a:r>
                      <a:endParaRPr lang="en-GB" dirty="0"/>
                    </a:p>
                  </a:txBody>
                  <a:tcPr/>
                </a:tc>
                <a:extLst>
                  <a:ext uri="{0D108BD9-81ED-4DB2-BD59-A6C34878D82A}">
                    <a16:rowId xmlns:a16="http://schemas.microsoft.com/office/drawing/2014/main" val="327489500"/>
                  </a:ext>
                </a:extLst>
              </a:tr>
              <a:tr h="895404">
                <a:tc>
                  <a:txBody>
                    <a:bodyPr/>
                    <a:lstStyle/>
                    <a:p>
                      <a:r>
                        <a:rPr lang="en-US" sz="2800" dirty="0"/>
                        <a:t>A 3-page proposal on your assignment </a:t>
                      </a:r>
                      <a:endParaRPr lang="en-GB" sz="2800" dirty="0"/>
                    </a:p>
                  </a:txBody>
                  <a:tcPr/>
                </a:tc>
                <a:tc>
                  <a:txBody>
                    <a:bodyPr/>
                    <a:lstStyle/>
                    <a:p>
                      <a:r>
                        <a:rPr lang="en-US" sz="2800" dirty="0"/>
                        <a:t>Week 7 (</a:t>
                      </a:r>
                      <a:r>
                        <a:rPr lang="en-US" sz="2800" kern="1200" dirty="0">
                          <a:solidFill>
                            <a:schemeClr val="dk1"/>
                          </a:solidFill>
                          <a:effectLst/>
                          <a:latin typeface="+mn-lt"/>
                          <a:ea typeface="+mn-ea"/>
                          <a:cs typeface="+mn-cs"/>
                        </a:rPr>
                        <a:t>13/07/2026)</a:t>
                      </a:r>
                      <a:endParaRPr lang="en-GB" sz="2800" dirty="0"/>
                    </a:p>
                  </a:txBody>
                  <a:tcPr/>
                </a:tc>
                <a:extLst>
                  <a:ext uri="{0D108BD9-81ED-4DB2-BD59-A6C34878D82A}">
                    <a16:rowId xmlns:a16="http://schemas.microsoft.com/office/drawing/2014/main" val="2174456844"/>
                  </a:ext>
                </a:extLst>
              </a:tr>
              <a:tr h="601649">
                <a:tc>
                  <a:txBody>
                    <a:bodyPr/>
                    <a:lstStyle/>
                    <a:p>
                      <a:r>
                        <a:rPr lang="en-US" sz="2800" dirty="0"/>
                        <a:t>Part 1 – 1,500 words </a:t>
                      </a:r>
                      <a:endParaRPr lang="en-GB" sz="2800" dirty="0"/>
                    </a:p>
                  </a:txBody>
                  <a:tcPr/>
                </a:tc>
                <a:tc rowSpan="3">
                  <a:txBody>
                    <a:bodyPr/>
                    <a:lstStyle/>
                    <a:p>
                      <a:endParaRPr lang="en-US" sz="2800" dirty="0">
                        <a:solidFill>
                          <a:srgbClr val="FF0000"/>
                        </a:solidFill>
                      </a:endParaRPr>
                    </a:p>
                    <a:p>
                      <a:r>
                        <a:rPr lang="en-US" sz="2800" dirty="0">
                          <a:solidFill>
                            <a:srgbClr val="FF0000"/>
                          </a:solidFill>
                        </a:rPr>
                        <a:t>30</a:t>
                      </a:r>
                      <a:r>
                        <a:rPr lang="en-US" sz="2800" baseline="30000" dirty="0">
                          <a:solidFill>
                            <a:srgbClr val="FF0000"/>
                          </a:solidFill>
                        </a:rPr>
                        <a:t>th</a:t>
                      </a:r>
                      <a:r>
                        <a:rPr lang="en-US" sz="2800" dirty="0">
                          <a:solidFill>
                            <a:srgbClr val="FF0000"/>
                          </a:solidFill>
                        </a:rPr>
                        <a:t> September 2026 (Wed)</a:t>
                      </a:r>
                      <a:endParaRPr lang="en-GB" sz="2800" dirty="0">
                        <a:solidFill>
                          <a:srgbClr val="FF0000"/>
                        </a:solidFill>
                      </a:endParaRPr>
                    </a:p>
                  </a:txBody>
                  <a:tcPr/>
                </a:tc>
                <a:extLst>
                  <a:ext uri="{0D108BD9-81ED-4DB2-BD59-A6C34878D82A}">
                    <a16:rowId xmlns:a16="http://schemas.microsoft.com/office/drawing/2014/main" val="397453100"/>
                  </a:ext>
                </a:extLst>
              </a:tr>
              <a:tr h="601649">
                <a:tc>
                  <a:txBody>
                    <a:bodyPr/>
                    <a:lstStyle/>
                    <a:p>
                      <a:r>
                        <a:rPr lang="en-US" sz="2800" dirty="0"/>
                        <a:t>Part 2 – 3,500 words </a:t>
                      </a:r>
                      <a:endParaRPr lang="en-GB" sz="2800" dirty="0"/>
                    </a:p>
                  </a:txBody>
                  <a:tcPr/>
                </a:tc>
                <a:tc vMerge="1">
                  <a:txBody>
                    <a:bodyPr/>
                    <a:lstStyle/>
                    <a:p>
                      <a:endParaRPr lang="en-GB" sz="2800" dirty="0"/>
                    </a:p>
                  </a:txBody>
                  <a:tcPr/>
                </a:tc>
                <a:extLst>
                  <a:ext uri="{0D108BD9-81ED-4DB2-BD59-A6C34878D82A}">
                    <a16:rowId xmlns:a16="http://schemas.microsoft.com/office/drawing/2014/main" val="750037202"/>
                  </a:ext>
                </a:extLst>
              </a:tr>
              <a:tr h="601649">
                <a:tc>
                  <a:txBody>
                    <a:bodyPr/>
                    <a:lstStyle/>
                    <a:p>
                      <a:r>
                        <a:rPr lang="en-US" sz="2800" dirty="0"/>
                        <a:t>Part 3 – 2,500 words </a:t>
                      </a:r>
                      <a:endParaRPr lang="en-GB" sz="2800" dirty="0"/>
                    </a:p>
                  </a:txBody>
                  <a:tcPr/>
                </a:tc>
                <a:tc vMerge="1">
                  <a:txBody>
                    <a:bodyPr/>
                    <a:lstStyle/>
                    <a:p>
                      <a:endParaRPr lang="en-GB" sz="2800" dirty="0"/>
                    </a:p>
                  </a:txBody>
                  <a:tcPr/>
                </a:tc>
                <a:extLst>
                  <a:ext uri="{0D108BD9-81ED-4DB2-BD59-A6C34878D82A}">
                    <a16:rowId xmlns:a16="http://schemas.microsoft.com/office/drawing/2014/main" val="2915223566"/>
                  </a:ext>
                </a:extLst>
              </a:tr>
            </a:tbl>
          </a:graphicData>
        </a:graphic>
      </p:graphicFrame>
      <p:sp>
        <p:nvSpPr>
          <p:cNvPr id="12" name="Title 1">
            <a:extLst>
              <a:ext uri="{FF2B5EF4-FFF2-40B4-BE49-F238E27FC236}">
                <a16:creationId xmlns:a16="http://schemas.microsoft.com/office/drawing/2014/main" id="{CD02D560-F689-1F9E-D571-15672E59D970}"/>
              </a:ext>
            </a:extLst>
          </p:cNvPr>
          <p:cNvSpPr txBox="1">
            <a:spLocks/>
          </p:cNvSpPr>
          <p:nvPr/>
        </p:nvSpPr>
        <p:spPr>
          <a:xfrm>
            <a:off x="752568" y="4693557"/>
            <a:ext cx="9510872" cy="7815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t>Please refer to the Moodle Handbook for details </a:t>
            </a:r>
            <a:endParaRPr lang="en-GB" dirty="0"/>
          </a:p>
        </p:txBody>
      </p:sp>
    </p:spTree>
    <p:extLst>
      <p:ext uri="{BB962C8B-B14F-4D97-AF65-F5344CB8AC3E}">
        <p14:creationId xmlns:p14="http://schemas.microsoft.com/office/powerpoint/2010/main" val="3169490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2906EB-5CB4-1AD9-B33D-27C56B1EF0F2}"/>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Blue colored book">
            <a:extLst>
              <a:ext uri="{FF2B5EF4-FFF2-40B4-BE49-F238E27FC236}">
                <a16:creationId xmlns:a16="http://schemas.microsoft.com/office/drawing/2014/main" id="{E7F2F733-4DC5-EDDA-43D8-C0E6935AD6CD}"/>
              </a:ext>
            </a:extLst>
          </p:cNvPr>
          <p:cNvPicPr>
            <a:picLocks noChangeAspect="1"/>
          </p:cNvPicPr>
          <p:nvPr/>
        </p:nvPicPr>
        <p:blipFill>
          <a:blip r:embed="rId2"/>
          <a:srcRect l="554" r="4979" b="2"/>
          <a:stretch>
            <a:fillRect/>
          </a:stretch>
        </p:blipFill>
        <p:spPr>
          <a:xfrm>
            <a:off x="2522358" y="10"/>
            <a:ext cx="9669642" cy="6857990"/>
          </a:xfrm>
          <a:prstGeom prst="rect">
            <a:avLst/>
          </a:prstGeom>
        </p:spPr>
      </p:pic>
      <p:sp>
        <p:nvSpPr>
          <p:cNvPr id="28" name="Rectangle 2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1B353D-1789-141C-F569-5474705F668E}"/>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pPr>
              <a:defRPr/>
            </a:pPr>
            <a:r>
              <a:rPr lang="en-US" sz="5200" b="1"/>
              <a:t>LCDB7009 – Assignment Brief</a:t>
            </a:r>
            <a:endParaRPr lang="en-US" sz="5200"/>
          </a:p>
        </p:txBody>
      </p:sp>
      <p:sp>
        <p:nvSpPr>
          <p:cNvPr id="12" name="Title 1">
            <a:extLst>
              <a:ext uri="{FF2B5EF4-FFF2-40B4-BE49-F238E27FC236}">
                <a16:creationId xmlns:a16="http://schemas.microsoft.com/office/drawing/2014/main" id="{9CE06937-B8DC-D924-E826-784D00B72F22}"/>
              </a:ext>
            </a:extLst>
          </p:cNvPr>
          <p:cNvSpPr txBox="1">
            <a:spLocks/>
          </p:cNvSpPr>
          <p:nvPr/>
        </p:nvSpPr>
        <p:spPr>
          <a:xfrm>
            <a:off x="952229" y="4629234"/>
            <a:ext cx="3973386" cy="1485319"/>
          </a:xfrm>
          <a:prstGeom prst="rect">
            <a:avLst/>
          </a:prstGeom>
          <a:noFill/>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defRPr/>
            </a:pPr>
            <a:r>
              <a:rPr lang="en-US" sz="2400" b="1">
                <a:latin typeface="+mn-lt"/>
                <a:ea typeface="+mn-ea"/>
                <a:cs typeface="+mn-cs"/>
              </a:rPr>
              <a:t>Please refer to the Moodle Handbook for details </a:t>
            </a:r>
            <a:endParaRPr lang="en-US" sz="2400">
              <a:latin typeface="+mn-lt"/>
              <a:ea typeface="+mn-ea"/>
              <a:cs typeface="+mn-cs"/>
            </a:endParaRPr>
          </a:p>
        </p:txBody>
      </p:sp>
    </p:spTree>
    <p:extLst>
      <p:ext uri="{BB962C8B-B14F-4D97-AF65-F5344CB8AC3E}">
        <p14:creationId xmlns:p14="http://schemas.microsoft.com/office/powerpoint/2010/main" val="4282476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0FFF6-3704-F341-9941-6447B75D7435}"/>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b="1"/>
              <a:t>Part 1, Part 2 and Part 3 are interrelated </a:t>
            </a:r>
            <a:br>
              <a:rPr lang="en-US" sz="5000"/>
            </a:br>
            <a:endParaRPr lang="en-US" sz="5000"/>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rendering of a shape hole toy with square, triangle, and circle shapes">
            <a:extLst>
              <a:ext uri="{FF2B5EF4-FFF2-40B4-BE49-F238E27FC236}">
                <a16:creationId xmlns:a16="http://schemas.microsoft.com/office/drawing/2014/main" id="{D071B916-8D6E-3F8C-1F6B-1E9C808C02E9}"/>
              </a:ext>
            </a:extLst>
          </p:cNvPr>
          <p:cNvPicPr>
            <a:picLocks noChangeAspect="1"/>
          </p:cNvPicPr>
          <p:nvPr/>
        </p:nvPicPr>
        <p:blipFill>
          <a:blip r:embed="rId2"/>
          <a:srcRect l="7844" r="1692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11541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44BC7-B135-BDDF-36B3-A583EEB55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9A2AC-7431-7017-2645-DF7757816564}"/>
              </a:ext>
            </a:extLst>
          </p:cNvPr>
          <p:cNvSpPr>
            <a:spLocks noGrp="1"/>
          </p:cNvSpPr>
          <p:nvPr>
            <p:ph type="title"/>
          </p:nvPr>
        </p:nvSpPr>
        <p:spPr>
          <a:xfrm>
            <a:off x="397009" y="204319"/>
            <a:ext cx="9510872" cy="945825"/>
          </a:xfrm>
        </p:spPr>
        <p:txBody>
          <a:bodyPr>
            <a:normAutofit/>
          </a:bodyPr>
          <a:lstStyle/>
          <a:p>
            <a:pPr>
              <a:defRPr/>
            </a:pPr>
            <a:r>
              <a:rPr lang="en-GB" b="1" dirty="0"/>
              <a:t>LCDB7009 – Assignment Brief</a:t>
            </a:r>
            <a:endParaRPr lang="en-GB" dirty="0"/>
          </a:p>
        </p:txBody>
      </p:sp>
      <p:grpSp>
        <p:nvGrpSpPr>
          <p:cNvPr id="4" name="Group 3">
            <a:extLst>
              <a:ext uri="{FF2B5EF4-FFF2-40B4-BE49-F238E27FC236}">
                <a16:creationId xmlns:a16="http://schemas.microsoft.com/office/drawing/2014/main" id="{22358ADE-830C-72A4-4EE5-3EF97777E0A8}"/>
              </a:ext>
            </a:extLst>
          </p:cNvPr>
          <p:cNvGrpSpPr/>
          <p:nvPr/>
        </p:nvGrpSpPr>
        <p:grpSpPr>
          <a:xfrm>
            <a:off x="-7257" y="5578608"/>
            <a:ext cx="12192000" cy="1279393"/>
            <a:chOff x="0" y="5578608"/>
            <a:chExt cx="12192000" cy="1279393"/>
          </a:xfrm>
        </p:grpSpPr>
        <p:pic>
          <p:nvPicPr>
            <p:cNvPr id="5" name="Picture 4">
              <a:extLst>
                <a:ext uri="{FF2B5EF4-FFF2-40B4-BE49-F238E27FC236}">
                  <a16:creationId xmlns:a16="http://schemas.microsoft.com/office/drawing/2014/main" id="{D3DB7D9C-77BA-AECC-EF1D-89FC2039306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FE4B066-78D4-5455-11BD-8453B5F537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B26E6CB-7669-FB09-478B-45DAC7D8309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A1ABC07-9003-4224-E5C1-BB3AB47FB77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085F8A89-C041-8902-47A8-1C056CC0483A}"/>
              </a:ext>
            </a:extLst>
          </p:cNvPr>
          <p:cNvPicPr>
            <a:picLocks noChangeAspect="1"/>
          </p:cNvPicPr>
          <p:nvPr/>
        </p:nvPicPr>
        <p:blipFill>
          <a:blip r:embed="rId5"/>
          <a:stretch>
            <a:fillRect/>
          </a:stretch>
        </p:blipFill>
        <p:spPr>
          <a:xfrm>
            <a:off x="3351252" y="848626"/>
            <a:ext cx="8018598" cy="5805055"/>
          </a:xfrm>
          <a:prstGeom prst="rect">
            <a:avLst/>
          </a:prstGeom>
        </p:spPr>
      </p:pic>
      <p:sp>
        <p:nvSpPr>
          <p:cNvPr id="3" name="Rectangle: Rounded Corners 2">
            <a:extLst>
              <a:ext uri="{FF2B5EF4-FFF2-40B4-BE49-F238E27FC236}">
                <a16:creationId xmlns:a16="http://schemas.microsoft.com/office/drawing/2014/main" id="{86A30D30-1B0A-F49D-C336-088D717CF675}"/>
              </a:ext>
            </a:extLst>
          </p:cNvPr>
          <p:cNvSpPr/>
          <p:nvPr/>
        </p:nvSpPr>
        <p:spPr>
          <a:xfrm>
            <a:off x="720436" y="2112818"/>
            <a:ext cx="2576946" cy="127939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 on Part 2 </a:t>
            </a:r>
            <a:endParaRPr lang="en-GB" dirty="0"/>
          </a:p>
        </p:txBody>
      </p:sp>
    </p:spTree>
    <p:extLst>
      <p:ext uri="{BB962C8B-B14F-4D97-AF65-F5344CB8AC3E}">
        <p14:creationId xmlns:p14="http://schemas.microsoft.com/office/powerpoint/2010/main" val="3493798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3" y="1343024"/>
            <a:ext cx="11695250" cy="3368123"/>
          </a:xfrm>
        </p:spPr>
        <p:txBody>
          <a:bodyPr>
            <a:normAutofit fontScale="90000"/>
          </a:bodyPr>
          <a:lstStyle/>
          <a:p>
            <a:pPr marR="0" lvl="0">
              <a:lnSpc>
                <a:spcPct val="100000"/>
              </a:lnSpc>
            </a:pPr>
            <a:r>
              <a:rPr lang="en-US" dirty="0"/>
              <a:t>Guidance specific to this assessment: </a:t>
            </a:r>
            <a:br>
              <a:rPr lang="en-US" dirty="0"/>
            </a:br>
            <a:br>
              <a:rPr lang="en-US" sz="3600" dirty="0"/>
            </a:br>
            <a:r>
              <a:rPr lang="en-US" sz="3600" dirty="0"/>
              <a:t>1. </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The 3 pieces of work should be compiled into one document.</a:t>
            </a: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r>
              <a:rPr lang="en-GB" sz="3100" dirty="0">
                <a:effectLst/>
                <a:latin typeface="Arial" panose="020B0604020202020204" pitchFamily="34" charset="0"/>
                <a:ea typeface="Times New Roman" panose="02020603050405020304" pitchFamily="18" charset="0"/>
                <a:cs typeface="Times New Roman" panose="02020603050405020304" pitchFamily="18" charset="0"/>
              </a:rPr>
              <a:t>Written in </a:t>
            </a:r>
            <a:r>
              <a:rPr lang="en-GB" sz="3100" b="1" dirty="0">
                <a:effectLst/>
                <a:latin typeface="Arial" panose="020B0604020202020204" pitchFamily="34" charset="0"/>
                <a:ea typeface="Times New Roman" panose="02020603050405020304" pitchFamily="18" charset="0"/>
                <a:cs typeface="Times New Roman" panose="02020603050405020304" pitchFamily="18" charset="0"/>
              </a:rPr>
              <a:t>UK</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 English in an appropriate business/academic style.</a:t>
            </a: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r>
              <a:rPr lang="en-GB" sz="3100" dirty="0">
                <a:effectLst/>
                <a:latin typeface="Calibri" panose="020F0502020204030204" pitchFamily="34" charset="0"/>
                <a:ea typeface="Times New Roman" panose="02020603050405020304" pitchFamily="18" charset="0"/>
                <a:cs typeface="Times New Roman" panose="02020603050405020304" pitchFamily="18" charset="0"/>
              </a:rPr>
              <a:t>2. </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Length: 7,500 words (equivalent) +/- 10% (Marks will be taken off for skills for professional practice where the word count is exceeded)</a:t>
            </a: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r>
              <a:rPr lang="en-GB" sz="3100" dirty="0">
                <a:effectLst/>
                <a:latin typeface="Calibri" panose="020F0502020204030204" pitchFamily="34" charset="0"/>
                <a:ea typeface="Times New Roman" panose="02020603050405020304" pitchFamily="18" charset="0"/>
                <a:cs typeface="Times New Roman" panose="02020603050405020304" pitchFamily="18" charset="0"/>
              </a:rPr>
              <a:t>3. </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Document format: One report with a clear title page and each part</a:t>
            </a:r>
            <a:br>
              <a:rPr lang="en-GB" sz="3100" dirty="0">
                <a:effectLst/>
                <a:latin typeface="Arial" panose="020B0604020202020204" pitchFamily="34" charset="0"/>
                <a:ea typeface="Times New Roman" panose="02020603050405020304" pitchFamily="18" charset="0"/>
                <a:cs typeface="Times New Roman" panose="02020603050405020304" pitchFamily="18" charset="0"/>
              </a:rPr>
            </a:br>
            <a:r>
              <a:rPr lang="en-GB" sz="3100" dirty="0">
                <a:effectLst/>
                <a:latin typeface="Arial" panose="020B0604020202020204" pitchFamily="34" charset="0"/>
                <a:ea typeface="Times New Roman" panose="02020603050405020304" pitchFamily="18" charset="0"/>
                <a:cs typeface="Times New Roman" panose="02020603050405020304" pitchFamily="18" charset="0"/>
              </a:rPr>
              <a:t>clearly labelled.</a:t>
            </a:r>
            <a:br>
              <a:rPr lang="en-GB" sz="3100" dirty="0">
                <a:effectLst/>
                <a:latin typeface="Arial" panose="020B0604020202020204" pitchFamily="34" charset="0"/>
                <a:ea typeface="Times New Roman" panose="02020603050405020304" pitchFamily="18" charset="0"/>
                <a:cs typeface="Times New Roman" panose="02020603050405020304" pitchFamily="18" charset="0"/>
              </a:rPr>
            </a:b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br>
              <a:rPr lang="en-US" sz="3100" dirty="0"/>
            </a:br>
            <a:br>
              <a:rPr lang="en-US" sz="2200" dirty="0"/>
            </a:br>
            <a:br>
              <a:rPr lang="en-US" sz="2200" dirty="0"/>
            </a:br>
            <a:r>
              <a:rPr lang="en-GB" sz="2200" kern="0" dirty="0">
                <a:effectLst/>
                <a:latin typeface="Arial" panose="020B0604020202020204" pitchFamily="34" charset="0"/>
                <a:ea typeface="Times New Roman" panose="02020603050405020304" pitchFamily="18" charset="0"/>
              </a:rPr>
              <a:t>UWTSD References Guide </a:t>
            </a:r>
            <a:r>
              <a:rPr lang="en-GB" sz="2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https://uwtsd.ac.uk/media/uwtsd-website/content-assets/documents/library-and-learning-resources/infoskills/Harvard-eng_v.1.2.pdf</a:t>
            </a:r>
            <a:endParaRPr lang="en-GB" sz="2200" dirty="0"/>
          </a:p>
        </p:txBody>
      </p:sp>
    </p:spTree>
    <p:extLst>
      <p:ext uri="{BB962C8B-B14F-4D97-AF65-F5344CB8AC3E}">
        <p14:creationId xmlns:p14="http://schemas.microsoft.com/office/powerpoint/2010/main" val="3966378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719</Words>
  <Application>Microsoft Office PowerPoint</Application>
  <PresentationFormat>Widescreen</PresentationFormat>
  <Paragraphs>56</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LCDB7009 Critical Literature Review for Doctoral Research</vt:lpstr>
      <vt:lpstr>LCDB7009 – Assignment Brief</vt:lpstr>
      <vt:lpstr>Some questions </vt:lpstr>
      <vt:lpstr>Policy on Work over and work limit</vt:lpstr>
      <vt:lpstr>Policy on Work over and work limit</vt:lpstr>
      <vt:lpstr>Academic Originality</vt:lpstr>
      <vt:lpstr>Assignment Submission by 30th Sep 2026 (Wed) </vt:lpstr>
      <vt:lpstr>PowerPoint Presentation</vt:lpstr>
      <vt:lpstr>Use of Generative AI in Assessment</vt:lpstr>
      <vt:lpstr>Topic </vt:lpstr>
      <vt:lpstr>Part 1 – 1,500 words </vt:lpstr>
      <vt:lpstr>Part 2 - 3,500 words</vt:lpstr>
      <vt:lpstr>Part 3 - 2,500 words</vt:lpstr>
      <vt:lpstr>LCDB7009 – Assignment Brief</vt:lpstr>
      <vt:lpstr>LCDB7009 – Assignment Brief</vt:lpstr>
      <vt:lpstr>Part 1, Part 2 and Part 3 are interrelated  </vt:lpstr>
      <vt:lpstr>LCDB7009 – Assignment Brief</vt:lpstr>
      <vt:lpstr>Guidance specific to this assessment:   1. The 3 pieces of work should be compiled into one document. Written in UK English in an appropriate business/academic style. 2. Length: 7,500 words (equivalent) +/- 10% (Marks will be taken off for skills for professional practice where the word count is exceeded) 3. Document format: One report with a clear title page and each part clearly labelled.     UWTSD References Guide https://uwtsd.ac.uk/media/uwtsd-website/content-assets/documents/library-and-learning-resources/infoskills/Harvard-eng_v.1.2.pdf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9</cp:revision>
  <cp:lastPrinted>2024-06-04T13:22:47Z</cp:lastPrinted>
  <dcterms:created xsi:type="dcterms:W3CDTF">2024-05-03T11:57:05Z</dcterms:created>
  <dcterms:modified xsi:type="dcterms:W3CDTF">2026-09-14T14:59:11Z</dcterms:modified>
</cp:coreProperties>
</file>